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464.png"/><Relationship Id="rId7" Type="http://schemas.openxmlformats.org/officeDocument/2006/relationships/image" Target="../media/image468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7.png"/><Relationship Id="rId5" Type="http://schemas.openxmlformats.org/officeDocument/2006/relationships/image" Target="../media/image466.png"/><Relationship Id="rId4" Type="http://schemas.openxmlformats.org/officeDocument/2006/relationships/image" Target="../media/image465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3" Type="http://schemas.openxmlformats.org/officeDocument/2006/relationships/image" Target="../media/image471.png"/><Relationship Id="rId7" Type="http://schemas.openxmlformats.org/officeDocument/2006/relationships/image" Target="../media/image47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5" Type="http://schemas.openxmlformats.org/officeDocument/2006/relationships/image" Target="../media/image473.png"/><Relationship Id="rId10" Type="http://schemas.openxmlformats.org/officeDocument/2006/relationships/image" Target="../media/image478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1" Type="http://schemas.openxmlformats.org/officeDocument/2006/relationships/image" Target="../media/image487.png"/><Relationship Id="rId5" Type="http://schemas.openxmlformats.org/officeDocument/2006/relationships/image" Target="../media/image482.png"/><Relationship Id="rId10" Type="http://schemas.openxmlformats.org/officeDocument/2006/relationships/image" Target="../media/image478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png"/><Relationship Id="rId3" Type="http://schemas.openxmlformats.org/officeDocument/2006/relationships/image" Target="../media/image489.png"/><Relationship Id="rId7" Type="http://schemas.openxmlformats.org/officeDocument/2006/relationships/image" Target="../media/image493.png"/><Relationship Id="rId2" Type="http://schemas.openxmlformats.org/officeDocument/2006/relationships/image" Target="../media/image4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2.png"/><Relationship Id="rId5" Type="http://schemas.openxmlformats.org/officeDocument/2006/relationships/image" Target="../media/image491.png"/><Relationship Id="rId4" Type="http://schemas.openxmlformats.org/officeDocument/2006/relationships/image" Target="../media/image490.png"/><Relationship Id="rId9" Type="http://schemas.openxmlformats.org/officeDocument/2006/relationships/image" Target="../media/image495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png"/><Relationship Id="rId7" Type="http://schemas.openxmlformats.org/officeDocument/2006/relationships/image" Target="../media/image501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9.png"/><Relationship Id="rId4" Type="http://schemas.openxmlformats.org/officeDocument/2006/relationships/image" Target="../media/image498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8.png"/><Relationship Id="rId3" Type="http://schemas.openxmlformats.org/officeDocument/2006/relationships/image" Target="../media/image503.png"/><Relationship Id="rId7" Type="http://schemas.openxmlformats.org/officeDocument/2006/relationships/image" Target="../media/image507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6.png"/><Relationship Id="rId5" Type="http://schemas.openxmlformats.org/officeDocument/2006/relationships/image" Target="../media/image505.png"/><Relationship Id="rId10" Type="http://schemas.openxmlformats.org/officeDocument/2006/relationships/image" Target="../media/image510.jpg"/><Relationship Id="rId4" Type="http://schemas.openxmlformats.org/officeDocument/2006/relationships/image" Target="../media/image504.png"/><Relationship Id="rId9" Type="http://schemas.openxmlformats.org/officeDocument/2006/relationships/image" Target="../media/image509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4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.png"/><Relationship Id="rId21" Type="http://schemas.openxmlformats.org/officeDocument/2006/relationships/image" Target="../media/image103.png"/><Relationship Id="rId42" Type="http://schemas.openxmlformats.org/officeDocument/2006/relationships/image" Target="../media/image124.png"/><Relationship Id="rId63" Type="http://schemas.openxmlformats.org/officeDocument/2006/relationships/image" Target="../media/image145.png"/><Relationship Id="rId84" Type="http://schemas.openxmlformats.org/officeDocument/2006/relationships/image" Target="../media/image166.png"/><Relationship Id="rId138" Type="http://schemas.openxmlformats.org/officeDocument/2006/relationships/image" Target="../media/image220.png"/><Relationship Id="rId159" Type="http://schemas.openxmlformats.org/officeDocument/2006/relationships/image" Target="../media/image241.png"/><Relationship Id="rId170" Type="http://schemas.openxmlformats.org/officeDocument/2006/relationships/image" Target="../media/image252.png"/><Relationship Id="rId191" Type="http://schemas.openxmlformats.org/officeDocument/2006/relationships/image" Target="../media/image273.png"/><Relationship Id="rId205" Type="http://schemas.openxmlformats.org/officeDocument/2006/relationships/image" Target="../media/image287.png"/><Relationship Id="rId226" Type="http://schemas.openxmlformats.org/officeDocument/2006/relationships/image" Target="../media/image308.png"/><Relationship Id="rId247" Type="http://schemas.openxmlformats.org/officeDocument/2006/relationships/image" Target="../media/image329.png"/><Relationship Id="rId107" Type="http://schemas.openxmlformats.org/officeDocument/2006/relationships/image" Target="../media/image189.png"/><Relationship Id="rId11" Type="http://schemas.openxmlformats.org/officeDocument/2006/relationships/image" Target="../media/image93.png"/><Relationship Id="rId32" Type="http://schemas.openxmlformats.org/officeDocument/2006/relationships/image" Target="../media/image114.png"/><Relationship Id="rId53" Type="http://schemas.openxmlformats.org/officeDocument/2006/relationships/image" Target="../media/image135.png"/><Relationship Id="rId74" Type="http://schemas.openxmlformats.org/officeDocument/2006/relationships/image" Target="../media/image156.png"/><Relationship Id="rId128" Type="http://schemas.openxmlformats.org/officeDocument/2006/relationships/image" Target="../media/image210.png"/><Relationship Id="rId149" Type="http://schemas.openxmlformats.org/officeDocument/2006/relationships/image" Target="../media/image231.png"/><Relationship Id="rId5" Type="http://schemas.openxmlformats.org/officeDocument/2006/relationships/image" Target="../media/image87.png"/><Relationship Id="rId95" Type="http://schemas.openxmlformats.org/officeDocument/2006/relationships/image" Target="../media/image177.png"/><Relationship Id="rId160" Type="http://schemas.openxmlformats.org/officeDocument/2006/relationships/image" Target="../media/image242.png"/><Relationship Id="rId181" Type="http://schemas.openxmlformats.org/officeDocument/2006/relationships/image" Target="../media/image263.png"/><Relationship Id="rId216" Type="http://schemas.openxmlformats.org/officeDocument/2006/relationships/image" Target="../media/image298.png"/><Relationship Id="rId237" Type="http://schemas.openxmlformats.org/officeDocument/2006/relationships/image" Target="../media/image319.png"/><Relationship Id="rId258" Type="http://schemas.openxmlformats.org/officeDocument/2006/relationships/image" Target="../media/image340.png"/><Relationship Id="rId22" Type="http://schemas.openxmlformats.org/officeDocument/2006/relationships/image" Target="../media/image104.png"/><Relationship Id="rId43" Type="http://schemas.openxmlformats.org/officeDocument/2006/relationships/image" Target="../media/image125.png"/><Relationship Id="rId64" Type="http://schemas.openxmlformats.org/officeDocument/2006/relationships/image" Target="../media/image146.png"/><Relationship Id="rId118" Type="http://schemas.openxmlformats.org/officeDocument/2006/relationships/image" Target="../media/image200.png"/><Relationship Id="rId139" Type="http://schemas.openxmlformats.org/officeDocument/2006/relationships/image" Target="../media/image221.png"/><Relationship Id="rId85" Type="http://schemas.openxmlformats.org/officeDocument/2006/relationships/image" Target="../media/image167.png"/><Relationship Id="rId150" Type="http://schemas.openxmlformats.org/officeDocument/2006/relationships/image" Target="../media/image232.png"/><Relationship Id="rId171" Type="http://schemas.openxmlformats.org/officeDocument/2006/relationships/image" Target="../media/image253.png"/><Relationship Id="rId192" Type="http://schemas.openxmlformats.org/officeDocument/2006/relationships/image" Target="../media/image274.png"/><Relationship Id="rId206" Type="http://schemas.openxmlformats.org/officeDocument/2006/relationships/image" Target="../media/image288.png"/><Relationship Id="rId227" Type="http://schemas.openxmlformats.org/officeDocument/2006/relationships/image" Target="../media/image309.png"/><Relationship Id="rId248" Type="http://schemas.openxmlformats.org/officeDocument/2006/relationships/image" Target="../media/image330.png"/><Relationship Id="rId12" Type="http://schemas.openxmlformats.org/officeDocument/2006/relationships/image" Target="../media/image94.png"/><Relationship Id="rId33" Type="http://schemas.openxmlformats.org/officeDocument/2006/relationships/image" Target="../media/image115.png"/><Relationship Id="rId108" Type="http://schemas.openxmlformats.org/officeDocument/2006/relationships/image" Target="../media/image190.png"/><Relationship Id="rId129" Type="http://schemas.openxmlformats.org/officeDocument/2006/relationships/image" Target="../media/image211.png"/><Relationship Id="rId54" Type="http://schemas.openxmlformats.org/officeDocument/2006/relationships/image" Target="../media/image136.png"/><Relationship Id="rId75" Type="http://schemas.openxmlformats.org/officeDocument/2006/relationships/image" Target="../media/image157.png"/><Relationship Id="rId96" Type="http://schemas.openxmlformats.org/officeDocument/2006/relationships/image" Target="../media/image178.png"/><Relationship Id="rId140" Type="http://schemas.openxmlformats.org/officeDocument/2006/relationships/image" Target="../media/image222.png"/><Relationship Id="rId161" Type="http://schemas.openxmlformats.org/officeDocument/2006/relationships/image" Target="../media/image243.png"/><Relationship Id="rId182" Type="http://schemas.openxmlformats.org/officeDocument/2006/relationships/image" Target="../media/image264.png"/><Relationship Id="rId217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212" Type="http://schemas.openxmlformats.org/officeDocument/2006/relationships/image" Target="../media/image294.png"/><Relationship Id="rId233" Type="http://schemas.openxmlformats.org/officeDocument/2006/relationships/image" Target="../media/image315.png"/><Relationship Id="rId238" Type="http://schemas.openxmlformats.org/officeDocument/2006/relationships/image" Target="../media/image320.png"/><Relationship Id="rId254" Type="http://schemas.openxmlformats.org/officeDocument/2006/relationships/image" Target="../media/image336.png"/><Relationship Id="rId259" Type="http://schemas.openxmlformats.org/officeDocument/2006/relationships/image" Target="../media/image341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49" Type="http://schemas.openxmlformats.org/officeDocument/2006/relationships/image" Target="../media/image131.png"/><Relationship Id="rId114" Type="http://schemas.openxmlformats.org/officeDocument/2006/relationships/image" Target="../media/image196.png"/><Relationship Id="rId119" Type="http://schemas.openxmlformats.org/officeDocument/2006/relationships/image" Target="../media/image201.png"/><Relationship Id="rId44" Type="http://schemas.openxmlformats.org/officeDocument/2006/relationships/image" Target="../media/image126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81" Type="http://schemas.openxmlformats.org/officeDocument/2006/relationships/image" Target="../media/image163.png"/><Relationship Id="rId86" Type="http://schemas.openxmlformats.org/officeDocument/2006/relationships/image" Target="../media/image168.png"/><Relationship Id="rId130" Type="http://schemas.openxmlformats.org/officeDocument/2006/relationships/image" Target="../media/image212.png"/><Relationship Id="rId135" Type="http://schemas.openxmlformats.org/officeDocument/2006/relationships/image" Target="../media/image217.png"/><Relationship Id="rId151" Type="http://schemas.openxmlformats.org/officeDocument/2006/relationships/image" Target="../media/image233.png"/><Relationship Id="rId156" Type="http://schemas.openxmlformats.org/officeDocument/2006/relationships/image" Target="../media/image238.png"/><Relationship Id="rId177" Type="http://schemas.openxmlformats.org/officeDocument/2006/relationships/image" Target="../media/image259.png"/><Relationship Id="rId198" Type="http://schemas.openxmlformats.org/officeDocument/2006/relationships/image" Target="../media/image280.png"/><Relationship Id="rId172" Type="http://schemas.openxmlformats.org/officeDocument/2006/relationships/image" Target="../media/image254.png"/><Relationship Id="rId193" Type="http://schemas.openxmlformats.org/officeDocument/2006/relationships/image" Target="../media/image275.png"/><Relationship Id="rId202" Type="http://schemas.openxmlformats.org/officeDocument/2006/relationships/image" Target="../media/image284.png"/><Relationship Id="rId207" Type="http://schemas.openxmlformats.org/officeDocument/2006/relationships/image" Target="../media/image289.png"/><Relationship Id="rId223" Type="http://schemas.openxmlformats.org/officeDocument/2006/relationships/image" Target="../media/image305.png"/><Relationship Id="rId228" Type="http://schemas.openxmlformats.org/officeDocument/2006/relationships/image" Target="../media/image310.png"/><Relationship Id="rId244" Type="http://schemas.openxmlformats.org/officeDocument/2006/relationships/image" Target="../media/image326.png"/><Relationship Id="rId249" Type="http://schemas.openxmlformats.org/officeDocument/2006/relationships/image" Target="../media/image331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9" Type="http://schemas.openxmlformats.org/officeDocument/2006/relationships/image" Target="../media/image121.png"/><Relationship Id="rId109" Type="http://schemas.openxmlformats.org/officeDocument/2006/relationships/image" Target="../media/image191.png"/><Relationship Id="rId260" Type="http://schemas.openxmlformats.org/officeDocument/2006/relationships/image" Target="../media/image342.png"/><Relationship Id="rId34" Type="http://schemas.openxmlformats.org/officeDocument/2006/relationships/image" Target="../media/image116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76" Type="http://schemas.openxmlformats.org/officeDocument/2006/relationships/image" Target="../media/image158.png"/><Relationship Id="rId97" Type="http://schemas.openxmlformats.org/officeDocument/2006/relationships/image" Target="../media/image179.png"/><Relationship Id="rId104" Type="http://schemas.openxmlformats.org/officeDocument/2006/relationships/image" Target="../media/image186.png"/><Relationship Id="rId120" Type="http://schemas.openxmlformats.org/officeDocument/2006/relationships/image" Target="../media/image202.png"/><Relationship Id="rId125" Type="http://schemas.openxmlformats.org/officeDocument/2006/relationships/image" Target="../media/image207.png"/><Relationship Id="rId141" Type="http://schemas.openxmlformats.org/officeDocument/2006/relationships/image" Target="../media/image223.png"/><Relationship Id="rId146" Type="http://schemas.openxmlformats.org/officeDocument/2006/relationships/image" Target="../media/image228.png"/><Relationship Id="rId167" Type="http://schemas.openxmlformats.org/officeDocument/2006/relationships/image" Target="../media/image249.png"/><Relationship Id="rId188" Type="http://schemas.openxmlformats.org/officeDocument/2006/relationships/image" Target="../media/image270.png"/><Relationship Id="rId7" Type="http://schemas.openxmlformats.org/officeDocument/2006/relationships/image" Target="../media/image89.png"/><Relationship Id="rId71" Type="http://schemas.openxmlformats.org/officeDocument/2006/relationships/image" Target="../media/image153.png"/><Relationship Id="rId92" Type="http://schemas.openxmlformats.org/officeDocument/2006/relationships/image" Target="../media/image174.png"/><Relationship Id="rId162" Type="http://schemas.openxmlformats.org/officeDocument/2006/relationships/image" Target="../media/image244.png"/><Relationship Id="rId183" Type="http://schemas.openxmlformats.org/officeDocument/2006/relationships/image" Target="../media/image265.png"/><Relationship Id="rId213" Type="http://schemas.openxmlformats.org/officeDocument/2006/relationships/image" Target="../media/image295.png"/><Relationship Id="rId218" Type="http://schemas.openxmlformats.org/officeDocument/2006/relationships/image" Target="../media/image300.png"/><Relationship Id="rId234" Type="http://schemas.openxmlformats.org/officeDocument/2006/relationships/image" Target="../media/image316.png"/><Relationship Id="rId239" Type="http://schemas.openxmlformats.org/officeDocument/2006/relationships/image" Target="../media/image321.png"/><Relationship Id="rId2" Type="http://schemas.openxmlformats.org/officeDocument/2006/relationships/image" Target="../media/image84.png"/><Relationship Id="rId29" Type="http://schemas.openxmlformats.org/officeDocument/2006/relationships/image" Target="../media/image111.png"/><Relationship Id="rId250" Type="http://schemas.openxmlformats.org/officeDocument/2006/relationships/image" Target="../media/image332.png"/><Relationship Id="rId255" Type="http://schemas.openxmlformats.org/officeDocument/2006/relationships/image" Target="../media/image337.png"/><Relationship Id="rId24" Type="http://schemas.openxmlformats.org/officeDocument/2006/relationships/image" Target="../media/image106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66" Type="http://schemas.openxmlformats.org/officeDocument/2006/relationships/image" Target="../media/image148.png"/><Relationship Id="rId87" Type="http://schemas.openxmlformats.org/officeDocument/2006/relationships/image" Target="../media/image169.png"/><Relationship Id="rId110" Type="http://schemas.openxmlformats.org/officeDocument/2006/relationships/image" Target="../media/image192.png"/><Relationship Id="rId115" Type="http://schemas.openxmlformats.org/officeDocument/2006/relationships/image" Target="../media/image197.png"/><Relationship Id="rId131" Type="http://schemas.openxmlformats.org/officeDocument/2006/relationships/image" Target="../media/image213.png"/><Relationship Id="rId136" Type="http://schemas.openxmlformats.org/officeDocument/2006/relationships/image" Target="../media/image218.png"/><Relationship Id="rId157" Type="http://schemas.openxmlformats.org/officeDocument/2006/relationships/image" Target="../media/image239.png"/><Relationship Id="rId178" Type="http://schemas.openxmlformats.org/officeDocument/2006/relationships/image" Target="../media/image260.png"/><Relationship Id="rId61" Type="http://schemas.openxmlformats.org/officeDocument/2006/relationships/image" Target="../media/image143.png"/><Relationship Id="rId82" Type="http://schemas.openxmlformats.org/officeDocument/2006/relationships/image" Target="../media/image164.png"/><Relationship Id="rId152" Type="http://schemas.openxmlformats.org/officeDocument/2006/relationships/image" Target="../media/image234.png"/><Relationship Id="rId173" Type="http://schemas.openxmlformats.org/officeDocument/2006/relationships/image" Target="../media/image255.png"/><Relationship Id="rId194" Type="http://schemas.openxmlformats.org/officeDocument/2006/relationships/image" Target="../media/image276.png"/><Relationship Id="rId199" Type="http://schemas.openxmlformats.org/officeDocument/2006/relationships/image" Target="../media/image281.png"/><Relationship Id="rId203" Type="http://schemas.openxmlformats.org/officeDocument/2006/relationships/image" Target="../media/image285.png"/><Relationship Id="rId208" Type="http://schemas.openxmlformats.org/officeDocument/2006/relationships/image" Target="../media/image290.png"/><Relationship Id="rId229" Type="http://schemas.openxmlformats.org/officeDocument/2006/relationships/image" Target="../media/image311.png"/><Relationship Id="rId19" Type="http://schemas.openxmlformats.org/officeDocument/2006/relationships/image" Target="../media/image101.png"/><Relationship Id="rId224" Type="http://schemas.openxmlformats.org/officeDocument/2006/relationships/image" Target="../media/image306.png"/><Relationship Id="rId240" Type="http://schemas.openxmlformats.org/officeDocument/2006/relationships/image" Target="../media/image322.png"/><Relationship Id="rId245" Type="http://schemas.openxmlformats.org/officeDocument/2006/relationships/image" Target="../media/image327.png"/><Relationship Id="rId261" Type="http://schemas.openxmlformats.org/officeDocument/2006/relationships/image" Target="../media/image343.png"/><Relationship Id="rId14" Type="http://schemas.openxmlformats.org/officeDocument/2006/relationships/image" Target="../media/image96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56" Type="http://schemas.openxmlformats.org/officeDocument/2006/relationships/image" Target="../media/image138.png"/><Relationship Id="rId77" Type="http://schemas.openxmlformats.org/officeDocument/2006/relationships/image" Target="../media/image159.png"/><Relationship Id="rId100" Type="http://schemas.openxmlformats.org/officeDocument/2006/relationships/image" Target="../media/image182.png"/><Relationship Id="rId105" Type="http://schemas.openxmlformats.org/officeDocument/2006/relationships/image" Target="../media/image187.png"/><Relationship Id="rId126" Type="http://schemas.openxmlformats.org/officeDocument/2006/relationships/image" Target="../media/image208.png"/><Relationship Id="rId147" Type="http://schemas.openxmlformats.org/officeDocument/2006/relationships/image" Target="../media/image229.png"/><Relationship Id="rId168" Type="http://schemas.openxmlformats.org/officeDocument/2006/relationships/image" Target="../media/image250.png"/><Relationship Id="rId8" Type="http://schemas.openxmlformats.org/officeDocument/2006/relationships/image" Target="../media/image90.png"/><Relationship Id="rId51" Type="http://schemas.openxmlformats.org/officeDocument/2006/relationships/image" Target="../media/image133.png"/><Relationship Id="rId72" Type="http://schemas.openxmlformats.org/officeDocument/2006/relationships/image" Target="../media/image154.png"/><Relationship Id="rId93" Type="http://schemas.openxmlformats.org/officeDocument/2006/relationships/image" Target="../media/image175.png"/><Relationship Id="rId98" Type="http://schemas.openxmlformats.org/officeDocument/2006/relationships/image" Target="../media/image180.png"/><Relationship Id="rId121" Type="http://schemas.openxmlformats.org/officeDocument/2006/relationships/image" Target="../media/image203.png"/><Relationship Id="rId142" Type="http://schemas.openxmlformats.org/officeDocument/2006/relationships/image" Target="../media/image224.png"/><Relationship Id="rId163" Type="http://schemas.openxmlformats.org/officeDocument/2006/relationships/image" Target="../media/image245.png"/><Relationship Id="rId184" Type="http://schemas.openxmlformats.org/officeDocument/2006/relationships/image" Target="../media/image266.png"/><Relationship Id="rId189" Type="http://schemas.openxmlformats.org/officeDocument/2006/relationships/image" Target="../media/image271.png"/><Relationship Id="rId219" Type="http://schemas.openxmlformats.org/officeDocument/2006/relationships/image" Target="../media/image301.png"/><Relationship Id="rId3" Type="http://schemas.openxmlformats.org/officeDocument/2006/relationships/image" Target="../media/image85.png"/><Relationship Id="rId214" Type="http://schemas.openxmlformats.org/officeDocument/2006/relationships/image" Target="../media/image296.png"/><Relationship Id="rId230" Type="http://schemas.openxmlformats.org/officeDocument/2006/relationships/image" Target="../media/image312.png"/><Relationship Id="rId235" Type="http://schemas.openxmlformats.org/officeDocument/2006/relationships/image" Target="../media/image317.png"/><Relationship Id="rId251" Type="http://schemas.openxmlformats.org/officeDocument/2006/relationships/image" Target="../media/image333.png"/><Relationship Id="rId256" Type="http://schemas.openxmlformats.org/officeDocument/2006/relationships/image" Target="../media/image338.png"/><Relationship Id="rId25" Type="http://schemas.openxmlformats.org/officeDocument/2006/relationships/image" Target="../media/image107.png"/><Relationship Id="rId46" Type="http://schemas.openxmlformats.org/officeDocument/2006/relationships/image" Target="../media/image128.png"/><Relationship Id="rId67" Type="http://schemas.openxmlformats.org/officeDocument/2006/relationships/image" Target="../media/image149.png"/><Relationship Id="rId116" Type="http://schemas.openxmlformats.org/officeDocument/2006/relationships/image" Target="../media/image198.png"/><Relationship Id="rId137" Type="http://schemas.openxmlformats.org/officeDocument/2006/relationships/image" Target="../media/image219.png"/><Relationship Id="rId158" Type="http://schemas.openxmlformats.org/officeDocument/2006/relationships/image" Target="../media/image240.png"/><Relationship Id="rId20" Type="http://schemas.openxmlformats.org/officeDocument/2006/relationships/image" Target="../media/image102.png"/><Relationship Id="rId41" Type="http://schemas.openxmlformats.org/officeDocument/2006/relationships/image" Target="../media/image123.png"/><Relationship Id="rId62" Type="http://schemas.openxmlformats.org/officeDocument/2006/relationships/image" Target="../media/image144.png"/><Relationship Id="rId83" Type="http://schemas.openxmlformats.org/officeDocument/2006/relationships/image" Target="../media/image165.png"/><Relationship Id="rId88" Type="http://schemas.openxmlformats.org/officeDocument/2006/relationships/image" Target="../media/image170.png"/><Relationship Id="rId111" Type="http://schemas.openxmlformats.org/officeDocument/2006/relationships/image" Target="../media/image193.png"/><Relationship Id="rId132" Type="http://schemas.openxmlformats.org/officeDocument/2006/relationships/image" Target="../media/image214.png"/><Relationship Id="rId153" Type="http://schemas.openxmlformats.org/officeDocument/2006/relationships/image" Target="../media/image235.png"/><Relationship Id="rId174" Type="http://schemas.openxmlformats.org/officeDocument/2006/relationships/image" Target="../media/image256.png"/><Relationship Id="rId179" Type="http://schemas.openxmlformats.org/officeDocument/2006/relationships/image" Target="../media/image261.png"/><Relationship Id="rId195" Type="http://schemas.openxmlformats.org/officeDocument/2006/relationships/image" Target="../media/image277.png"/><Relationship Id="rId209" Type="http://schemas.openxmlformats.org/officeDocument/2006/relationships/image" Target="../media/image291.png"/><Relationship Id="rId190" Type="http://schemas.openxmlformats.org/officeDocument/2006/relationships/image" Target="../media/image272.png"/><Relationship Id="rId204" Type="http://schemas.openxmlformats.org/officeDocument/2006/relationships/image" Target="../media/image286.png"/><Relationship Id="rId220" Type="http://schemas.openxmlformats.org/officeDocument/2006/relationships/image" Target="../media/image302.png"/><Relationship Id="rId225" Type="http://schemas.openxmlformats.org/officeDocument/2006/relationships/image" Target="../media/image307.png"/><Relationship Id="rId241" Type="http://schemas.openxmlformats.org/officeDocument/2006/relationships/image" Target="../media/image323.png"/><Relationship Id="rId246" Type="http://schemas.openxmlformats.org/officeDocument/2006/relationships/image" Target="../media/image328.png"/><Relationship Id="rId15" Type="http://schemas.openxmlformats.org/officeDocument/2006/relationships/image" Target="../media/image97.png"/><Relationship Id="rId36" Type="http://schemas.openxmlformats.org/officeDocument/2006/relationships/image" Target="../media/image118.png"/><Relationship Id="rId57" Type="http://schemas.openxmlformats.org/officeDocument/2006/relationships/image" Target="../media/image139.png"/><Relationship Id="rId106" Type="http://schemas.openxmlformats.org/officeDocument/2006/relationships/image" Target="../media/image188.png"/><Relationship Id="rId127" Type="http://schemas.openxmlformats.org/officeDocument/2006/relationships/image" Target="../media/image209.png"/><Relationship Id="rId10" Type="http://schemas.openxmlformats.org/officeDocument/2006/relationships/image" Target="../media/image92.png"/><Relationship Id="rId31" Type="http://schemas.openxmlformats.org/officeDocument/2006/relationships/image" Target="../media/image113.png"/><Relationship Id="rId52" Type="http://schemas.openxmlformats.org/officeDocument/2006/relationships/image" Target="../media/image134.png"/><Relationship Id="rId73" Type="http://schemas.openxmlformats.org/officeDocument/2006/relationships/image" Target="../media/image155.png"/><Relationship Id="rId78" Type="http://schemas.openxmlformats.org/officeDocument/2006/relationships/image" Target="../media/image160.png"/><Relationship Id="rId94" Type="http://schemas.openxmlformats.org/officeDocument/2006/relationships/image" Target="../media/image176.png"/><Relationship Id="rId99" Type="http://schemas.openxmlformats.org/officeDocument/2006/relationships/image" Target="../media/image181.png"/><Relationship Id="rId101" Type="http://schemas.openxmlformats.org/officeDocument/2006/relationships/image" Target="../media/image183.png"/><Relationship Id="rId122" Type="http://schemas.openxmlformats.org/officeDocument/2006/relationships/image" Target="../media/image204.png"/><Relationship Id="rId143" Type="http://schemas.openxmlformats.org/officeDocument/2006/relationships/image" Target="../media/image225.png"/><Relationship Id="rId148" Type="http://schemas.openxmlformats.org/officeDocument/2006/relationships/image" Target="../media/image230.png"/><Relationship Id="rId164" Type="http://schemas.openxmlformats.org/officeDocument/2006/relationships/image" Target="../media/image246.png"/><Relationship Id="rId169" Type="http://schemas.openxmlformats.org/officeDocument/2006/relationships/image" Target="../media/image251.png"/><Relationship Id="rId185" Type="http://schemas.openxmlformats.org/officeDocument/2006/relationships/image" Target="../media/image26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80" Type="http://schemas.openxmlformats.org/officeDocument/2006/relationships/image" Target="../media/image262.png"/><Relationship Id="rId210" Type="http://schemas.openxmlformats.org/officeDocument/2006/relationships/image" Target="../media/image292.png"/><Relationship Id="rId215" Type="http://schemas.openxmlformats.org/officeDocument/2006/relationships/image" Target="../media/image297.png"/><Relationship Id="rId236" Type="http://schemas.openxmlformats.org/officeDocument/2006/relationships/image" Target="../media/image318.png"/><Relationship Id="rId257" Type="http://schemas.openxmlformats.org/officeDocument/2006/relationships/image" Target="../media/image339.png"/><Relationship Id="rId26" Type="http://schemas.openxmlformats.org/officeDocument/2006/relationships/image" Target="../media/image108.png"/><Relationship Id="rId231" Type="http://schemas.openxmlformats.org/officeDocument/2006/relationships/image" Target="../media/image313.png"/><Relationship Id="rId252" Type="http://schemas.openxmlformats.org/officeDocument/2006/relationships/image" Target="../media/image334.png"/><Relationship Id="rId47" Type="http://schemas.openxmlformats.org/officeDocument/2006/relationships/image" Target="../media/image129.png"/><Relationship Id="rId68" Type="http://schemas.openxmlformats.org/officeDocument/2006/relationships/image" Target="../media/image150.png"/><Relationship Id="rId89" Type="http://schemas.openxmlformats.org/officeDocument/2006/relationships/image" Target="../media/image171.png"/><Relationship Id="rId112" Type="http://schemas.openxmlformats.org/officeDocument/2006/relationships/image" Target="../media/image194.png"/><Relationship Id="rId133" Type="http://schemas.openxmlformats.org/officeDocument/2006/relationships/image" Target="../media/image215.png"/><Relationship Id="rId154" Type="http://schemas.openxmlformats.org/officeDocument/2006/relationships/image" Target="../media/image236.png"/><Relationship Id="rId175" Type="http://schemas.openxmlformats.org/officeDocument/2006/relationships/image" Target="../media/image257.png"/><Relationship Id="rId196" Type="http://schemas.openxmlformats.org/officeDocument/2006/relationships/image" Target="../media/image278.png"/><Relationship Id="rId200" Type="http://schemas.openxmlformats.org/officeDocument/2006/relationships/image" Target="../media/image282.png"/><Relationship Id="rId16" Type="http://schemas.openxmlformats.org/officeDocument/2006/relationships/image" Target="../media/image98.png"/><Relationship Id="rId221" Type="http://schemas.openxmlformats.org/officeDocument/2006/relationships/image" Target="../media/image303.png"/><Relationship Id="rId242" Type="http://schemas.openxmlformats.org/officeDocument/2006/relationships/image" Target="../media/image324.png"/><Relationship Id="rId37" Type="http://schemas.openxmlformats.org/officeDocument/2006/relationships/image" Target="../media/image119.png"/><Relationship Id="rId58" Type="http://schemas.openxmlformats.org/officeDocument/2006/relationships/image" Target="../media/image140.png"/><Relationship Id="rId79" Type="http://schemas.openxmlformats.org/officeDocument/2006/relationships/image" Target="../media/image161.png"/><Relationship Id="rId102" Type="http://schemas.openxmlformats.org/officeDocument/2006/relationships/image" Target="../media/image184.png"/><Relationship Id="rId123" Type="http://schemas.openxmlformats.org/officeDocument/2006/relationships/image" Target="../media/image205.png"/><Relationship Id="rId144" Type="http://schemas.openxmlformats.org/officeDocument/2006/relationships/image" Target="../media/image226.png"/><Relationship Id="rId90" Type="http://schemas.openxmlformats.org/officeDocument/2006/relationships/image" Target="../media/image172.png"/><Relationship Id="rId165" Type="http://schemas.openxmlformats.org/officeDocument/2006/relationships/image" Target="../media/image247.png"/><Relationship Id="rId186" Type="http://schemas.openxmlformats.org/officeDocument/2006/relationships/image" Target="../media/image268.png"/><Relationship Id="rId211" Type="http://schemas.openxmlformats.org/officeDocument/2006/relationships/image" Target="../media/image293.png"/><Relationship Id="rId232" Type="http://schemas.openxmlformats.org/officeDocument/2006/relationships/image" Target="../media/image314.png"/><Relationship Id="rId253" Type="http://schemas.openxmlformats.org/officeDocument/2006/relationships/image" Target="../media/image335.png"/><Relationship Id="rId27" Type="http://schemas.openxmlformats.org/officeDocument/2006/relationships/image" Target="../media/image109.png"/><Relationship Id="rId48" Type="http://schemas.openxmlformats.org/officeDocument/2006/relationships/image" Target="../media/image130.png"/><Relationship Id="rId69" Type="http://schemas.openxmlformats.org/officeDocument/2006/relationships/image" Target="../media/image151.png"/><Relationship Id="rId113" Type="http://schemas.openxmlformats.org/officeDocument/2006/relationships/image" Target="../media/image195.png"/><Relationship Id="rId134" Type="http://schemas.openxmlformats.org/officeDocument/2006/relationships/image" Target="../media/image216.png"/><Relationship Id="rId80" Type="http://schemas.openxmlformats.org/officeDocument/2006/relationships/image" Target="../media/image162.png"/><Relationship Id="rId155" Type="http://schemas.openxmlformats.org/officeDocument/2006/relationships/image" Target="../media/image237.png"/><Relationship Id="rId176" Type="http://schemas.openxmlformats.org/officeDocument/2006/relationships/image" Target="../media/image258.png"/><Relationship Id="rId197" Type="http://schemas.openxmlformats.org/officeDocument/2006/relationships/image" Target="../media/image279.png"/><Relationship Id="rId201" Type="http://schemas.openxmlformats.org/officeDocument/2006/relationships/image" Target="../media/image283.png"/><Relationship Id="rId222" Type="http://schemas.openxmlformats.org/officeDocument/2006/relationships/image" Target="../media/image304.png"/><Relationship Id="rId243" Type="http://schemas.openxmlformats.org/officeDocument/2006/relationships/image" Target="../media/image325.png"/><Relationship Id="rId17" Type="http://schemas.openxmlformats.org/officeDocument/2006/relationships/image" Target="../media/image99.png"/><Relationship Id="rId38" Type="http://schemas.openxmlformats.org/officeDocument/2006/relationships/image" Target="../media/image120.png"/><Relationship Id="rId59" Type="http://schemas.openxmlformats.org/officeDocument/2006/relationships/image" Target="../media/image141.png"/><Relationship Id="rId103" Type="http://schemas.openxmlformats.org/officeDocument/2006/relationships/image" Target="../media/image185.png"/><Relationship Id="rId124" Type="http://schemas.openxmlformats.org/officeDocument/2006/relationships/image" Target="../media/image206.png"/><Relationship Id="rId70" Type="http://schemas.openxmlformats.org/officeDocument/2006/relationships/image" Target="../media/image152.png"/><Relationship Id="rId91" Type="http://schemas.openxmlformats.org/officeDocument/2006/relationships/image" Target="../media/image173.png"/><Relationship Id="rId145" Type="http://schemas.openxmlformats.org/officeDocument/2006/relationships/image" Target="../media/image227.png"/><Relationship Id="rId166" Type="http://schemas.openxmlformats.org/officeDocument/2006/relationships/image" Target="../media/image248.png"/><Relationship Id="rId187" Type="http://schemas.openxmlformats.org/officeDocument/2006/relationships/image" Target="../media/image2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3.png"/><Relationship Id="rId4" Type="http://schemas.openxmlformats.org/officeDocument/2006/relationships/image" Target="../media/image3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5.png"/><Relationship Id="rId4" Type="http://schemas.openxmlformats.org/officeDocument/2006/relationships/image" Target="../media/image3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9.png"/><Relationship Id="rId4" Type="http://schemas.openxmlformats.org/officeDocument/2006/relationships/image" Target="../media/image3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5.png"/><Relationship Id="rId4" Type="http://schemas.openxmlformats.org/officeDocument/2006/relationships/image" Target="../media/image38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3" Type="http://schemas.openxmlformats.org/officeDocument/2006/relationships/image" Target="../media/image383.png"/><Relationship Id="rId7" Type="http://schemas.openxmlformats.org/officeDocument/2006/relationships/image" Target="../media/image386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.png"/><Relationship Id="rId5" Type="http://schemas.openxmlformats.org/officeDocument/2006/relationships/image" Target="../media/image384.png"/><Relationship Id="rId4" Type="http://schemas.openxmlformats.org/officeDocument/2006/relationships/image" Target="../media/image3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3.png"/><Relationship Id="rId4" Type="http://schemas.openxmlformats.org/officeDocument/2006/relationships/image" Target="../media/image3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png"/><Relationship Id="rId2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5" Type="http://schemas.openxmlformats.org/officeDocument/2006/relationships/image" Target="../media/image397.png"/><Relationship Id="rId4" Type="http://schemas.openxmlformats.org/officeDocument/2006/relationships/image" Target="../media/image39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png"/><Relationship Id="rId5" Type="http://schemas.openxmlformats.org/officeDocument/2006/relationships/image" Target="../media/image401.png"/><Relationship Id="rId4" Type="http://schemas.openxmlformats.org/officeDocument/2006/relationships/image" Target="../media/image4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401.png"/><Relationship Id="rId4" Type="http://schemas.openxmlformats.org/officeDocument/2006/relationships/image" Target="../media/image4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3.png"/><Relationship Id="rId4" Type="http://schemas.openxmlformats.org/officeDocument/2006/relationships/image" Target="../media/image4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401.png"/><Relationship Id="rId4" Type="http://schemas.openxmlformats.org/officeDocument/2006/relationships/image" Target="../media/image4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5.png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7.png"/><Relationship Id="rId4" Type="http://schemas.openxmlformats.org/officeDocument/2006/relationships/image" Target="../media/image40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jpg"/><Relationship Id="rId2" Type="http://schemas.openxmlformats.org/officeDocument/2006/relationships/image" Target="../media/image41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jpg"/><Relationship Id="rId2" Type="http://schemas.openxmlformats.org/officeDocument/2006/relationships/image" Target="../media/image410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png"/><Relationship Id="rId13" Type="http://schemas.openxmlformats.org/officeDocument/2006/relationships/image" Target="../media/image424.png"/><Relationship Id="rId18" Type="http://schemas.openxmlformats.org/officeDocument/2006/relationships/image" Target="../media/image429.png"/><Relationship Id="rId26" Type="http://schemas.openxmlformats.org/officeDocument/2006/relationships/image" Target="../media/image437.png"/><Relationship Id="rId3" Type="http://schemas.openxmlformats.org/officeDocument/2006/relationships/image" Target="../media/image414.png"/><Relationship Id="rId21" Type="http://schemas.openxmlformats.org/officeDocument/2006/relationships/image" Target="../media/image432.png"/><Relationship Id="rId7" Type="http://schemas.openxmlformats.org/officeDocument/2006/relationships/image" Target="../media/image418.png"/><Relationship Id="rId12" Type="http://schemas.openxmlformats.org/officeDocument/2006/relationships/image" Target="../media/image423.png"/><Relationship Id="rId17" Type="http://schemas.openxmlformats.org/officeDocument/2006/relationships/image" Target="../media/image428.png"/><Relationship Id="rId25" Type="http://schemas.openxmlformats.org/officeDocument/2006/relationships/image" Target="../media/image436.png"/><Relationship Id="rId2" Type="http://schemas.openxmlformats.org/officeDocument/2006/relationships/image" Target="../media/image413.png"/><Relationship Id="rId16" Type="http://schemas.openxmlformats.org/officeDocument/2006/relationships/image" Target="../media/image427.png"/><Relationship Id="rId20" Type="http://schemas.openxmlformats.org/officeDocument/2006/relationships/image" Target="../media/image431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11" Type="http://schemas.openxmlformats.org/officeDocument/2006/relationships/image" Target="../media/image422.png"/><Relationship Id="rId24" Type="http://schemas.openxmlformats.org/officeDocument/2006/relationships/image" Target="../media/image435.png"/><Relationship Id="rId5" Type="http://schemas.openxmlformats.org/officeDocument/2006/relationships/image" Target="../media/image416.png"/><Relationship Id="rId15" Type="http://schemas.openxmlformats.org/officeDocument/2006/relationships/image" Target="../media/image426.png"/><Relationship Id="rId23" Type="http://schemas.openxmlformats.org/officeDocument/2006/relationships/image" Target="../media/image434.png"/><Relationship Id="rId28" Type="http://schemas.openxmlformats.org/officeDocument/2006/relationships/image" Target="../media/image439.png"/><Relationship Id="rId10" Type="http://schemas.openxmlformats.org/officeDocument/2006/relationships/image" Target="../media/image421.png"/><Relationship Id="rId19" Type="http://schemas.openxmlformats.org/officeDocument/2006/relationships/image" Target="../media/image430.png"/><Relationship Id="rId4" Type="http://schemas.openxmlformats.org/officeDocument/2006/relationships/image" Target="../media/image415.png"/><Relationship Id="rId9" Type="http://schemas.openxmlformats.org/officeDocument/2006/relationships/image" Target="../media/image420.png"/><Relationship Id="rId14" Type="http://schemas.openxmlformats.org/officeDocument/2006/relationships/image" Target="../media/image425.png"/><Relationship Id="rId22" Type="http://schemas.openxmlformats.org/officeDocument/2006/relationships/image" Target="../media/image433.png"/><Relationship Id="rId27" Type="http://schemas.openxmlformats.org/officeDocument/2006/relationships/image" Target="../media/image4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jpg"/><Relationship Id="rId2" Type="http://schemas.openxmlformats.org/officeDocument/2006/relationships/image" Target="../media/image441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4.jpg"/><Relationship Id="rId2" Type="http://schemas.openxmlformats.org/officeDocument/2006/relationships/image" Target="../media/image443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7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298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454" y="0"/>
            <a:ext cx="666254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41805">
              <a:lnSpc>
                <a:spcPct val="100000"/>
              </a:lnSpc>
              <a:spcBef>
                <a:spcPts val="95"/>
              </a:spcBef>
            </a:pPr>
            <a:r>
              <a:rPr lang="en-US" sz="4000" b="0" spc="-600" dirty="0" smtClean="0">
                <a:latin typeface="Arial"/>
                <a:cs typeface="Arial"/>
              </a:rPr>
              <a:t>UNIT IV</a:t>
            </a:r>
            <a:br>
              <a:rPr lang="en-US" sz="4000" b="0" spc="-600" dirty="0" smtClean="0">
                <a:latin typeface="Arial"/>
                <a:cs typeface="Arial"/>
              </a:rPr>
            </a:br>
            <a:r>
              <a:rPr sz="4000" b="0" spc="-600" dirty="0" smtClean="0">
                <a:latin typeface="Arial"/>
                <a:cs typeface="Arial"/>
              </a:rPr>
              <a:t>DATAPATH</a:t>
            </a:r>
            <a:r>
              <a:rPr sz="4000" b="0" spc="-254" dirty="0" smtClean="0">
                <a:latin typeface="Arial"/>
                <a:cs typeface="Arial"/>
              </a:rPr>
              <a:t> </a:t>
            </a:r>
            <a:r>
              <a:rPr sz="4000" b="0" spc="-615" dirty="0">
                <a:latin typeface="Arial"/>
                <a:cs typeface="Arial"/>
              </a:rPr>
              <a:t>SUBSYSTEMS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298" y="1206241"/>
            <a:ext cx="317309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4" dirty="0">
                <a:solidFill>
                  <a:srgbClr val="FF0000"/>
                </a:solidFill>
                <a:latin typeface="Arial"/>
                <a:cs typeface="Arial"/>
              </a:rPr>
              <a:t>Topics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250" dirty="0">
                <a:latin typeface="Arial"/>
                <a:cs typeface="Arial"/>
              </a:rPr>
              <a:t>Sub </a:t>
            </a:r>
            <a:r>
              <a:rPr sz="2700" spc="-165" dirty="0">
                <a:latin typeface="Arial"/>
                <a:cs typeface="Arial"/>
              </a:rPr>
              <a:t>system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design,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14" dirty="0">
                <a:latin typeface="Arial"/>
                <a:cs typeface="Arial"/>
              </a:rPr>
              <a:t>Shifters,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40" dirty="0">
                <a:latin typeface="Arial"/>
                <a:cs typeface="Arial"/>
              </a:rPr>
              <a:t>Adders,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254" dirty="0">
                <a:latin typeface="Arial"/>
                <a:cs typeface="Arial"/>
              </a:rPr>
              <a:t>ALUs,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Arial"/>
                <a:cs typeface="Arial"/>
              </a:rPr>
              <a:t>Multipliers,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00" dirty="0">
                <a:latin typeface="Arial"/>
                <a:cs typeface="Arial"/>
              </a:rPr>
              <a:t>Parity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generators,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35" dirty="0">
                <a:latin typeface="Arial"/>
                <a:cs typeface="Arial"/>
              </a:rPr>
              <a:t>Comparators,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Arial"/>
                <a:cs typeface="Arial"/>
              </a:rPr>
              <a:t>Zero/One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detectors,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35" dirty="0">
                <a:latin typeface="Arial"/>
                <a:cs typeface="Arial"/>
              </a:rPr>
              <a:t>Counters.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69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879" y="461589"/>
            <a:ext cx="4238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Single-Bit</a:t>
            </a:r>
            <a:r>
              <a:rPr sz="4400" b="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80" dirty="0">
                <a:solidFill>
                  <a:srgbClr val="000000"/>
                </a:solidFill>
                <a:latin typeface="Arial"/>
                <a:cs typeface="Arial"/>
              </a:rPr>
              <a:t>Addition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2134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0" dirty="0">
                <a:latin typeface="Arial"/>
                <a:cs typeface="Arial"/>
              </a:rPr>
              <a:t>Half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4691" y="1607637"/>
            <a:ext cx="1936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35" dirty="0">
                <a:latin typeface="Arial"/>
                <a:cs typeface="Arial"/>
              </a:rPr>
              <a:t>Full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Adder</a:t>
            </a:r>
            <a:r>
              <a:rPr sz="3200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892" y="3201207"/>
            <a:ext cx="1276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2872" y="3201207"/>
            <a:ext cx="1276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2890" y="356720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2871" y="356720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2890" y="393296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2871" y="393296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47712" y="2728912"/>
          <a:ext cx="2438400" cy="182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020"/>
                        </a:lnSpc>
                        <a:spcBef>
                          <a:spcPts val="76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072890" y="4298724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2871" y="4298724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4923" y="320144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0079" y="320144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4923" y="356720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0079" y="3567203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4923" y="3933344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0079" y="3933344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4923" y="429910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0079" y="429910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4923" y="466511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30079" y="466511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4923" y="503087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0079" y="5030875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64923" y="5396886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0079" y="5396886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167312" y="2728912"/>
          <a:ext cx="2819399" cy="328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"/>
                <a:gridCol w="565150"/>
                <a:gridCol w="561975"/>
                <a:gridCol w="565150"/>
                <a:gridCol w="563244"/>
              </a:tblGrid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2020"/>
                        </a:lnSpc>
                        <a:spcBef>
                          <a:spcPts val="76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6964923" y="5762706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0079" y="5762706"/>
            <a:ext cx="127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30048" y="1924944"/>
            <a:ext cx="421005" cy="421640"/>
          </a:xfrm>
          <a:custGeom>
            <a:avLst/>
            <a:gdLst/>
            <a:ahLst/>
            <a:cxnLst/>
            <a:rect l="l" t="t" r="r" b="b"/>
            <a:pathLst>
              <a:path w="421005" h="421639">
                <a:moveTo>
                  <a:pt x="420572" y="210590"/>
                </a:moveTo>
                <a:lnTo>
                  <a:pt x="414961" y="162977"/>
                </a:lnTo>
                <a:lnTo>
                  <a:pt x="398157" y="120420"/>
                </a:lnTo>
                <a:lnTo>
                  <a:pt x="372966" y="78411"/>
                </a:lnTo>
                <a:lnTo>
                  <a:pt x="342164" y="44811"/>
                </a:lnTo>
                <a:lnTo>
                  <a:pt x="300170" y="19618"/>
                </a:lnTo>
                <a:lnTo>
                  <a:pt x="255367" y="5605"/>
                </a:lnTo>
                <a:lnTo>
                  <a:pt x="210002" y="0"/>
                </a:lnTo>
                <a:lnTo>
                  <a:pt x="162402" y="5605"/>
                </a:lnTo>
                <a:lnTo>
                  <a:pt x="117599" y="19618"/>
                </a:lnTo>
                <a:lnTo>
                  <a:pt x="78414" y="44811"/>
                </a:lnTo>
                <a:lnTo>
                  <a:pt x="44803" y="78411"/>
                </a:lnTo>
                <a:lnTo>
                  <a:pt x="19597" y="120420"/>
                </a:lnTo>
                <a:lnTo>
                  <a:pt x="5608" y="162977"/>
                </a:lnTo>
                <a:lnTo>
                  <a:pt x="0" y="210590"/>
                </a:lnTo>
                <a:lnTo>
                  <a:pt x="5608" y="258173"/>
                </a:lnTo>
                <a:lnTo>
                  <a:pt x="19597" y="303015"/>
                </a:lnTo>
                <a:lnTo>
                  <a:pt x="44803" y="342769"/>
                </a:lnTo>
                <a:lnTo>
                  <a:pt x="78414" y="376400"/>
                </a:lnTo>
                <a:lnTo>
                  <a:pt x="117599" y="401593"/>
                </a:lnTo>
                <a:lnTo>
                  <a:pt x="162402" y="415576"/>
                </a:lnTo>
                <a:lnTo>
                  <a:pt x="210002" y="421181"/>
                </a:lnTo>
                <a:lnTo>
                  <a:pt x="255367" y="415576"/>
                </a:lnTo>
                <a:lnTo>
                  <a:pt x="300170" y="401593"/>
                </a:lnTo>
                <a:lnTo>
                  <a:pt x="342164" y="376400"/>
                </a:lnTo>
                <a:lnTo>
                  <a:pt x="372966" y="342769"/>
                </a:lnTo>
                <a:lnTo>
                  <a:pt x="398157" y="303015"/>
                </a:lnTo>
                <a:lnTo>
                  <a:pt x="414961" y="258173"/>
                </a:lnTo>
                <a:lnTo>
                  <a:pt x="420572" y="210590"/>
                </a:lnTo>
                <a:close/>
              </a:path>
            </a:pathLst>
          </a:custGeom>
          <a:ln w="1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40051" y="2031352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590"/>
                </a:lnTo>
              </a:path>
            </a:pathLst>
          </a:custGeom>
          <a:ln w="16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33659" y="213553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573" y="0"/>
                </a:lnTo>
              </a:path>
            </a:pathLst>
          </a:custGeom>
          <a:ln w="1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0048" y="1714354"/>
            <a:ext cx="104139" cy="238760"/>
          </a:xfrm>
          <a:custGeom>
            <a:avLst/>
            <a:gdLst/>
            <a:ahLst/>
            <a:cxnLst/>
            <a:rect l="l" t="t" r="r" b="b"/>
            <a:pathLst>
              <a:path w="104139" h="238760">
                <a:moveTo>
                  <a:pt x="0" y="0"/>
                </a:moveTo>
                <a:lnTo>
                  <a:pt x="103610" y="238586"/>
                </a:lnTo>
              </a:path>
            </a:pathLst>
          </a:custGeom>
          <a:ln w="5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3015" y="1714354"/>
            <a:ext cx="118110" cy="233045"/>
          </a:xfrm>
          <a:custGeom>
            <a:avLst/>
            <a:gdLst/>
            <a:ahLst/>
            <a:cxnLst/>
            <a:rect l="l" t="t" r="r" b="b"/>
            <a:pathLst>
              <a:path w="118110" h="233044">
                <a:moveTo>
                  <a:pt x="117605" y="0"/>
                </a:moveTo>
                <a:lnTo>
                  <a:pt x="0" y="233011"/>
                </a:lnTo>
              </a:path>
            </a:pathLst>
          </a:custGeom>
          <a:ln w="55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0051" y="234612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407"/>
                </a:moveTo>
                <a:lnTo>
                  <a:pt x="0" y="0"/>
                </a:lnTo>
              </a:path>
            </a:pathLst>
          </a:custGeom>
          <a:ln w="5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49590" y="1462719"/>
            <a:ext cx="5753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36245" algn="l"/>
              </a:tabLst>
            </a:pPr>
            <a:r>
              <a:rPr sz="1450" spc="20" dirty="0">
                <a:latin typeface="Arial"/>
                <a:cs typeface="Arial"/>
              </a:rPr>
              <a:t>A	B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60153" y="2440069"/>
            <a:ext cx="15113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20" dirty="0"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35406" y="2016086"/>
            <a:ext cx="16129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20" dirty="0">
                <a:latin typeface="Arial"/>
                <a:cs typeface="Arial"/>
              </a:rPr>
              <a:t>C</a:t>
            </a:r>
            <a:endParaRPr sz="1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70364" y="2145378"/>
            <a:ext cx="1930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-5" dirty="0">
                <a:latin typeface="Arial"/>
                <a:cs typeface="Arial"/>
              </a:rPr>
              <a:t>out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78985" y="1904359"/>
            <a:ext cx="399415" cy="400050"/>
          </a:xfrm>
          <a:custGeom>
            <a:avLst/>
            <a:gdLst/>
            <a:ahLst/>
            <a:cxnLst/>
            <a:rect l="l" t="t" r="r" b="b"/>
            <a:pathLst>
              <a:path w="399415" h="400050">
                <a:moveTo>
                  <a:pt x="199765" y="0"/>
                </a:moveTo>
                <a:lnTo>
                  <a:pt x="156728" y="5334"/>
                </a:lnTo>
                <a:lnTo>
                  <a:pt x="114239" y="18592"/>
                </a:lnTo>
                <a:lnTo>
                  <a:pt x="74371" y="42489"/>
                </a:lnTo>
                <a:lnTo>
                  <a:pt x="45171" y="74371"/>
                </a:lnTo>
                <a:lnTo>
                  <a:pt x="21244" y="114239"/>
                </a:lnTo>
                <a:lnTo>
                  <a:pt x="5303" y="154594"/>
                </a:lnTo>
                <a:lnTo>
                  <a:pt x="0" y="199735"/>
                </a:lnTo>
                <a:lnTo>
                  <a:pt x="5303" y="244906"/>
                </a:lnTo>
                <a:lnTo>
                  <a:pt x="21244" y="287395"/>
                </a:lnTo>
                <a:lnTo>
                  <a:pt x="45171" y="325099"/>
                </a:lnTo>
                <a:lnTo>
                  <a:pt x="74371" y="356981"/>
                </a:lnTo>
                <a:lnTo>
                  <a:pt x="114239" y="380878"/>
                </a:lnTo>
                <a:lnTo>
                  <a:pt x="156728" y="394167"/>
                </a:lnTo>
                <a:lnTo>
                  <a:pt x="199765" y="399501"/>
                </a:lnTo>
                <a:lnTo>
                  <a:pt x="244906" y="394167"/>
                </a:lnTo>
                <a:lnTo>
                  <a:pt x="287426" y="380878"/>
                </a:lnTo>
                <a:lnTo>
                  <a:pt x="324612" y="356981"/>
                </a:lnTo>
                <a:lnTo>
                  <a:pt x="356494" y="325099"/>
                </a:lnTo>
                <a:lnTo>
                  <a:pt x="380390" y="287395"/>
                </a:lnTo>
                <a:lnTo>
                  <a:pt x="393679" y="244906"/>
                </a:lnTo>
                <a:lnTo>
                  <a:pt x="398983" y="199735"/>
                </a:lnTo>
                <a:lnTo>
                  <a:pt x="393679" y="154594"/>
                </a:lnTo>
                <a:lnTo>
                  <a:pt x="380390" y="114239"/>
                </a:lnTo>
                <a:lnTo>
                  <a:pt x="356494" y="74371"/>
                </a:lnTo>
                <a:lnTo>
                  <a:pt x="324612" y="42489"/>
                </a:lnTo>
                <a:lnTo>
                  <a:pt x="287426" y="18592"/>
                </a:lnTo>
                <a:lnTo>
                  <a:pt x="244906" y="5334"/>
                </a:lnTo>
                <a:lnTo>
                  <a:pt x="199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78986" y="1904382"/>
            <a:ext cx="399415" cy="400050"/>
          </a:xfrm>
          <a:custGeom>
            <a:avLst/>
            <a:gdLst/>
            <a:ahLst/>
            <a:cxnLst/>
            <a:rect l="l" t="t" r="r" b="b"/>
            <a:pathLst>
              <a:path w="399415" h="400050">
                <a:moveTo>
                  <a:pt x="398980" y="199721"/>
                </a:moveTo>
                <a:lnTo>
                  <a:pt x="393672" y="154580"/>
                </a:lnTo>
                <a:lnTo>
                  <a:pt x="380405" y="114191"/>
                </a:lnTo>
                <a:lnTo>
                  <a:pt x="356492" y="74351"/>
                </a:lnTo>
                <a:lnTo>
                  <a:pt x="324619" y="42490"/>
                </a:lnTo>
                <a:lnTo>
                  <a:pt x="287408" y="18580"/>
                </a:lnTo>
                <a:lnTo>
                  <a:pt x="244920" y="5299"/>
                </a:lnTo>
                <a:lnTo>
                  <a:pt x="199749" y="0"/>
                </a:lnTo>
                <a:lnTo>
                  <a:pt x="156712" y="5299"/>
                </a:lnTo>
                <a:lnTo>
                  <a:pt x="114225" y="18580"/>
                </a:lnTo>
                <a:lnTo>
                  <a:pt x="74391" y="42490"/>
                </a:lnTo>
                <a:lnTo>
                  <a:pt x="45141" y="74351"/>
                </a:lnTo>
                <a:lnTo>
                  <a:pt x="21228" y="114191"/>
                </a:lnTo>
                <a:lnTo>
                  <a:pt x="5307" y="154580"/>
                </a:lnTo>
                <a:lnTo>
                  <a:pt x="0" y="199721"/>
                </a:lnTo>
                <a:lnTo>
                  <a:pt x="5307" y="244861"/>
                </a:lnTo>
                <a:lnTo>
                  <a:pt x="21228" y="287382"/>
                </a:lnTo>
                <a:lnTo>
                  <a:pt x="45141" y="325091"/>
                </a:lnTo>
                <a:lnTo>
                  <a:pt x="74391" y="356982"/>
                </a:lnTo>
                <a:lnTo>
                  <a:pt x="114225" y="380862"/>
                </a:lnTo>
                <a:lnTo>
                  <a:pt x="156712" y="394142"/>
                </a:lnTo>
                <a:lnTo>
                  <a:pt x="199749" y="399472"/>
                </a:lnTo>
                <a:lnTo>
                  <a:pt x="244920" y="394142"/>
                </a:lnTo>
                <a:lnTo>
                  <a:pt x="287408" y="380862"/>
                </a:lnTo>
                <a:lnTo>
                  <a:pt x="324619" y="356982"/>
                </a:lnTo>
                <a:lnTo>
                  <a:pt x="356492" y="325091"/>
                </a:lnTo>
                <a:lnTo>
                  <a:pt x="380405" y="287382"/>
                </a:lnTo>
                <a:lnTo>
                  <a:pt x="393672" y="244861"/>
                </a:lnTo>
                <a:lnTo>
                  <a:pt x="398980" y="199721"/>
                </a:lnTo>
                <a:close/>
              </a:path>
            </a:pathLst>
          </a:custGeom>
          <a:ln w="15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8735" y="2005294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751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9913" y="2104104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79" y="0"/>
                </a:lnTo>
              </a:path>
            </a:pathLst>
          </a:custGeom>
          <a:ln w="15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78986" y="1704631"/>
            <a:ext cx="98425" cy="226695"/>
          </a:xfrm>
          <a:custGeom>
            <a:avLst/>
            <a:gdLst/>
            <a:ahLst/>
            <a:cxnLst/>
            <a:rect l="l" t="t" r="r" b="b"/>
            <a:pathLst>
              <a:path w="98425" h="226694">
                <a:moveTo>
                  <a:pt x="0" y="0"/>
                </a:moveTo>
                <a:lnTo>
                  <a:pt x="98273" y="226312"/>
                </a:lnTo>
              </a:path>
            </a:pathLst>
          </a:custGeom>
          <a:ln w="5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6395" y="1704631"/>
            <a:ext cx="111760" cy="220979"/>
          </a:xfrm>
          <a:custGeom>
            <a:avLst/>
            <a:gdLst/>
            <a:ahLst/>
            <a:cxnLst/>
            <a:rect l="l" t="t" r="r" b="b"/>
            <a:pathLst>
              <a:path w="111759" h="220980">
                <a:moveTo>
                  <a:pt x="111571" y="0"/>
                </a:moveTo>
                <a:lnTo>
                  <a:pt x="0" y="220981"/>
                </a:lnTo>
              </a:path>
            </a:pathLst>
          </a:custGeom>
          <a:ln w="5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8735" y="2303855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911"/>
                </a:moveTo>
                <a:lnTo>
                  <a:pt x="0" y="0"/>
                </a:lnTo>
              </a:path>
            </a:pathLst>
          </a:custGeom>
          <a:ln w="5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05198" y="1465320"/>
            <a:ext cx="543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sz="1400" dirty="0">
                <a:latin typeface="Arial"/>
                <a:cs typeface="Arial"/>
              </a:rPr>
              <a:t>A	B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03426" y="1990172"/>
            <a:ext cx="154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04424" y="2392294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04481" y="2051768"/>
            <a:ext cx="312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baseline="19841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20322" y="2476239"/>
            <a:ext cx="20637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7128" y="1937659"/>
            <a:ext cx="101790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spc="10" dirty="0">
                <a:latin typeface="Times New Roman"/>
                <a:cs typeface="Times New Roman"/>
              </a:rPr>
              <a:t>S </a:t>
            </a:r>
            <a:r>
              <a:rPr sz="1950" spc="10" dirty="0">
                <a:latin typeface="Symbol"/>
                <a:cs typeface="Symbol"/>
              </a:rPr>
              <a:t>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A </a:t>
            </a:r>
            <a:r>
              <a:rPr sz="1950" spc="15" dirty="0">
                <a:latin typeface="Symbol"/>
                <a:cs typeface="Symbol"/>
              </a:rPr>
              <a:t></a:t>
            </a:r>
            <a:r>
              <a:rPr sz="1950" spc="-254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B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4349" y="2308860"/>
            <a:ext cx="105981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45134" algn="l"/>
              </a:tabLst>
            </a:pPr>
            <a:r>
              <a:rPr sz="1950" i="1" spc="10" dirty="0">
                <a:latin typeface="Times New Roman"/>
                <a:cs typeface="Times New Roman"/>
              </a:rPr>
              <a:t>C	</a:t>
            </a:r>
            <a:r>
              <a:rPr sz="1950" spc="10" dirty="0">
                <a:latin typeface="Symbol"/>
                <a:cs typeface="Symbol"/>
              </a:rPr>
              <a:t>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A</a:t>
            </a:r>
            <a:r>
              <a:rPr sz="1950" i="1" spc="17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B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57971" y="2370873"/>
            <a:ext cx="475689" cy="249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091233" y="1941020"/>
            <a:ext cx="13030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i="1" spc="35" dirty="0">
                <a:latin typeface="Times New Roman"/>
                <a:cs typeface="Times New Roman"/>
              </a:rPr>
              <a:t>S</a:t>
            </a:r>
            <a:r>
              <a:rPr sz="1700" i="1" spc="7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Symbol"/>
                <a:cs typeface="Symbol"/>
              </a:rPr>
              <a:t>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i="1" spc="40" dirty="0">
                <a:latin typeface="Times New Roman"/>
                <a:cs typeface="Times New Roman"/>
              </a:rPr>
              <a:t>A</a:t>
            </a:r>
            <a:r>
              <a:rPr sz="1700" i="1" spc="-24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Symbol"/>
                <a:cs typeface="Symbol"/>
              </a:rPr>
              <a:t>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i="1" spc="40" dirty="0">
                <a:latin typeface="Times New Roman"/>
                <a:cs typeface="Times New Roman"/>
              </a:rPr>
              <a:t>B</a:t>
            </a:r>
            <a:r>
              <a:rPr sz="1700" i="1" spc="-14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Symbol"/>
                <a:cs typeface="Symbol"/>
              </a:rPr>
              <a:t>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i="1" spc="45" dirty="0">
                <a:latin typeface="Times New Roman"/>
                <a:cs typeface="Times New Roman"/>
              </a:rPr>
              <a:t>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83648" y="2272562"/>
            <a:ext cx="1802764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i="1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out</a:t>
            </a:r>
            <a:r>
              <a:rPr sz="1500" spc="120" baseline="-2500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Symbol"/>
                <a:cs typeface="Symbol"/>
              </a:rPr>
              <a:t>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i="1" spc="25" dirty="0">
                <a:latin typeface="Times New Roman"/>
                <a:cs typeface="Times New Roman"/>
              </a:rPr>
              <a:t>MAJ</a:t>
            </a:r>
            <a:r>
              <a:rPr sz="1700" i="1" spc="-20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(</a:t>
            </a:r>
            <a:r>
              <a:rPr sz="1700" spc="-240" dirty="0">
                <a:latin typeface="Times New Roman"/>
                <a:cs typeface="Times New Roman"/>
              </a:rPr>
              <a:t> </a:t>
            </a:r>
            <a:r>
              <a:rPr sz="1700" i="1" spc="-25" dirty="0">
                <a:latin typeface="Times New Roman"/>
                <a:cs typeface="Times New Roman"/>
              </a:rPr>
              <a:t>A</a:t>
            </a:r>
            <a:r>
              <a:rPr sz="1700" spc="-25" dirty="0">
                <a:latin typeface="Times New Roman"/>
                <a:cs typeface="Times New Roman"/>
              </a:rPr>
              <a:t>,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i="1" spc="90" dirty="0">
                <a:latin typeface="Times New Roman"/>
                <a:cs typeface="Times New Roman"/>
              </a:rPr>
              <a:t>B</a:t>
            </a:r>
            <a:r>
              <a:rPr sz="1700" spc="90" dirty="0">
                <a:latin typeface="Times New Roman"/>
                <a:cs typeface="Times New Roman"/>
              </a:rPr>
              <a:t>,</a:t>
            </a:r>
            <a:r>
              <a:rPr sz="1700" i="1" spc="90" dirty="0">
                <a:latin typeface="Times New Roman"/>
                <a:cs typeface="Times New Roman"/>
              </a:rPr>
              <a:t>C</a:t>
            </a:r>
            <a:r>
              <a:rPr sz="1700" spc="9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057400" y="3124199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7000" y="3124199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57400" y="3505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00" y="3505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57400" y="3886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67000" y="3886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574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70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34200" y="3124199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67600" y="3124199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34200" y="3505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67600" y="3505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34200" y="3886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67600" y="3886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42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676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34200" y="4648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67600" y="4648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4200" y="5029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67600" y="5029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34200" y="53340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67600" y="53340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34200" y="57150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67600" y="57150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307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4797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093866"/>
            <a:ext cx="6629400" cy="5230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50" y="401772"/>
            <a:ext cx="66903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>
                <a:solidFill>
                  <a:srgbClr val="000000"/>
                </a:solidFill>
                <a:latin typeface="Times New Roman"/>
                <a:cs typeface="Times New Roman"/>
              </a:rPr>
              <a:t>A simple </a:t>
            </a:r>
            <a:r>
              <a:rPr i="1" dirty="0">
                <a:solidFill>
                  <a:srgbClr val="000000"/>
                </a:solidFill>
                <a:latin typeface="Times New Roman"/>
                <a:cs typeface="Times New Roman"/>
              </a:rPr>
              <a:t>four-input, </a:t>
            </a:r>
            <a:r>
              <a:rPr i="1" spc="-5" dirty="0">
                <a:solidFill>
                  <a:srgbClr val="000000"/>
                </a:solidFill>
                <a:latin typeface="Times New Roman"/>
                <a:cs typeface="Times New Roman"/>
              </a:rPr>
              <a:t>three-output </a:t>
            </a:r>
            <a:r>
              <a:rPr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PAL</a:t>
            </a:r>
            <a:r>
              <a:rPr i="1" spc="-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00"/>
                </a:solidFill>
                <a:latin typeface="Times New Roman"/>
                <a:cs typeface="Times New Roman"/>
              </a:rPr>
              <a:t>device.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426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804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786" y="6443"/>
            <a:ext cx="718121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400" spc="-5" dirty="0">
                <a:solidFill>
                  <a:srgbClr val="000000"/>
                </a:solidFill>
              </a:rPr>
              <a:t>An </a:t>
            </a:r>
            <a:r>
              <a:rPr sz="2400" dirty="0">
                <a:solidFill>
                  <a:srgbClr val="000000"/>
                </a:solidFill>
              </a:rPr>
              <a:t>example of </a:t>
            </a:r>
            <a:r>
              <a:rPr sz="2400" spc="-5" dirty="0">
                <a:solidFill>
                  <a:srgbClr val="000000"/>
                </a:solidFill>
              </a:rPr>
              <a:t>using </a:t>
            </a:r>
            <a:r>
              <a:rPr sz="2400" dirty="0">
                <a:solidFill>
                  <a:srgbClr val="000000"/>
                </a:solidFill>
              </a:rPr>
              <a:t>a </a:t>
            </a:r>
            <a:r>
              <a:rPr sz="2400" spc="-65" dirty="0">
                <a:solidFill>
                  <a:srgbClr val="000000"/>
                </a:solidFill>
              </a:rPr>
              <a:t>PAL </a:t>
            </a:r>
            <a:r>
              <a:rPr sz="2400" dirty="0">
                <a:solidFill>
                  <a:srgbClr val="000000"/>
                </a:solidFill>
              </a:rPr>
              <a:t>device to </a:t>
            </a:r>
            <a:r>
              <a:rPr sz="2400" spc="-10" dirty="0">
                <a:solidFill>
                  <a:srgbClr val="000000"/>
                </a:solidFill>
              </a:rPr>
              <a:t>realize two  </a:t>
            </a:r>
            <a:r>
              <a:rPr sz="2400" spc="-5" dirty="0">
                <a:solidFill>
                  <a:srgbClr val="000000"/>
                </a:solidFill>
              </a:rPr>
              <a:t>Boolean </a:t>
            </a:r>
            <a:r>
              <a:rPr sz="2400" dirty="0">
                <a:solidFill>
                  <a:srgbClr val="000000"/>
                </a:solidFill>
              </a:rPr>
              <a:t>functions. (</a:t>
            </a:r>
            <a:r>
              <a:rPr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0000"/>
                </a:solidFill>
              </a:rPr>
              <a:t>) Karnaugh maps. (</a:t>
            </a:r>
            <a:r>
              <a:rPr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000000"/>
                </a:solidFill>
              </a:rPr>
              <a:t>)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Realization.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1135136"/>
            <a:ext cx="6365174" cy="511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427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207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357" y="217113"/>
            <a:ext cx="940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</a:rPr>
              <a:t>PAL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28900" y="990600"/>
            <a:ext cx="3810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033" y="2062726"/>
            <a:ext cx="120650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1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x  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240" y="6314302"/>
            <a:ext cx="323850" cy="2838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8272" y="4865067"/>
            <a:ext cx="3403600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345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x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91895" algn="l"/>
              </a:tabLst>
            </a:pPr>
            <a:r>
              <a:rPr sz="1800" i="1" dirty="0">
                <a:latin typeface="Arial"/>
                <a:cs typeface="Arial"/>
              </a:rPr>
              <a:t>W =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545" dirty="0">
                <a:latin typeface="Arial"/>
                <a:cs typeface="Arial"/>
              </a:rPr>
              <a:t>AB</a:t>
            </a:r>
            <a:r>
              <a:rPr sz="1800" spc="-545" dirty="0">
                <a:latin typeface="Symbol"/>
                <a:cs typeface="Symbol"/>
              </a:rPr>
              <a:t></a:t>
            </a:r>
            <a:r>
              <a:rPr sz="1800" i="1" spc="-545" dirty="0">
                <a:latin typeface="Arial"/>
                <a:cs typeface="Arial"/>
              </a:rPr>
              <a:t>C</a:t>
            </a:r>
            <a:r>
              <a:rPr sz="1800" spc="-545" dirty="0">
                <a:latin typeface="Symbol"/>
                <a:cs typeface="Symbol"/>
              </a:rPr>
              <a:t></a:t>
            </a:r>
            <a:r>
              <a:rPr sz="1800" spc="-545" dirty="0">
                <a:latin typeface="Times New Roman"/>
                <a:cs typeface="Times New Roman"/>
              </a:rPr>
              <a:t>	</a:t>
            </a:r>
            <a:r>
              <a:rPr sz="1800" i="1" dirty="0">
                <a:latin typeface="Arial"/>
                <a:cs typeface="Arial"/>
              </a:rPr>
              <a:t>+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27760" algn="l"/>
              </a:tabLst>
            </a:pPr>
            <a:r>
              <a:rPr sz="1800" i="1" dirty="0">
                <a:latin typeface="Arial"/>
                <a:cs typeface="Arial"/>
              </a:rPr>
              <a:t>X =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545" dirty="0">
                <a:latin typeface="Arial"/>
                <a:cs typeface="Arial"/>
              </a:rPr>
              <a:t>A</a:t>
            </a:r>
            <a:r>
              <a:rPr sz="1800" spc="-545" dirty="0">
                <a:latin typeface="Symbol"/>
                <a:cs typeface="Symbol"/>
              </a:rPr>
              <a:t></a:t>
            </a:r>
            <a:r>
              <a:rPr sz="1800" i="1" spc="-545" dirty="0">
                <a:latin typeface="Arial"/>
                <a:cs typeface="Arial"/>
              </a:rPr>
              <a:t>BC</a:t>
            </a:r>
            <a:r>
              <a:rPr sz="1800" spc="-545" dirty="0">
                <a:latin typeface="Symbol"/>
                <a:cs typeface="Symbol"/>
              </a:rPr>
              <a:t></a:t>
            </a:r>
            <a:r>
              <a:rPr sz="1800" spc="-545" dirty="0">
                <a:latin typeface="Times New Roman"/>
                <a:cs typeface="Times New Roman"/>
              </a:rPr>
              <a:t>	</a:t>
            </a:r>
            <a:r>
              <a:rPr sz="1800" i="1" dirty="0">
                <a:latin typeface="Arial"/>
                <a:cs typeface="Arial"/>
              </a:rPr>
              <a:t>+ </a:t>
            </a:r>
            <a:r>
              <a:rPr sz="1800" i="1" spc="-340" dirty="0">
                <a:latin typeface="Arial"/>
                <a:cs typeface="Arial"/>
              </a:rPr>
              <a:t>A</a:t>
            </a:r>
            <a:r>
              <a:rPr sz="1800" spc="-340" dirty="0">
                <a:latin typeface="Symbol"/>
                <a:cs typeface="Symbol"/>
              </a:rPr>
              <a:t></a:t>
            </a:r>
            <a:r>
              <a:rPr sz="1800" i="1" spc="-340" dirty="0">
                <a:latin typeface="Arial"/>
                <a:cs typeface="Arial"/>
              </a:rPr>
              <a:t>CD </a:t>
            </a:r>
            <a:r>
              <a:rPr sz="1800" i="1" dirty="0">
                <a:latin typeface="Arial"/>
                <a:cs typeface="Arial"/>
              </a:rPr>
              <a:t>+ </a:t>
            </a:r>
            <a:r>
              <a:rPr sz="1800" i="1" spc="-345" dirty="0">
                <a:latin typeface="Arial"/>
                <a:cs typeface="Arial"/>
              </a:rPr>
              <a:t>ACD</a:t>
            </a:r>
            <a:r>
              <a:rPr sz="1800" spc="-345" dirty="0">
                <a:latin typeface="Symbol"/>
                <a:cs typeface="Symbol"/>
              </a:rPr>
              <a:t></a:t>
            </a:r>
            <a:r>
              <a:rPr sz="1800" spc="-3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+</a:t>
            </a:r>
            <a:r>
              <a:rPr sz="1800" i="1" spc="-20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BCD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Y = </a:t>
            </a:r>
            <a:r>
              <a:rPr sz="1800" i="1" spc="-540" dirty="0">
                <a:latin typeface="Arial"/>
                <a:cs typeface="Arial"/>
              </a:rPr>
              <a:t>A</a:t>
            </a:r>
            <a:r>
              <a:rPr sz="1800" spc="-540" dirty="0">
                <a:latin typeface="Symbol"/>
                <a:cs typeface="Symbol"/>
              </a:rPr>
              <a:t></a:t>
            </a:r>
            <a:r>
              <a:rPr sz="1800" i="1" spc="-540" dirty="0">
                <a:latin typeface="Arial"/>
                <a:cs typeface="Arial"/>
              </a:rPr>
              <a:t>C</a:t>
            </a:r>
            <a:r>
              <a:rPr sz="1800" spc="-540" dirty="0">
                <a:latin typeface="Symbol"/>
                <a:cs typeface="Symbol"/>
              </a:rPr>
              <a:t></a:t>
            </a:r>
            <a:r>
              <a:rPr sz="1800" i="1" spc="-540" dirty="0">
                <a:latin typeface="Arial"/>
                <a:cs typeface="Arial"/>
              </a:rPr>
              <a:t>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+ </a:t>
            </a:r>
            <a:r>
              <a:rPr sz="1800" i="1" spc="-5" dirty="0">
                <a:latin typeface="Arial"/>
                <a:cs typeface="Arial"/>
              </a:rPr>
              <a:t>ACD </a:t>
            </a:r>
            <a:r>
              <a:rPr sz="1800" i="1" dirty="0">
                <a:latin typeface="Arial"/>
                <a:cs typeface="Arial"/>
              </a:rPr>
              <a:t>+</a:t>
            </a:r>
            <a:r>
              <a:rPr sz="1800" i="1" spc="-275" dirty="0">
                <a:latin typeface="Arial"/>
                <a:cs typeface="Arial"/>
              </a:rPr>
              <a:t> </a:t>
            </a:r>
            <a:r>
              <a:rPr sz="1800" i="1" spc="-335" dirty="0">
                <a:latin typeface="Arial"/>
                <a:cs typeface="Arial"/>
              </a:rPr>
              <a:t>A</a:t>
            </a:r>
            <a:r>
              <a:rPr sz="1800" spc="-335" dirty="0">
                <a:latin typeface="Symbol"/>
                <a:cs typeface="Symbol"/>
              </a:rPr>
              <a:t></a:t>
            </a:r>
            <a:r>
              <a:rPr sz="1800" i="1" spc="-335" dirty="0">
                <a:latin typeface="Arial"/>
                <a:cs typeface="Arial"/>
              </a:rPr>
              <a:t>BD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7407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3240" y="6314302"/>
            <a:ext cx="323850" cy="2838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772" y="139389"/>
            <a:ext cx="3428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>
                <a:solidFill>
                  <a:srgbClr val="000000"/>
                </a:solidFill>
              </a:rPr>
              <a:t>FPGA </a:t>
            </a:r>
            <a:r>
              <a:rPr sz="4000" spc="-365" dirty="0">
                <a:solidFill>
                  <a:srgbClr val="000000"/>
                </a:solidFill>
              </a:rPr>
              <a:t>AND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615" dirty="0">
                <a:solidFill>
                  <a:srgbClr val="000000"/>
                </a:solidFill>
              </a:rPr>
              <a:t>CPLD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8733" y="1447437"/>
            <a:ext cx="7183755" cy="2501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5000"/>
              <a:buAutoNum type="arabicPeriod"/>
              <a:tabLst>
                <a:tab pos="621665" algn="l"/>
                <a:tab pos="622300" algn="l"/>
              </a:tabLst>
            </a:pPr>
            <a:r>
              <a:rPr sz="2800" spc="-385" dirty="0">
                <a:solidFill>
                  <a:srgbClr val="00007F"/>
                </a:solidFill>
                <a:latin typeface="Arial"/>
                <a:cs typeface="Arial"/>
              </a:rPr>
              <a:t>FPGA </a:t>
            </a:r>
            <a:r>
              <a:rPr sz="2800" spc="-8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800" spc="-130" dirty="0">
                <a:solidFill>
                  <a:srgbClr val="00007F"/>
                </a:solidFill>
                <a:latin typeface="Arial"/>
                <a:cs typeface="Arial"/>
              </a:rPr>
              <a:t>Field-Programmable </a:t>
            </a:r>
            <a:r>
              <a:rPr sz="2800" spc="-160" dirty="0">
                <a:solidFill>
                  <a:srgbClr val="00007F"/>
                </a:solidFill>
                <a:latin typeface="Arial"/>
                <a:cs typeface="Arial"/>
              </a:rPr>
              <a:t>Gate</a:t>
            </a:r>
            <a:r>
              <a:rPr sz="2800" spc="-34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0007F"/>
                </a:solidFill>
                <a:latin typeface="Arial"/>
                <a:cs typeface="Arial"/>
              </a:rPr>
              <a:t>Array.</a:t>
            </a:r>
            <a:endParaRPr sz="28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AutoNum type="arabicPeriod"/>
              <a:tabLst>
                <a:tab pos="621665" algn="l"/>
                <a:tab pos="622300" algn="l"/>
              </a:tabLst>
            </a:pPr>
            <a:r>
              <a:rPr sz="2800" spc="-415" dirty="0">
                <a:solidFill>
                  <a:srgbClr val="00007F"/>
                </a:solidFill>
                <a:latin typeface="Arial"/>
                <a:cs typeface="Arial"/>
              </a:rPr>
              <a:t>CPLD </a:t>
            </a:r>
            <a:r>
              <a:rPr sz="2800" spc="-8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800" spc="-170" dirty="0">
                <a:solidFill>
                  <a:srgbClr val="00007F"/>
                </a:solidFill>
                <a:latin typeface="Arial"/>
                <a:cs typeface="Arial"/>
              </a:rPr>
              <a:t>Complex </a:t>
            </a:r>
            <a:r>
              <a:rPr sz="2800" spc="-135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800" spc="-185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800" spc="-26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007F"/>
                </a:solidFill>
                <a:latin typeface="Arial"/>
                <a:cs typeface="Arial"/>
              </a:rPr>
              <a:t>Device</a:t>
            </a:r>
            <a:endParaRPr sz="28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SzPct val="75000"/>
              <a:buAutoNum type="arabicPeriod"/>
              <a:tabLst>
                <a:tab pos="621665" algn="l"/>
                <a:tab pos="622300" algn="l"/>
              </a:tabLst>
            </a:pPr>
            <a:r>
              <a:rPr sz="2800" spc="-385" dirty="0">
                <a:solidFill>
                  <a:srgbClr val="00007F"/>
                </a:solidFill>
                <a:latin typeface="Arial"/>
                <a:cs typeface="Arial"/>
              </a:rPr>
              <a:t>FPGA </a:t>
            </a:r>
            <a:r>
              <a:rPr sz="2800" spc="-135" dirty="0">
                <a:solidFill>
                  <a:srgbClr val="00007F"/>
                </a:solidFill>
                <a:latin typeface="Arial"/>
                <a:cs typeface="Arial"/>
              </a:rPr>
              <a:t>and </a:t>
            </a:r>
            <a:r>
              <a:rPr sz="2800" spc="-415" dirty="0">
                <a:solidFill>
                  <a:srgbClr val="00007F"/>
                </a:solidFill>
                <a:latin typeface="Arial"/>
                <a:cs typeface="Arial"/>
              </a:rPr>
              <a:t>CPLD </a:t>
            </a:r>
            <a:r>
              <a:rPr sz="2800" spc="-145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800" spc="-155" dirty="0">
                <a:solidFill>
                  <a:srgbClr val="00007F"/>
                </a:solidFill>
                <a:latin typeface="Arial"/>
                <a:cs typeface="Arial"/>
              </a:rPr>
              <a:t>an </a:t>
            </a:r>
            <a:r>
              <a:rPr sz="2800" spc="-165" dirty="0">
                <a:solidFill>
                  <a:srgbClr val="00007F"/>
                </a:solidFill>
                <a:latin typeface="Arial"/>
                <a:cs typeface="Arial"/>
              </a:rPr>
              <a:t>advance</a:t>
            </a:r>
            <a:r>
              <a:rPr sz="2800" spc="-3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295" dirty="0">
                <a:solidFill>
                  <a:srgbClr val="00007F"/>
                </a:solidFill>
                <a:latin typeface="Arial"/>
                <a:cs typeface="Arial"/>
              </a:rPr>
              <a:t>PLD.</a:t>
            </a:r>
            <a:endParaRPr sz="2800">
              <a:latin typeface="Arial"/>
              <a:cs typeface="Arial"/>
            </a:endParaRPr>
          </a:p>
          <a:p>
            <a:pPr marL="621665" marR="5080" indent="-60896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AutoNum type="arabicPeriod"/>
              <a:tabLst>
                <a:tab pos="621665" algn="l"/>
                <a:tab pos="622300" algn="l"/>
              </a:tabLst>
            </a:pPr>
            <a:r>
              <a:rPr sz="2800" spc="-110" dirty="0">
                <a:solidFill>
                  <a:srgbClr val="00007F"/>
                </a:solidFill>
                <a:latin typeface="Arial"/>
                <a:cs typeface="Arial"/>
              </a:rPr>
              <a:t>Support </a:t>
            </a:r>
            <a:r>
              <a:rPr sz="2800" spc="-125" dirty="0">
                <a:solidFill>
                  <a:srgbClr val="00007F"/>
                </a:solidFill>
                <a:latin typeface="Arial"/>
                <a:cs typeface="Arial"/>
              </a:rPr>
              <a:t>thousands </a:t>
            </a:r>
            <a:r>
              <a:rPr sz="2800" spc="-10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800" spc="-120" dirty="0">
                <a:solidFill>
                  <a:srgbClr val="00007F"/>
                </a:solidFill>
                <a:latin typeface="Arial"/>
                <a:cs typeface="Arial"/>
              </a:rPr>
              <a:t>gate </a:t>
            </a:r>
            <a:r>
              <a:rPr sz="2800" spc="-85" dirty="0">
                <a:solidFill>
                  <a:srgbClr val="00007F"/>
                </a:solidFill>
                <a:latin typeface="Arial"/>
                <a:cs typeface="Arial"/>
              </a:rPr>
              <a:t>where </a:t>
            </a:r>
            <a:r>
              <a:rPr sz="2800" spc="-265" dirty="0">
                <a:solidFill>
                  <a:srgbClr val="00007F"/>
                </a:solidFill>
                <a:latin typeface="Arial"/>
                <a:cs typeface="Arial"/>
              </a:rPr>
              <a:t>as </a:t>
            </a:r>
            <a:r>
              <a:rPr sz="2800" spc="-370" dirty="0">
                <a:solidFill>
                  <a:srgbClr val="00007F"/>
                </a:solidFill>
                <a:latin typeface="Arial"/>
                <a:cs typeface="Arial"/>
              </a:rPr>
              <a:t>PLD </a:t>
            </a:r>
            <a:r>
              <a:rPr sz="2800" spc="-80" dirty="0">
                <a:solidFill>
                  <a:srgbClr val="00007F"/>
                </a:solidFill>
                <a:latin typeface="Arial"/>
                <a:cs typeface="Arial"/>
              </a:rPr>
              <a:t>only  </a:t>
            </a:r>
            <a:r>
              <a:rPr sz="2800" spc="-70" dirty="0">
                <a:solidFill>
                  <a:srgbClr val="00007F"/>
                </a:solidFill>
                <a:latin typeface="Arial"/>
                <a:cs typeface="Arial"/>
              </a:rPr>
              <a:t>support </a:t>
            </a:r>
            <a:r>
              <a:rPr sz="2800" spc="-114" dirty="0">
                <a:solidFill>
                  <a:srgbClr val="00007F"/>
                </a:solidFill>
                <a:latin typeface="Arial"/>
                <a:cs typeface="Arial"/>
              </a:rPr>
              <a:t>hundreds </a:t>
            </a:r>
            <a:r>
              <a:rPr sz="2800" spc="-10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00007F"/>
                </a:solidFill>
                <a:latin typeface="Arial"/>
                <a:cs typeface="Arial"/>
              </a:rPr>
              <a:t>gates.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9172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430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012" y="331414"/>
            <a:ext cx="2633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>
                <a:solidFill>
                  <a:srgbClr val="0000FF"/>
                </a:solidFill>
              </a:rPr>
              <a:t>What </a:t>
            </a:r>
            <a:r>
              <a:rPr spc="-35" dirty="0">
                <a:solidFill>
                  <a:srgbClr val="0000FF"/>
                </a:solidFill>
              </a:rPr>
              <a:t>is </a:t>
            </a:r>
            <a:r>
              <a:rPr spc="-40" dirty="0">
                <a:solidFill>
                  <a:srgbClr val="0000FF"/>
                </a:solidFill>
              </a:rPr>
              <a:t>an</a:t>
            </a:r>
            <a:r>
              <a:rPr spc="-114" dirty="0">
                <a:solidFill>
                  <a:srgbClr val="0000FF"/>
                </a:solidFill>
              </a:rPr>
              <a:t> </a:t>
            </a:r>
            <a:r>
              <a:rPr spc="-300" dirty="0">
                <a:solidFill>
                  <a:srgbClr val="0000FF"/>
                </a:solidFill>
              </a:rPr>
              <a:t>FPGA?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103494"/>
            <a:ext cx="7592059" cy="45993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166370" indent="-342900">
              <a:lnSpc>
                <a:spcPts val="192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Before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advent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2000" spc="-4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logic,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custom logic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circuits were 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built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at the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board level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using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standard components,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or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at the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gate 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level 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expensive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application-specific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(custom)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integrated</a:t>
            </a:r>
            <a:r>
              <a:rPr sz="2000" spc="-22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circuits.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275" dirty="0">
                <a:solidFill>
                  <a:srgbClr val="00007F"/>
                </a:solidFill>
                <a:latin typeface="Arial"/>
                <a:cs typeface="Arial"/>
              </a:rPr>
              <a:t>FPGA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an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integrated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circuit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that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contains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many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(64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over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10,000) 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identical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cells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that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be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viewed </a:t>
            </a:r>
            <a:r>
              <a:rPr sz="2000" spc="-185" dirty="0">
                <a:solidFill>
                  <a:srgbClr val="00007F"/>
                </a:solidFill>
                <a:latin typeface="Arial"/>
                <a:cs typeface="Arial"/>
              </a:rPr>
              <a:t>as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standard components. </a:t>
            </a:r>
            <a:r>
              <a:rPr sz="2000" spc="-180" dirty="0">
                <a:solidFill>
                  <a:srgbClr val="00007F"/>
                </a:solidFill>
                <a:latin typeface="Arial"/>
                <a:cs typeface="Arial"/>
              </a:rPr>
              <a:t>Each 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independently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take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on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any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one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limited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set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personalities.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706755" indent="-342900">
              <a:lnSpc>
                <a:spcPts val="192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Individual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cells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are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interconnected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35" dirty="0">
                <a:solidFill>
                  <a:srgbClr val="00007F"/>
                </a:solidFill>
                <a:latin typeface="Arial"/>
                <a:cs typeface="Arial"/>
              </a:rPr>
              <a:t>matrix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wires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and 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switches. </a:t>
            </a:r>
            <a:r>
              <a:rPr sz="2000" spc="-17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user's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design is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implemented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by  specifying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simple logic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function 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for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each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</a:t>
            </a:r>
            <a:r>
              <a:rPr sz="2000" spc="-40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and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selectively 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closing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switches 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interconnect</a:t>
            </a:r>
            <a:r>
              <a:rPr sz="2000" spc="-4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matrix.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291465" indent="-342900">
              <a:lnSpc>
                <a:spcPts val="192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Array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cells and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interconnect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form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fabric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basic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building 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blocks 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for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circuits.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Complex designs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are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created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combining 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these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basic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blocks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create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desired</a:t>
            </a:r>
            <a:r>
              <a:rPr sz="2000" spc="-3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circuit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0680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412" y="331414"/>
            <a:ext cx="3850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>
                <a:solidFill>
                  <a:srgbClr val="0000FF"/>
                </a:solidFill>
              </a:rPr>
              <a:t>What </a:t>
            </a:r>
            <a:r>
              <a:rPr spc="55" dirty="0">
                <a:solidFill>
                  <a:srgbClr val="0000FF"/>
                </a:solidFill>
              </a:rPr>
              <a:t>does </a:t>
            </a:r>
            <a:r>
              <a:rPr spc="-20" dirty="0">
                <a:solidFill>
                  <a:srgbClr val="0000FF"/>
                </a:solidFill>
              </a:rPr>
              <a:t>a </a:t>
            </a:r>
            <a:r>
              <a:rPr spc="-55" dirty="0">
                <a:solidFill>
                  <a:srgbClr val="0000FF"/>
                </a:solidFill>
              </a:rPr>
              <a:t>logic </a:t>
            </a:r>
            <a:r>
              <a:rPr spc="-30" dirty="0">
                <a:solidFill>
                  <a:srgbClr val="0000FF"/>
                </a:solidFill>
              </a:rPr>
              <a:t>cell</a:t>
            </a:r>
            <a:r>
              <a:rPr spc="-215" dirty="0">
                <a:solidFill>
                  <a:srgbClr val="0000FF"/>
                </a:solidFill>
              </a:rPr>
              <a:t> </a:t>
            </a:r>
            <a:r>
              <a:rPr spc="-20" dirty="0">
                <a:solidFill>
                  <a:srgbClr val="0000FF"/>
                </a:solidFill>
              </a:rPr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103494"/>
            <a:ext cx="7476490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4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architecture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varies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between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different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device</a:t>
            </a:r>
            <a:r>
              <a:rPr sz="2000" spc="-27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families.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FF"/>
              </a:buClr>
              <a:buFont typeface="Wingdings"/>
              <a:buChar char="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80" dirty="0">
                <a:solidFill>
                  <a:srgbClr val="00007F"/>
                </a:solidFill>
                <a:latin typeface="Arial"/>
                <a:cs typeface="Arial"/>
              </a:rPr>
              <a:t>Each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combines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few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binary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inputs (typically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between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2000" spc="-34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20"/>
              </a:lnSpc>
            </a:pP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10)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one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7F"/>
                </a:solidFill>
                <a:latin typeface="Arial"/>
                <a:cs typeface="Arial"/>
              </a:rPr>
              <a:t>two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007F"/>
                </a:solidFill>
                <a:latin typeface="Arial"/>
                <a:cs typeface="Arial"/>
              </a:rPr>
              <a:t>outputs</a:t>
            </a:r>
            <a:r>
              <a:rPr sz="2000" spc="-1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according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Boolean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specified 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program</a:t>
            </a:r>
            <a:r>
              <a:rPr sz="2000" spc="-34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5600" marR="241300" indent="-342900">
              <a:lnSpc>
                <a:spcPct val="8010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most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families,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also </a:t>
            </a:r>
            <a:r>
              <a:rPr sz="2000" spc="-150" dirty="0">
                <a:solidFill>
                  <a:srgbClr val="00007F"/>
                </a:solidFill>
                <a:latin typeface="Arial"/>
                <a:cs typeface="Arial"/>
              </a:rPr>
              <a:t>has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option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registering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combinatorial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output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cell,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00007F"/>
                </a:solidFill>
                <a:latin typeface="Arial"/>
                <a:cs typeface="Arial"/>
              </a:rPr>
              <a:t>so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that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clocked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can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be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easily 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implemented.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FF"/>
              </a:buClr>
              <a:buFont typeface="Wingdings"/>
              <a:buChar char=""/>
            </a:pPr>
            <a:endParaRPr sz="2450">
              <a:latin typeface="Times New Roman"/>
              <a:cs typeface="Times New Roman"/>
            </a:endParaRPr>
          </a:p>
          <a:p>
            <a:pPr marL="355600" marR="167005" indent="-342900">
              <a:lnSpc>
                <a:spcPts val="192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Cell's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combinatorial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logic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may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be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physically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implemented </a:t>
            </a:r>
            <a:r>
              <a:rPr sz="2000" spc="-185" dirty="0">
                <a:solidFill>
                  <a:srgbClr val="00007F"/>
                </a:solidFill>
                <a:latin typeface="Arial"/>
                <a:cs typeface="Arial"/>
              </a:rPr>
              <a:t>as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small 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look-up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table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memory </a:t>
            </a:r>
            <a:r>
              <a:rPr sz="2000" spc="-165" dirty="0">
                <a:solidFill>
                  <a:srgbClr val="00007F"/>
                </a:solidFill>
                <a:latin typeface="Arial"/>
                <a:cs typeface="Arial"/>
              </a:rPr>
              <a:t>(LUT)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or </a:t>
            </a:r>
            <a:r>
              <a:rPr sz="2000" spc="-185" dirty="0">
                <a:solidFill>
                  <a:srgbClr val="00007F"/>
                </a:solidFill>
                <a:latin typeface="Arial"/>
                <a:cs typeface="Arial"/>
              </a:rPr>
              <a:t>as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set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multiplexers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and</a:t>
            </a:r>
            <a:r>
              <a:rPr sz="2000" spc="-29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gates.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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229" dirty="0">
                <a:solidFill>
                  <a:srgbClr val="00007F"/>
                </a:solidFill>
                <a:latin typeface="Arial"/>
                <a:cs typeface="Arial"/>
              </a:rPr>
              <a:t>LUT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devices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tend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</a:t>
            </a:r>
            <a:r>
              <a:rPr sz="2000" spc="-4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be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20" dirty="0">
                <a:solidFill>
                  <a:srgbClr val="00007F"/>
                </a:solidFill>
                <a:latin typeface="Arial"/>
                <a:cs typeface="Arial"/>
              </a:rPr>
              <a:t>bit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more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flexible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and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provide more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inputs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per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cell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than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multiplexer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cells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at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expense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propagation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delay.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6102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2" y="474974"/>
            <a:ext cx="739965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85" dirty="0">
                <a:solidFill>
                  <a:srgbClr val="0000FF"/>
                </a:solidFill>
              </a:rPr>
              <a:t>What </a:t>
            </a:r>
            <a:r>
              <a:rPr sz="3000" spc="60" dirty="0">
                <a:solidFill>
                  <a:srgbClr val="0000FF"/>
                </a:solidFill>
              </a:rPr>
              <a:t>does </a:t>
            </a:r>
            <a:r>
              <a:rPr sz="3800" spc="-140" dirty="0">
                <a:solidFill>
                  <a:srgbClr val="0000FF"/>
                </a:solidFill>
              </a:rPr>
              <a:t>'Field </a:t>
            </a:r>
            <a:r>
              <a:rPr sz="3800" spc="-100" dirty="0">
                <a:solidFill>
                  <a:srgbClr val="0000FF"/>
                </a:solidFill>
              </a:rPr>
              <a:t>Programmable'</a:t>
            </a:r>
            <a:r>
              <a:rPr sz="3800" spc="-30" dirty="0">
                <a:solidFill>
                  <a:srgbClr val="0000FF"/>
                </a:solidFill>
              </a:rPr>
              <a:t> </a:t>
            </a:r>
            <a:r>
              <a:rPr sz="3200" spc="-25" dirty="0">
                <a:solidFill>
                  <a:srgbClr val="0000FF"/>
                </a:solidFill>
              </a:rPr>
              <a:t>mean</a:t>
            </a:r>
            <a:r>
              <a:rPr sz="3800" spc="-25" dirty="0">
                <a:solidFill>
                  <a:srgbClr val="0000FF"/>
                </a:solidFill>
              </a:rPr>
              <a:t>?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763616" y="1103494"/>
            <a:ext cx="7579359" cy="43554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265430" indent="-342900">
              <a:lnSpc>
                <a:spcPts val="192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Field Programmable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means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that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210" dirty="0">
                <a:solidFill>
                  <a:srgbClr val="00007F"/>
                </a:solidFill>
                <a:latin typeface="Arial"/>
                <a:cs typeface="Arial"/>
              </a:rPr>
              <a:t>FPGA's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function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defined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</a:t>
            </a:r>
            <a:r>
              <a:rPr sz="2000" spc="-25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user's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program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rather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than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manufacturer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device.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169545" indent="-342900">
              <a:lnSpc>
                <a:spcPct val="8000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7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typical integrated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circuit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performs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particular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function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defined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at  the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time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manufacture.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contrast,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210" dirty="0">
                <a:solidFill>
                  <a:srgbClr val="00007F"/>
                </a:solidFill>
                <a:latin typeface="Arial"/>
                <a:cs typeface="Arial"/>
              </a:rPr>
              <a:t>FPGA's 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function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defined 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program </a:t>
            </a:r>
            <a:r>
              <a:rPr sz="2000" spc="10" dirty="0">
                <a:solidFill>
                  <a:srgbClr val="00007F"/>
                </a:solidFill>
                <a:latin typeface="Arial"/>
                <a:cs typeface="Arial"/>
              </a:rPr>
              <a:t>written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by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someone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other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than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device 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manufacturer.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186690" indent="-342900">
              <a:lnSpc>
                <a:spcPct val="8000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Depending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on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40" dirty="0">
                <a:solidFill>
                  <a:srgbClr val="00007F"/>
                </a:solidFill>
                <a:latin typeface="Arial"/>
                <a:cs typeface="Arial"/>
              </a:rPr>
              <a:t>particular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device,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program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either 'burned'  in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permanently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or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semi-permanently </a:t>
            </a:r>
            <a:r>
              <a:rPr sz="2000" spc="-185" dirty="0">
                <a:solidFill>
                  <a:srgbClr val="00007F"/>
                </a:solidFill>
                <a:latin typeface="Arial"/>
                <a:cs typeface="Arial"/>
              </a:rPr>
              <a:t>as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part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000" spc="-15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board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assembly 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process,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is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007F"/>
                </a:solidFill>
                <a:latin typeface="Arial"/>
                <a:cs typeface="Arial"/>
              </a:rPr>
              <a:t>loaded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from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external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007F"/>
                </a:solidFill>
                <a:latin typeface="Arial"/>
                <a:cs typeface="Arial"/>
              </a:rPr>
              <a:t>memory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each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time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device 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powered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007F"/>
                </a:solidFill>
                <a:latin typeface="Arial"/>
                <a:cs typeface="Arial"/>
              </a:rPr>
              <a:t>up.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135" dirty="0">
                <a:solidFill>
                  <a:srgbClr val="00007F"/>
                </a:solidFill>
                <a:latin typeface="Arial"/>
                <a:cs typeface="Arial"/>
              </a:rPr>
              <a:t>This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programmability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gives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000" spc="-170" dirty="0">
                <a:solidFill>
                  <a:srgbClr val="00007F"/>
                </a:solidFill>
                <a:latin typeface="Arial"/>
                <a:cs typeface="Arial"/>
              </a:rPr>
              <a:t>access </a:t>
            </a:r>
            <a:r>
              <a:rPr sz="2000" spc="30" dirty="0">
                <a:solidFill>
                  <a:srgbClr val="00007F"/>
                </a:solidFill>
                <a:latin typeface="Arial"/>
                <a:cs typeface="Arial"/>
              </a:rPr>
              <a:t>to </a:t>
            </a:r>
            <a:r>
              <a:rPr sz="2000" spc="-85" dirty="0">
                <a:solidFill>
                  <a:srgbClr val="00007F"/>
                </a:solidFill>
                <a:latin typeface="Arial"/>
                <a:cs typeface="Arial"/>
              </a:rPr>
              <a:t>complex 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integrated </a:t>
            </a:r>
            <a:r>
              <a:rPr sz="2000" spc="-120" dirty="0">
                <a:solidFill>
                  <a:srgbClr val="00007F"/>
                </a:solidFill>
                <a:latin typeface="Arial"/>
                <a:cs typeface="Arial"/>
              </a:rPr>
              <a:t>designs 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without 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high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engineering </a:t>
            </a:r>
            <a:r>
              <a:rPr sz="2000" spc="-105" dirty="0">
                <a:solidFill>
                  <a:srgbClr val="00007F"/>
                </a:solidFill>
                <a:latin typeface="Arial"/>
                <a:cs typeface="Arial"/>
              </a:rPr>
              <a:t>costs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associated</a:t>
            </a:r>
            <a:r>
              <a:rPr sz="2000" spc="-4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7F"/>
                </a:solidFill>
                <a:latin typeface="Arial"/>
                <a:cs typeface="Arial"/>
              </a:rPr>
              <a:t>with  </a:t>
            </a:r>
            <a:r>
              <a:rPr sz="2000" spc="-50" dirty="0">
                <a:solidFill>
                  <a:srgbClr val="00007F"/>
                </a:solidFill>
                <a:latin typeface="Arial"/>
                <a:cs typeface="Arial"/>
              </a:rPr>
              <a:t>application </a:t>
            </a:r>
            <a:r>
              <a:rPr sz="2000" spc="-80" dirty="0">
                <a:solidFill>
                  <a:srgbClr val="00007F"/>
                </a:solidFill>
                <a:latin typeface="Arial"/>
                <a:cs typeface="Arial"/>
              </a:rPr>
              <a:t>specific </a:t>
            </a:r>
            <a:r>
              <a:rPr sz="2000" spc="-45" dirty="0">
                <a:solidFill>
                  <a:srgbClr val="00007F"/>
                </a:solidFill>
                <a:latin typeface="Arial"/>
                <a:cs typeface="Arial"/>
              </a:rPr>
              <a:t>integrated</a:t>
            </a:r>
            <a:r>
              <a:rPr sz="2000" spc="-1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007F"/>
                </a:solidFill>
                <a:latin typeface="Arial"/>
                <a:cs typeface="Arial"/>
              </a:rPr>
              <a:t>circuits.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1673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54629"/>
            <a:ext cx="7613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How are FPGA </a:t>
            </a:r>
            <a:r>
              <a:rPr sz="4000" dirty="0">
                <a:solidFill>
                  <a:srgbClr val="0000FF"/>
                </a:solidFill>
              </a:rPr>
              <a:t>programs</a:t>
            </a:r>
            <a:r>
              <a:rPr sz="4000" spc="-75" dirty="0">
                <a:solidFill>
                  <a:srgbClr val="0000FF"/>
                </a:solidFill>
              </a:rPr>
              <a:t> </a:t>
            </a:r>
            <a:r>
              <a:rPr sz="4000" dirty="0">
                <a:solidFill>
                  <a:srgbClr val="0000FF"/>
                </a:solidFill>
              </a:rPr>
              <a:t>created?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3623" y="1105018"/>
            <a:ext cx="7210425" cy="38677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270510" indent="-342900">
              <a:lnSpc>
                <a:spcPts val="192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Individually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defining 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many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switch connections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</a:t>
            </a:r>
            <a:r>
              <a:rPr sz="20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logic  functions would be a daunting</a:t>
            </a:r>
            <a:r>
              <a:rPr sz="2000" spc="-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task.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This task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handled by special software. The software translates a 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user's schematic diagrams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or textual hardware description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language  code then places and routes the translated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design.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257810" indent="-342900">
              <a:lnSpc>
                <a:spcPct val="801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Most of the software packages have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hooks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allow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user to  influence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implementation, placement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routing to obtain</a:t>
            </a:r>
            <a:r>
              <a:rPr sz="2000" spc="-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better 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performance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utilization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 the</a:t>
            </a:r>
            <a:r>
              <a:rPr sz="20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FF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5600" marR="139065" indent="-342900">
              <a:lnSpc>
                <a:spcPct val="8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Libraries of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 complex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function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macros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(eg. adders) further 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simplify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design process by providing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common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circuits that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are  already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optimized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for speed or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1579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185" y="154629"/>
            <a:ext cx="140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FPGA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2223" y="1396106"/>
            <a:ext cx="3881120" cy="48545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72465" indent="-659765">
              <a:lnSpc>
                <a:spcPct val="100000"/>
              </a:lnSpc>
              <a:spcBef>
                <a:spcPts val="38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672465" algn="l"/>
                <a:tab pos="6731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FPGA</a:t>
            </a:r>
            <a:r>
              <a:rPr sz="2400" spc="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applications:-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DSP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Software-defined</a:t>
            </a:r>
            <a:r>
              <a:rPr sz="24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radio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Aerospace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Defense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ASIC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Prototyping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Medical</a:t>
            </a:r>
            <a:r>
              <a:rPr sz="2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Imaging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Computer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vision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Speech</a:t>
            </a:r>
            <a:r>
              <a:rPr sz="24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Recognition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Cryptography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Bioinformatic</a:t>
            </a:r>
            <a:endParaRPr sz="2400">
              <a:latin typeface="Times New Roman"/>
              <a:cs typeface="Times New Roman"/>
            </a:endParaRPr>
          </a:p>
          <a:p>
            <a:pPr marL="1047750" lvl="1" indent="-57785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AutoNum type="romanLcPeriod"/>
              <a:tabLst>
                <a:tab pos="1047115" algn="l"/>
                <a:tab pos="104838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others.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1194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3623" y="342082"/>
            <a:ext cx="7504430" cy="3620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904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FPGA</a:t>
            </a:r>
            <a:r>
              <a:rPr sz="28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Principles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9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 Field-Programmable Gate Array (FPGA) is an  integrated circuit that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configured by the  user to emulate any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digital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circuit as long as there  are enough</a:t>
            </a:r>
            <a:r>
              <a:rPr sz="28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An FPGA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seen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an array of Configurable  Logic Blocks (CLBs) connected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through 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programmable interconnect (Switch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Boxes)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21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959" y="461589"/>
            <a:ext cx="959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50" dirty="0">
                <a:solidFill>
                  <a:srgbClr val="000000"/>
                </a:solidFill>
                <a:latin typeface="Arial"/>
                <a:cs typeface="Arial"/>
              </a:rPr>
              <a:t>PGK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9247" y="2751451"/>
            <a:ext cx="6838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170" dirty="0">
                <a:latin typeface="Arial"/>
                <a:cs typeface="Arial"/>
              </a:rPr>
              <a:t>ms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8123" y="3702690"/>
            <a:ext cx="1663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267" y="4578952"/>
            <a:ext cx="468630" cy="3835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latin typeface="Symbol"/>
                <a:cs typeface="Symbol"/>
              </a:rPr>
              <a:t>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07637"/>
            <a:ext cx="6939280" cy="429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For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full </a:t>
            </a:r>
            <a:r>
              <a:rPr sz="3200" spc="-160" dirty="0">
                <a:latin typeface="Arial"/>
                <a:cs typeface="Arial"/>
              </a:rPr>
              <a:t>adder, </a:t>
            </a:r>
            <a:r>
              <a:rPr sz="3200" spc="-85" dirty="0">
                <a:latin typeface="Arial"/>
                <a:cs typeface="Arial"/>
              </a:rPr>
              <a:t>define </a:t>
            </a:r>
            <a:r>
              <a:rPr sz="3200" spc="-55" dirty="0">
                <a:latin typeface="Arial"/>
                <a:cs typeface="Arial"/>
              </a:rPr>
              <a:t>what </a:t>
            </a:r>
            <a:r>
              <a:rPr sz="3200" spc="-175" dirty="0">
                <a:latin typeface="Arial"/>
                <a:cs typeface="Arial"/>
              </a:rPr>
              <a:t>happens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 </a:t>
            </a:r>
            <a:r>
              <a:rPr sz="3200" spc="-135" dirty="0">
                <a:latin typeface="Arial"/>
                <a:cs typeface="Arial"/>
              </a:rPr>
              <a:t>carries</a:t>
            </a:r>
            <a:endParaRPr sz="3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1156335" algn="l"/>
                <a:tab pos="2655570" algn="l"/>
              </a:tabLst>
            </a:pPr>
            <a:r>
              <a:rPr sz="2400" spc="-45" dirty="0">
                <a:latin typeface="Arial"/>
                <a:cs typeface="Arial"/>
              </a:rPr>
              <a:t>(in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B)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645"/>
              </a:spcBef>
              <a:buChar char="–"/>
              <a:tabLst>
                <a:tab pos="756920" algn="l"/>
              </a:tabLst>
            </a:pPr>
            <a:r>
              <a:rPr sz="2800" spc="-130" dirty="0">
                <a:latin typeface="Arial"/>
                <a:cs typeface="Arial"/>
              </a:rPr>
              <a:t>Generate: </a:t>
            </a:r>
            <a:r>
              <a:rPr sz="2800" spc="-145" dirty="0">
                <a:latin typeface="Arial"/>
                <a:cs typeface="Arial"/>
              </a:rPr>
              <a:t>Cout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40" dirty="0">
                <a:latin typeface="Arial"/>
                <a:cs typeface="Arial"/>
              </a:rPr>
              <a:t>1 </a:t>
            </a:r>
            <a:r>
              <a:rPr sz="2800" spc="-85" dirty="0">
                <a:latin typeface="Arial"/>
                <a:cs typeface="Arial"/>
              </a:rPr>
              <a:t>independent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30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spc="-355" dirty="0">
                <a:latin typeface="Arial"/>
                <a:cs typeface="Arial"/>
              </a:rPr>
              <a:t>G </a:t>
            </a:r>
            <a:r>
              <a:rPr sz="2400" spc="-210" dirty="0">
                <a:latin typeface="Arial"/>
                <a:cs typeface="Arial"/>
              </a:rPr>
              <a:t>= 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355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645"/>
              </a:spcBef>
              <a:buChar char="–"/>
              <a:tabLst>
                <a:tab pos="756920" algn="l"/>
              </a:tabLst>
            </a:pPr>
            <a:r>
              <a:rPr sz="2800" spc="-145" dirty="0">
                <a:latin typeface="Arial"/>
                <a:cs typeface="Arial"/>
              </a:rPr>
              <a:t>Propagate: </a:t>
            </a:r>
            <a:r>
              <a:rPr sz="2800" spc="-140" dirty="0">
                <a:latin typeface="Arial"/>
                <a:cs typeface="Arial"/>
              </a:rPr>
              <a:t>Cout </a:t>
            </a:r>
            <a:r>
              <a:rPr sz="2800" spc="-245" dirty="0">
                <a:latin typeface="Arial"/>
                <a:cs typeface="Arial"/>
              </a:rPr>
              <a:t>=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3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30"/>
              </a:spcBef>
              <a:buChar char="•"/>
              <a:tabLst>
                <a:tab pos="1156335" algn="l"/>
              </a:tabLst>
            </a:pPr>
            <a:r>
              <a:rPr sz="2400" spc="-360" dirty="0">
                <a:latin typeface="Arial"/>
                <a:cs typeface="Arial"/>
              </a:rPr>
              <a:t>P </a:t>
            </a:r>
            <a:r>
              <a:rPr sz="2400" spc="-204" dirty="0">
                <a:latin typeface="Arial"/>
                <a:cs typeface="Arial"/>
              </a:rPr>
              <a:t>=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620"/>
              </a:spcBef>
              <a:buChar char="–"/>
              <a:tabLst>
                <a:tab pos="756920" algn="l"/>
              </a:tabLst>
            </a:pPr>
            <a:r>
              <a:rPr sz="2800" spc="-85" dirty="0">
                <a:latin typeface="Arial"/>
                <a:cs typeface="Arial"/>
              </a:rPr>
              <a:t>Kill: </a:t>
            </a:r>
            <a:r>
              <a:rPr sz="2800" spc="-140" dirty="0">
                <a:latin typeface="Arial"/>
                <a:cs typeface="Arial"/>
              </a:rPr>
              <a:t>Cout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45" dirty="0">
                <a:latin typeface="Arial"/>
                <a:cs typeface="Arial"/>
              </a:rPr>
              <a:t>0 </a:t>
            </a:r>
            <a:r>
              <a:rPr sz="2800" spc="-90" dirty="0">
                <a:latin typeface="Arial"/>
                <a:cs typeface="Arial"/>
              </a:rPr>
              <a:t>independent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3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355" dirty="0">
                <a:latin typeface="Arial"/>
                <a:cs typeface="Arial"/>
              </a:rPr>
              <a:t>K </a:t>
            </a:r>
            <a:r>
              <a:rPr sz="2400" spc="-210" dirty="0">
                <a:latin typeface="Arial"/>
                <a:cs typeface="Arial"/>
              </a:rPr>
              <a:t>= </a:t>
            </a:r>
            <a:r>
              <a:rPr sz="2400" spc="-215" dirty="0">
                <a:latin typeface="Arial"/>
                <a:cs typeface="Arial"/>
              </a:rPr>
              <a:t>~A </a:t>
            </a:r>
            <a:r>
              <a:rPr sz="2400" spc="355" dirty="0">
                <a:latin typeface="Arial"/>
                <a:cs typeface="Arial"/>
              </a:rPr>
              <a:t>•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~B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4600" y="2895599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0" y="381000"/>
                </a:moveTo>
                <a:lnTo>
                  <a:pt x="762000" y="381000"/>
                </a:lnTo>
                <a:lnTo>
                  <a:pt x="762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37338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00" y="46482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1580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688" y="342082"/>
            <a:ext cx="2484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FPGA</a:t>
            </a:r>
            <a:r>
              <a:rPr spc="-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747" y="1843745"/>
            <a:ext cx="755015" cy="737235"/>
          </a:xfrm>
          <a:prstGeom prst="rect">
            <a:avLst/>
          </a:prstGeom>
          <a:solidFill>
            <a:srgbClr val="FF0000"/>
          </a:solidFill>
          <a:ln w="15962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</a:pPr>
            <a:r>
              <a:rPr sz="1250" b="1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8398" y="1835763"/>
            <a:ext cx="770890" cy="7531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6765" y="2966549"/>
            <a:ext cx="770890" cy="7531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8398" y="2966549"/>
            <a:ext cx="770890" cy="7531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8097" y="1860472"/>
            <a:ext cx="755015" cy="737235"/>
          </a:xfrm>
          <a:prstGeom prst="rect">
            <a:avLst/>
          </a:prstGeom>
          <a:solidFill>
            <a:srgbClr val="FF0000"/>
          </a:solidFill>
          <a:ln w="15962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</a:pPr>
            <a:r>
              <a:rPr sz="1250" b="1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0115" y="2983306"/>
            <a:ext cx="770890" cy="7531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8398" y="4097307"/>
            <a:ext cx="770890" cy="7531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8097" y="4122028"/>
            <a:ext cx="755015" cy="737235"/>
          </a:xfrm>
          <a:prstGeom prst="rect">
            <a:avLst/>
          </a:prstGeom>
          <a:solidFill>
            <a:srgbClr val="FF0000"/>
          </a:solidFill>
          <a:ln w="15962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</a:pPr>
            <a:r>
              <a:rPr sz="1250" b="1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9212" y="203218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9212" y="2220603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9212" y="2409046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0939" y="203218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0939" y="2220603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0939" y="2409046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3353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614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1987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614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0594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614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9212" y="3163005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9212" y="335141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9212" y="3539863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6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456765" y="3711640"/>
          <a:ext cx="1131568" cy="112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"/>
                <a:gridCol w="188595"/>
                <a:gridCol w="188594"/>
                <a:gridCol w="188595"/>
                <a:gridCol w="377189"/>
              </a:tblGrid>
              <a:tr h="393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7960"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CLB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8796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8796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7145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785083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1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3656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1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62223" y="258082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1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0939" y="3163005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0939" y="335141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0939" y="3539863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0939" y="4293751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0939" y="4482204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0939" y="4670666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57" y="0"/>
                </a:lnTo>
              </a:path>
            </a:pathLst>
          </a:custGeom>
          <a:ln w="1595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85083" y="371164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99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3656" y="371164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99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62223" y="371164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99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6783" y="25976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8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05346" y="25976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8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3941" y="25976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584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6783" y="3728398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05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05346" y="3728398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05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3941" y="3728398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605"/>
                </a:moveTo>
                <a:lnTo>
                  <a:pt x="0" y="0"/>
                </a:lnTo>
              </a:path>
            </a:pathLst>
          </a:custGeom>
          <a:ln w="159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7517" y="2171151"/>
            <a:ext cx="377226" cy="98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2473" y="1466788"/>
            <a:ext cx="99011" cy="376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5851" y="1466788"/>
            <a:ext cx="98999" cy="39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82632" y="2171151"/>
            <a:ext cx="377129" cy="98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7517" y="4432742"/>
            <a:ext cx="377226" cy="98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2473" y="4842391"/>
            <a:ext cx="99011" cy="393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82632" y="4432742"/>
            <a:ext cx="377129" cy="98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5851" y="4859130"/>
            <a:ext cx="98999" cy="393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8254" y="4105275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5"/>
                </a:moveTo>
                <a:lnTo>
                  <a:pt x="339519" y="331695"/>
                </a:lnTo>
                <a:lnTo>
                  <a:pt x="339519" y="0"/>
                </a:lnTo>
                <a:lnTo>
                  <a:pt x="0" y="0"/>
                </a:lnTo>
                <a:lnTo>
                  <a:pt x="0" y="3316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8292" y="4105276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4"/>
                </a:moveTo>
                <a:lnTo>
                  <a:pt x="339500" y="331694"/>
                </a:lnTo>
                <a:lnTo>
                  <a:pt x="339500" y="0"/>
                </a:lnTo>
                <a:lnTo>
                  <a:pt x="0" y="0"/>
                </a:lnTo>
                <a:lnTo>
                  <a:pt x="0" y="331694"/>
                </a:lnTo>
                <a:close/>
              </a:path>
            </a:pathLst>
          </a:custGeom>
          <a:ln w="159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930333" y="4187154"/>
            <a:ext cx="187198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solidFill>
                  <a:srgbClr val="FF0000"/>
                </a:solidFill>
                <a:latin typeface="Arial"/>
                <a:cs typeface="Arial"/>
              </a:rPr>
              <a:t>Configurable Logic</a:t>
            </a:r>
            <a:r>
              <a:rPr sz="12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0000"/>
                </a:solidFill>
                <a:latin typeface="Arial"/>
                <a:cs typeface="Arial"/>
              </a:rPr>
              <a:t>Blocks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19989" y="4679048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5"/>
                </a:moveTo>
                <a:lnTo>
                  <a:pt x="339507" y="331695"/>
                </a:lnTo>
                <a:lnTo>
                  <a:pt x="339507" y="0"/>
                </a:lnTo>
                <a:lnTo>
                  <a:pt x="0" y="0"/>
                </a:lnTo>
                <a:lnTo>
                  <a:pt x="0" y="331695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0001" y="4679048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7"/>
                </a:moveTo>
                <a:lnTo>
                  <a:pt x="339500" y="331697"/>
                </a:lnTo>
                <a:lnTo>
                  <a:pt x="339500" y="0"/>
                </a:lnTo>
                <a:lnTo>
                  <a:pt x="0" y="0"/>
                </a:lnTo>
                <a:lnTo>
                  <a:pt x="0" y="331697"/>
                </a:lnTo>
                <a:close/>
              </a:path>
            </a:pathLst>
          </a:custGeom>
          <a:ln w="159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92486" y="4697047"/>
            <a:ext cx="174752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solidFill>
                  <a:srgbClr val="00CCFF"/>
                </a:solidFill>
                <a:latin typeface="Arial"/>
                <a:cs typeface="Arial"/>
              </a:rPr>
              <a:t>Interconnection</a:t>
            </a:r>
            <a:r>
              <a:rPr sz="1250" spc="-35" dirty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CCFF"/>
                </a:solidFill>
                <a:latin typeface="Arial"/>
                <a:cs typeface="Arial"/>
              </a:rPr>
              <a:t>Network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29438" y="5236070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5"/>
                </a:moveTo>
                <a:lnTo>
                  <a:pt x="339507" y="331695"/>
                </a:lnTo>
                <a:lnTo>
                  <a:pt x="339507" y="0"/>
                </a:lnTo>
                <a:lnTo>
                  <a:pt x="0" y="0"/>
                </a:lnTo>
                <a:lnTo>
                  <a:pt x="0" y="331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29454" y="5236071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4">
                <a:moveTo>
                  <a:pt x="0" y="331694"/>
                </a:moveTo>
                <a:lnTo>
                  <a:pt x="339500" y="331694"/>
                </a:lnTo>
                <a:lnTo>
                  <a:pt x="339500" y="0"/>
                </a:lnTo>
                <a:lnTo>
                  <a:pt x="0" y="0"/>
                </a:lnTo>
                <a:lnTo>
                  <a:pt x="0" y="331694"/>
                </a:lnTo>
                <a:close/>
              </a:path>
            </a:pathLst>
          </a:custGeom>
          <a:ln w="159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241737" y="5254069"/>
            <a:ext cx="12680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Arial"/>
                <a:cs typeface="Arial"/>
              </a:rPr>
              <a:t>I/O Signals</a:t>
            </a:r>
            <a:r>
              <a:rPr sz="1250" spc="-5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(Pins)</a:t>
            </a:r>
            <a:endParaRPr sz="12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437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35968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6" y="921761"/>
            <a:ext cx="3956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Simplified CLB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625" y="2471685"/>
            <a:ext cx="779780" cy="762000"/>
          </a:xfrm>
          <a:prstGeom prst="rect">
            <a:avLst/>
          </a:prstGeom>
          <a:solidFill>
            <a:srgbClr val="FF0000"/>
          </a:solidFill>
          <a:ln w="16496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CLB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718" y="2463437"/>
            <a:ext cx="796290" cy="7785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SB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377" y="3632109"/>
            <a:ext cx="796290" cy="7785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SB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5718" y="3632109"/>
            <a:ext cx="796290" cy="7785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SB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3355" y="2489014"/>
            <a:ext cx="779780" cy="762000"/>
          </a:xfrm>
          <a:custGeom>
            <a:avLst/>
            <a:gdLst/>
            <a:ahLst/>
            <a:cxnLst/>
            <a:rect l="l" t="t" r="r" b="b"/>
            <a:pathLst>
              <a:path w="779779" h="762000">
                <a:moveTo>
                  <a:pt x="0" y="761798"/>
                </a:moveTo>
                <a:lnTo>
                  <a:pt x="779586" y="761798"/>
                </a:lnTo>
                <a:lnTo>
                  <a:pt x="779586" y="0"/>
                </a:lnTo>
                <a:lnTo>
                  <a:pt x="0" y="0"/>
                </a:lnTo>
                <a:lnTo>
                  <a:pt x="0" y="7617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3364" y="2488993"/>
            <a:ext cx="779780" cy="762000"/>
          </a:xfrm>
          <a:prstGeom prst="rect">
            <a:avLst/>
          </a:prstGeom>
          <a:ln w="16496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CLB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3355" y="3657682"/>
            <a:ext cx="779780" cy="762000"/>
          </a:xfrm>
          <a:custGeom>
            <a:avLst/>
            <a:gdLst/>
            <a:ahLst/>
            <a:cxnLst/>
            <a:rect l="l" t="t" r="r" b="b"/>
            <a:pathLst>
              <a:path w="779779" h="762000">
                <a:moveTo>
                  <a:pt x="0" y="761798"/>
                </a:moveTo>
                <a:lnTo>
                  <a:pt x="779586" y="761798"/>
                </a:lnTo>
                <a:lnTo>
                  <a:pt x="779586" y="0"/>
                </a:lnTo>
                <a:lnTo>
                  <a:pt x="0" y="0"/>
                </a:lnTo>
                <a:lnTo>
                  <a:pt x="0" y="76179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3364" y="3657695"/>
            <a:ext cx="779780" cy="762000"/>
          </a:xfrm>
          <a:custGeom>
            <a:avLst/>
            <a:gdLst/>
            <a:ahLst/>
            <a:cxnLst/>
            <a:rect l="l" t="t" r="r" b="b"/>
            <a:pathLst>
              <a:path w="779779" h="762000">
                <a:moveTo>
                  <a:pt x="0" y="761785"/>
                </a:moveTo>
                <a:lnTo>
                  <a:pt x="779599" y="761785"/>
                </a:lnTo>
                <a:lnTo>
                  <a:pt x="779599" y="0"/>
                </a:lnTo>
                <a:lnTo>
                  <a:pt x="0" y="0"/>
                </a:lnTo>
                <a:lnTo>
                  <a:pt x="0" y="761785"/>
                </a:lnTo>
                <a:close/>
              </a:path>
            </a:pathLst>
          </a:custGeom>
          <a:ln w="1649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45116" y="3910397"/>
            <a:ext cx="7962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SB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5718" y="4800745"/>
            <a:ext cx="796290" cy="778510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SB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3355" y="4826291"/>
            <a:ext cx="779780" cy="762000"/>
          </a:xfrm>
          <a:custGeom>
            <a:avLst/>
            <a:gdLst/>
            <a:ahLst/>
            <a:cxnLst/>
            <a:rect l="l" t="t" r="r" b="b"/>
            <a:pathLst>
              <a:path w="779779" h="762000">
                <a:moveTo>
                  <a:pt x="0" y="761798"/>
                </a:moveTo>
                <a:lnTo>
                  <a:pt x="779586" y="761798"/>
                </a:lnTo>
                <a:lnTo>
                  <a:pt x="779586" y="0"/>
                </a:lnTo>
                <a:lnTo>
                  <a:pt x="0" y="0"/>
                </a:lnTo>
                <a:lnTo>
                  <a:pt x="0" y="7617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3364" y="4826291"/>
            <a:ext cx="779780" cy="762000"/>
          </a:xfrm>
          <a:prstGeom prst="rect">
            <a:avLst/>
          </a:prstGeom>
          <a:ln w="16496">
            <a:solidFill>
              <a:srgbClr val="00CC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CLB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4225" y="2666454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4225" y="286119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4225" y="305593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3648" y="2666454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3648" y="286119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3648" y="305593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529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783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436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783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331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783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4225" y="383513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4225" y="402987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4225" y="4224611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40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06377" y="4402167"/>
          <a:ext cx="1169668" cy="1166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"/>
                <a:gridCol w="194945"/>
                <a:gridCol w="194944"/>
                <a:gridCol w="194945"/>
                <a:gridCol w="389889"/>
              </a:tblGrid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4310"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CLB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9431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9431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7716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1778955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3813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68659" y="323348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3648" y="383513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63648" y="402987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3648" y="4224611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3648" y="5003768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3648" y="519854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3648" y="5393317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716" y="0"/>
                </a:lnTo>
              </a:path>
            </a:pathLst>
          </a:custGeom>
          <a:ln w="164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78955" y="4402167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77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3813" y="4402167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77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8659" y="4402167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77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48353" y="325079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3218" y="325079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38045" y="325079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3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48353" y="441948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9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3218" y="441948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9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38045" y="4419480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789"/>
                </a:moveTo>
                <a:lnTo>
                  <a:pt x="0" y="0"/>
                </a:lnTo>
              </a:path>
            </a:pathLst>
          </a:custGeom>
          <a:ln w="1650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836" y="2810073"/>
            <a:ext cx="389786" cy="102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3273" y="2082119"/>
            <a:ext cx="102309" cy="389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2043" y="2082119"/>
            <a:ext cx="102321" cy="406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33058" y="2810073"/>
            <a:ext cx="389686" cy="102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36" y="5147416"/>
            <a:ext cx="389786" cy="102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3273" y="5570789"/>
            <a:ext cx="102309" cy="406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33058" y="5147416"/>
            <a:ext cx="389686" cy="102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92043" y="5588090"/>
            <a:ext cx="102321" cy="4068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2848" y="4808969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7"/>
                </a:moveTo>
                <a:lnTo>
                  <a:pt x="350818" y="342817"/>
                </a:lnTo>
                <a:lnTo>
                  <a:pt x="350818" y="0"/>
                </a:lnTo>
                <a:lnTo>
                  <a:pt x="0" y="0"/>
                </a:lnTo>
                <a:lnTo>
                  <a:pt x="0" y="3428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2869" y="4808969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6"/>
                </a:moveTo>
                <a:lnTo>
                  <a:pt x="350811" y="342816"/>
                </a:lnTo>
                <a:lnTo>
                  <a:pt x="350811" y="0"/>
                </a:lnTo>
                <a:lnTo>
                  <a:pt x="0" y="0"/>
                </a:lnTo>
                <a:lnTo>
                  <a:pt x="0" y="342816"/>
                </a:lnTo>
                <a:close/>
              </a:path>
            </a:pathLst>
          </a:custGeom>
          <a:ln w="1649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029394" y="4894026"/>
            <a:ext cx="19335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Arial"/>
                <a:cs typeface="Arial"/>
              </a:rPr>
              <a:t>Configurable Logic Blocks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04949" y="5401970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7"/>
                </a:moveTo>
                <a:lnTo>
                  <a:pt x="350818" y="342817"/>
                </a:lnTo>
                <a:lnTo>
                  <a:pt x="350818" y="0"/>
                </a:lnTo>
                <a:lnTo>
                  <a:pt x="0" y="0"/>
                </a:lnTo>
                <a:lnTo>
                  <a:pt x="0" y="342817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04973" y="5401971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9"/>
                </a:moveTo>
                <a:lnTo>
                  <a:pt x="350811" y="342819"/>
                </a:lnTo>
                <a:lnTo>
                  <a:pt x="350811" y="0"/>
                </a:lnTo>
                <a:lnTo>
                  <a:pt x="0" y="0"/>
                </a:lnTo>
                <a:lnTo>
                  <a:pt x="0" y="342819"/>
                </a:lnTo>
                <a:close/>
              </a:path>
            </a:pathLst>
          </a:custGeom>
          <a:ln w="1649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093618" y="5420998"/>
            <a:ext cx="1805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CCFF"/>
                </a:solidFill>
                <a:latin typeface="Arial"/>
                <a:cs typeface="Arial"/>
              </a:rPr>
              <a:t>Interconnection</a:t>
            </a:r>
            <a:r>
              <a:rPr sz="1300" spc="-15" dirty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0CCFF"/>
                </a:solidFill>
                <a:latin typeface="Arial"/>
                <a:cs typeface="Arial"/>
              </a:rPr>
              <a:t>Network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14702" y="5977652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7"/>
                </a:moveTo>
                <a:lnTo>
                  <a:pt x="350818" y="342817"/>
                </a:lnTo>
                <a:lnTo>
                  <a:pt x="350818" y="0"/>
                </a:lnTo>
                <a:lnTo>
                  <a:pt x="0" y="0"/>
                </a:lnTo>
                <a:lnTo>
                  <a:pt x="0" y="34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4730" y="5977650"/>
            <a:ext cx="351155" cy="342900"/>
          </a:xfrm>
          <a:custGeom>
            <a:avLst/>
            <a:gdLst/>
            <a:ahLst/>
            <a:cxnLst/>
            <a:rect l="l" t="t" r="r" b="b"/>
            <a:pathLst>
              <a:path w="351154" h="342900">
                <a:moveTo>
                  <a:pt x="0" y="342816"/>
                </a:moveTo>
                <a:lnTo>
                  <a:pt x="350811" y="342816"/>
                </a:lnTo>
                <a:lnTo>
                  <a:pt x="350811" y="0"/>
                </a:lnTo>
                <a:lnTo>
                  <a:pt x="0" y="0"/>
                </a:lnTo>
                <a:lnTo>
                  <a:pt x="0" y="342816"/>
                </a:lnTo>
                <a:close/>
              </a:path>
            </a:pathLst>
          </a:custGeom>
          <a:ln w="16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351174" y="5996678"/>
            <a:ext cx="13093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I/O Signals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(Pins)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603651" y="1412712"/>
            <a:ext cx="1061720" cy="1480185"/>
          </a:xfrm>
          <a:custGeom>
            <a:avLst/>
            <a:gdLst/>
            <a:ahLst/>
            <a:cxnLst/>
            <a:rect l="l" t="t" r="r" b="b"/>
            <a:pathLst>
              <a:path w="1061720" h="1480185">
                <a:moveTo>
                  <a:pt x="0" y="1480097"/>
                </a:moveTo>
                <a:lnTo>
                  <a:pt x="1061347" y="1480097"/>
                </a:lnTo>
                <a:lnTo>
                  <a:pt x="1061347" y="0"/>
                </a:lnTo>
                <a:lnTo>
                  <a:pt x="0" y="0"/>
                </a:lnTo>
                <a:lnTo>
                  <a:pt x="0" y="1480097"/>
                </a:lnTo>
                <a:close/>
              </a:path>
            </a:pathLst>
          </a:custGeom>
          <a:ln w="32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603651" y="1412712"/>
            <a:ext cx="1061720" cy="1480185"/>
          </a:xfrm>
          <a:prstGeom prst="rect">
            <a:avLst/>
          </a:prstGeom>
          <a:ln w="323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95275" marR="158115" indent="-130175">
              <a:lnSpc>
                <a:spcPct val="100699"/>
              </a:lnSpc>
            </a:pPr>
            <a:r>
              <a:rPr sz="1400" b="1" dirty="0">
                <a:latin typeface="Arial"/>
                <a:cs typeface="Arial"/>
              </a:rPr>
              <a:t>Look</a:t>
            </a:r>
            <a:r>
              <a:rPr sz="1400" b="1" spc="5" dirty="0">
                <a:latin typeface="Arial"/>
                <a:cs typeface="Arial"/>
              </a:rPr>
              <a:t>-</a:t>
            </a:r>
            <a:r>
              <a:rPr sz="1400" b="1" spc="10" dirty="0">
                <a:latin typeface="Arial"/>
                <a:cs typeface="Arial"/>
              </a:rPr>
              <a:t>U</a:t>
            </a:r>
            <a:r>
              <a:rPr sz="1400" b="1" spc="5" dirty="0">
                <a:latin typeface="Arial"/>
                <a:cs typeface="Arial"/>
              </a:rPr>
              <a:t>p  Table  (LUT)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957461" y="2173888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23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93357" y="2104095"/>
            <a:ext cx="210820" cy="139700"/>
          </a:xfrm>
          <a:custGeom>
            <a:avLst/>
            <a:gdLst/>
            <a:ahLst/>
            <a:cxnLst/>
            <a:rect l="l" t="t" r="r" b="b"/>
            <a:pathLst>
              <a:path w="210820" h="139700">
                <a:moveTo>
                  <a:pt x="0" y="0"/>
                </a:moveTo>
                <a:lnTo>
                  <a:pt x="0" y="139628"/>
                </a:lnTo>
                <a:lnTo>
                  <a:pt x="210281" y="697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5060" y="217039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367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18895" y="2100559"/>
            <a:ext cx="210820" cy="139700"/>
          </a:xfrm>
          <a:custGeom>
            <a:avLst/>
            <a:gdLst/>
            <a:ahLst/>
            <a:cxnLst/>
            <a:rect l="l" t="t" r="r" b="b"/>
            <a:pathLst>
              <a:path w="210820" h="139700">
                <a:moveTo>
                  <a:pt x="0" y="0"/>
                </a:moveTo>
                <a:lnTo>
                  <a:pt x="0" y="139628"/>
                </a:lnTo>
                <a:lnTo>
                  <a:pt x="210281" y="69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29164" y="2020631"/>
            <a:ext cx="721995" cy="899160"/>
          </a:xfrm>
          <a:custGeom>
            <a:avLst/>
            <a:gdLst/>
            <a:ahLst/>
            <a:cxnLst/>
            <a:rect l="l" t="t" r="r" b="b"/>
            <a:pathLst>
              <a:path w="721995" h="899160">
                <a:moveTo>
                  <a:pt x="0" y="898614"/>
                </a:moveTo>
                <a:lnTo>
                  <a:pt x="721715" y="898614"/>
                </a:lnTo>
                <a:lnTo>
                  <a:pt x="721715" y="0"/>
                </a:lnTo>
                <a:lnTo>
                  <a:pt x="0" y="0"/>
                </a:lnTo>
                <a:lnTo>
                  <a:pt x="0" y="898614"/>
                </a:lnTo>
                <a:close/>
              </a:path>
            </a:pathLst>
          </a:custGeom>
          <a:ln w="32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7974" y="2675853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29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29164" y="2390937"/>
            <a:ext cx="135890" cy="158115"/>
          </a:xfrm>
          <a:custGeom>
            <a:avLst/>
            <a:gdLst/>
            <a:ahLst/>
            <a:cxnLst/>
            <a:rect l="l" t="t" r="r" b="b"/>
            <a:pathLst>
              <a:path w="135890" h="158114">
                <a:moveTo>
                  <a:pt x="0" y="0"/>
                </a:moveTo>
                <a:lnTo>
                  <a:pt x="135382" y="74894"/>
                </a:lnTo>
                <a:lnTo>
                  <a:pt x="0" y="157972"/>
                </a:lnTo>
              </a:path>
            </a:pathLst>
          </a:custGeom>
          <a:ln w="3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953661" y="2046739"/>
            <a:ext cx="1365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i="1" dirty="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12535" y="2034755"/>
            <a:ext cx="16764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Arial"/>
                <a:cs typeface="Arial"/>
              </a:rPr>
              <a:t>SET</a:t>
            </a:r>
            <a:endParaRPr sz="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10297" y="2645802"/>
            <a:ext cx="38036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spc="22" baseline="4629" dirty="0">
                <a:latin typeface="Arial"/>
                <a:cs typeface="Arial"/>
              </a:rPr>
              <a:t>CLR</a:t>
            </a:r>
            <a:r>
              <a:rPr sz="900" spc="75" baseline="4629" dirty="0">
                <a:latin typeface="Arial"/>
                <a:cs typeface="Arial"/>
              </a:rPr>
              <a:t> </a:t>
            </a:r>
            <a:r>
              <a:rPr sz="1250" i="1" dirty="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04211" y="2041202"/>
            <a:ext cx="13335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10" dirty="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77281" y="1624224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546165"/>
                </a:moveTo>
                <a:lnTo>
                  <a:pt x="0" y="0"/>
                </a:lnTo>
              </a:path>
            </a:pathLst>
          </a:custGeom>
          <a:ln w="32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77281" y="1624224"/>
            <a:ext cx="1505585" cy="0"/>
          </a:xfrm>
          <a:custGeom>
            <a:avLst/>
            <a:gdLst/>
            <a:ahLst/>
            <a:cxnLst/>
            <a:rect l="l" t="t" r="r" b="b"/>
            <a:pathLst>
              <a:path w="1505584">
                <a:moveTo>
                  <a:pt x="0" y="0"/>
                </a:moveTo>
                <a:lnTo>
                  <a:pt x="1505456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65217" y="1554418"/>
            <a:ext cx="210820" cy="139700"/>
          </a:xfrm>
          <a:custGeom>
            <a:avLst/>
            <a:gdLst/>
            <a:ahLst/>
            <a:cxnLst/>
            <a:rect l="l" t="t" r="r" b="b"/>
            <a:pathLst>
              <a:path w="210820" h="139700">
                <a:moveTo>
                  <a:pt x="0" y="0"/>
                </a:moveTo>
                <a:lnTo>
                  <a:pt x="0" y="139628"/>
                </a:lnTo>
                <a:lnTo>
                  <a:pt x="210281" y="697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50910" y="217039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1827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65217" y="2100559"/>
            <a:ext cx="210820" cy="139700"/>
          </a:xfrm>
          <a:custGeom>
            <a:avLst/>
            <a:gdLst/>
            <a:ahLst/>
            <a:cxnLst/>
            <a:rect l="l" t="t" r="r" b="b"/>
            <a:pathLst>
              <a:path w="210820" h="139700">
                <a:moveTo>
                  <a:pt x="0" y="0"/>
                </a:moveTo>
                <a:lnTo>
                  <a:pt x="0" y="139628"/>
                </a:lnTo>
                <a:lnTo>
                  <a:pt x="210281" y="69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75505" y="1412682"/>
            <a:ext cx="424815" cy="1057275"/>
          </a:xfrm>
          <a:custGeom>
            <a:avLst/>
            <a:gdLst/>
            <a:ahLst/>
            <a:cxnLst/>
            <a:rect l="l" t="t" r="r" b="b"/>
            <a:pathLst>
              <a:path w="424815" h="1057275">
                <a:moveTo>
                  <a:pt x="0" y="0"/>
                </a:moveTo>
                <a:lnTo>
                  <a:pt x="0" y="1057256"/>
                </a:lnTo>
                <a:lnTo>
                  <a:pt x="424441" y="845804"/>
                </a:lnTo>
                <a:lnTo>
                  <a:pt x="424441" y="211542"/>
                </a:lnTo>
                <a:lnTo>
                  <a:pt x="0" y="0"/>
                </a:lnTo>
                <a:close/>
              </a:path>
            </a:pathLst>
          </a:custGeom>
          <a:ln w="32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641875" y="1845074"/>
            <a:ext cx="292100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00" b="1" spc="30" dirty="0">
                <a:latin typeface="Arial"/>
                <a:cs typeface="Arial"/>
              </a:rPr>
              <a:t>MU</a:t>
            </a:r>
            <a:r>
              <a:rPr sz="900" b="1" spc="25" dirty="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999945" y="192018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763" y="0"/>
                </a:lnTo>
              </a:path>
            </a:pathLst>
          </a:custGeom>
          <a:ln w="32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17204" y="1850379"/>
            <a:ext cx="210820" cy="139700"/>
          </a:xfrm>
          <a:custGeom>
            <a:avLst/>
            <a:gdLst/>
            <a:ahLst/>
            <a:cxnLst/>
            <a:rect l="l" t="t" r="r" b="b"/>
            <a:pathLst>
              <a:path w="210820" h="139700">
                <a:moveTo>
                  <a:pt x="0" y="0"/>
                </a:moveTo>
                <a:lnTo>
                  <a:pt x="0" y="139598"/>
                </a:lnTo>
                <a:lnTo>
                  <a:pt x="210281" y="697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65707" y="3970583"/>
            <a:ext cx="1426204" cy="1354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3200" y="4267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914399" y="0"/>
                </a:moveTo>
                <a:lnTo>
                  <a:pt x="0" y="6095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05200" y="48006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1999" y="0"/>
                </a:moveTo>
                <a:lnTo>
                  <a:pt x="0" y="7619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67000" y="4724400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199"/>
                </a:moveTo>
                <a:lnTo>
                  <a:pt x="2557" y="410459"/>
                </a:lnTo>
                <a:lnTo>
                  <a:pt x="10062" y="365067"/>
                </a:lnTo>
                <a:lnTo>
                  <a:pt x="22266" y="321254"/>
                </a:lnTo>
                <a:lnTo>
                  <a:pt x="38921" y="279250"/>
                </a:lnTo>
                <a:lnTo>
                  <a:pt x="59777" y="239285"/>
                </a:lnTo>
                <a:lnTo>
                  <a:pt x="84586" y="201589"/>
                </a:lnTo>
                <a:lnTo>
                  <a:pt x="113098" y="166391"/>
                </a:lnTo>
                <a:lnTo>
                  <a:pt x="145065" y="133923"/>
                </a:lnTo>
                <a:lnTo>
                  <a:pt x="180238" y="104412"/>
                </a:lnTo>
                <a:lnTo>
                  <a:pt x="218368" y="78091"/>
                </a:lnTo>
                <a:lnTo>
                  <a:pt x="259205" y="55188"/>
                </a:lnTo>
                <a:lnTo>
                  <a:pt x="302502" y="35933"/>
                </a:lnTo>
                <a:lnTo>
                  <a:pt x="348008" y="20557"/>
                </a:lnTo>
                <a:lnTo>
                  <a:pt x="395476" y="9290"/>
                </a:lnTo>
                <a:lnTo>
                  <a:pt x="444656" y="2360"/>
                </a:lnTo>
                <a:lnTo>
                  <a:pt x="495299" y="0"/>
                </a:lnTo>
                <a:lnTo>
                  <a:pt x="545943" y="2360"/>
                </a:lnTo>
                <a:lnTo>
                  <a:pt x="595123" y="9290"/>
                </a:lnTo>
                <a:lnTo>
                  <a:pt x="642591" y="20557"/>
                </a:lnTo>
                <a:lnTo>
                  <a:pt x="688097" y="35933"/>
                </a:lnTo>
                <a:lnTo>
                  <a:pt x="731394" y="55188"/>
                </a:lnTo>
                <a:lnTo>
                  <a:pt x="772231" y="78091"/>
                </a:lnTo>
                <a:lnTo>
                  <a:pt x="810361" y="104412"/>
                </a:lnTo>
                <a:lnTo>
                  <a:pt x="845534" y="133923"/>
                </a:lnTo>
                <a:lnTo>
                  <a:pt x="877501" y="166391"/>
                </a:lnTo>
                <a:lnTo>
                  <a:pt x="906013" y="201589"/>
                </a:lnTo>
                <a:lnTo>
                  <a:pt x="930822" y="239285"/>
                </a:lnTo>
                <a:lnTo>
                  <a:pt x="951678" y="279250"/>
                </a:lnTo>
                <a:lnTo>
                  <a:pt x="968333" y="321254"/>
                </a:lnTo>
                <a:lnTo>
                  <a:pt x="980537" y="365067"/>
                </a:lnTo>
                <a:lnTo>
                  <a:pt x="988042" y="410459"/>
                </a:lnTo>
                <a:lnTo>
                  <a:pt x="990599" y="457199"/>
                </a:lnTo>
                <a:lnTo>
                  <a:pt x="988042" y="503940"/>
                </a:lnTo>
                <a:lnTo>
                  <a:pt x="980537" y="549332"/>
                </a:lnTo>
                <a:lnTo>
                  <a:pt x="968333" y="593145"/>
                </a:lnTo>
                <a:lnTo>
                  <a:pt x="951678" y="635149"/>
                </a:lnTo>
                <a:lnTo>
                  <a:pt x="930822" y="675114"/>
                </a:lnTo>
                <a:lnTo>
                  <a:pt x="906013" y="712810"/>
                </a:lnTo>
                <a:lnTo>
                  <a:pt x="877501" y="748008"/>
                </a:lnTo>
                <a:lnTo>
                  <a:pt x="845534" y="780476"/>
                </a:lnTo>
                <a:lnTo>
                  <a:pt x="810361" y="809987"/>
                </a:lnTo>
                <a:lnTo>
                  <a:pt x="772231" y="836308"/>
                </a:lnTo>
                <a:lnTo>
                  <a:pt x="731394" y="859211"/>
                </a:lnTo>
                <a:lnTo>
                  <a:pt x="688097" y="878466"/>
                </a:lnTo>
                <a:lnTo>
                  <a:pt x="642591" y="893842"/>
                </a:lnTo>
                <a:lnTo>
                  <a:pt x="595123" y="905109"/>
                </a:lnTo>
                <a:lnTo>
                  <a:pt x="545943" y="912039"/>
                </a:lnTo>
                <a:lnTo>
                  <a:pt x="495299" y="914399"/>
                </a:lnTo>
                <a:lnTo>
                  <a:pt x="444656" y="912039"/>
                </a:lnTo>
                <a:lnTo>
                  <a:pt x="395476" y="905109"/>
                </a:lnTo>
                <a:lnTo>
                  <a:pt x="348008" y="893842"/>
                </a:lnTo>
                <a:lnTo>
                  <a:pt x="302502" y="878466"/>
                </a:lnTo>
                <a:lnTo>
                  <a:pt x="259205" y="859211"/>
                </a:lnTo>
                <a:lnTo>
                  <a:pt x="218368" y="836308"/>
                </a:lnTo>
                <a:lnTo>
                  <a:pt x="180238" y="809987"/>
                </a:lnTo>
                <a:lnTo>
                  <a:pt x="145065" y="780476"/>
                </a:lnTo>
                <a:lnTo>
                  <a:pt x="113098" y="748008"/>
                </a:lnTo>
                <a:lnTo>
                  <a:pt x="84586" y="712810"/>
                </a:lnTo>
                <a:lnTo>
                  <a:pt x="59777" y="675114"/>
                </a:lnTo>
                <a:lnTo>
                  <a:pt x="38921" y="635149"/>
                </a:lnTo>
                <a:lnTo>
                  <a:pt x="22266" y="593145"/>
                </a:lnTo>
                <a:lnTo>
                  <a:pt x="10062" y="549332"/>
                </a:lnTo>
                <a:lnTo>
                  <a:pt x="2557" y="503940"/>
                </a:lnTo>
                <a:lnTo>
                  <a:pt x="0" y="457199"/>
                </a:lnTo>
                <a:close/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52800" y="1143000"/>
            <a:ext cx="5791200" cy="1104900"/>
          </a:xfrm>
          <a:custGeom>
            <a:avLst/>
            <a:gdLst/>
            <a:ahLst/>
            <a:cxnLst/>
            <a:rect l="l" t="t" r="r" b="b"/>
            <a:pathLst>
              <a:path w="5791200" h="1104900">
                <a:moveTo>
                  <a:pt x="0" y="1104899"/>
                </a:moveTo>
                <a:lnTo>
                  <a:pt x="3013" y="1055011"/>
                </a:lnTo>
                <a:lnTo>
                  <a:pt x="11968" y="1005689"/>
                </a:lnTo>
                <a:lnTo>
                  <a:pt x="26737" y="956982"/>
                </a:lnTo>
                <a:lnTo>
                  <a:pt x="47194" y="908936"/>
                </a:lnTo>
                <a:lnTo>
                  <a:pt x="73209" y="861597"/>
                </a:lnTo>
                <a:lnTo>
                  <a:pt x="104657" y="815013"/>
                </a:lnTo>
                <a:lnTo>
                  <a:pt x="141409" y="769229"/>
                </a:lnTo>
                <a:lnTo>
                  <a:pt x="183338" y="724294"/>
                </a:lnTo>
                <a:lnTo>
                  <a:pt x="230316" y="680254"/>
                </a:lnTo>
                <a:lnTo>
                  <a:pt x="282217" y="637155"/>
                </a:lnTo>
                <a:lnTo>
                  <a:pt x="338912" y="595044"/>
                </a:lnTo>
                <a:lnTo>
                  <a:pt x="400275" y="553968"/>
                </a:lnTo>
                <a:lnTo>
                  <a:pt x="432666" y="533833"/>
                </a:lnTo>
                <a:lnTo>
                  <a:pt x="466177" y="513974"/>
                </a:lnTo>
                <a:lnTo>
                  <a:pt x="500791" y="494398"/>
                </a:lnTo>
                <a:lnTo>
                  <a:pt x="536492" y="475109"/>
                </a:lnTo>
                <a:lnTo>
                  <a:pt x="573264" y="456114"/>
                </a:lnTo>
                <a:lnTo>
                  <a:pt x="611091" y="437419"/>
                </a:lnTo>
                <a:lnTo>
                  <a:pt x="649958" y="419029"/>
                </a:lnTo>
                <a:lnTo>
                  <a:pt x="689848" y="400951"/>
                </a:lnTo>
                <a:lnTo>
                  <a:pt x="730746" y="383190"/>
                </a:lnTo>
                <a:lnTo>
                  <a:pt x="772635" y="365752"/>
                </a:lnTo>
                <a:lnTo>
                  <a:pt x="815500" y="348643"/>
                </a:lnTo>
                <a:lnTo>
                  <a:pt x="859324" y="331869"/>
                </a:lnTo>
                <a:lnTo>
                  <a:pt x="904093" y="315436"/>
                </a:lnTo>
                <a:lnTo>
                  <a:pt x="949789" y="299348"/>
                </a:lnTo>
                <a:lnTo>
                  <a:pt x="996397" y="283614"/>
                </a:lnTo>
                <a:lnTo>
                  <a:pt x="1043901" y="268237"/>
                </a:lnTo>
                <a:lnTo>
                  <a:pt x="1092285" y="253224"/>
                </a:lnTo>
                <a:lnTo>
                  <a:pt x="1141533" y="238582"/>
                </a:lnTo>
                <a:lnTo>
                  <a:pt x="1191629" y="224314"/>
                </a:lnTo>
                <a:lnTo>
                  <a:pt x="1242558" y="210429"/>
                </a:lnTo>
                <a:lnTo>
                  <a:pt x="1294303" y="196931"/>
                </a:lnTo>
                <a:lnTo>
                  <a:pt x="1346848" y="183826"/>
                </a:lnTo>
                <a:lnTo>
                  <a:pt x="1400178" y="171120"/>
                </a:lnTo>
                <a:lnTo>
                  <a:pt x="1454276" y="158819"/>
                </a:lnTo>
                <a:lnTo>
                  <a:pt x="1509127" y="146929"/>
                </a:lnTo>
                <a:lnTo>
                  <a:pt x="1564714" y="135455"/>
                </a:lnTo>
                <a:lnTo>
                  <a:pt x="1621022" y="124404"/>
                </a:lnTo>
                <a:lnTo>
                  <a:pt x="1678035" y="113781"/>
                </a:lnTo>
                <a:lnTo>
                  <a:pt x="1735737" y="103593"/>
                </a:lnTo>
                <a:lnTo>
                  <a:pt x="1794112" y="93844"/>
                </a:lnTo>
                <a:lnTo>
                  <a:pt x="1853144" y="84542"/>
                </a:lnTo>
                <a:lnTo>
                  <a:pt x="1912816" y="75691"/>
                </a:lnTo>
                <a:lnTo>
                  <a:pt x="1973114" y="67297"/>
                </a:lnTo>
                <a:lnTo>
                  <a:pt x="2034021" y="59367"/>
                </a:lnTo>
                <a:lnTo>
                  <a:pt x="2095522" y="51906"/>
                </a:lnTo>
                <a:lnTo>
                  <a:pt x="2157600" y="44920"/>
                </a:lnTo>
                <a:lnTo>
                  <a:pt x="2220239" y="38416"/>
                </a:lnTo>
                <a:lnTo>
                  <a:pt x="2283423" y="32398"/>
                </a:lnTo>
                <a:lnTo>
                  <a:pt x="2347138" y="26872"/>
                </a:lnTo>
                <a:lnTo>
                  <a:pt x="2411365" y="21845"/>
                </a:lnTo>
                <a:lnTo>
                  <a:pt x="2476091" y="17323"/>
                </a:lnTo>
                <a:lnTo>
                  <a:pt x="2541298" y="13310"/>
                </a:lnTo>
                <a:lnTo>
                  <a:pt x="2606971" y="9814"/>
                </a:lnTo>
                <a:lnTo>
                  <a:pt x="2673094" y="6840"/>
                </a:lnTo>
                <a:lnTo>
                  <a:pt x="2739651" y="4393"/>
                </a:lnTo>
                <a:lnTo>
                  <a:pt x="2806626" y="2479"/>
                </a:lnTo>
                <a:lnTo>
                  <a:pt x="2874003" y="1106"/>
                </a:lnTo>
                <a:lnTo>
                  <a:pt x="2941766" y="277"/>
                </a:lnTo>
                <a:lnTo>
                  <a:pt x="3009899" y="0"/>
                </a:lnTo>
                <a:lnTo>
                  <a:pt x="3078034" y="277"/>
                </a:lnTo>
                <a:lnTo>
                  <a:pt x="3145798" y="1106"/>
                </a:lnTo>
                <a:lnTo>
                  <a:pt x="3213176" y="2479"/>
                </a:lnTo>
                <a:lnTo>
                  <a:pt x="3280152" y="4393"/>
                </a:lnTo>
                <a:lnTo>
                  <a:pt x="3346710" y="6840"/>
                </a:lnTo>
                <a:lnTo>
                  <a:pt x="3412834" y="9814"/>
                </a:lnTo>
                <a:lnTo>
                  <a:pt x="3478508" y="13310"/>
                </a:lnTo>
                <a:lnTo>
                  <a:pt x="3543716" y="17323"/>
                </a:lnTo>
                <a:lnTo>
                  <a:pt x="3608442" y="21845"/>
                </a:lnTo>
                <a:lnTo>
                  <a:pt x="3672671" y="26872"/>
                </a:lnTo>
                <a:lnTo>
                  <a:pt x="3736385" y="32398"/>
                </a:lnTo>
                <a:lnTo>
                  <a:pt x="3799571" y="38416"/>
                </a:lnTo>
                <a:lnTo>
                  <a:pt x="3862210" y="44920"/>
                </a:lnTo>
                <a:lnTo>
                  <a:pt x="3924288" y="51906"/>
                </a:lnTo>
                <a:lnTo>
                  <a:pt x="3985789" y="59367"/>
                </a:lnTo>
                <a:lnTo>
                  <a:pt x="4046697" y="67297"/>
                </a:lnTo>
                <a:lnTo>
                  <a:pt x="4106995" y="75691"/>
                </a:lnTo>
                <a:lnTo>
                  <a:pt x="4166668" y="84542"/>
                </a:lnTo>
                <a:lnTo>
                  <a:pt x="4225700" y="93844"/>
                </a:lnTo>
                <a:lnTo>
                  <a:pt x="4284075" y="103593"/>
                </a:lnTo>
                <a:lnTo>
                  <a:pt x="4341777" y="113781"/>
                </a:lnTo>
                <a:lnTo>
                  <a:pt x="4398790" y="124404"/>
                </a:lnTo>
                <a:lnTo>
                  <a:pt x="4455098" y="135455"/>
                </a:lnTo>
                <a:lnTo>
                  <a:pt x="4510686" y="146929"/>
                </a:lnTo>
                <a:lnTo>
                  <a:pt x="4565537" y="158819"/>
                </a:lnTo>
                <a:lnTo>
                  <a:pt x="4619635" y="171120"/>
                </a:lnTo>
                <a:lnTo>
                  <a:pt x="4672964" y="183826"/>
                </a:lnTo>
                <a:lnTo>
                  <a:pt x="4725509" y="196931"/>
                </a:lnTo>
                <a:lnTo>
                  <a:pt x="4777254" y="210429"/>
                </a:lnTo>
                <a:lnTo>
                  <a:pt x="4828183" y="224314"/>
                </a:lnTo>
                <a:lnTo>
                  <a:pt x="4878279" y="238582"/>
                </a:lnTo>
                <a:lnTo>
                  <a:pt x="4927527" y="253224"/>
                </a:lnTo>
                <a:lnTo>
                  <a:pt x="4975910" y="268237"/>
                </a:lnTo>
                <a:lnTo>
                  <a:pt x="5023414" y="283614"/>
                </a:lnTo>
                <a:lnTo>
                  <a:pt x="5070022" y="299348"/>
                </a:lnTo>
                <a:lnTo>
                  <a:pt x="5115718" y="315436"/>
                </a:lnTo>
                <a:lnTo>
                  <a:pt x="5160486" y="331869"/>
                </a:lnTo>
                <a:lnTo>
                  <a:pt x="5204310" y="348643"/>
                </a:lnTo>
                <a:lnTo>
                  <a:pt x="5247174" y="365752"/>
                </a:lnTo>
                <a:lnTo>
                  <a:pt x="5289063" y="383190"/>
                </a:lnTo>
                <a:lnTo>
                  <a:pt x="5329961" y="400951"/>
                </a:lnTo>
                <a:lnTo>
                  <a:pt x="5369850" y="419029"/>
                </a:lnTo>
                <a:lnTo>
                  <a:pt x="5408717" y="437419"/>
                </a:lnTo>
                <a:lnTo>
                  <a:pt x="5446544" y="456114"/>
                </a:lnTo>
                <a:lnTo>
                  <a:pt x="5483315" y="475109"/>
                </a:lnTo>
                <a:lnTo>
                  <a:pt x="5519016" y="494398"/>
                </a:lnTo>
                <a:lnTo>
                  <a:pt x="5553629" y="513974"/>
                </a:lnTo>
                <a:lnTo>
                  <a:pt x="5587140" y="533833"/>
                </a:lnTo>
                <a:lnTo>
                  <a:pt x="5619531" y="553968"/>
                </a:lnTo>
                <a:lnTo>
                  <a:pt x="5680892" y="595044"/>
                </a:lnTo>
                <a:lnTo>
                  <a:pt x="5737587" y="637155"/>
                </a:lnTo>
                <a:lnTo>
                  <a:pt x="5789487" y="680254"/>
                </a:lnTo>
                <a:lnTo>
                  <a:pt x="5791199" y="68180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52800" y="2247900"/>
            <a:ext cx="5791200" cy="1104900"/>
          </a:xfrm>
          <a:custGeom>
            <a:avLst/>
            <a:gdLst/>
            <a:ahLst/>
            <a:cxnLst/>
            <a:rect l="l" t="t" r="r" b="b"/>
            <a:pathLst>
              <a:path w="5791200" h="1104900">
                <a:moveTo>
                  <a:pt x="5791199" y="423090"/>
                </a:moveTo>
                <a:lnTo>
                  <a:pt x="5737587" y="467744"/>
                </a:lnTo>
                <a:lnTo>
                  <a:pt x="5680892" y="509855"/>
                </a:lnTo>
                <a:lnTo>
                  <a:pt x="5619531" y="550931"/>
                </a:lnTo>
                <a:lnTo>
                  <a:pt x="5587140" y="571066"/>
                </a:lnTo>
                <a:lnTo>
                  <a:pt x="5553629" y="590925"/>
                </a:lnTo>
                <a:lnTo>
                  <a:pt x="5519016" y="610501"/>
                </a:lnTo>
                <a:lnTo>
                  <a:pt x="5483315" y="629790"/>
                </a:lnTo>
                <a:lnTo>
                  <a:pt x="5446544" y="648785"/>
                </a:lnTo>
                <a:lnTo>
                  <a:pt x="5408717" y="667480"/>
                </a:lnTo>
                <a:lnTo>
                  <a:pt x="5369850" y="685870"/>
                </a:lnTo>
                <a:lnTo>
                  <a:pt x="5329961" y="703948"/>
                </a:lnTo>
                <a:lnTo>
                  <a:pt x="5289063" y="721709"/>
                </a:lnTo>
                <a:lnTo>
                  <a:pt x="5247174" y="739147"/>
                </a:lnTo>
                <a:lnTo>
                  <a:pt x="5204310" y="756256"/>
                </a:lnTo>
                <a:lnTo>
                  <a:pt x="5160486" y="773030"/>
                </a:lnTo>
                <a:lnTo>
                  <a:pt x="5115718" y="789463"/>
                </a:lnTo>
                <a:lnTo>
                  <a:pt x="5070022" y="805550"/>
                </a:lnTo>
                <a:lnTo>
                  <a:pt x="5023414" y="821285"/>
                </a:lnTo>
                <a:lnTo>
                  <a:pt x="4975910" y="836662"/>
                </a:lnTo>
                <a:lnTo>
                  <a:pt x="4927527" y="851675"/>
                </a:lnTo>
                <a:lnTo>
                  <a:pt x="4878279" y="866317"/>
                </a:lnTo>
                <a:lnTo>
                  <a:pt x="4828183" y="880585"/>
                </a:lnTo>
                <a:lnTo>
                  <a:pt x="4777254" y="894470"/>
                </a:lnTo>
                <a:lnTo>
                  <a:pt x="4725509" y="907968"/>
                </a:lnTo>
                <a:lnTo>
                  <a:pt x="4672964" y="921073"/>
                </a:lnTo>
                <a:lnTo>
                  <a:pt x="4619635" y="933779"/>
                </a:lnTo>
                <a:lnTo>
                  <a:pt x="4565537" y="946080"/>
                </a:lnTo>
                <a:lnTo>
                  <a:pt x="4510686" y="957970"/>
                </a:lnTo>
                <a:lnTo>
                  <a:pt x="4455098" y="969444"/>
                </a:lnTo>
                <a:lnTo>
                  <a:pt x="4398790" y="980495"/>
                </a:lnTo>
                <a:lnTo>
                  <a:pt x="4341777" y="991118"/>
                </a:lnTo>
                <a:lnTo>
                  <a:pt x="4284075" y="1001306"/>
                </a:lnTo>
                <a:lnTo>
                  <a:pt x="4225700" y="1011055"/>
                </a:lnTo>
                <a:lnTo>
                  <a:pt x="4166668" y="1020357"/>
                </a:lnTo>
                <a:lnTo>
                  <a:pt x="4106995" y="1029208"/>
                </a:lnTo>
                <a:lnTo>
                  <a:pt x="4046697" y="1037602"/>
                </a:lnTo>
                <a:lnTo>
                  <a:pt x="3985789" y="1045532"/>
                </a:lnTo>
                <a:lnTo>
                  <a:pt x="3924288" y="1052993"/>
                </a:lnTo>
                <a:lnTo>
                  <a:pt x="3862210" y="1059979"/>
                </a:lnTo>
                <a:lnTo>
                  <a:pt x="3799571" y="1066483"/>
                </a:lnTo>
                <a:lnTo>
                  <a:pt x="3736385" y="1072501"/>
                </a:lnTo>
                <a:lnTo>
                  <a:pt x="3672671" y="1078027"/>
                </a:lnTo>
                <a:lnTo>
                  <a:pt x="3608442" y="1083054"/>
                </a:lnTo>
                <a:lnTo>
                  <a:pt x="3543716" y="1087576"/>
                </a:lnTo>
                <a:lnTo>
                  <a:pt x="3478508" y="1091589"/>
                </a:lnTo>
                <a:lnTo>
                  <a:pt x="3412834" y="1095085"/>
                </a:lnTo>
                <a:lnTo>
                  <a:pt x="3346710" y="1098059"/>
                </a:lnTo>
                <a:lnTo>
                  <a:pt x="3280152" y="1100506"/>
                </a:lnTo>
                <a:lnTo>
                  <a:pt x="3213176" y="1102420"/>
                </a:lnTo>
                <a:lnTo>
                  <a:pt x="3145798" y="1103793"/>
                </a:lnTo>
                <a:lnTo>
                  <a:pt x="3078034" y="1104622"/>
                </a:lnTo>
                <a:lnTo>
                  <a:pt x="3009899" y="1104899"/>
                </a:lnTo>
                <a:lnTo>
                  <a:pt x="2941766" y="1104622"/>
                </a:lnTo>
                <a:lnTo>
                  <a:pt x="2874003" y="1103793"/>
                </a:lnTo>
                <a:lnTo>
                  <a:pt x="2806626" y="1102420"/>
                </a:lnTo>
                <a:lnTo>
                  <a:pt x="2739651" y="1100506"/>
                </a:lnTo>
                <a:lnTo>
                  <a:pt x="2673094" y="1098059"/>
                </a:lnTo>
                <a:lnTo>
                  <a:pt x="2606971" y="1095085"/>
                </a:lnTo>
                <a:lnTo>
                  <a:pt x="2541298" y="1091589"/>
                </a:lnTo>
                <a:lnTo>
                  <a:pt x="2476091" y="1087576"/>
                </a:lnTo>
                <a:lnTo>
                  <a:pt x="2411365" y="1083054"/>
                </a:lnTo>
                <a:lnTo>
                  <a:pt x="2347138" y="1078027"/>
                </a:lnTo>
                <a:lnTo>
                  <a:pt x="2283423" y="1072501"/>
                </a:lnTo>
                <a:lnTo>
                  <a:pt x="2220239" y="1066483"/>
                </a:lnTo>
                <a:lnTo>
                  <a:pt x="2157600" y="1059979"/>
                </a:lnTo>
                <a:lnTo>
                  <a:pt x="2095522" y="1052993"/>
                </a:lnTo>
                <a:lnTo>
                  <a:pt x="2034021" y="1045532"/>
                </a:lnTo>
                <a:lnTo>
                  <a:pt x="1973114" y="1037602"/>
                </a:lnTo>
                <a:lnTo>
                  <a:pt x="1912816" y="1029208"/>
                </a:lnTo>
                <a:lnTo>
                  <a:pt x="1853144" y="1020357"/>
                </a:lnTo>
                <a:lnTo>
                  <a:pt x="1794112" y="1011055"/>
                </a:lnTo>
                <a:lnTo>
                  <a:pt x="1735737" y="1001306"/>
                </a:lnTo>
                <a:lnTo>
                  <a:pt x="1678035" y="991118"/>
                </a:lnTo>
                <a:lnTo>
                  <a:pt x="1621022" y="980495"/>
                </a:lnTo>
                <a:lnTo>
                  <a:pt x="1564714" y="969444"/>
                </a:lnTo>
                <a:lnTo>
                  <a:pt x="1509127" y="957970"/>
                </a:lnTo>
                <a:lnTo>
                  <a:pt x="1454276" y="946080"/>
                </a:lnTo>
                <a:lnTo>
                  <a:pt x="1400178" y="933779"/>
                </a:lnTo>
                <a:lnTo>
                  <a:pt x="1346848" y="921073"/>
                </a:lnTo>
                <a:lnTo>
                  <a:pt x="1294303" y="907968"/>
                </a:lnTo>
                <a:lnTo>
                  <a:pt x="1242558" y="894470"/>
                </a:lnTo>
                <a:lnTo>
                  <a:pt x="1191629" y="880585"/>
                </a:lnTo>
                <a:lnTo>
                  <a:pt x="1141533" y="866317"/>
                </a:lnTo>
                <a:lnTo>
                  <a:pt x="1092285" y="851675"/>
                </a:lnTo>
                <a:lnTo>
                  <a:pt x="1043901" y="836662"/>
                </a:lnTo>
                <a:lnTo>
                  <a:pt x="996397" y="821285"/>
                </a:lnTo>
                <a:lnTo>
                  <a:pt x="949789" y="805550"/>
                </a:lnTo>
                <a:lnTo>
                  <a:pt x="904093" y="789463"/>
                </a:lnTo>
                <a:lnTo>
                  <a:pt x="859324" y="773030"/>
                </a:lnTo>
                <a:lnTo>
                  <a:pt x="815500" y="756256"/>
                </a:lnTo>
                <a:lnTo>
                  <a:pt x="772635" y="739147"/>
                </a:lnTo>
                <a:lnTo>
                  <a:pt x="730746" y="721709"/>
                </a:lnTo>
                <a:lnTo>
                  <a:pt x="689848" y="703948"/>
                </a:lnTo>
                <a:lnTo>
                  <a:pt x="649958" y="685870"/>
                </a:lnTo>
                <a:lnTo>
                  <a:pt x="611091" y="667480"/>
                </a:lnTo>
                <a:lnTo>
                  <a:pt x="573264" y="648785"/>
                </a:lnTo>
                <a:lnTo>
                  <a:pt x="536492" y="629790"/>
                </a:lnTo>
                <a:lnTo>
                  <a:pt x="500791" y="610501"/>
                </a:lnTo>
                <a:lnTo>
                  <a:pt x="466177" y="590925"/>
                </a:lnTo>
                <a:lnTo>
                  <a:pt x="432666" y="571066"/>
                </a:lnTo>
                <a:lnTo>
                  <a:pt x="400275" y="550931"/>
                </a:lnTo>
                <a:lnTo>
                  <a:pt x="338912" y="509855"/>
                </a:lnTo>
                <a:lnTo>
                  <a:pt x="282217" y="467744"/>
                </a:lnTo>
                <a:lnTo>
                  <a:pt x="230316" y="424645"/>
                </a:lnTo>
                <a:lnTo>
                  <a:pt x="183338" y="380605"/>
                </a:lnTo>
                <a:lnTo>
                  <a:pt x="141409" y="335670"/>
                </a:lnTo>
                <a:lnTo>
                  <a:pt x="104657" y="289886"/>
                </a:lnTo>
                <a:lnTo>
                  <a:pt x="73209" y="243302"/>
                </a:lnTo>
                <a:lnTo>
                  <a:pt x="47194" y="195963"/>
                </a:lnTo>
                <a:lnTo>
                  <a:pt x="26737" y="147917"/>
                </a:lnTo>
                <a:lnTo>
                  <a:pt x="11968" y="99210"/>
                </a:lnTo>
                <a:lnTo>
                  <a:pt x="3013" y="49888"/>
                </a:lnTo>
                <a:lnTo>
                  <a:pt x="755" y="25012"/>
                </a:lnTo>
                <a:lnTo>
                  <a:pt x="0" y="0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10000" y="2971800"/>
            <a:ext cx="228600" cy="1143000"/>
          </a:xfrm>
          <a:custGeom>
            <a:avLst/>
            <a:gdLst/>
            <a:ahLst/>
            <a:cxnLst/>
            <a:rect l="l" t="t" r="r" b="b"/>
            <a:pathLst>
              <a:path w="228600" h="1143000">
                <a:moveTo>
                  <a:pt x="228599" y="0"/>
                </a:moveTo>
                <a:lnTo>
                  <a:pt x="0" y="11429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72000" y="2819400"/>
            <a:ext cx="4343400" cy="1752600"/>
          </a:xfrm>
          <a:custGeom>
            <a:avLst/>
            <a:gdLst/>
            <a:ahLst/>
            <a:cxnLst/>
            <a:rect l="l" t="t" r="r" b="b"/>
            <a:pathLst>
              <a:path w="4343400" h="1752600">
                <a:moveTo>
                  <a:pt x="4343399" y="0"/>
                </a:moveTo>
                <a:lnTo>
                  <a:pt x="0" y="17525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8413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894" y="570986"/>
            <a:ext cx="4267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Example: </a:t>
            </a:r>
            <a:r>
              <a:rPr dirty="0">
                <a:solidFill>
                  <a:srgbClr val="0000FF"/>
                </a:solidFill>
              </a:rPr>
              <a:t>4-input </a:t>
            </a:r>
            <a:r>
              <a:rPr spc="-10" dirty="0">
                <a:solidFill>
                  <a:srgbClr val="0000FF"/>
                </a:solidFill>
              </a:rPr>
              <a:t>AND</a:t>
            </a:r>
            <a:r>
              <a:rPr spc="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gate</a:t>
            </a:r>
          </a:p>
        </p:txBody>
      </p:sp>
      <p:sp>
        <p:nvSpPr>
          <p:cNvPr id="3" name="object 3"/>
          <p:cNvSpPr/>
          <p:nvPr/>
        </p:nvSpPr>
        <p:spPr>
          <a:xfrm>
            <a:off x="781357" y="1297240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0" y="0"/>
                </a:moveTo>
                <a:lnTo>
                  <a:pt x="6268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357" y="1609569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0" y="0"/>
                </a:moveTo>
                <a:lnTo>
                  <a:pt x="6268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206" y="1453420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6268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755" y="1141079"/>
            <a:ext cx="815340" cy="624840"/>
          </a:xfrm>
          <a:custGeom>
            <a:avLst/>
            <a:gdLst/>
            <a:ahLst/>
            <a:cxnLst/>
            <a:rect l="l" t="t" r="r" b="b"/>
            <a:pathLst>
              <a:path w="815339" h="624839">
                <a:moveTo>
                  <a:pt x="244470" y="0"/>
                </a:moveTo>
                <a:lnTo>
                  <a:pt x="0" y="0"/>
                </a:lnTo>
                <a:lnTo>
                  <a:pt x="30123" y="42869"/>
                </a:lnTo>
                <a:lnTo>
                  <a:pt x="55611" y="86546"/>
                </a:lnTo>
                <a:lnTo>
                  <a:pt x="76466" y="130896"/>
                </a:lnTo>
                <a:lnTo>
                  <a:pt x="92686" y="175783"/>
                </a:lnTo>
                <a:lnTo>
                  <a:pt x="104272" y="221074"/>
                </a:lnTo>
                <a:lnTo>
                  <a:pt x="111223" y="266634"/>
                </a:lnTo>
                <a:lnTo>
                  <a:pt x="113539" y="312359"/>
                </a:lnTo>
                <a:lnTo>
                  <a:pt x="111223" y="358022"/>
                </a:lnTo>
                <a:lnTo>
                  <a:pt x="104272" y="403582"/>
                </a:lnTo>
                <a:lnTo>
                  <a:pt x="92686" y="448873"/>
                </a:lnTo>
                <a:lnTo>
                  <a:pt x="76466" y="493760"/>
                </a:lnTo>
                <a:lnTo>
                  <a:pt x="55611" y="538110"/>
                </a:lnTo>
                <a:lnTo>
                  <a:pt x="30123" y="581787"/>
                </a:lnTo>
                <a:lnTo>
                  <a:pt x="0" y="624657"/>
                </a:lnTo>
                <a:lnTo>
                  <a:pt x="244470" y="624657"/>
                </a:lnTo>
                <a:lnTo>
                  <a:pt x="299633" y="614463"/>
                </a:lnTo>
                <a:lnTo>
                  <a:pt x="353151" y="602090"/>
                </a:lnTo>
                <a:lnTo>
                  <a:pt x="404883" y="587618"/>
                </a:lnTo>
                <a:lnTo>
                  <a:pt x="454684" y="571125"/>
                </a:lnTo>
                <a:lnTo>
                  <a:pt x="502410" y="552690"/>
                </a:lnTo>
                <a:lnTo>
                  <a:pt x="547918" y="532391"/>
                </a:lnTo>
                <a:lnTo>
                  <a:pt x="591063" y="510307"/>
                </a:lnTo>
                <a:lnTo>
                  <a:pt x="631703" y="486517"/>
                </a:lnTo>
                <a:lnTo>
                  <a:pt x="669693" y="461100"/>
                </a:lnTo>
                <a:lnTo>
                  <a:pt x="704889" y="434134"/>
                </a:lnTo>
                <a:lnTo>
                  <a:pt x="737148" y="405699"/>
                </a:lnTo>
                <a:lnTo>
                  <a:pt x="766326" y="375872"/>
                </a:lnTo>
                <a:lnTo>
                  <a:pt x="792280" y="344732"/>
                </a:lnTo>
                <a:lnTo>
                  <a:pt x="814864" y="312359"/>
                </a:lnTo>
                <a:lnTo>
                  <a:pt x="792592" y="279846"/>
                </a:lnTo>
                <a:lnTo>
                  <a:pt x="766885" y="248578"/>
                </a:lnTo>
                <a:lnTo>
                  <a:pt x="737892" y="218636"/>
                </a:lnTo>
                <a:lnTo>
                  <a:pt x="705761" y="190101"/>
                </a:lnTo>
                <a:lnTo>
                  <a:pt x="670641" y="163055"/>
                </a:lnTo>
                <a:lnTo>
                  <a:pt x="632678" y="137578"/>
                </a:lnTo>
                <a:lnTo>
                  <a:pt x="592022" y="113751"/>
                </a:lnTo>
                <a:lnTo>
                  <a:pt x="548822" y="91656"/>
                </a:lnTo>
                <a:lnTo>
                  <a:pt x="503224" y="71374"/>
                </a:lnTo>
                <a:lnTo>
                  <a:pt x="455378" y="52986"/>
                </a:lnTo>
                <a:lnTo>
                  <a:pt x="405431" y="36574"/>
                </a:lnTo>
                <a:lnTo>
                  <a:pt x="353532" y="22218"/>
                </a:lnTo>
                <a:lnTo>
                  <a:pt x="299829" y="9999"/>
                </a:lnTo>
                <a:lnTo>
                  <a:pt x="244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754" y="1141091"/>
            <a:ext cx="815340" cy="624840"/>
          </a:xfrm>
          <a:custGeom>
            <a:avLst/>
            <a:gdLst/>
            <a:ahLst/>
            <a:cxnLst/>
            <a:rect l="l" t="t" r="r" b="b"/>
            <a:pathLst>
              <a:path w="815339" h="624839">
                <a:moveTo>
                  <a:pt x="814861" y="312359"/>
                </a:moveTo>
                <a:lnTo>
                  <a:pt x="792277" y="344727"/>
                </a:lnTo>
                <a:lnTo>
                  <a:pt x="766324" y="375863"/>
                </a:lnTo>
                <a:lnTo>
                  <a:pt x="737146" y="405686"/>
                </a:lnTo>
                <a:lnTo>
                  <a:pt x="704887" y="434120"/>
                </a:lnTo>
                <a:lnTo>
                  <a:pt x="669690" y="461085"/>
                </a:lnTo>
                <a:lnTo>
                  <a:pt x="631700" y="486501"/>
                </a:lnTo>
                <a:lnTo>
                  <a:pt x="591060" y="510291"/>
                </a:lnTo>
                <a:lnTo>
                  <a:pt x="547915" y="532376"/>
                </a:lnTo>
                <a:lnTo>
                  <a:pt x="502407" y="552676"/>
                </a:lnTo>
                <a:lnTo>
                  <a:pt x="454681" y="571113"/>
                </a:lnTo>
                <a:lnTo>
                  <a:pt x="404880" y="587609"/>
                </a:lnTo>
                <a:lnTo>
                  <a:pt x="353148" y="602084"/>
                </a:lnTo>
                <a:lnTo>
                  <a:pt x="299630" y="614459"/>
                </a:lnTo>
                <a:lnTo>
                  <a:pt x="244468" y="624657"/>
                </a:lnTo>
                <a:lnTo>
                  <a:pt x="0" y="624657"/>
                </a:lnTo>
                <a:lnTo>
                  <a:pt x="30122" y="581789"/>
                </a:lnTo>
                <a:lnTo>
                  <a:pt x="55611" y="538113"/>
                </a:lnTo>
                <a:lnTo>
                  <a:pt x="76466" y="493764"/>
                </a:lnTo>
                <a:lnTo>
                  <a:pt x="92686" y="448877"/>
                </a:lnTo>
                <a:lnTo>
                  <a:pt x="104271" y="403585"/>
                </a:lnTo>
                <a:lnTo>
                  <a:pt x="111223" y="358024"/>
                </a:lnTo>
                <a:lnTo>
                  <a:pt x="113540" y="312328"/>
                </a:lnTo>
                <a:lnTo>
                  <a:pt x="111223" y="266633"/>
                </a:lnTo>
                <a:lnTo>
                  <a:pt x="104271" y="221072"/>
                </a:lnTo>
                <a:lnTo>
                  <a:pt x="92686" y="175780"/>
                </a:lnTo>
                <a:lnTo>
                  <a:pt x="76466" y="130892"/>
                </a:lnTo>
                <a:lnTo>
                  <a:pt x="55611" y="86543"/>
                </a:lnTo>
                <a:lnTo>
                  <a:pt x="30122" y="42867"/>
                </a:lnTo>
                <a:lnTo>
                  <a:pt x="0" y="0"/>
                </a:lnTo>
                <a:lnTo>
                  <a:pt x="244468" y="0"/>
                </a:lnTo>
                <a:lnTo>
                  <a:pt x="299826" y="9996"/>
                </a:lnTo>
                <a:lnTo>
                  <a:pt x="353529" y="22212"/>
                </a:lnTo>
                <a:lnTo>
                  <a:pt x="405428" y="36565"/>
                </a:lnTo>
                <a:lnTo>
                  <a:pt x="455375" y="52975"/>
                </a:lnTo>
                <a:lnTo>
                  <a:pt x="503221" y="71361"/>
                </a:lnTo>
                <a:lnTo>
                  <a:pt x="548819" y="91641"/>
                </a:lnTo>
                <a:lnTo>
                  <a:pt x="592020" y="113734"/>
                </a:lnTo>
                <a:lnTo>
                  <a:pt x="632676" y="137560"/>
                </a:lnTo>
                <a:lnTo>
                  <a:pt x="670638" y="163037"/>
                </a:lnTo>
                <a:lnTo>
                  <a:pt x="705759" y="190085"/>
                </a:lnTo>
                <a:lnTo>
                  <a:pt x="737890" y="218622"/>
                </a:lnTo>
                <a:lnTo>
                  <a:pt x="766883" y="248567"/>
                </a:lnTo>
                <a:lnTo>
                  <a:pt x="792589" y="279840"/>
                </a:lnTo>
                <a:lnTo>
                  <a:pt x="814861" y="3123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357" y="1765748"/>
            <a:ext cx="219710" cy="104139"/>
          </a:xfrm>
          <a:custGeom>
            <a:avLst/>
            <a:gdLst/>
            <a:ahLst/>
            <a:cxnLst/>
            <a:rect l="l" t="t" r="r" b="b"/>
            <a:pathLst>
              <a:path w="219709" h="104139">
                <a:moveTo>
                  <a:pt x="219397" y="0"/>
                </a:moveTo>
                <a:lnTo>
                  <a:pt x="219397" y="104089"/>
                </a:lnTo>
                <a:lnTo>
                  <a:pt x="0" y="104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357" y="1036971"/>
            <a:ext cx="219710" cy="104139"/>
          </a:xfrm>
          <a:custGeom>
            <a:avLst/>
            <a:gdLst/>
            <a:ahLst/>
            <a:cxnLst/>
            <a:rect l="l" t="t" r="r" b="b"/>
            <a:pathLst>
              <a:path w="219709" h="104140">
                <a:moveTo>
                  <a:pt x="219397" y="104119"/>
                </a:moveTo>
                <a:lnTo>
                  <a:pt x="21939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755" y="1141079"/>
            <a:ext cx="815340" cy="624840"/>
          </a:xfrm>
          <a:custGeom>
            <a:avLst/>
            <a:gdLst/>
            <a:ahLst/>
            <a:cxnLst/>
            <a:rect l="l" t="t" r="r" b="b"/>
            <a:pathLst>
              <a:path w="815339" h="624839">
                <a:moveTo>
                  <a:pt x="501490" y="0"/>
                </a:moveTo>
                <a:lnTo>
                  <a:pt x="0" y="0"/>
                </a:lnTo>
                <a:lnTo>
                  <a:pt x="0" y="624657"/>
                </a:lnTo>
                <a:lnTo>
                  <a:pt x="501490" y="624657"/>
                </a:lnTo>
                <a:lnTo>
                  <a:pt x="547803" y="621270"/>
                </a:lnTo>
                <a:lnTo>
                  <a:pt x="592004" y="611432"/>
                </a:lnTo>
                <a:lnTo>
                  <a:pt x="633610" y="595627"/>
                </a:lnTo>
                <a:lnTo>
                  <a:pt x="672135" y="574337"/>
                </a:lnTo>
                <a:lnTo>
                  <a:pt x="707095" y="548045"/>
                </a:lnTo>
                <a:lnTo>
                  <a:pt x="738006" y="517235"/>
                </a:lnTo>
                <a:lnTo>
                  <a:pt x="764383" y="482391"/>
                </a:lnTo>
                <a:lnTo>
                  <a:pt x="785742" y="443994"/>
                </a:lnTo>
                <a:lnTo>
                  <a:pt x="801598" y="402530"/>
                </a:lnTo>
                <a:lnTo>
                  <a:pt x="811467" y="358480"/>
                </a:lnTo>
                <a:lnTo>
                  <a:pt x="814864" y="312328"/>
                </a:lnTo>
                <a:lnTo>
                  <a:pt x="811467" y="266176"/>
                </a:lnTo>
                <a:lnTo>
                  <a:pt x="801598" y="222126"/>
                </a:lnTo>
                <a:lnTo>
                  <a:pt x="785742" y="180662"/>
                </a:lnTo>
                <a:lnTo>
                  <a:pt x="764383" y="142265"/>
                </a:lnTo>
                <a:lnTo>
                  <a:pt x="738006" y="107421"/>
                </a:lnTo>
                <a:lnTo>
                  <a:pt x="707095" y="76611"/>
                </a:lnTo>
                <a:lnTo>
                  <a:pt x="672135" y="50320"/>
                </a:lnTo>
                <a:lnTo>
                  <a:pt x="633610" y="29029"/>
                </a:lnTo>
                <a:lnTo>
                  <a:pt x="592004" y="13224"/>
                </a:lnTo>
                <a:lnTo>
                  <a:pt x="547803" y="3386"/>
                </a:lnTo>
                <a:lnTo>
                  <a:pt x="501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0754" y="1141091"/>
            <a:ext cx="815340" cy="624840"/>
          </a:xfrm>
          <a:custGeom>
            <a:avLst/>
            <a:gdLst/>
            <a:ahLst/>
            <a:cxnLst/>
            <a:rect l="l" t="t" r="r" b="b"/>
            <a:pathLst>
              <a:path w="815339" h="624839">
                <a:moveTo>
                  <a:pt x="501488" y="624657"/>
                </a:moveTo>
                <a:lnTo>
                  <a:pt x="0" y="624657"/>
                </a:lnTo>
                <a:lnTo>
                  <a:pt x="0" y="0"/>
                </a:lnTo>
                <a:lnTo>
                  <a:pt x="501488" y="0"/>
                </a:lnTo>
                <a:lnTo>
                  <a:pt x="547801" y="3385"/>
                </a:lnTo>
                <a:lnTo>
                  <a:pt x="592003" y="13221"/>
                </a:lnTo>
                <a:lnTo>
                  <a:pt x="633608" y="29024"/>
                </a:lnTo>
                <a:lnTo>
                  <a:pt x="672133" y="50311"/>
                </a:lnTo>
                <a:lnTo>
                  <a:pt x="707093" y="76600"/>
                </a:lnTo>
                <a:lnTo>
                  <a:pt x="738004" y="107408"/>
                </a:lnTo>
                <a:lnTo>
                  <a:pt x="764380" y="142251"/>
                </a:lnTo>
                <a:lnTo>
                  <a:pt x="785739" y="180648"/>
                </a:lnTo>
                <a:lnTo>
                  <a:pt x="801595" y="222115"/>
                </a:lnTo>
                <a:lnTo>
                  <a:pt x="811464" y="266169"/>
                </a:lnTo>
                <a:lnTo>
                  <a:pt x="814861" y="312328"/>
                </a:lnTo>
                <a:lnTo>
                  <a:pt x="811464" y="358480"/>
                </a:lnTo>
                <a:lnTo>
                  <a:pt x="801595" y="402531"/>
                </a:lnTo>
                <a:lnTo>
                  <a:pt x="785739" y="443995"/>
                </a:lnTo>
                <a:lnTo>
                  <a:pt x="764380" y="482392"/>
                </a:lnTo>
                <a:lnTo>
                  <a:pt x="738004" y="517236"/>
                </a:lnTo>
                <a:lnTo>
                  <a:pt x="707093" y="548046"/>
                </a:lnTo>
                <a:lnTo>
                  <a:pt x="672133" y="574337"/>
                </a:lnTo>
                <a:lnTo>
                  <a:pt x="633608" y="595627"/>
                </a:lnTo>
                <a:lnTo>
                  <a:pt x="592003" y="611433"/>
                </a:lnTo>
                <a:lnTo>
                  <a:pt x="547801" y="621270"/>
                </a:lnTo>
                <a:lnTo>
                  <a:pt x="501488" y="6246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4916" y="844030"/>
            <a:ext cx="135255" cy="547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800"/>
              </a:lnSpc>
              <a:spcBef>
                <a:spcPts val="90"/>
              </a:spcBef>
            </a:pPr>
            <a:r>
              <a:rPr sz="1150" b="1" spc="20" dirty="0">
                <a:latin typeface="Arial"/>
                <a:cs typeface="Arial"/>
              </a:rPr>
              <a:t>A  B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916" y="1401255"/>
            <a:ext cx="135255" cy="559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200"/>
              </a:lnSpc>
              <a:spcBef>
                <a:spcPts val="90"/>
              </a:spcBef>
            </a:pPr>
            <a:r>
              <a:rPr sz="1150" b="1" spc="20" dirty="0">
                <a:latin typeface="Arial"/>
                <a:cs typeface="Arial"/>
              </a:rPr>
              <a:t>C  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2582" y="1362692"/>
            <a:ext cx="143510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b="1" spc="3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66712" y="2043112"/>
          <a:ext cx="1828163" cy="465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25"/>
                <a:gridCol w="366395"/>
                <a:gridCol w="365124"/>
                <a:gridCol w="366394"/>
                <a:gridCol w="365125"/>
              </a:tblGrid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328880" y="2704556"/>
            <a:ext cx="1315720" cy="2099945"/>
          </a:xfrm>
          <a:custGeom>
            <a:avLst/>
            <a:gdLst/>
            <a:ahLst/>
            <a:cxnLst/>
            <a:rect l="l" t="t" r="r" b="b"/>
            <a:pathLst>
              <a:path w="1315720" h="2099945">
                <a:moveTo>
                  <a:pt x="0" y="2099675"/>
                </a:moveTo>
                <a:lnTo>
                  <a:pt x="1315500" y="2099675"/>
                </a:lnTo>
                <a:lnTo>
                  <a:pt x="1315500" y="0"/>
                </a:lnTo>
                <a:lnTo>
                  <a:pt x="0" y="0"/>
                </a:lnTo>
                <a:lnTo>
                  <a:pt x="0" y="2099675"/>
                </a:lnTo>
                <a:close/>
              </a:path>
            </a:pathLst>
          </a:custGeom>
          <a:ln w="40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2671" y="313257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85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8238" y="3045896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5" h="173355">
                <a:moveTo>
                  <a:pt x="0" y="0"/>
                </a:moveTo>
                <a:lnTo>
                  <a:pt x="0" y="173339"/>
                </a:lnTo>
                <a:lnTo>
                  <a:pt x="260634" y="8668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4442" y="3497454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195" y="0"/>
                </a:lnTo>
              </a:path>
            </a:pathLst>
          </a:custGeom>
          <a:ln w="39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0921" y="3410864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5" h="173354">
                <a:moveTo>
                  <a:pt x="0" y="0"/>
                </a:moveTo>
                <a:lnTo>
                  <a:pt x="0" y="173248"/>
                </a:lnTo>
                <a:lnTo>
                  <a:pt x="260634" y="865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1531" y="3311543"/>
            <a:ext cx="894715" cy="1115695"/>
          </a:xfrm>
          <a:custGeom>
            <a:avLst/>
            <a:gdLst/>
            <a:ahLst/>
            <a:cxnLst/>
            <a:rect l="l" t="t" r="r" b="b"/>
            <a:pathLst>
              <a:path w="894714" h="1115695">
                <a:moveTo>
                  <a:pt x="0" y="1115414"/>
                </a:moveTo>
                <a:lnTo>
                  <a:pt x="894568" y="1115414"/>
                </a:lnTo>
                <a:lnTo>
                  <a:pt x="894568" y="0"/>
                </a:lnTo>
                <a:lnTo>
                  <a:pt x="0" y="0"/>
                </a:lnTo>
                <a:lnTo>
                  <a:pt x="0" y="1115414"/>
                </a:lnTo>
                <a:close/>
              </a:path>
            </a:pathLst>
          </a:custGeom>
          <a:ln w="40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4571" y="412487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4" y="0"/>
                </a:lnTo>
              </a:path>
            </a:pathLst>
          </a:custGeom>
          <a:ln w="39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1531" y="3771221"/>
            <a:ext cx="167640" cy="196215"/>
          </a:xfrm>
          <a:custGeom>
            <a:avLst/>
            <a:gdLst/>
            <a:ahLst/>
            <a:cxnLst/>
            <a:rect l="l" t="t" r="r" b="b"/>
            <a:pathLst>
              <a:path w="167639" h="196214">
                <a:moveTo>
                  <a:pt x="0" y="0"/>
                </a:moveTo>
                <a:lnTo>
                  <a:pt x="167634" y="92964"/>
                </a:lnTo>
                <a:lnTo>
                  <a:pt x="0" y="196063"/>
                </a:lnTo>
              </a:path>
            </a:pathLst>
          </a:custGeom>
          <a:ln w="4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1636" y="3347027"/>
            <a:ext cx="16637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dirty="0">
                <a:latin typeface="Arial"/>
                <a:cs typeface="Arial"/>
              </a:rPr>
              <a:t>Q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2766" y="3332212"/>
            <a:ext cx="205104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Arial"/>
                <a:cs typeface="Arial"/>
              </a:rPr>
              <a:t>S</a:t>
            </a:r>
            <a:r>
              <a:rPr sz="750" spc="15" dirty="0">
                <a:latin typeface="Arial"/>
                <a:cs typeface="Arial"/>
              </a:rPr>
              <a:t>ET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9980" y="4090644"/>
            <a:ext cx="46799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25" spc="22" baseline="3703" dirty="0">
                <a:latin typeface="Arial"/>
                <a:cs typeface="Arial"/>
              </a:rPr>
              <a:t>CLR</a:t>
            </a:r>
            <a:r>
              <a:rPr sz="1125" spc="120" baseline="3703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Q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4549" y="3340154"/>
            <a:ext cx="1625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00" spc="2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07505" y="2819445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678008"/>
                </a:moveTo>
                <a:lnTo>
                  <a:pt x="0" y="0"/>
                </a:lnTo>
              </a:path>
            </a:pathLst>
          </a:custGeom>
          <a:ln w="40096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7505" y="2819445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0" y="0"/>
                </a:moveTo>
                <a:lnTo>
                  <a:pt x="1865796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51563" y="2732775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4" h="173355">
                <a:moveTo>
                  <a:pt x="0" y="0"/>
                </a:moveTo>
                <a:lnTo>
                  <a:pt x="0" y="173339"/>
                </a:lnTo>
                <a:lnTo>
                  <a:pt x="260634" y="86654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6099" y="349745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202" y="0"/>
                </a:lnTo>
              </a:path>
            </a:pathLst>
          </a:custGeom>
          <a:ln w="39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51563" y="3410864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4" h="173354">
                <a:moveTo>
                  <a:pt x="0" y="0"/>
                </a:moveTo>
                <a:lnTo>
                  <a:pt x="0" y="173248"/>
                </a:lnTo>
                <a:lnTo>
                  <a:pt x="260634" y="865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2196" y="2557033"/>
            <a:ext cx="526415" cy="1312545"/>
          </a:xfrm>
          <a:custGeom>
            <a:avLst/>
            <a:gdLst/>
            <a:ahLst/>
            <a:cxnLst/>
            <a:rect l="l" t="t" r="r" b="b"/>
            <a:pathLst>
              <a:path w="526415" h="1312545">
                <a:moveTo>
                  <a:pt x="0" y="0"/>
                </a:moveTo>
                <a:lnTo>
                  <a:pt x="0" y="1312223"/>
                </a:lnTo>
                <a:lnTo>
                  <a:pt x="526248" y="1049769"/>
                </a:lnTo>
                <a:lnTo>
                  <a:pt x="526248" y="262411"/>
                </a:lnTo>
                <a:lnTo>
                  <a:pt x="0" y="0"/>
                </a:lnTo>
                <a:close/>
              </a:path>
            </a:pathLst>
          </a:custGeom>
          <a:ln w="4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97693" y="3096722"/>
            <a:ext cx="355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10" dirty="0">
                <a:latin typeface="Arial"/>
                <a:cs typeface="Arial"/>
              </a:rPr>
              <a:t>MUX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38444" y="3186822"/>
            <a:ext cx="708660" cy="0"/>
          </a:xfrm>
          <a:custGeom>
            <a:avLst/>
            <a:gdLst/>
            <a:ahLst/>
            <a:cxnLst/>
            <a:rect l="l" t="t" r="r" b="b"/>
            <a:pathLst>
              <a:path w="708659">
                <a:moveTo>
                  <a:pt x="0" y="0"/>
                </a:moveTo>
                <a:lnTo>
                  <a:pt x="708195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25119" y="3100151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4" h="173354">
                <a:moveTo>
                  <a:pt x="0" y="0"/>
                </a:moveTo>
                <a:lnTo>
                  <a:pt x="0" y="173339"/>
                </a:lnTo>
                <a:lnTo>
                  <a:pt x="260634" y="8668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2671" y="3500011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85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8238" y="3413272"/>
            <a:ext cx="260985" cy="173990"/>
          </a:xfrm>
          <a:custGeom>
            <a:avLst/>
            <a:gdLst/>
            <a:ahLst/>
            <a:cxnLst/>
            <a:rect l="l" t="t" r="r" b="b"/>
            <a:pathLst>
              <a:path w="260985" h="173989">
                <a:moveTo>
                  <a:pt x="0" y="0"/>
                </a:moveTo>
                <a:lnTo>
                  <a:pt x="0" y="173400"/>
                </a:lnTo>
                <a:lnTo>
                  <a:pt x="260634" y="8674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02671" y="3972413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85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68238" y="3885757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5" h="173354">
                <a:moveTo>
                  <a:pt x="0" y="0"/>
                </a:moveTo>
                <a:lnTo>
                  <a:pt x="0" y="173321"/>
                </a:lnTo>
                <a:lnTo>
                  <a:pt x="260634" y="86654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2671" y="433985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85" y="0"/>
                </a:lnTo>
              </a:path>
            </a:pathLst>
          </a:custGeom>
          <a:ln w="3999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8238" y="4253197"/>
            <a:ext cx="260985" cy="173355"/>
          </a:xfrm>
          <a:custGeom>
            <a:avLst/>
            <a:gdLst/>
            <a:ahLst/>
            <a:cxnLst/>
            <a:rect l="l" t="t" r="r" b="b"/>
            <a:pathLst>
              <a:path w="260985" h="173354">
                <a:moveTo>
                  <a:pt x="0" y="0"/>
                </a:moveTo>
                <a:lnTo>
                  <a:pt x="0" y="173321"/>
                </a:lnTo>
                <a:lnTo>
                  <a:pt x="260634" y="86654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46580" y="2859128"/>
            <a:ext cx="18669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sz="1750" b="1" dirty="0">
                <a:latin typeface="Arial"/>
                <a:cs typeface="Arial"/>
              </a:rPr>
              <a:t>A  B</a:t>
            </a:r>
            <a:endParaRPr sz="1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46580" y="3678602"/>
            <a:ext cx="18669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100"/>
              </a:spcBef>
            </a:pPr>
            <a:r>
              <a:rPr sz="1750" b="1" dirty="0">
                <a:latin typeface="Arial"/>
                <a:cs typeface="Arial"/>
              </a:rPr>
              <a:t>C  D</a:t>
            </a:r>
            <a:endParaRPr sz="17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28880" y="2835914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8880" y="2967029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8880" y="3098296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8880" y="3229593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28880" y="3360708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28880" y="3491974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8880" y="3623211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8880" y="3754447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28880" y="3885665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28880" y="4016895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28880" y="4148101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28880" y="4279344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28880" y="4410553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8880" y="4541783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28880" y="4673013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561" y="0"/>
                </a:lnTo>
              </a:path>
            </a:pathLst>
          </a:custGeom>
          <a:ln w="13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348915" y="2692851"/>
            <a:ext cx="127571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50617" y="2812104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50617" y="2943204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50617" y="3074494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50617" y="3217810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50617" y="3336885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50617" y="3468151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50617" y="3599381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50617" y="3742708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50617" y="3861830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50617" y="3993038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50617" y="4124268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50617" y="4267596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50617" y="4386718"/>
            <a:ext cx="749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50617" y="4517949"/>
            <a:ext cx="74930" cy="290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23537" y="2389662"/>
            <a:ext cx="500380" cy="2625090"/>
          </a:xfrm>
          <a:custGeom>
            <a:avLst/>
            <a:gdLst/>
            <a:ahLst/>
            <a:cxnLst/>
            <a:rect l="l" t="t" r="r" b="b"/>
            <a:pathLst>
              <a:path w="500379" h="2625090">
                <a:moveTo>
                  <a:pt x="499881" y="1312302"/>
                </a:moveTo>
                <a:lnTo>
                  <a:pt x="499485" y="1237834"/>
                </a:lnTo>
                <a:lnTo>
                  <a:pt x="498312" y="1164456"/>
                </a:lnTo>
                <a:lnTo>
                  <a:pt x="496383" y="1092278"/>
                </a:lnTo>
                <a:lnTo>
                  <a:pt x="493719" y="1021412"/>
                </a:lnTo>
                <a:lnTo>
                  <a:pt x="490341" y="951968"/>
                </a:lnTo>
                <a:lnTo>
                  <a:pt x="486270" y="884057"/>
                </a:lnTo>
                <a:lnTo>
                  <a:pt x="481527" y="817790"/>
                </a:lnTo>
                <a:lnTo>
                  <a:pt x="476133" y="753278"/>
                </a:lnTo>
                <a:lnTo>
                  <a:pt x="470110" y="690630"/>
                </a:lnTo>
                <a:lnTo>
                  <a:pt x="463478" y="629959"/>
                </a:lnTo>
                <a:lnTo>
                  <a:pt x="456260" y="571375"/>
                </a:lnTo>
                <a:lnTo>
                  <a:pt x="448474" y="514988"/>
                </a:lnTo>
                <a:lnTo>
                  <a:pt x="440144" y="460910"/>
                </a:lnTo>
                <a:lnTo>
                  <a:pt x="431290" y="409251"/>
                </a:lnTo>
                <a:lnTo>
                  <a:pt x="421932" y="360121"/>
                </a:lnTo>
                <a:lnTo>
                  <a:pt x="412093" y="313633"/>
                </a:lnTo>
                <a:lnTo>
                  <a:pt x="401793" y="269896"/>
                </a:lnTo>
                <a:lnTo>
                  <a:pt x="391054" y="229022"/>
                </a:lnTo>
                <a:lnTo>
                  <a:pt x="379896" y="191120"/>
                </a:lnTo>
                <a:lnTo>
                  <a:pt x="356409" y="124680"/>
                </a:lnTo>
                <a:lnTo>
                  <a:pt x="331501" y="71462"/>
                </a:lnTo>
                <a:lnTo>
                  <a:pt x="305341" y="32351"/>
                </a:lnTo>
                <a:lnTo>
                  <a:pt x="264123" y="2077"/>
                </a:lnTo>
                <a:lnTo>
                  <a:pt x="249940" y="0"/>
                </a:lnTo>
                <a:lnTo>
                  <a:pt x="235758" y="2077"/>
                </a:lnTo>
                <a:lnTo>
                  <a:pt x="194540" y="32351"/>
                </a:lnTo>
                <a:lnTo>
                  <a:pt x="168380" y="71462"/>
                </a:lnTo>
                <a:lnTo>
                  <a:pt x="143472" y="124680"/>
                </a:lnTo>
                <a:lnTo>
                  <a:pt x="119985" y="191120"/>
                </a:lnTo>
                <a:lnTo>
                  <a:pt x="108827" y="229022"/>
                </a:lnTo>
                <a:lnTo>
                  <a:pt x="98087" y="269896"/>
                </a:lnTo>
                <a:lnTo>
                  <a:pt x="87787" y="313633"/>
                </a:lnTo>
                <a:lnTo>
                  <a:pt x="77948" y="360121"/>
                </a:lnTo>
                <a:lnTo>
                  <a:pt x="68591" y="409251"/>
                </a:lnTo>
                <a:lnTo>
                  <a:pt x="59736" y="460910"/>
                </a:lnTo>
                <a:lnTo>
                  <a:pt x="51406" y="514988"/>
                </a:lnTo>
                <a:lnTo>
                  <a:pt x="43621" y="571375"/>
                </a:lnTo>
                <a:lnTo>
                  <a:pt x="36402" y="629959"/>
                </a:lnTo>
                <a:lnTo>
                  <a:pt x="29770" y="690630"/>
                </a:lnTo>
                <a:lnTo>
                  <a:pt x="23747" y="753278"/>
                </a:lnTo>
                <a:lnTo>
                  <a:pt x="18354" y="817790"/>
                </a:lnTo>
                <a:lnTo>
                  <a:pt x="13611" y="884057"/>
                </a:lnTo>
                <a:lnTo>
                  <a:pt x="9540" y="951968"/>
                </a:lnTo>
                <a:lnTo>
                  <a:pt x="6162" y="1021412"/>
                </a:lnTo>
                <a:lnTo>
                  <a:pt x="3497" y="1092278"/>
                </a:lnTo>
                <a:lnTo>
                  <a:pt x="1568" y="1164456"/>
                </a:lnTo>
                <a:lnTo>
                  <a:pt x="395" y="1237834"/>
                </a:lnTo>
                <a:lnTo>
                  <a:pt x="0" y="1312302"/>
                </a:lnTo>
                <a:lnTo>
                  <a:pt x="395" y="1386765"/>
                </a:lnTo>
                <a:lnTo>
                  <a:pt x="1568" y="1460139"/>
                </a:lnTo>
                <a:lnTo>
                  <a:pt x="3497" y="1532312"/>
                </a:lnTo>
                <a:lnTo>
                  <a:pt x="6162" y="1603173"/>
                </a:lnTo>
                <a:lnTo>
                  <a:pt x="9540" y="1672613"/>
                </a:lnTo>
                <a:lnTo>
                  <a:pt x="13611" y="1740520"/>
                </a:lnTo>
                <a:lnTo>
                  <a:pt x="18354" y="1806783"/>
                </a:lnTo>
                <a:lnTo>
                  <a:pt x="23747" y="1871292"/>
                </a:lnTo>
                <a:lnTo>
                  <a:pt x="29770" y="1933936"/>
                </a:lnTo>
                <a:lnTo>
                  <a:pt x="36402" y="1994604"/>
                </a:lnTo>
                <a:lnTo>
                  <a:pt x="43621" y="2053186"/>
                </a:lnTo>
                <a:lnTo>
                  <a:pt x="51406" y="2109569"/>
                </a:lnTo>
                <a:lnTo>
                  <a:pt x="59736" y="2163645"/>
                </a:lnTo>
                <a:lnTo>
                  <a:pt x="68591" y="2215302"/>
                </a:lnTo>
                <a:lnTo>
                  <a:pt x="77948" y="2264428"/>
                </a:lnTo>
                <a:lnTo>
                  <a:pt x="87787" y="2310914"/>
                </a:lnTo>
                <a:lnTo>
                  <a:pt x="98087" y="2354649"/>
                </a:lnTo>
                <a:lnTo>
                  <a:pt x="108827" y="2395522"/>
                </a:lnTo>
                <a:lnTo>
                  <a:pt x="119985" y="2433422"/>
                </a:lnTo>
                <a:lnTo>
                  <a:pt x="143472" y="2499859"/>
                </a:lnTo>
                <a:lnTo>
                  <a:pt x="168380" y="2553075"/>
                </a:lnTo>
                <a:lnTo>
                  <a:pt x="194540" y="2592184"/>
                </a:lnTo>
                <a:lnTo>
                  <a:pt x="235758" y="2622457"/>
                </a:lnTo>
                <a:lnTo>
                  <a:pt x="249940" y="2624535"/>
                </a:lnTo>
                <a:lnTo>
                  <a:pt x="264123" y="2622457"/>
                </a:lnTo>
                <a:lnTo>
                  <a:pt x="305341" y="2592184"/>
                </a:lnTo>
                <a:lnTo>
                  <a:pt x="331501" y="2553075"/>
                </a:lnTo>
                <a:lnTo>
                  <a:pt x="356409" y="2499859"/>
                </a:lnTo>
                <a:lnTo>
                  <a:pt x="379896" y="2433422"/>
                </a:lnTo>
                <a:lnTo>
                  <a:pt x="391054" y="2395522"/>
                </a:lnTo>
                <a:lnTo>
                  <a:pt x="401793" y="2354649"/>
                </a:lnTo>
                <a:lnTo>
                  <a:pt x="412093" y="2310914"/>
                </a:lnTo>
                <a:lnTo>
                  <a:pt x="421932" y="2264428"/>
                </a:lnTo>
                <a:lnTo>
                  <a:pt x="431290" y="2215302"/>
                </a:lnTo>
                <a:lnTo>
                  <a:pt x="440144" y="2163645"/>
                </a:lnTo>
                <a:lnTo>
                  <a:pt x="448474" y="2109569"/>
                </a:lnTo>
                <a:lnTo>
                  <a:pt x="456260" y="2053186"/>
                </a:lnTo>
                <a:lnTo>
                  <a:pt x="463478" y="1994604"/>
                </a:lnTo>
                <a:lnTo>
                  <a:pt x="470110" y="1933936"/>
                </a:lnTo>
                <a:lnTo>
                  <a:pt x="476133" y="1871292"/>
                </a:lnTo>
                <a:lnTo>
                  <a:pt x="481527" y="1806783"/>
                </a:lnTo>
                <a:lnTo>
                  <a:pt x="486270" y="1740520"/>
                </a:lnTo>
                <a:lnTo>
                  <a:pt x="490341" y="1672613"/>
                </a:lnTo>
                <a:lnTo>
                  <a:pt x="493719" y="1603173"/>
                </a:lnTo>
                <a:lnTo>
                  <a:pt x="496383" y="1532312"/>
                </a:lnTo>
                <a:lnTo>
                  <a:pt x="498312" y="1460139"/>
                </a:lnTo>
                <a:lnTo>
                  <a:pt x="499485" y="1386765"/>
                </a:lnTo>
                <a:lnTo>
                  <a:pt x="499881" y="1312302"/>
                </a:lnTo>
                <a:close/>
              </a:path>
            </a:pathLst>
          </a:custGeom>
          <a:ln w="1336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224847" y="5055594"/>
            <a:ext cx="147066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1450" spc="-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18201" y="3061344"/>
            <a:ext cx="19875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latin typeface="Arial"/>
                <a:cs typeface="Arial"/>
              </a:rPr>
              <a:t>O</a:t>
            </a:r>
            <a:endParaRPr sz="175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275411" y="3903036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376308"/>
                </a:moveTo>
                <a:lnTo>
                  <a:pt x="0" y="0"/>
                </a:lnTo>
              </a:path>
            </a:pathLst>
          </a:custGeom>
          <a:ln w="133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15256" y="3738036"/>
            <a:ext cx="120650" cy="180340"/>
          </a:xfrm>
          <a:custGeom>
            <a:avLst/>
            <a:gdLst/>
            <a:ahLst/>
            <a:cxnLst/>
            <a:rect l="l" t="t" r="r" b="b"/>
            <a:pathLst>
              <a:path w="120650" h="180339">
                <a:moveTo>
                  <a:pt x="60167" y="0"/>
                </a:moveTo>
                <a:lnTo>
                  <a:pt x="0" y="179987"/>
                </a:lnTo>
                <a:lnTo>
                  <a:pt x="120304" y="179987"/>
                </a:lnTo>
                <a:lnTo>
                  <a:pt x="601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221327" y="4294156"/>
            <a:ext cx="1085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104450" y="4200608"/>
            <a:ext cx="342265" cy="361950"/>
          </a:xfrm>
          <a:custGeom>
            <a:avLst/>
            <a:gdLst/>
            <a:ahLst/>
            <a:cxnLst/>
            <a:rect l="l" t="t" r="r" b="b"/>
            <a:pathLst>
              <a:path w="342265" h="361950">
                <a:moveTo>
                  <a:pt x="341921" y="180857"/>
                </a:moveTo>
                <a:lnTo>
                  <a:pt x="335818" y="132779"/>
                </a:lnTo>
                <a:lnTo>
                  <a:pt x="318594" y="89576"/>
                </a:lnTo>
                <a:lnTo>
                  <a:pt x="291872" y="52973"/>
                </a:lnTo>
                <a:lnTo>
                  <a:pt x="257276" y="24693"/>
                </a:lnTo>
                <a:lnTo>
                  <a:pt x="216431" y="6460"/>
                </a:lnTo>
                <a:lnTo>
                  <a:pt x="170960" y="0"/>
                </a:lnTo>
                <a:lnTo>
                  <a:pt x="125490" y="6460"/>
                </a:lnTo>
                <a:lnTo>
                  <a:pt x="84645" y="24693"/>
                </a:lnTo>
                <a:lnTo>
                  <a:pt x="50049" y="52973"/>
                </a:lnTo>
                <a:lnTo>
                  <a:pt x="23326" y="89576"/>
                </a:lnTo>
                <a:lnTo>
                  <a:pt x="6102" y="132779"/>
                </a:lnTo>
                <a:lnTo>
                  <a:pt x="0" y="180857"/>
                </a:lnTo>
                <a:lnTo>
                  <a:pt x="6102" y="228933"/>
                </a:lnTo>
                <a:lnTo>
                  <a:pt x="23326" y="272131"/>
                </a:lnTo>
                <a:lnTo>
                  <a:pt x="50049" y="308728"/>
                </a:lnTo>
                <a:lnTo>
                  <a:pt x="84645" y="337003"/>
                </a:lnTo>
                <a:lnTo>
                  <a:pt x="125490" y="355231"/>
                </a:lnTo>
                <a:lnTo>
                  <a:pt x="170960" y="361689"/>
                </a:lnTo>
                <a:lnTo>
                  <a:pt x="216431" y="355231"/>
                </a:lnTo>
                <a:lnTo>
                  <a:pt x="257276" y="337003"/>
                </a:lnTo>
                <a:lnTo>
                  <a:pt x="291872" y="308728"/>
                </a:lnTo>
                <a:lnTo>
                  <a:pt x="318594" y="272131"/>
                </a:lnTo>
                <a:lnTo>
                  <a:pt x="335818" y="228933"/>
                </a:lnTo>
                <a:lnTo>
                  <a:pt x="341921" y="180857"/>
                </a:lnTo>
                <a:close/>
              </a:path>
            </a:pathLst>
          </a:custGeom>
          <a:ln w="1334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41301" y="4920283"/>
            <a:ext cx="904875" cy="146685"/>
          </a:xfrm>
          <a:custGeom>
            <a:avLst/>
            <a:gdLst/>
            <a:ahLst/>
            <a:cxnLst/>
            <a:rect l="l" t="t" r="r" b="b"/>
            <a:pathLst>
              <a:path w="904875" h="146685">
                <a:moveTo>
                  <a:pt x="904730" y="146408"/>
                </a:moveTo>
                <a:lnTo>
                  <a:pt x="0" y="0"/>
                </a:lnTo>
              </a:path>
            </a:pathLst>
          </a:custGeom>
          <a:ln w="1333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78041" y="4863440"/>
            <a:ext cx="187960" cy="118745"/>
          </a:xfrm>
          <a:custGeom>
            <a:avLst/>
            <a:gdLst/>
            <a:ahLst/>
            <a:cxnLst/>
            <a:rect l="l" t="t" r="r" b="b"/>
            <a:pathLst>
              <a:path w="187960" h="118745">
                <a:moveTo>
                  <a:pt x="187726" y="0"/>
                </a:moveTo>
                <a:lnTo>
                  <a:pt x="0" y="30409"/>
                </a:lnTo>
                <a:lnTo>
                  <a:pt x="168462" y="118445"/>
                </a:lnTo>
                <a:lnTo>
                  <a:pt x="18772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17723" y="4636760"/>
            <a:ext cx="431165" cy="430530"/>
          </a:xfrm>
          <a:custGeom>
            <a:avLst/>
            <a:gdLst/>
            <a:ahLst/>
            <a:cxnLst/>
            <a:rect l="l" t="t" r="r" b="b"/>
            <a:pathLst>
              <a:path w="431165" h="430529">
                <a:moveTo>
                  <a:pt x="0" y="429932"/>
                </a:moveTo>
                <a:lnTo>
                  <a:pt x="430850" y="0"/>
                </a:lnTo>
              </a:path>
            </a:pathLst>
          </a:custGeom>
          <a:ln w="1334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95495" y="4520101"/>
            <a:ext cx="170180" cy="170180"/>
          </a:xfrm>
          <a:custGeom>
            <a:avLst/>
            <a:gdLst/>
            <a:ahLst/>
            <a:cxnLst/>
            <a:rect l="l" t="t" r="r" b="b"/>
            <a:pathLst>
              <a:path w="170179" h="170179">
                <a:moveTo>
                  <a:pt x="170017" y="0"/>
                </a:moveTo>
                <a:lnTo>
                  <a:pt x="0" y="84844"/>
                </a:lnTo>
                <a:lnTo>
                  <a:pt x="85008" y="169688"/>
                </a:lnTo>
                <a:lnTo>
                  <a:pt x="1700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35940" y="6270441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6/3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2015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6919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0" y="124403"/>
            <a:ext cx="75107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1520" marR="5080" indent="-71945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Example </a:t>
            </a:r>
            <a:r>
              <a:rPr sz="4000" spc="5" dirty="0">
                <a:solidFill>
                  <a:srgbClr val="0000FF"/>
                </a:solidFill>
              </a:rPr>
              <a:t>2: </a:t>
            </a:r>
            <a:r>
              <a:rPr sz="4000" spc="-5" dirty="0">
                <a:solidFill>
                  <a:srgbClr val="0000FF"/>
                </a:solidFill>
              </a:rPr>
              <a:t>Find the </a:t>
            </a:r>
            <a:r>
              <a:rPr sz="4000" dirty="0">
                <a:solidFill>
                  <a:srgbClr val="0000FF"/>
                </a:solidFill>
              </a:rPr>
              <a:t>configuration  </a:t>
            </a:r>
            <a:r>
              <a:rPr sz="4000" spc="-5" dirty="0">
                <a:solidFill>
                  <a:srgbClr val="0000FF"/>
                </a:solidFill>
              </a:rPr>
              <a:t>bits </a:t>
            </a:r>
            <a:r>
              <a:rPr sz="4000" dirty="0">
                <a:solidFill>
                  <a:srgbClr val="0000FF"/>
                </a:solidFill>
              </a:rPr>
              <a:t>for </a:t>
            </a:r>
            <a:r>
              <a:rPr sz="4000" spc="-5" dirty="0">
                <a:solidFill>
                  <a:srgbClr val="0000FF"/>
                </a:solidFill>
              </a:rPr>
              <a:t>the </a:t>
            </a:r>
            <a:r>
              <a:rPr sz="4000" dirty="0">
                <a:solidFill>
                  <a:srgbClr val="0000FF"/>
                </a:solidFill>
              </a:rPr>
              <a:t>following</a:t>
            </a:r>
            <a:r>
              <a:rPr sz="4000" spc="-5" dirty="0">
                <a:solidFill>
                  <a:srgbClr val="0000FF"/>
                </a:solidFill>
              </a:rPr>
              <a:t> </a:t>
            </a:r>
            <a:r>
              <a:rPr sz="4000" dirty="0">
                <a:solidFill>
                  <a:srgbClr val="0000FF"/>
                </a:solidFill>
              </a:rPr>
              <a:t>circuit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435434" y="1856905"/>
            <a:ext cx="842644" cy="1054100"/>
          </a:xfrm>
          <a:custGeom>
            <a:avLst/>
            <a:gdLst/>
            <a:ahLst/>
            <a:cxnLst/>
            <a:rect l="l" t="t" r="r" b="b"/>
            <a:pathLst>
              <a:path w="842645" h="1054100">
                <a:moveTo>
                  <a:pt x="0" y="1053970"/>
                </a:moveTo>
                <a:lnTo>
                  <a:pt x="842261" y="1053970"/>
                </a:lnTo>
                <a:lnTo>
                  <a:pt x="842261" y="0"/>
                </a:lnTo>
                <a:lnTo>
                  <a:pt x="0" y="0"/>
                </a:lnTo>
                <a:lnTo>
                  <a:pt x="0" y="1053970"/>
                </a:lnTo>
                <a:close/>
              </a:path>
            </a:pathLst>
          </a:custGeom>
          <a:ln w="12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0392" y="262561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397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5434" y="2291056"/>
            <a:ext cx="158115" cy="186055"/>
          </a:xfrm>
          <a:custGeom>
            <a:avLst/>
            <a:gdLst/>
            <a:ahLst/>
            <a:cxnLst/>
            <a:rect l="l" t="t" r="r" b="b"/>
            <a:pathLst>
              <a:path w="158114" h="186055">
                <a:moveTo>
                  <a:pt x="0" y="0"/>
                </a:moveTo>
                <a:lnTo>
                  <a:pt x="157530" y="87627"/>
                </a:lnTo>
                <a:lnTo>
                  <a:pt x="0" y="185668"/>
                </a:lnTo>
              </a:path>
            </a:pathLst>
          </a:custGeom>
          <a:ln w="12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7469" y="1889854"/>
            <a:ext cx="15748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50" i="1" spc="5" dirty="0">
                <a:latin typeface="Arial"/>
                <a:cs typeface="Arial"/>
              </a:rPr>
              <a:t>Q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5744" y="1875443"/>
            <a:ext cx="19367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latin typeface="Arial"/>
                <a:cs typeface="Arial"/>
              </a:rPr>
              <a:t>SET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3339" y="2592633"/>
            <a:ext cx="44132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spc="30" baseline="3968" dirty="0">
                <a:latin typeface="Arial"/>
                <a:cs typeface="Arial"/>
              </a:rPr>
              <a:t>CLR</a:t>
            </a:r>
            <a:r>
              <a:rPr sz="1050" spc="97" baseline="3968" dirty="0">
                <a:latin typeface="Arial"/>
                <a:cs typeface="Arial"/>
              </a:rPr>
              <a:t> </a:t>
            </a:r>
            <a:r>
              <a:rPr sz="1450" i="1" spc="5" dirty="0">
                <a:latin typeface="Arial"/>
                <a:cs typeface="Arial"/>
              </a:rPr>
              <a:t>Q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1929" y="1883614"/>
            <a:ext cx="15367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00" spc="25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3414" y="203188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602019" y="0"/>
                </a:moveTo>
                <a:lnTo>
                  <a:pt x="0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7665" y="2032770"/>
            <a:ext cx="661670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269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1940" y="1389749"/>
            <a:ext cx="451484" cy="1355725"/>
          </a:xfrm>
          <a:custGeom>
            <a:avLst/>
            <a:gdLst/>
            <a:ahLst/>
            <a:cxnLst/>
            <a:rect l="l" t="t" r="r" b="b"/>
            <a:pathLst>
              <a:path w="451485" h="1355725">
                <a:moveTo>
                  <a:pt x="451473" y="301338"/>
                </a:moveTo>
                <a:lnTo>
                  <a:pt x="451473" y="1054275"/>
                </a:lnTo>
                <a:lnTo>
                  <a:pt x="0" y="1355340"/>
                </a:lnTo>
                <a:lnTo>
                  <a:pt x="0" y="0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31557" y="1873076"/>
            <a:ext cx="3581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2-to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6049" y="2026037"/>
            <a:ext cx="3086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MUX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1940" y="1389749"/>
            <a:ext cx="451484" cy="301625"/>
          </a:xfrm>
          <a:custGeom>
            <a:avLst/>
            <a:gdLst/>
            <a:ahLst/>
            <a:cxnLst/>
            <a:rect l="l" t="t" r="r" b="b"/>
            <a:pathLst>
              <a:path w="451485" h="301625">
                <a:moveTo>
                  <a:pt x="451473" y="301338"/>
                </a:moveTo>
                <a:lnTo>
                  <a:pt x="0" y="0"/>
                </a:lnTo>
              </a:path>
            </a:pathLst>
          </a:custGeom>
          <a:ln w="12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0726" y="1706098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451214" y="0"/>
                </a:moveTo>
                <a:lnTo>
                  <a:pt x="0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726" y="2459035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451214" y="0"/>
                </a:moveTo>
                <a:lnTo>
                  <a:pt x="0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0726" y="2592943"/>
            <a:ext cx="678180" cy="619125"/>
          </a:xfrm>
          <a:custGeom>
            <a:avLst/>
            <a:gdLst/>
            <a:ahLst/>
            <a:cxnLst/>
            <a:rect l="l" t="t" r="r" b="b"/>
            <a:pathLst>
              <a:path w="678180" h="619125">
                <a:moveTo>
                  <a:pt x="678182" y="0"/>
                </a:moveTo>
                <a:lnTo>
                  <a:pt x="678182" y="618967"/>
                </a:lnTo>
                <a:lnTo>
                  <a:pt x="0" y="618967"/>
                </a:lnTo>
              </a:path>
            </a:pathLst>
          </a:custGeom>
          <a:ln w="12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9435" y="1604675"/>
            <a:ext cx="180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435" y="2357602"/>
            <a:ext cx="180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4534" y="3110519"/>
            <a:ext cx="1104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34418" y="2383342"/>
            <a:ext cx="301625" cy="1130300"/>
          </a:xfrm>
          <a:custGeom>
            <a:avLst/>
            <a:gdLst/>
            <a:ahLst/>
            <a:cxnLst/>
            <a:rect l="l" t="t" r="r" b="b"/>
            <a:pathLst>
              <a:path w="301625" h="1130300">
                <a:moveTo>
                  <a:pt x="301016" y="0"/>
                </a:moveTo>
                <a:lnTo>
                  <a:pt x="0" y="0"/>
                </a:lnTo>
                <a:lnTo>
                  <a:pt x="0" y="1129907"/>
                </a:lnTo>
              </a:path>
            </a:pathLst>
          </a:custGeom>
          <a:ln w="7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0726" y="3513249"/>
            <a:ext cx="1203960" cy="0"/>
          </a:xfrm>
          <a:custGeom>
            <a:avLst/>
            <a:gdLst/>
            <a:ahLst/>
            <a:cxnLst/>
            <a:rect l="l" t="t" r="r" b="b"/>
            <a:pathLst>
              <a:path w="1203960">
                <a:moveTo>
                  <a:pt x="1203692" y="0"/>
                </a:moveTo>
                <a:lnTo>
                  <a:pt x="0" y="0"/>
                </a:lnTo>
              </a:path>
            </a:pathLst>
          </a:custGeom>
          <a:ln w="12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2677" y="3411569"/>
            <a:ext cx="3448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Clock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00670" y="2636144"/>
            <a:ext cx="1275715" cy="2664460"/>
          </a:xfrm>
          <a:custGeom>
            <a:avLst/>
            <a:gdLst/>
            <a:ahLst/>
            <a:cxnLst/>
            <a:rect l="l" t="t" r="r" b="b"/>
            <a:pathLst>
              <a:path w="1275714" h="2664460">
                <a:moveTo>
                  <a:pt x="0" y="2664375"/>
                </a:moveTo>
                <a:lnTo>
                  <a:pt x="1275615" y="2664375"/>
                </a:lnTo>
                <a:lnTo>
                  <a:pt x="1275615" y="0"/>
                </a:lnTo>
                <a:lnTo>
                  <a:pt x="0" y="0"/>
                </a:lnTo>
                <a:lnTo>
                  <a:pt x="0" y="2664375"/>
                </a:lnTo>
                <a:close/>
              </a:path>
            </a:pathLst>
          </a:custGeom>
          <a:ln w="41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0408" y="3179275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598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7926" y="3069274"/>
            <a:ext cx="253365" cy="220345"/>
          </a:xfrm>
          <a:custGeom>
            <a:avLst/>
            <a:gdLst/>
            <a:ahLst/>
            <a:cxnLst/>
            <a:rect l="l" t="t" r="r" b="b"/>
            <a:pathLst>
              <a:path w="253364" h="220345">
                <a:moveTo>
                  <a:pt x="0" y="0"/>
                </a:moveTo>
                <a:lnTo>
                  <a:pt x="0" y="219943"/>
                </a:lnTo>
                <a:lnTo>
                  <a:pt x="252740" y="109971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76233" y="3642164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6898" y="0"/>
                </a:lnTo>
              </a:path>
            </a:pathLst>
          </a:custGeom>
          <a:ln w="50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2090" y="3532205"/>
            <a:ext cx="252729" cy="220345"/>
          </a:xfrm>
          <a:custGeom>
            <a:avLst/>
            <a:gdLst/>
            <a:ahLst/>
            <a:cxnLst/>
            <a:rect l="l" t="t" r="r" b="b"/>
            <a:pathLst>
              <a:path w="252729" h="220345">
                <a:moveTo>
                  <a:pt x="0" y="0"/>
                </a:moveTo>
                <a:lnTo>
                  <a:pt x="0" y="220035"/>
                </a:lnTo>
                <a:lnTo>
                  <a:pt x="252709" y="1099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821" y="3406382"/>
            <a:ext cx="868044" cy="1415415"/>
          </a:xfrm>
          <a:custGeom>
            <a:avLst/>
            <a:gdLst/>
            <a:ahLst/>
            <a:cxnLst/>
            <a:rect l="l" t="t" r="r" b="b"/>
            <a:pathLst>
              <a:path w="868045" h="1415414">
                <a:moveTo>
                  <a:pt x="0" y="1415402"/>
                </a:moveTo>
                <a:lnTo>
                  <a:pt x="867421" y="1415402"/>
                </a:lnTo>
                <a:lnTo>
                  <a:pt x="867421" y="0"/>
                </a:lnTo>
                <a:lnTo>
                  <a:pt x="0" y="0"/>
                </a:lnTo>
                <a:lnTo>
                  <a:pt x="0" y="1415402"/>
                </a:lnTo>
                <a:close/>
              </a:path>
            </a:pathLst>
          </a:custGeom>
          <a:ln w="42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18151" y="4438438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753" y="0"/>
                </a:lnTo>
              </a:path>
            </a:pathLst>
          </a:custGeom>
          <a:ln w="50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4821" y="3989671"/>
            <a:ext cx="162560" cy="248920"/>
          </a:xfrm>
          <a:custGeom>
            <a:avLst/>
            <a:gdLst/>
            <a:ahLst/>
            <a:cxnLst/>
            <a:rect l="l" t="t" r="r" b="b"/>
            <a:pathLst>
              <a:path w="162559" h="248920">
                <a:moveTo>
                  <a:pt x="0" y="0"/>
                </a:moveTo>
                <a:lnTo>
                  <a:pt x="162542" y="117952"/>
                </a:lnTo>
                <a:lnTo>
                  <a:pt x="0" y="248804"/>
                </a:lnTo>
              </a:path>
            </a:pathLst>
          </a:custGeom>
          <a:ln w="42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35209" y="3436006"/>
            <a:ext cx="19875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-130" dirty="0">
                <a:latin typeface="Arial"/>
                <a:cs typeface="Arial"/>
              </a:rPr>
              <a:t>SET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32684" y="4398409"/>
            <a:ext cx="454025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25" spc="-202" baseline="2923" dirty="0">
                <a:latin typeface="Arial"/>
                <a:cs typeface="Arial"/>
              </a:rPr>
              <a:t>CLR</a:t>
            </a:r>
            <a:r>
              <a:rPr sz="1425" spc="-89" baseline="2923" dirty="0">
                <a:latin typeface="Arial"/>
                <a:cs typeface="Arial"/>
              </a:rPr>
              <a:t> </a:t>
            </a:r>
            <a:r>
              <a:rPr sz="1950" i="1" spc="-350" dirty="0">
                <a:latin typeface="Arial"/>
                <a:cs typeface="Arial"/>
              </a:rPr>
              <a:t>Q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84993" y="3446054"/>
            <a:ext cx="70231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539750" algn="l"/>
              </a:tabLst>
            </a:pPr>
            <a:r>
              <a:rPr sz="2050" spc="-340" dirty="0">
                <a:latin typeface="Arial"/>
                <a:cs typeface="Arial"/>
              </a:rPr>
              <a:t>D	</a:t>
            </a:r>
            <a:r>
              <a:rPr sz="2925" i="1" spc="-525" baseline="1424" dirty="0">
                <a:latin typeface="Arial"/>
                <a:cs typeface="Arial"/>
              </a:rPr>
              <a:t>Q</a:t>
            </a:r>
            <a:endParaRPr sz="2925" baseline="1424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31483" y="2781911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860252"/>
                </a:moveTo>
                <a:lnTo>
                  <a:pt x="0" y="0"/>
                </a:lnTo>
              </a:path>
            </a:pathLst>
          </a:custGeom>
          <a:ln w="3888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1483" y="2781911"/>
            <a:ext cx="1809750" cy="0"/>
          </a:xfrm>
          <a:custGeom>
            <a:avLst/>
            <a:gdLst/>
            <a:ahLst/>
            <a:cxnLst/>
            <a:rect l="l" t="t" r="r" b="b"/>
            <a:pathLst>
              <a:path w="1809750">
                <a:moveTo>
                  <a:pt x="0" y="0"/>
                </a:moveTo>
                <a:lnTo>
                  <a:pt x="1809252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9665" y="2671937"/>
            <a:ext cx="252729" cy="220345"/>
          </a:xfrm>
          <a:custGeom>
            <a:avLst/>
            <a:gdLst/>
            <a:ahLst/>
            <a:cxnLst/>
            <a:rect l="l" t="t" r="r" b="b"/>
            <a:pathLst>
              <a:path w="252729" h="220344">
                <a:moveTo>
                  <a:pt x="0" y="0"/>
                </a:moveTo>
                <a:lnTo>
                  <a:pt x="0" y="219943"/>
                </a:lnTo>
                <a:lnTo>
                  <a:pt x="252709" y="109971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2242" y="3642164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5">
                <a:moveTo>
                  <a:pt x="0" y="0"/>
                </a:moveTo>
                <a:lnTo>
                  <a:pt x="278493" y="0"/>
                </a:lnTo>
              </a:path>
            </a:pathLst>
          </a:custGeom>
          <a:ln w="50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9665" y="3532205"/>
            <a:ext cx="252729" cy="220345"/>
          </a:xfrm>
          <a:custGeom>
            <a:avLst/>
            <a:gdLst/>
            <a:ahLst/>
            <a:cxnLst/>
            <a:rect l="l" t="t" r="r" b="b"/>
            <a:pathLst>
              <a:path w="252729" h="220345">
                <a:moveTo>
                  <a:pt x="0" y="0"/>
                </a:moveTo>
                <a:lnTo>
                  <a:pt x="0" y="220035"/>
                </a:lnTo>
                <a:lnTo>
                  <a:pt x="252709" y="1099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72399" y="2448957"/>
            <a:ext cx="510540" cy="1665605"/>
          </a:xfrm>
          <a:custGeom>
            <a:avLst/>
            <a:gdLst/>
            <a:ahLst/>
            <a:cxnLst/>
            <a:rect l="l" t="t" r="r" b="b"/>
            <a:pathLst>
              <a:path w="510540" h="1665604">
                <a:moveTo>
                  <a:pt x="0" y="0"/>
                </a:moveTo>
                <a:lnTo>
                  <a:pt x="0" y="1665132"/>
                </a:lnTo>
                <a:lnTo>
                  <a:pt x="510314" y="1332080"/>
                </a:lnTo>
                <a:lnTo>
                  <a:pt x="510314" y="332954"/>
                </a:lnTo>
                <a:lnTo>
                  <a:pt x="0" y="0"/>
                </a:lnTo>
                <a:close/>
              </a:path>
            </a:pathLst>
          </a:custGeom>
          <a:ln w="39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54918" y="3137184"/>
            <a:ext cx="3454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235" dirty="0">
                <a:latin typeface="Arial"/>
                <a:cs typeface="Arial"/>
              </a:rPr>
              <a:t>MUX</a:t>
            </a:r>
            <a:endParaRPr sz="14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82714" y="3248103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986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9647" y="3138129"/>
            <a:ext cx="252729" cy="220345"/>
          </a:xfrm>
          <a:custGeom>
            <a:avLst/>
            <a:gdLst/>
            <a:ahLst/>
            <a:cxnLst/>
            <a:rect l="l" t="t" r="r" b="b"/>
            <a:pathLst>
              <a:path w="252729" h="220345">
                <a:moveTo>
                  <a:pt x="0" y="0"/>
                </a:moveTo>
                <a:lnTo>
                  <a:pt x="0" y="219943"/>
                </a:lnTo>
                <a:lnTo>
                  <a:pt x="252709" y="109971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0408" y="3645450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598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47926" y="3535466"/>
            <a:ext cx="253365" cy="220345"/>
          </a:xfrm>
          <a:custGeom>
            <a:avLst/>
            <a:gdLst/>
            <a:ahLst/>
            <a:cxnLst/>
            <a:rect l="l" t="t" r="r" b="b"/>
            <a:pathLst>
              <a:path w="253364" h="220345">
                <a:moveTo>
                  <a:pt x="0" y="0"/>
                </a:moveTo>
                <a:lnTo>
                  <a:pt x="0" y="220004"/>
                </a:lnTo>
                <a:lnTo>
                  <a:pt x="252740" y="109971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0408" y="4244965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598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7926" y="4134992"/>
            <a:ext cx="253365" cy="220345"/>
          </a:xfrm>
          <a:custGeom>
            <a:avLst/>
            <a:gdLst/>
            <a:ahLst/>
            <a:cxnLst/>
            <a:rect l="l" t="t" r="r" b="b"/>
            <a:pathLst>
              <a:path w="253364" h="220345">
                <a:moveTo>
                  <a:pt x="0" y="0"/>
                </a:moveTo>
                <a:lnTo>
                  <a:pt x="0" y="219931"/>
                </a:lnTo>
                <a:lnTo>
                  <a:pt x="252740" y="10996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90408" y="4711222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598" y="0"/>
                </a:lnTo>
              </a:path>
            </a:pathLst>
          </a:custGeom>
          <a:ln w="507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47926" y="4601254"/>
            <a:ext cx="253365" cy="220345"/>
          </a:xfrm>
          <a:custGeom>
            <a:avLst/>
            <a:gdLst/>
            <a:ahLst/>
            <a:cxnLst/>
            <a:rect l="l" t="t" r="r" b="b"/>
            <a:pathLst>
              <a:path w="253364" h="220345">
                <a:moveTo>
                  <a:pt x="0" y="0"/>
                </a:moveTo>
                <a:lnTo>
                  <a:pt x="0" y="219931"/>
                </a:lnTo>
                <a:lnTo>
                  <a:pt x="252740" y="10996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84654" y="2835728"/>
            <a:ext cx="301625" cy="99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95"/>
              </a:spcBef>
            </a:pPr>
            <a:r>
              <a:rPr sz="2200" b="1" spc="-260" dirty="0">
                <a:latin typeface="Arial"/>
                <a:cs typeface="Arial"/>
              </a:rPr>
              <a:t>A0  A1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50686" y="4034895"/>
            <a:ext cx="16954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b="1" spc="-33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300670" y="2802829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0670" y="2969203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00670" y="3135783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00670" y="3302399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00670" y="3468748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0670" y="3635354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00670" y="3801848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00670" y="3968381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00670" y="4134879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00670" y="4301411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00670" y="4467930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00670" y="4634438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00670" y="4800960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00670" y="4967469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00670" y="5133991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0" y="0"/>
                </a:moveTo>
                <a:lnTo>
                  <a:pt x="1275562" y="0"/>
                </a:lnTo>
              </a:path>
            </a:pathLst>
          </a:custGeom>
          <a:ln w="16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138841" y="5622876"/>
            <a:ext cx="142684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0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1850" spc="-18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850" spc="-170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18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127649" y="4156918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477520"/>
                </a:moveTo>
                <a:lnTo>
                  <a:pt x="0" y="0"/>
                </a:lnTo>
              </a:path>
            </a:pathLst>
          </a:custGeom>
          <a:ln w="12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69305" y="3947553"/>
            <a:ext cx="116839" cy="228600"/>
          </a:xfrm>
          <a:custGeom>
            <a:avLst/>
            <a:gdLst/>
            <a:ahLst/>
            <a:cxnLst/>
            <a:rect l="l" t="t" r="r" b="b"/>
            <a:pathLst>
              <a:path w="116840" h="228600">
                <a:moveTo>
                  <a:pt x="58338" y="0"/>
                </a:moveTo>
                <a:lnTo>
                  <a:pt x="0" y="228395"/>
                </a:lnTo>
                <a:lnTo>
                  <a:pt x="116646" y="228395"/>
                </a:lnTo>
                <a:lnTo>
                  <a:pt x="58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85438" y="5447754"/>
            <a:ext cx="877569" cy="186055"/>
          </a:xfrm>
          <a:custGeom>
            <a:avLst/>
            <a:gdLst/>
            <a:ahLst/>
            <a:cxnLst/>
            <a:rect l="l" t="t" r="r" b="b"/>
            <a:pathLst>
              <a:path w="877570" h="186054">
                <a:moveTo>
                  <a:pt x="877179" y="185796"/>
                </a:moveTo>
                <a:lnTo>
                  <a:pt x="0" y="0"/>
                </a:lnTo>
              </a:path>
            </a:pathLst>
          </a:custGeom>
          <a:ln w="1674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7036" y="5375635"/>
            <a:ext cx="182245" cy="150495"/>
          </a:xfrm>
          <a:custGeom>
            <a:avLst/>
            <a:gdLst/>
            <a:ahLst/>
            <a:cxnLst/>
            <a:rect l="l" t="t" r="r" b="b"/>
            <a:pathLst>
              <a:path w="182245" h="150495">
                <a:moveTo>
                  <a:pt x="182178" y="0"/>
                </a:moveTo>
                <a:lnTo>
                  <a:pt x="0" y="38587"/>
                </a:lnTo>
                <a:lnTo>
                  <a:pt x="163433" y="150318"/>
                </a:lnTo>
                <a:lnTo>
                  <a:pt x="18217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89696" y="5088007"/>
            <a:ext cx="418465" cy="546100"/>
          </a:xfrm>
          <a:custGeom>
            <a:avLst/>
            <a:gdLst/>
            <a:ahLst/>
            <a:cxnLst/>
            <a:rect l="l" t="t" r="r" b="b"/>
            <a:pathLst>
              <a:path w="418465" h="546100">
                <a:moveTo>
                  <a:pt x="0" y="545543"/>
                </a:moveTo>
                <a:lnTo>
                  <a:pt x="417977" y="0"/>
                </a:lnTo>
              </a:path>
            </a:pathLst>
          </a:custGeom>
          <a:ln w="1442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56189" y="4939951"/>
            <a:ext cx="165100" cy="215900"/>
          </a:xfrm>
          <a:custGeom>
            <a:avLst/>
            <a:gdLst/>
            <a:ahLst/>
            <a:cxnLst/>
            <a:rect l="l" t="t" r="r" b="b"/>
            <a:pathLst>
              <a:path w="165100" h="215900">
                <a:moveTo>
                  <a:pt x="164896" y="0"/>
                </a:moveTo>
                <a:lnTo>
                  <a:pt x="0" y="107655"/>
                </a:lnTo>
                <a:lnTo>
                  <a:pt x="82448" y="215322"/>
                </a:lnTo>
                <a:lnTo>
                  <a:pt x="16489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671512" y="3871912"/>
          <a:ext cx="2057400" cy="287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981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A0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3685" algn="ctr">
                        <a:lnSpc>
                          <a:spcPts val="71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/3/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95580" algn="ctr">
                        <a:lnSpc>
                          <a:spcPts val="129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6" name="object 76"/>
          <p:cNvSpPr txBox="1"/>
          <p:nvPr/>
        </p:nvSpPr>
        <p:spPr>
          <a:xfrm>
            <a:off x="535940" y="627044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48090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254" y="921761"/>
            <a:ext cx="3841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Interconnection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773" y="2671883"/>
            <a:ext cx="762635" cy="745490"/>
          </a:xfrm>
          <a:prstGeom prst="rect">
            <a:avLst/>
          </a:prstGeom>
          <a:solidFill>
            <a:srgbClr val="FF0000"/>
          </a:solidFill>
          <a:ln w="16133">
            <a:solidFill>
              <a:srgbClr val="00CC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1451" y="2671882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1451" y="2671883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3"/>
                </a:moveTo>
                <a:lnTo>
                  <a:pt x="762499" y="744983"/>
                </a:lnTo>
                <a:lnTo>
                  <a:pt x="762499" y="0"/>
                </a:lnTo>
                <a:lnTo>
                  <a:pt x="0" y="0"/>
                </a:lnTo>
                <a:lnTo>
                  <a:pt x="0" y="744983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93385" y="2918712"/>
            <a:ext cx="77914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706" y="3806683"/>
            <a:ext cx="779145" cy="76136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250" b="1" spc="10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1451" y="3814751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451" y="3814750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3385" y="4061598"/>
            <a:ext cx="77914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5213" y="2688799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5212" y="2688793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3"/>
                </a:moveTo>
                <a:lnTo>
                  <a:pt x="762490" y="744983"/>
                </a:lnTo>
                <a:lnTo>
                  <a:pt x="762490" y="0"/>
                </a:lnTo>
                <a:lnTo>
                  <a:pt x="0" y="0"/>
                </a:lnTo>
                <a:lnTo>
                  <a:pt x="0" y="744983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60677" y="2985145"/>
            <a:ext cx="33210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250" b="1" spc="10" dirty="0">
                <a:latin typeface="Arial"/>
                <a:cs typeface="Arial"/>
              </a:rPr>
              <a:t>C</a:t>
            </a:r>
            <a:r>
              <a:rPr sz="1250" b="1" spc="5" dirty="0">
                <a:latin typeface="Arial"/>
                <a:cs typeface="Arial"/>
              </a:rPr>
              <a:t>L</a:t>
            </a:r>
            <a:r>
              <a:rPr sz="1250" b="1" spc="10" dirty="0">
                <a:latin typeface="Arial"/>
                <a:cs typeface="Arial"/>
              </a:rPr>
              <a:t>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45213" y="3831680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5212" y="3831681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0" y="744986"/>
                </a:lnTo>
                <a:lnTo>
                  <a:pt x="762490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01774" y="4078527"/>
            <a:ext cx="25019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773" y="4957584"/>
            <a:ext cx="762635" cy="745490"/>
          </a:xfrm>
          <a:prstGeom prst="rect">
            <a:avLst/>
          </a:prstGeom>
          <a:solidFill>
            <a:srgbClr val="FF0000"/>
          </a:solidFill>
          <a:ln w="16133">
            <a:solidFill>
              <a:srgbClr val="00CC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3385" y="4949517"/>
            <a:ext cx="779145" cy="76136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250" b="1" spc="10" dirty="0">
                <a:latin typeface="Arial"/>
                <a:cs typeface="Arial"/>
              </a:rPr>
              <a:t>SB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45213" y="4974503"/>
            <a:ext cx="762635" cy="745490"/>
          </a:xfrm>
          <a:custGeom>
            <a:avLst/>
            <a:gdLst/>
            <a:ahLst/>
            <a:cxnLst/>
            <a:rect l="l" t="t" r="r" b="b"/>
            <a:pathLst>
              <a:path w="762635" h="745489">
                <a:moveTo>
                  <a:pt x="0" y="744986"/>
                </a:moveTo>
                <a:lnTo>
                  <a:pt x="762499" y="744986"/>
                </a:lnTo>
                <a:lnTo>
                  <a:pt x="762499" y="0"/>
                </a:lnTo>
                <a:lnTo>
                  <a:pt x="0" y="0"/>
                </a:lnTo>
                <a:lnTo>
                  <a:pt x="0" y="7449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45212" y="4974503"/>
            <a:ext cx="762635" cy="745490"/>
          </a:xfrm>
          <a:prstGeom prst="rect">
            <a:avLst/>
          </a:prstGeom>
          <a:ln w="16133">
            <a:solidFill>
              <a:srgbClr val="00CC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CLB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0273" y="2862341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0273" y="3052768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0273" y="3243227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4046" y="2862341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4046" y="3052768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4046" y="3243227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391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89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021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89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639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89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8391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81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9021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81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9639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81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0273" y="400522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0273" y="419566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0273" y="4386097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0273" y="5148060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0273" y="533853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0273" y="5529013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78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92176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789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82748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789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3333" y="341686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789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046" y="400522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64046" y="419566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4046" y="4386097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64046" y="5148060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64046" y="533853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4046" y="5529013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166" y="0"/>
                </a:lnTo>
              </a:path>
            </a:pathLst>
          </a:custGeom>
          <a:ln w="16127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92176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2748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3333" y="455973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35928" y="343377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26497" y="343377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7069" y="3433776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35928" y="4576667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26497" y="4576667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7069" y="4576667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10"/>
                </a:moveTo>
                <a:lnTo>
                  <a:pt x="0" y="0"/>
                </a:lnTo>
              </a:path>
            </a:pathLst>
          </a:custGeom>
          <a:ln w="161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522" y="3002767"/>
            <a:ext cx="381249" cy="10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8991" y="2290907"/>
            <a:ext cx="100059" cy="380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6473" y="2290907"/>
            <a:ext cx="100065" cy="397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07795" y="3002767"/>
            <a:ext cx="381152" cy="10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522" y="5288541"/>
            <a:ext cx="381249" cy="99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8991" y="5702570"/>
            <a:ext cx="100059" cy="397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07795" y="5288541"/>
            <a:ext cx="381152" cy="99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76473" y="5719489"/>
            <a:ext cx="100065" cy="397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44359" y="4957571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25" y="335243"/>
                </a:lnTo>
                <a:lnTo>
                  <a:pt x="343125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4356" y="4957572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52" y="335243"/>
                </a:lnTo>
                <a:lnTo>
                  <a:pt x="343152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071076" y="5040464"/>
            <a:ext cx="1891664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FF0000"/>
                </a:solidFill>
                <a:latin typeface="Arial"/>
                <a:cs typeface="Arial"/>
              </a:rPr>
              <a:t>Configurable Logic Blocks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656216" y="5537478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25" y="335243"/>
                </a:lnTo>
                <a:lnTo>
                  <a:pt x="343125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56217" y="5537477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21" y="335243"/>
                </a:lnTo>
                <a:lnTo>
                  <a:pt x="343121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ln w="1613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133877" y="5555810"/>
            <a:ext cx="176593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00CCFF"/>
                </a:solidFill>
                <a:latin typeface="Arial"/>
                <a:cs typeface="Arial"/>
              </a:rPr>
              <a:t>Interconnection</a:t>
            </a:r>
            <a:r>
              <a:rPr sz="1250" spc="-15" dirty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00CCFF"/>
                </a:solidFill>
                <a:latin typeface="Arial"/>
                <a:cs typeface="Arial"/>
              </a:rPr>
              <a:t>Network</a:t>
            </a:r>
            <a:endParaRPr sz="12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665756" y="6100453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25" y="335243"/>
                </a:lnTo>
                <a:lnTo>
                  <a:pt x="343125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65760" y="6100454"/>
            <a:ext cx="343535" cy="335280"/>
          </a:xfrm>
          <a:custGeom>
            <a:avLst/>
            <a:gdLst/>
            <a:ahLst/>
            <a:cxnLst/>
            <a:rect l="l" t="t" r="r" b="b"/>
            <a:pathLst>
              <a:path w="343535" h="335279">
                <a:moveTo>
                  <a:pt x="0" y="335243"/>
                </a:moveTo>
                <a:lnTo>
                  <a:pt x="343121" y="335243"/>
                </a:lnTo>
                <a:lnTo>
                  <a:pt x="343121" y="0"/>
                </a:lnTo>
                <a:lnTo>
                  <a:pt x="0" y="0"/>
                </a:lnTo>
                <a:lnTo>
                  <a:pt x="0" y="335243"/>
                </a:lnTo>
                <a:close/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385782" y="6118785"/>
            <a:ext cx="128143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latin typeface="Arial"/>
                <a:cs typeface="Arial"/>
              </a:rPr>
              <a:t>I/O Signals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(Pins)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-1583" y="2112971"/>
            <a:ext cx="7089775" cy="4368800"/>
          </a:xfrm>
          <a:custGeom>
            <a:avLst/>
            <a:gdLst/>
            <a:ahLst/>
            <a:cxnLst/>
            <a:rect l="l" t="t" r="r" b="b"/>
            <a:pathLst>
              <a:path w="7089775" h="4368800">
                <a:moveTo>
                  <a:pt x="0" y="4368789"/>
                </a:moveTo>
                <a:lnTo>
                  <a:pt x="7089769" y="4368789"/>
                </a:lnTo>
                <a:lnTo>
                  <a:pt x="7089769" y="0"/>
                </a:lnTo>
                <a:lnTo>
                  <a:pt x="0" y="0"/>
                </a:lnTo>
                <a:lnTo>
                  <a:pt x="0" y="4368789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66578" y="1552163"/>
            <a:ext cx="4954280" cy="47068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92350" y="1800627"/>
            <a:ext cx="5486704" cy="2379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446157" y="1776319"/>
            <a:ext cx="1365885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00FF00"/>
                </a:solidFill>
                <a:latin typeface="Arial"/>
                <a:cs typeface="Arial"/>
              </a:rPr>
              <a:t>Con</a:t>
            </a:r>
            <a:r>
              <a:rPr sz="1750" dirty="0">
                <a:solidFill>
                  <a:srgbClr val="00FF00"/>
                </a:solidFill>
                <a:latin typeface="Arial"/>
                <a:cs typeface="Arial"/>
              </a:rPr>
              <a:t>f</a:t>
            </a:r>
            <a:r>
              <a:rPr sz="1750" spc="5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750" spc="10" dirty="0">
                <a:solidFill>
                  <a:srgbClr val="00FF00"/>
                </a:solidFill>
                <a:latin typeface="Arial"/>
                <a:cs typeface="Arial"/>
              </a:rPr>
              <a:t>gura</a:t>
            </a:r>
            <a:r>
              <a:rPr sz="1750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1750" spc="5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750" spc="10" dirty="0">
                <a:solidFill>
                  <a:srgbClr val="00FF00"/>
                </a:solidFill>
                <a:latin typeface="Arial"/>
                <a:cs typeface="Arial"/>
              </a:rPr>
              <a:t>on</a:t>
            </a:r>
            <a:endParaRPr sz="17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40980" y="2045507"/>
            <a:ext cx="376555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00FF00"/>
                </a:solidFill>
                <a:latin typeface="Arial"/>
                <a:cs typeface="Arial"/>
              </a:rPr>
              <a:t>b</a:t>
            </a:r>
            <a:r>
              <a:rPr sz="1750" spc="5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1750" spc="10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069277" y="1800560"/>
            <a:ext cx="916940" cy="822325"/>
          </a:xfrm>
          <a:custGeom>
            <a:avLst/>
            <a:gdLst/>
            <a:ahLst/>
            <a:cxnLst/>
            <a:rect l="l" t="t" r="r" b="b"/>
            <a:pathLst>
              <a:path w="916940" h="822325">
                <a:moveTo>
                  <a:pt x="0" y="0"/>
                </a:moveTo>
                <a:lnTo>
                  <a:pt x="0" y="504402"/>
                </a:lnTo>
                <a:lnTo>
                  <a:pt x="319293" y="822323"/>
                </a:lnTo>
                <a:lnTo>
                  <a:pt x="916854" y="822323"/>
                </a:lnTo>
              </a:path>
            </a:pathLst>
          </a:custGeom>
          <a:ln w="161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67898" y="2550200"/>
            <a:ext cx="219075" cy="145415"/>
          </a:xfrm>
          <a:custGeom>
            <a:avLst/>
            <a:gdLst/>
            <a:ahLst/>
            <a:cxnLst/>
            <a:rect l="l" t="t" r="r" b="b"/>
            <a:pathLst>
              <a:path w="219075" h="145414">
                <a:moveTo>
                  <a:pt x="0" y="0"/>
                </a:moveTo>
                <a:lnTo>
                  <a:pt x="0" y="145359"/>
                </a:lnTo>
                <a:lnTo>
                  <a:pt x="219029" y="7269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411713" y="2166653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83040" y="2424709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517603" y="2106776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11713" y="3084934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176244" y="2862395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73658" y="3060550"/>
            <a:ext cx="12573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24000" y="3124200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990599" y="0"/>
                </a:moveTo>
                <a:lnTo>
                  <a:pt x="0" y="7619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24000" y="36576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299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299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4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599" y="495299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4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4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299" y="990599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4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299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3600" y="44196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1142999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24200" y="3429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399"/>
                </a:moveTo>
                <a:lnTo>
                  <a:pt x="6808" y="111869"/>
                </a:lnTo>
                <a:lnTo>
                  <a:pt x="26020" y="75459"/>
                </a:lnTo>
                <a:lnTo>
                  <a:pt x="55816" y="44618"/>
                </a:lnTo>
                <a:lnTo>
                  <a:pt x="94375" y="20796"/>
                </a:lnTo>
                <a:lnTo>
                  <a:pt x="139876" y="5440"/>
                </a:lnTo>
                <a:lnTo>
                  <a:pt x="190499" y="0"/>
                </a:lnTo>
                <a:lnTo>
                  <a:pt x="241123" y="5440"/>
                </a:lnTo>
                <a:lnTo>
                  <a:pt x="286624" y="20796"/>
                </a:lnTo>
                <a:lnTo>
                  <a:pt x="325183" y="44618"/>
                </a:lnTo>
                <a:lnTo>
                  <a:pt x="354979" y="75459"/>
                </a:lnTo>
                <a:lnTo>
                  <a:pt x="374191" y="111869"/>
                </a:lnTo>
                <a:lnTo>
                  <a:pt x="380999" y="152399"/>
                </a:lnTo>
                <a:lnTo>
                  <a:pt x="374191" y="192920"/>
                </a:lnTo>
                <a:lnTo>
                  <a:pt x="354979" y="229326"/>
                </a:lnTo>
                <a:lnTo>
                  <a:pt x="325183" y="260169"/>
                </a:lnTo>
                <a:lnTo>
                  <a:pt x="286624" y="283996"/>
                </a:lnTo>
                <a:lnTo>
                  <a:pt x="241123" y="299357"/>
                </a:lnTo>
                <a:lnTo>
                  <a:pt x="190499" y="304799"/>
                </a:lnTo>
                <a:lnTo>
                  <a:pt x="139876" y="299357"/>
                </a:lnTo>
                <a:lnTo>
                  <a:pt x="94375" y="283996"/>
                </a:lnTo>
                <a:lnTo>
                  <a:pt x="55816" y="260169"/>
                </a:lnTo>
                <a:lnTo>
                  <a:pt x="26020" y="229326"/>
                </a:lnTo>
                <a:lnTo>
                  <a:pt x="6808" y="192920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67400" y="1828800"/>
            <a:ext cx="2362200" cy="1828800"/>
          </a:xfrm>
          <a:custGeom>
            <a:avLst/>
            <a:gdLst/>
            <a:ahLst/>
            <a:cxnLst/>
            <a:rect l="l" t="t" r="r" b="b"/>
            <a:pathLst>
              <a:path w="2362200" h="1828800">
                <a:moveTo>
                  <a:pt x="0" y="914399"/>
                </a:moveTo>
                <a:lnTo>
                  <a:pt x="1215" y="872547"/>
                </a:lnTo>
                <a:lnTo>
                  <a:pt x="4827" y="831177"/>
                </a:lnTo>
                <a:lnTo>
                  <a:pt x="10782" y="790331"/>
                </a:lnTo>
                <a:lnTo>
                  <a:pt x="19030" y="750047"/>
                </a:lnTo>
                <a:lnTo>
                  <a:pt x="29517" y="710368"/>
                </a:lnTo>
                <a:lnTo>
                  <a:pt x="42192" y="671332"/>
                </a:lnTo>
                <a:lnTo>
                  <a:pt x="57002" y="632981"/>
                </a:lnTo>
                <a:lnTo>
                  <a:pt x="73896" y="595355"/>
                </a:lnTo>
                <a:lnTo>
                  <a:pt x="92821" y="558494"/>
                </a:lnTo>
                <a:lnTo>
                  <a:pt x="113725" y="522438"/>
                </a:lnTo>
                <a:lnTo>
                  <a:pt x="136556" y="487228"/>
                </a:lnTo>
                <a:lnTo>
                  <a:pt x="161261" y="452905"/>
                </a:lnTo>
                <a:lnTo>
                  <a:pt x="187790" y="419509"/>
                </a:lnTo>
                <a:lnTo>
                  <a:pt x="216089" y="387079"/>
                </a:lnTo>
                <a:lnTo>
                  <a:pt x="246106" y="355657"/>
                </a:lnTo>
                <a:lnTo>
                  <a:pt x="277790" y="325283"/>
                </a:lnTo>
                <a:lnTo>
                  <a:pt x="311088" y="295996"/>
                </a:lnTo>
                <a:lnTo>
                  <a:pt x="345947" y="267839"/>
                </a:lnTo>
                <a:lnTo>
                  <a:pt x="382317" y="240850"/>
                </a:lnTo>
                <a:lnTo>
                  <a:pt x="420145" y="215070"/>
                </a:lnTo>
                <a:lnTo>
                  <a:pt x="459378" y="190541"/>
                </a:lnTo>
                <a:lnTo>
                  <a:pt x="499965" y="167301"/>
                </a:lnTo>
                <a:lnTo>
                  <a:pt x="541853" y="145391"/>
                </a:lnTo>
                <a:lnTo>
                  <a:pt x="584990" y="124852"/>
                </a:lnTo>
                <a:lnTo>
                  <a:pt x="629324" y="105725"/>
                </a:lnTo>
                <a:lnTo>
                  <a:pt x="674803" y="88049"/>
                </a:lnTo>
                <a:lnTo>
                  <a:pt x="721375" y="71864"/>
                </a:lnTo>
                <a:lnTo>
                  <a:pt x="768988" y="57212"/>
                </a:lnTo>
                <a:lnTo>
                  <a:pt x="817589" y="44133"/>
                </a:lnTo>
                <a:lnTo>
                  <a:pt x="867127" y="32666"/>
                </a:lnTo>
                <a:lnTo>
                  <a:pt x="917549" y="22853"/>
                </a:lnTo>
                <a:lnTo>
                  <a:pt x="968804" y="14733"/>
                </a:lnTo>
                <a:lnTo>
                  <a:pt x="1020838" y="8348"/>
                </a:lnTo>
                <a:lnTo>
                  <a:pt x="1073600" y="3737"/>
                </a:lnTo>
                <a:lnTo>
                  <a:pt x="1127038" y="941"/>
                </a:lnTo>
                <a:lnTo>
                  <a:pt x="1181099" y="0"/>
                </a:lnTo>
                <a:lnTo>
                  <a:pt x="1235161" y="941"/>
                </a:lnTo>
                <a:lnTo>
                  <a:pt x="1288599" y="3737"/>
                </a:lnTo>
                <a:lnTo>
                  <a:pt x="1341361" y="8348"/>
                </a:lnTo>
                <a:lnTo>
                  <a:pt x="1393395" y="14733"/>
                </a:lnTo>
                <a:lnTo>
                  <a:pt x="1444650" y="22853"/>
                </a:lnTo>
                <a:lnTo>
                  <a:pt x="1495072" y="32666"/>
                </a:lnTo>
                <a:lnTo>
                  <a:pt x="1544609" y="44133"/>
                </a:lnTo>
                <a:lnTo>
                  <a:pt x="1593211" y="57212"/>
                </a:lnTo>
                <a:lnTo>
                  <a:pt x="1640824" y="71864"/>
                </a:lnTo>
                <a:lnTo>
                  <a:pt x="1687396" y="88049"/>
                </a:lnTo>
                <a:lnTo>
                  <a:pt x="1732875" y="105725"/>
                </a:lnTo>
                <a:lnTo>
                  <a:pt x="1777209" y="124852"/>
                </a:lnTo>
                <a:lnTo>
                  <a:pt x="1820346" y="145391"/>
                </a:lnTo>
                <a:lnTo>
                  <a:pt x="1862234" y="167301"/>
                </a:lnTo>
                <a:lnTo>
                  <a:pt x="1902821" y="190541"/>
                </a:lnTo>
                <a:lnTo>
                  <a:pt x="1942054" y="215070"/>
                </a:lnTo>
                <a:lnTo>
                  <a:pt x="1979882" y="240850"/>
                </a:lnTo>
                <a:lnTo>
                  <a:pt x="2016251" y="267839"/>
                </a:lnTo>
                <a:lnTo>
                  <a:pt x="2051111" y="295996"/>
                </a:lnTo>
                <a:lnTo>
                  <a:pt x="2084409" y="325283"/>
                </a:lnTo>
                <a:lnTo>
                  <a:pt x="2116093" y="355657"/>
                </a:lnTo>
                <a:lnTo>
                  <a:pt x="2146110" y="387079"/>
                </a:lnTo>
                <a:lnTo>
                  <a:pt x="2174409" y="419509"/>
                </a:lnTo>
                <a:lnTo>
                  <a:pt x="2200938" y="452905"/>
                </a:lnTo>
                <a:lnTo>
                  <a:pt x="2225643" y="487228"/>
                </a:lnTo>
                <a:lnTo>
                  <a:pt x="2248474" y="522438"/>
                </a:lnTo>
                <a:lnTo>
                  <a:pt x="2269378" y="558494"/>
                </a:lnTo>
                <a:lnTo>
                  <a:pt x="2288303" y="595355"/>
                </a:lnTo>
                <a:lnTo>
                  <a:pt x="2305197" y="632981"/>
                </a:lnTo>
                <a:lnTo>
                  <a:pt x="2320007" y="671332"/>
                </a:lnTo>
                <a:lnTo>
                  <a:pt x="2332682" y="710368"/>
                </a:lnTo>
                <a:lnTo>
                  <a:pt x="2343169" y="750047"/>
                </a:lnTo>
                <a:lnTo>
                  <a:pt x="2351417" y="790331"/>
                </a:lnTo>
                <a:lnTo>
                  <a:pt x="2357372" y="831177"/>
                </a:lnTo>
                <a:lnTo>
                  <a:pt x="2360984" y="872547"/>
                </a:lnTo>
                <a:lnTo>
                  <a:pt x="2362199" y="914399"/>
                </a:lnTo>
                <a:lnTo>
                  <a:pt x="2360984" y="956252"/>
                </a:lnTo>
                <a:lnTo>
                  <a:pt x="2357372" y="997622"/>
                </a:lnTo>
                <a:lnTo>
                  <a:pt x="2351417" y="1038468"/>
                </a:lnTo>
                <a:lnTo>
                  <a:pt x="2343169" y="1078752"/>
                </a:lnTo>
                <a:lnTo>
                  <a:pt x="2332682" y="1118431"/>
                </a:lnTo>
                <a:lnTo>
                  <a:pt x="2320007" y="1157467"/>
                </a:lnTo>
                <a:lnTo>
                  <a:pt x="2305197" y="1195818"/>
                </a:lnTo>
                <a:lnTo>
                  <a:pt x="2288303" y="1233444"/>
                </a:lnTo>
                <a:lnTo>
                  <a:pt x="2269378" y="1270305"/>
                </a:lnTo>
                <a:lnTo>
                  <a:pt x="2248474" y="1306361"/>
                </a:lnTo>
                <a:lnTo>
                  <a:pt x="2225643" y="1341570"/>
                </a:lnTo>
                <a:lnTo>
                  <a:pt x="2200938" y="1375894"/>
                </a:lnTo>
                <a:lnTo>
                  <a:pt x="2174409" y="1409290"/>
                </a:lnTo>
                <a:lnTo>
                  <a:pt x="2146110" y="1441720"/>
                </a:lnTo>
                <a:lnTo>
                  <a:pt x="2116093" y="1473142"/>
                </a:lnTo>
                <a:lnTo>
                  <a:pt x="2084409" y="1503516"/>
                </a:lnTo>
                <a:lnTo>
                  <a:pt x="2051111" y="1532803"/>
                </a:lnTo>
                <a:lnTo>
                  <a:pt x="2016251" y="1560960"/>
                </a:lnTo>
                <a:lnTo>
                  <a:pt x="1979882" y="1587949"/>
                </a:lnTo>
                <a:lnTo>
                  <a:pt x="1942054" y="1613729"/>
                </a:lnTo>
                <a:lnTo>
                  <a:pt x="1902821" y="1638258"/>
                </a:lnTo>
                <a:lnTo>
                  <a:pt x="1862234" y="1661498"/>
                </a:lnTo>
                <a:lnTo>
                  <a:pt x="1820346" y="1683408"/>
                </a:lnTo>
                <a:lnTo>
                  <a:pt x="1777209" y="1703947"/>
                </a:lnTo>
                <a:lnTo>
                  <a:pt x="1732875" y="1723074"/>
                </a:lnTo>
                <a:lnTo>
                  <a:pt x="1687396" y="1740750"/>
                </a:lnTo>
                <a:lnTo>
                  <a:pt x="1640824" y="1756935"/>
                </a:lnTo>
                <a:lnTo>
                  <a:pt x="1593211" y="1771587"/>
                </a:lnTo>
                <a:lnTo>
                  <a:pt x="1544609" y="1784666"/>
                </a:lnTo>
                <a:lnTo>
                  <a:pt x="1495072" y="1796133"/>
                </a:lnTo>
                <a:lnTo>
                  <a:pt x="1444650" y="1805946"/>
                </a:lnTo>
                <a:lnTo>
                  <a:pt x="1393395" y="1814066"/>
                </a:lnTo>
                <a:lnTo>
                  <a:pt x="1341361" y="1820451"/>
                </a:lnTo>
                <a:lnTo>
                  <a:pt x="1288599" y="1825062"/>
                </a:lnTo>
                <a:lnTo>
                  <a:pt x="1235161" y="1827858"/>
                </a:lnTo>
                <a:lnTo>
                  <a:pt x="1181099" y="1828799"/>
                </a:lnTo>
                <a:lnTo>
                  <a:pt x="1127038" y="1827858"/>
                </a:lnTo>
                <a:lnTo>
                  <a:pt x="1073600" y="1825062"/>
                </a:lnTo>
                <a:lnTo>
                  <a:pt x="1020838" y="1820451"/>
                </a:lnTo>
                <a:lnTo>
                  <a:pt x="968804" y="1814066"/>
                </a:lnTo>
                <a:lnTo>
                  <a:pt x="917549" y="1805946"/>
                </a:lnTo>
                <a:lnTo>
                  <a:pt x="867127" y="1796133"/>
                </a:lnTo>
                <a:lnTo>
                  <a:pt x="817589" y="1784666"/>
                </a:lnTo>
                <a:lnTo>
                  <a:pt x="768988" y="1771587"/>
                </a:lnTo>
                <a:lnTo>
                  <a:pt x="721375" y="1756935"/>
                </a:lnTo>
                <a:lnTo>
                  <a:pt x="674803" y="1740750"/>
                </a:lnTo>
                <a:lnTo>
                  <a:pt x="629324" y="1723074"/>
                </a:lnTo>
                <a:lnTo>
                  <a:pt x="584990" y="1703947"/>
                </a:lnTo>
                <a:lnTo>
                  <a:pt x="541853" y="1683408"/>
                </a:lnTo>
                <a:lnTo>
                  <a:pt x="499965" y="1661498"/>
                </a:lnTo>
                <a:lnTo>
                  <a:pt x="459378" y="1638258"/>
                </a:lnTo>
                <a:lnTo>
                  <a:pt x="420145" y="1613729"/>
                </a:lnTo>
                <a:lnTo>
                  <a:pt x="382317" y="1587949"/>
                </a:lnTo>
                <a:lnTo>
                  <a:pt x="345947" y="1560960"/>
                </a:lnTo>
                <a:lnTo>
                  <a:pt x="311088" y="1532803"/>
                </a:lnTo>
                <a:lnTo>
                  <a:pt x="277790" y="1503516"/>
                </a:lnTo>
                <a:lnTo>
                  <a:pt x="246106" y="1473142"/>
                </a:lnTo>
                <a:lnTo>
                  <a:pt x="216089" y="1441720"/>
                </a:lnTo>
                <a:lnTo>
                  <a:pt x="187790" y="1409290"/>
                </a:lnTo>
                <a:lnTo>
                  <a:pt x="161261" y="1375894"/>
                </a:lnTo>
                <a:lnTo>
                  <a:pt x="136556" y="1341570"/>
                </a:lnTo>
                <a:lnTo>
                  <a:pt x="113725" y="1306361"/>
                </a:lnTo>
                <a:lnTo>
                  <a:pt x="92821" y="1270305"/>
                </a:lnTo>
                <a:lnTo>
                  <a:pt x="73896" y="1233444"/>
                </a:lnTo>
                <a:lnTo>
                  <a:pt x="57002" y="1195818"/>
                </a:lnTo>
                <a:lnTo>
                  <a:pt x="42192" y="1157467"/>
                </a:lnTo>
                <a:lnTo>
                  <a:pt x="29517" y="1118431"/>
                </a:lnTo>
                <a:lnTo>
                  <a:pt x="19030" y="1078752"/>
                </a:lnTo>
                <a:lnTo>
                  <a:pt x="10782" y="1038468"/>
                </a:lnTo>
                <a:lnTo>
                  <a:pt x="4827" y="997622"/>
                </a:lnTo>
                <a:lnTo>
                  <a:pt x="1215" y="956252"/>
                </a:lnTo>
                <a:lnTo>
                  <a:pt x="0" y="914399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8093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3360" y="921761"/>
            <a:ext cx="16344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Example</a:t>
            </a:r>
            <a:r>
              <a:rPr spc="-7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026" y="1287902"/>
            <a:ext cx="807021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Determine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configuration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bits for the following circuit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implementation</a:t>
            </a:r>
            <a:r>
              <a:rPr sz="20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in 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 2x2 FPGA, with I/O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constraints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as shown in the following figure. 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Assume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2-input LUTs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in each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CLB.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466" y="2931112"/>
            <a:ext cx="664845" cy="649605"/>
          </a:xfrm>
          <a:prstGeom prst="rect">
            <a:avLst/>
          </a:prstGeom>
          <a:solidFill>
            <a:srgbClr val="FF0000"/>
          </a:solidFill>
          <a:ln w="14064">
            <a:solidFill>
              <a:srgbClr val="00CC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CLB0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3439" y="2924080"/>
            <a:ext cx="678815" cy="663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SB0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433" y="3920436"/>
            <a:ext cx="678815" cy="663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SB1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3439" y="3920436"/>
            <a:ext cx="678815" cy="663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SB2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7525" y="2945859"/>
            <a:ext cx="664845" cy="649605"/>
          </a:xfrm>
          <a:prstGeom prst="rect">
            <a:avLst/>
          </a:prstGeom>
          <a:solidFill>
            <a:srgbClr val="FF0000"/>
          </a:solidFill>
          <a:ln w="14064">
            <a:solidFill>
              <a:srgbClr val="00CC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CLB1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0493" y="3935186"/>
            <a:ext cx="678815" cy="663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SB3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3439" y="4916750"/>
            <a:ext cx="678815" cy="663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SB4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7525" y="4938535"/>
            <a:ext cx="664845" cy="649605"/>
          </a:xfrm>
          <a:prstGeom prst="rect">
            <a:avLst/>
          </a:prstGeom>
          <a:solidFill>
            <a:srgbClr val="FF0000"/>
          </a:solidFill>
          <a:ln w="14064">
            <a:solidFill>
              <a:srgbClr val="00CC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CLB3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8168" y="3097170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8168" y="32631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8168" y="342919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5256" y="3097170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5256" y="32631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5256" y="342919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640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6817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817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6817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1991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6817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8168" y="4093523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8168" y="425954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8168" y="442556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302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76433" y="4576940"/>
          <a:ext cx="998218" cy="99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370"/>
                <a:gridCol w="166370"/>
                <a:gridCol w="166369"/>
                <a:gridCol w="166370"/>
                <a:gridCol w="332739"/>
              </a:tblGrid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735"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CLB2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6573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6573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15113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9050">
                      <a:solidFill>
                        <a:srgbClr val="00CCFF"/>
                      </a:solidFill>
                      <a:prstDash val="solid"/>
                    </a:lnL>
                    <a:lnR w="19050">
                      <a:solidFill>
                        <a:srgbClr val="00CCFF"/>
                      </a:solidFill>
                      <a:prstDash val="solid"/>
                    </a:lnR>
                    <a:lnT w="19050">
                      <a:solidFill>
                        <a:srgbClr val="00CCFF"/>
                      </a:solidFill>
                      <a:prstDash val="solid"/>
                    </a:lnT>
                    <a:lnB w="19050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CCFF"/>
                      </a:solidFill>
                      <a:prstDash val="solid"/>
                    </a:lnL>
                    <a:lnT w="19050">
                      <a:solidFill>
                        <a:srgbClr val="00CC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646718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17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2859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17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8996" y="358056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17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5256" y="4093523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5256" y="425954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5256" y="442556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5256" y="5089840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45256" y="525589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5256" y="5421953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69" y="0"/>
                </a:lnTo>
              </a:path>
            </a:pathLst>
          </a:custGeom>
          <a:ln w="1405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6718" y="4576940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2859" y="4576940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8996" y="4576940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43781" y="3595344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09922" y="3595344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6063" y="3595344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3781" y="45917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9922" y="45917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76063" y="45917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346804"/>
                </a:moveTo>
                <a:lnTo>
                  <a:pt x="0" y="0"/>
                </a:lnTo>
              </a:path>
            </a:pathLst>
          </a:custGeom>
          <a:ln w="1406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1114" y="3219602"/>
            <a:ext cx="332350" cy="87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2204" y="2598968"/>
            <a:ext cx="87236" cy="332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6297" y="2598968"/>
            <a:ext cx="87236" cy="346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2305" y="3219602"/>
            <a:ext cx="332292" cy="87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114" y="5212305"/>
            <a:ext cx="332350" cy="87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2204" y="5573255"/>
            <a:ext cx="87236" cy="3468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2305" y="5212305"/>
            <a:ext cx="332292" cy="87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66297" y="5588008"/>
            <a:ext cx="87236" cy="3468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5822" y="2413100"/>
            <a:ext cx="41655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npu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269" y="3009115"/>
            <a:ext cx="41655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npu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11716" y="5118981"/>
            <a:ext cx="44830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Ou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put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269" y="5001823"/>
            <a:ext cx="41655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npu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56402" y="3520840"/>
            <a:ext cx="547370" cy="676275"/>
          </a:xfrm>
          <a:custGeom>
            <a:avLst/>
            <a:gdLst/>
            <a:ahLst/>
            <a:cxnLst/>
            <a:rect l="l" t="t" r="r" b="b"/>
            <a:pathLst>
              <a:path w="547370" h="676275">
                <a:moveTo>
                  <a:pt x="0" y="675849"/>
                </a:moveTo>
                <a:lnTo>
                  <a:pt x="547077" y="675849"/>
                </a:lnTo>
                <a:lnTo>
                  <a:pt x="547077" y="0"/>
                </a:lnTo>
                <a:lnTo>
                  <a:pt x="0" y="0"/>
                </a:lnTo>
                <a:lnTo>
                  <a:pt x="0" y="675849"/>
                </a:lnTo>
                <a:close/>
              </a:path>
            </a:pathLst>
          </a:custGeom>
          <a:ln w="288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49388" y="401364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68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6402" y="3799339"/>
            <a:ext cx="102870" cy="119380"/>
          </a:xfrm>
          <a:custGeom>
            <a:avLst/>
            <a:gdLst/>
            <a:ahLst/>
            <a:cxnLst/>
            <a:rect l="l" t="t" r="r" b="b"/>
            <a:pathLst>
              <a:path w="102870" h="119379">
                <a:moveTo>
                  <a:pt x="0" y="0"/>
                </a:moveTo>
                <a:lnTo>
                  <a:pt x="102554" y="56357"/>
                </a:lnTo>
                <a:lnTo>
                  <a:pt x="0" y="118816"/>
                </a:lnTo>
              </a:path>
            </a:pathLst>
          </a:custGeom>
          <a:ln w="28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358410" y="3528314"/>
            <a:ext cx="142875" cy="97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10" dirty="0">
                <a:latin typeface="Arial"/>
                <a:cs typeface="Arial"/>
              </a:rPr>
              <a:t>S</a:t>
            </a:r>
            <a:r>
              <a:rPr sz="450" spc="15" dirty="0">
                <a:latin typeface="Arial"/>
                <a:cs typeface="Arial"/>
              </a:rPr>
              <a:t>ET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56719" y="3987915"/>
            <a:ext cx="306705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spc="15" dirty="0">
                <a:latin typeface="Arial"/>
                <a:cs typeface="Arial"/>
              </a:rPr>
              <a:t>CLR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900" i="1" spc="35" dirty="0">
                <a:latin typeface="Arial"/>
                <a:cs typeface="Arial"/>
              </a:rPr>
              <a:t>Q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01846" y="3533176"/>
            <a:ext cx="46164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4330" algn="l"/>
              </a:tabLst>
            </a:pPr>
            <a:r>
              <a:rPr sz="950" spc="30" dirty="0">
                <a:latin typeface="Arial"/>
                <a:cs typeface="Arial"/>
              </a:rPr>
              <a:t>D	</a:t>
            </a:r>
            <a:r>
              <a:rPr sz="900" i="1" spc="35" dirty="0">
                <a:latin typeface="Arial"/>
                <a:cs typeface="Arial"/>
              </a:rPr>
              <a:t>Q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56985" y="3520840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308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56985" y="3723585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308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67293" y="3622228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410308" y="0"/>
                </a:moveTo>
                <a:lnTo>
                  <a:pt x="0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00609" y="3419459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160020" y="0"/>
                </a:moveTo>
                <a:lnTo>
                  <a:pt x="0" y="0"/>
                </a:lnTo>
                <a:lnTo>
                  <a:pt x="29351" y="43527"/>
                </a:lnTo>
                <a:lnTo>
                  <a:pt x="51364" y="88201"/>
                </a:lnTo>
                <a:lnTo>
                  <a:pt x="66040" y="133693"/>
                </a:lnTo>
                <a:lnTo>
                  <a:pt x="73377" y="179677"/>
                </a:lnTo>
                <a:lnTo>
                  <a:pt x="73377" y="225825"/>
                </a:lnTo>
                <a:lnTo>
                  <a:pt x="66040" y="271808"/>
                </a:lnTo>
                <a:lnTo>
                  <a:pt x="51364" y="317298"/>
                </a:lnTo>
                <a:lnTo>
                  <a:pt x="29351" y="361970"/>
                </a:lnTo>
                <a:lnTo>
                  <a:pt x="0" y="405493"/>
                </a:lnTo>
                <a:lnTo>
                  <a:pt x="160020" y="405493"/>
                </a:lnTo>
                <a:lnTo>
                  <a:pt x="215729" y="394591"/>
                </a:lnTo>
                <a:lnTo>
                  <a:pt x="268707" y="380334"/>
                </a:lnTo>
                <a:lnTo>
                  <a:pt x="318600" y="362913"/>
                </a:lnTo>
                <a:lnTo>
                  <a:pt x="365055" y="342523"/>
                </a:lnTo>
                <a:lnTo>
                  <a:pt x="407717" y="319354"/>
                </a:lnTo>
                <a:lnTo>
                  <a:pt x="446233" y="293600"/>
                </a:lnTo>
                <a:lnTo>
                  <a:pt x="480250" y="265454"/>
                </a:lnTo>
                <a:lnTo>
                  <a:pt x="509413" y="235107"/>
                </a:lnTo>
                <a:lnTo>
                  <a:pt x="533369" y="202752"/>
                </a:lnTo>
                <a:lnTo>
                  <a:pt x="509714" y="170264"/>
                </a:lnTo>
                <a:lnTo>
                  <a:pt x="480751" y="139805"/>
                </a:lnTo>
                <a:lnTo>
                  <a:pt x="446843" y="111572"/>
                </a:lnTo>
                <a:lnTo>
                  <a:pt x="408357" y="85763"/>
                </a:lnTo>
                <a:lnTo>
                  <a:pt x="365657" y="62576"/>
                </a:lnTo>
                <a:lnTo>
                  <a:pt x="319108" y="42209"/>
                </a:lnTo>
                <a:lnTo>
                  <a:pt x="269076" y="24858"/>
                </a:lnTo>
                <a:lnTo>
                  <a:pt x="215924" y="10723"/>
                </a:lnTo>
                <a:lnTo>
                  <a:pt x="160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0622" y="3419452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533373" y="202775"/>
                </a:moveTo>
                <a:lnTo>
                  <a:pt x="509414" y="235126"/>
                </a:lnTo>
                <a:lnTo>
                  <a:pt x="480248" y="265469"/>
                </a:lnTo>
                <a:lnTo>
                  <a:pt x="446229" y="293611"/>
                </a:lnTo>
                <a:lnTo>
                  <a:pt x="407709" y="319361"/>
                </a:lnTo>
                <a:lnTo>
                  <a:pt x="365044" y="342526"/>
                </a:lnTo>
                <a:lnTo>
                  <a:pt x="318588" y="362913"/>
                </a:lnTo>
                <a:lnTo>
                  <a:pt x="268693" y="380331"/>
                </a:lnTo>
                <a:lnTo>
                  <a:pt x="215716" y="394588"/>
                </a:lnTo>
                <a:lnTo>
                  <a:pt x="160008" y="405490"/>
                </a:lnTo>
                <a:lnTo>
                  <a:pt x="0" y="405490"/>
                </a:lnTo>
                <a:lnTo>
                  <a:pt x="29350" y="361970"/>
                </a:lnTo>
                <a:lnTo>
                  <a:pt x="51363" y="317302"/>
                </a:lnTo>
                <a:lnTo>
                  <a:pt x="66039" y="271812"/>
                </a:lnTo>
                <a:lnTo>
                  <a:pt x="73377" y="225830"/>
                </a:lnTo>
                <a:lnTo>
                  <a:pt x="73377" y="179682"/>
                </a:lnTo>
                <a:lnTo>
                  <a:pt x="66039" y="133697"/>
                </a:lnTo>
                <a:lnTo>
                  <a:pt x="51363" y="88203"/>
                </a:lnTo>
                <a:lnTo>
                  <a:pt x="29350" y="43528"/>
                </a:lnTo>
                <a:lnTo>
                  <a:pt x="0" y="0"/>
                </a:lnTo>
                <a:lnTo>
                  <a:pt x="160008" y="0"/>
                </a:lnTo>
                <a:lnTo>
                  <a:pt x="215913" y="10721"/>
                </a:lnTo>
                <a:lnTo>
                  <a:pt x="269064" y="24857"/>
                </a:lnTo>
                <a:lnTo>
                  <a:pt x="319099" y="42208"/>
                </a:lnTo>
                <a:lnTo>
                  <a:pt x="365650" y="62577"/>
                </a:lnTo>
                <a:lnTo>
                  <a:pt x="408353" y="85767"/>
                </a:lnTo>
                <a:lnTo>
                  <a:pt x="446842" y="111580"/>
                </a:lnTo>
                <a:lnTo>
                  <a:pt x="480752" y="139817"/>
                </a:lnTo>
                <a:lnTo>
                  <a:pt x="509717" y="170281"/>
                </a:lnTo>
                <a:lnTo>
                  <a:pt x="533373" y="202775"/>
                </a:lnTo>
                <a:close/>
              </a:path>
            </a:pathLst>
          </a:custGeom>
          <a:ln w="2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00609" y="3419459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328208" y="0"/>
                </a:moveTo>
                <a:lnTo>
                  <a:pt x="0" y="0"/>
                </a:lnTo>
                <a:lnTo>
                  <a:pt x="0" y="405493"/>
                </a:lnTo>
                <a:lnTo>
                  <a:pt x="328208" y="405493"/>
                </a:lnTo>
                <a:lnTo>
                  <a:pt x="375255" y="400139"/>
                </a:lnTo>
                <a:lnTo>
                  <a:pt x="418440" y="384889"/>
                </a:lnTo>
                <a:lnTo>
                  <a:pt x="456533" y="360957"/>
                </a:lnTo>
                <a:lnTo>
                  <a:pt x="488303" y="329562"/>
                </a:lnTo>
                <a:lnTo>
                  <a:pt x="512519" y="291918"/>
                </a:lnTo>
                <a:lnTo>
                  <a:pt x="527952" y="249243"/>
                </a:lnTo>
                <a:lnTo>
                  <a:pt x="533369" y="202752"/>
                </a:lnTo>
                <a:lnTo>
                  <a:pt x="527952" y="156261"/>
                </a:lnTo>
                <a:lnTo>
                  <a:pt x="512519" y="113584"/>
                </a:lnTo>
                <a:lnTo>
                  <a:pt x="488303" y="75938"/>
                </a:lnTo>
                <a:lnTo>
                  <a:pt x="456533" y="44540"/>
                </a:lnTo>
                <a:lnTo>
                  <a:pt x="418440" y="20606"/>
                </a:lnTo>
                <a:lnTo>
                  <a:pt x="375255" y="5354"/>
                </a:lnTo>
                <a:lnTo>
                  <a:pt x="328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00622" y="3419452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328234" y="405490"/>
                </a:moveTo>
                <a:lnTo>
                  <a:pt x="0" y="405490"/>
                </a:lnTo>
                <a:lnTo>
                  <a:pt x="0" y="0"/>
                </a:lnTo>
                <a:lnTo>
                  <a:pt x="328234" y="0"/>
                </a:lnTo>
                <a:lnTo>
                  <a:pt x="375277" y="5355"/>
                </a:lnTo>
                <a:lnTo>
                  <a:pt x="418458" y="20609"/>
                </a:lnTo>
                <a:lnTo>
                  <a:pt x="456546" y="44546"/>
                </a:lnTo>
                <a:lnTo>
                  <a:pt x="488312" y="75948"/>
                </a:lnTo>
                <a:lnTo>
                  <a:pt x="512526" y="113598"/>
                </a:lnTo>
                <a:lnTo>
                  <a:pt x="527956" y="156279"/>
                </a:lnTo>
                <a:lnTo>
                  <a:pt x="533373" y="202775"/>
                </a:lnTo>
                <a:lnTo>
                  <a:pt x="527956" y="249258"/>
                </a:lnTo>
                <a:lnTo>
                  <a:pt x="512526" y="291927"/>
                </a:lnTo>
                <a:lnTo>
                  <a:pt x="488312" y="329565"/>
                </a:lnTo>
                <a:lnTo>
                  <a:pt x="456546" y="360958"/>
                </a:lnTo>
                <a:lnTo>
                  <a:pt x="418458" y="384887"/>
                </a:lnTo>
                <a:lnTo>
                  <a:pt x="375277" y="400136"/>
                </a:lnTo>
                <a:lnTo>
                  <a:pt x="328234" y="405490"/>
                </a:lnTo>
                <a:close/>
              </a:path>
            </a:pathLst>
          </a:custGeom>
          <a:ln w="2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16188" y="3622228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369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16188" y="3824943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369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26558" y="3723585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410338" y="0"/>
                </a:moveTo>
                <a:lnTo>
                  <a:pt x="0" y="0"/>
                </a:lnTo>
              </a:path>
            </a:pathLst>
          </a:custGeom>
          <a:ln w="28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59944" y="3520836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159959" y="0"/>
                </a:moveTo>
                <a:lnTo>
                  <a:pt x="0" y="0"/>
                </a:lnTo>
                <a:lnTo>
                  <a:pt x="29305" y="43519"/>
                </a:lnTo>
                <a:lnTo>
                  <a:pt x="51285" y="88188"/>
                </a:lnTo>
                <a:lnTo>
                  <a:pt x="65938" y="133680"/>
                </a:lnTo>
                <a:lnTo>
                  <a:pt x="73264" y="179665"/>
                </a:lnTo>
                <a:lnTo>
                  <a:pt x="73264" y="225816"/>
                </a:lnTo>
                <a:lnTo>
                  <a:pt x="65938" y="271803"/>
                </a:lnTo>
                <a:lnTo>
                  <a:pt x="51285" y="317298"/>
                </a:lnTo>
                <a:lnTo>
                  <a:pt x="29305" y="361973"/>
                </a:lnTo>
                <a:lnTo>
                  <a:pt x="0" y="405499"/>
                </a:lnTo>
                <a:lnTo>
                  <a:pt x="159959" y="405499"/>
                </a:lnTo>
                <a:lnTo>
                  <a:pt x="215648" y="394594"/>
                </a:lnTo>
                <a:lnTo>
                  <a:pt x="268608" y="380335"/>
                </a:lnTo>
                <a:lnTo>
                  <a:pt x="318488" y="362914"/>
                </a:lnTo>
                <a:lnTo>
                  <a:pt x="364937" y="342523"/>
                </a:lnTo>
                <a:lnTo>
                  <a:pt x="407602" y="319355"/>
                </a:lnTo>
                <a:lnTo>
                  <a:pt x="446132" y="293602"/>
                </a:lnTo>
                <a:lnTo>
                  <a:pt x="480176" y="265456"/>
                </a:lnTo>
                <a:lnTo>
                  <a:pt x="509382" y="235108"/>
                </a:lnTo>
                <a:lnTo>
                  <a:pt x="533400" y="202752"/>
                </a:lnTo>
                <a:lnTo>
                  <a:pt x="509718" y="170272"/>
                </a:lnTo>
                <a:lnTo>
                  <a:pt x="480736" y="139817"/>
                </a:lnTo>
                <a:lnTo>
                  <a:pt x="446816" y="111586"/>
                </a:lnTo>
                <a:lnTo>
                  <a:pt x="408322" y="85776"/>
                </a:lnTo>
                <a:lnTo>
                  <a:pt x="365617" y="62586"/>
                </a:lnTo>
                <a:lnTo>
                  <a:pt x="319064" y="42215"/>
                </a:lnTo>
                <a:lnTo>
                  <a:pt x="269028" y="24862"/>
                </a:lnTo>
                <a:lnTo>
                  <a:pt x="215872" y="10724"/>
                </a:lnTo>
                <a:lnTo>
                  <a:pt x="159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59979" y="3520840"/>
            <a:ext cx="533400" cy="405765"/>
          </a:xfrm>
          <a:custGeom>
            <a:avLst/>
            <a:gdLst/>
            <a:ahLst/>
            <a:cxnLst/>
            <a:rect l="l" t="t" r="r" b="b"/>
            <a:pathLst>
              <a:path w="533400" h="405764">
                <a:moveTo>
                  <a:pt x="533373" y="202745"/>
                </a:moveTo>
                <a:lnTo>
                  <a:pt x="509354" y="235104"/>
                </a:lnTo>
                <a:lnTo>
                  <a:pt x="480147" y="265454"/>
                </a:lnTo>
                <a:lnTo>
                  <a:pt x="446104" y="293601"/>
                </a:lnTo>
                <a:lnTo>
                  <a:pt x="407575" y="319354"/>
                </a:lnTo>
                <a:lnTo>
                  <a:pt x="364913" y="342521"/>
                </a:lnTo>
                <a:lnTo>
                  <a:pt x="318467" y="362910"/>
                </a:lnTo>
                <a:lnTo>
                  <a:pt x="268590" y="380330"/>
                </a:lnTo>
                <a:lnTo>
                  <a:pt x="215633" y="394588"/>
                </a:lnTo>
                <a:lnTo>
                  <a:pt x="159947" y="405493"/>
                </a:lnTo>
                <a:lnTo>
                  <a:pt x="0" y="405493"/>
                </a:lnTo>
                <a:lnTo>
                  <a:pt x="29305" y="361971"/>
                </a:lnTo>
                <a:lnTo>
                  <a:pt x="51284" y="317300"/>
                </a:lnTo>
                <a:lnTo>
                  <a:pt x="65937" y="271806"/>
                </a:lnTo>
                <a:lnTo>
                  <a:pt x="73263" y="225820"/>
                </a:lnTo>
                <a:lnTo>
                  <a:pt x="73263" y="179670"/>
                </a:lnTo>
                <a:lnTo>
                  <a:pt x="65937" y="133684"/>
                </a:lnTo>
                <a:lnTo>
                  <a:pt x="51284" y="88191"/>
                </a:lnTo>
                <a:lnTo>
                  <a:pt x="29305" y="43520"/>
                </a:lnTo>
                <a:lnTo>
                  <a:pt x="0" y="0"/>
                </a:lnTo>
                <a:lnTo>
                  <a:pt x="159947" y="0"/>
                </a:lnTo>
                <a:lnTo>
                  <a:pt x="215859" y="10721"/>
                </a:lnTo>
                <a:lnTo>
                  <a:pt x="269016" y="24856"/>
                </a:lnTo>
                <a:lnTo>
                  <a:pt x="319053" y="42207"/>
                </a:lnTo>
                <a:lnTo>
                  <a:pt x="365607" y="62575"/>
                </a:lnTo>
                <a:lnTo>
                  <a:pt x="408312" y="85762"/>
                </a:lnTo>
                <a:lnTo>
                  <a:pt x="446806" y="111571"/>
                </a:lnTo>
                <a:lnTo>
                  <a:pt x="480723" y="139803"/>
                </a:lnTo>
                <a:lnTo>
                  <a:pt x="509700" y="170260"/>
                </a:lnTo>
                <a:lnTo>
                  <a:pt x="533373" y="202745"/>
                </a:lnTo>
                <a:close/>
              </a:path>
            </a:pathLst>
          </a:custGeom>
          <a:ln w="2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06418" y="3520840"/>
            <a:ext cx="73660" cy="405765"/>
          </a:xfrm>
          <a:custGeom>
            <a:avLst/>
            <a:gdLst/>
            <a:ahLst/>
            <a:cxnLst/>
            <a:rect l="l" t="t" r="r" b="b"/>
            <a:pathLst>
              <a:path w="73659" h="405764">
                <a:moveTo>
                  <a:pt x="0" y="405493"/>
                </a:moveTo>
                <a:lnTo>
                  <a:pt x="29378" y="361971"/>
                </a:lnTo>
                <a:lnTo>
                  <a:pt x="51411" y="317300"/>
                </a:lnTo>
                <a:lnTo>
                  <a:pt x="66100" y="271806"/>
                </a:lnTo>
                <a:lnTo>
                  <a:pt x="73445" y="225820"/>
                </a:lnTo>
                <a:lnTo>
                  <a:pt x="73445" y="179670"/>
                </a:lnTo>
                <a:lnTo>
                  <a:pt x="66100" y="133684"/>
                </a:lnTo>
                <a:lnTo>
                  <a:pt x="51411" y="88191"/>
                </a:lnTo>
                <a:lnTo>
                  <a:pt x="29378" y="43520"/>
                </a:lnTo>
                <a:lnTo>
                  <a:pt x="0" y="0"/>
                </a:lnTo>
              </a:path>
            </a:pathLst>
          </a:custGeom>
          <a:ln w="28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77602" y="3622228"/>
            <a:ext cx="479425" cy="11430"/>
          </a:xfrm>
          <a:custGeom>
            <a:avLst/>
            <a:gdLst/>
            <a:ahLst/>
            <a:cxnLst/>
            <a:rect l="l" t="t" r="r" b="b"/>
            <a:pathLst>
              <a:path w="479425" h="11429">
                <a:moveTo>
                  <a:pt x="0" y="0"/>
                </a:moveTo>
                <a:lnTo>
                  <a:pt x="478800" y="11241"/>
                </a:lnTo>
              </a:path>
            </a:pathLst>
          </a:custGeom>
          <a:ln w="17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03296" y="3622228"/>
            <a:ext cx="513080" cy="11430"/>
          </a:xfrm>
          <a:custGeom>
            <a:avLst/>
            <a:gdLst/>
            <a:ahLst/>
            <a:cxnLst/>
            <a:rect l="l" t="t" r="r" b="b"/>
            <a:pathLst>
              <a:path w="513079" h="11429">
                <a:moveTo>
                  <a:pt x="0" y="11241"/>
                </a:moveTo>
                <a:lnTo>
                  <a:pt x="512893" y="0"/>
                </a:lnTo>
              </a:path>
            </a:pathLst>
          </a:custGeom>
          <a:ln w="17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09938" y="3520840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547047" y="0"/>
                </a:moveTo>
                <a:lnTo>
                  <a:pt x="0" y="0"/>
                </a:lnTo>
              </a:path>
            </a:pathLst>
          </a:custGeom>
          <a:ln w="17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09938" y="3723585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547047" y="0"/>
                </a:moveTo>
                <a:lnTo>
                  <a:pt x="0" y="0"/>
                </a:lnTo>
              </a:path>
            </a:pathLst>
          </a:custGeom>
          <a:ln w="17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09938" y="3824943"/>
            <a:ext cx="2906395" cy="811530"/>
          </a:xfrm>
          <a:custGeom>
            <a:avLst/>
            <a:gdLst/>
            <a:ahLst/>
            <a:cxnLst/>
            <a:rect l="l" t="t" r="r" b="b"/>
            <a:pathLst>
              <a:path w="2906395" h="811529">
                <a:moveTo>
                  <a:pt x="0" y="304154"/>
                </a:moveTo>
                <a:lnTo>
                  <a:pt x="1367663" y="304154"/>
                </a:lnTo>
                <a:lnTo>
                  <a:pt x="1367663" y="811053"/>
                </a:lnTo>
                <a:lnTo>
                  <a:pt x="2906250" y="811053"/>
                </a:lnTo>
                <a:lnTo>
                  <a:pt x="2906250" y="0"/>
                </a:lnTo>
              </a:path>
            </a:pathLst>
          </a:custGeom>
          <a:ln w="17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672042" y="3376482"/>
            <a:ext cx="561975" cy="4876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10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1 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10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0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86961" y="3982880"/>
            <a:ext cx="5619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10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0" dirty="0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25499" y="3575495"/>
            <a:ext cx="6051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latin typeface="Arial"/>
                <a:cs typeface="Arial"/>
              </a:rPr>
              <a:t>Ou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0" dirty="0">
                <a:latin typeface="Arial"/>
                <a:cs typeface="Arial"/>
              </a:rPr>
              <a:t>pu</a:t>
            </a:r>
            <a:r>
              <a:rPr sz="1500" spc="5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33942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400" y="307029"/>
            <a:ext cx="3285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CLBs</a:t>
            </a:r>
            <a:r>
              <a:rPr sz="4000" spc="-85" dirty="0">
                <a:solidFill>
                  <a:srgbClr val="0000FF"/>
                </a:solidFill>
              </a:rPr>
              <a:t> </a:t>
            </a:r>
            <a:r>
              <a:rPr sz="4000" dirty="0">
                <a:solidFill>
                  <a:srgbClr val="0000FF"/>
                </a:solidFill>
              </a:rPr>
              <a:t>required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161902" y="1991697"/>
            <a:ext cx="611505" cy="758190"/>
          </a:xfrm>
          <a:custGeom>
            <a:avLst/>
            <a:gdLst/>
            <a:ahLst/>
            <a:cxnLst/>
            <a:rect l="l" t="t" r="r" b="b"/>
            <a:pathLst>
              <a:path w="611504" h="758189">
                <a:moveTo>
                  <a:pt x="0" y="758193"/>
                </a:moveTo>
                <a:lnTo>
                  <a:pt x="610883" y="758193"/>
                </a:lnTo>
                <a:lnTo>
                  <a:pt x="610883" y="0"/>
                </a:lnTo>
                <a:lnTo>
                  <a:pt x="0" y="0"/>
                </a:lnTo>
                <a:lnTo>
                  <a:pt x="0" y="758193"/>
                </a:lnTo>
                <a:close/>
              </a:path>
            </a:pathLst>
          </a:custGeom>
          <a:ln w="3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725" y="25445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68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1902" y="2304159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0" y="0"/>
                </a:moveTo>
                <a:lnTo>
                  <a:pt x="114462" y="63172"/>
                </a:lnTo>
                <a:lnTo>
                  <a:pt x="0" y="133270"/>
                </a:lnTo>
              </a:path>
            </a:pathLst>
          </a:custGeom>
          <a:ln w="32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1645" y="2001642"/>
            <a:ext cx="14414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spc="20" dirty="0">
                <a:latin typeface="Arial"/>
                <a:cs typeface="Arial"/>
              </a:rPr>
              <a:t>S</a:t>
            </a:r>
            <a:r>
              <a:rPr sz="500" spc="15" dirty="0">
                <a:latin typeface="Arial"/>
                <a:cs typeface="Arial"/>
              </a:rPr>
              <a:t>ET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9764" y="2517210"/>
            <a:ext cx="32702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30" baseline="5555" dirty="0">
                <a:latin typeface="Arial"/>
                <a:cs typeface="Arial"/>
              </a:rPr>
              <a:t>CLR</a:t>
            </a:r>
            <a:r>
              <a:rPr sz="750" spc="60" baseline="5555" dirty="0">
                <a:latin typeface="Arial"/>
                <a:cs typeface="Arial"/>
              </a:rPr>
              <a:t> </a:t>
            </a:r>
            <a:r>
              <a:rPr sz="1050" i="1" spc="5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6817" y="2007086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81635" algn="l"/>
              </a:tabLst>
            </a:pPr>
            <a:r>
              <a:rPr sz="1100" spc="5" dirty="0">
                <a:latin typeface="Arial"/>
                <a:cs typeface="Arial"/>
              </a:rPr>
              <a:t>D	</a:t>
            </a:r>
            <a:r>
              <a:rPr sz="1050" i="1" spc="5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0897" y="1991697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8163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0897" y="2219149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8163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9061" y="2105408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458185" y="0"/>
                </a:moveTo>
                <a:lnTo>
                  <a:pt x="0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1264" y="1877964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178685" y="0"/>
                </a:moveTo>
                <a:lnTo>
                  <a:pt x="0" y="0"/>
                </a:lnTo>
                <a:lnTo>
                  <a:pt x="29873" y="43885"/>
                </a:lnTo>
                <a:lnTo>
                  <a:pt x="53108" y="88843"/>
                </a:lnTo>
                <a:lnTo>
                  <a:pt x="69704" y="134605"/>
                </a:lnTo>
                <a:lnTo>
                  <a:pt x="79662" y="180903"/>
                </a:lnTo>
                <a:lnTo>
                  <a:pt x="82979" y="227502"/>
                </a:lnTo>
                <a:lnTo>
                  <a:pt x="79662" y="274032"/>
                </a:lnTo>
                <a:lnTo>
                  <a:pt x="69704" y="320327"/>
                </a:lnTo>
                <a:lnTo>
                  <a:pt x="53108" y="366084"/>
                </a:lnTo>
                <a:lnTo>
                  <a:pt x="29873" y="411036"/>
                </a:lnTo>
                <a:lnTo>
                  <a:pt x="0" y="454914"/>
                </a:lnTo>
                <a:lnTo>
                  <a:pt x="178685" y="454914"/>
                </a:lnTo>
                <a:lnTo>
                  <a:pt x="234804" y="444067"/>
                </a:lnTo>
                <a:lnTo>
                  <a:pt x="288486" y="430160"/>
                </a:lnTo>
                <a:lnTo>
                  <a:pt x="339443" y="413347"/>
                </a:lnTo>
                <a:lnTo>
                  <a:pt x="387386" y="393786"/>
                </a:lnTo>
                <a:lnTo>
                  <a:pt x="432028" y="371635"/>
                </a:lnTo>
                <a:lnTo>
                  <a:pt x="473079" y="347049"/>
                </a:lnTo>
                <a:lnTo>
                  <a:pt x="510252" y="320186"/>
                </a:lnTo>
                <a:lnTo>
                  <a:pt x="543259" y="291202"/>
                </a:lnTo>
                <a:lnTo>
                  <a:pt x="571812" y="260255"/>
                </a:lnTo>
                <a:lnTo>
                  <a:pt x="595621" y="227502"/>
                </a:lnTo>
                <a:lnTo>
                  <a:pt x="572119" y="194600"/>
                </a:lnTo>
                <a:lnTo>
                  <a:pt x="543780" y="163521"/>
                </a:lnTo>
                <a:lnTo>
                  <a:pt x="510903" y="134427"/>
                </a:lnTo>
                <a:lnTo>
                  <a:pt x="473786" y="107480"/>
                </a:lnTo>
                <a:lnTo>
                  <a:pt x="432725" y="82844"/>
                </a:lnTo>
                <a:lnTo>
                  <a:pt x="388018" y="60681"/>
                </a:lnTo>
                <a:lnTo>
                  <a:pt x="339963" y="41152"/>
                </a:lnTo>
                <a:lnTo>
                  <a:pt x="288858" y="24421"/>
                </a:lnTo>
                <a:lnTo>
                  <a:pt x="234999" y="10649"/>
                </a:lnTo>
                <a:lnTo>
                  <a:pt x="178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1263" y="1877956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595607" y="227482"/>
                </a:moveTo>
                <a:lnTo>
                  <a:pt x="571796" y="260242"/>
                </a:lnTo>
                <a:lnTo>
                  <a:pt x="543244" y="291195"/>
                </a:lnTo>
                <a:lnTo>
                  <a:pt x="510238" y="320184"/>
                </a:lnTo>
                <a:lnTo>
                  <a:pt x="473068" y="347051"/>
                </a:lnTo>
                <a:lnTo>
                  <a:pt x="432020" y="371640"/>
                </a:lnTo>
                <a:lnTo>
                  <a:pt x="387382" y="393795"/>
                </a:lnTo>
                <a:lnTo>
                  <a:pt x="339442" y="413359"/>
                </a:lnTo>
                <a:lnTo>
                  <a:pt x="288488" y="430174"/>
                </a:lnTo>
                <a:lnTo>
                  <a:pt x="234807" y="444085"/>
                </a:lnTo>
                <a:lnTo>
                  <a:pt x="178688" y="454934"/>
                </a:lnTo>
                <a:lnTo>
                  <a:pt x="0" y="454934"/>
                </a:lnTo>
                <a:lnTo>
                  <a:pt x="29874" y="411055"/>
                </a:lnTo>
                <a:lnTo>
                  <a:pt x="53109" y="366102"/>
                </a:lnTo>
                <a:lnTo>
                  <a:pt x="69706" y="320342"/>
                </a:lnTo>
                <a:lnTo>
                  <a:pt x="79664" y="274045"/>
                </a:lnTo>
                <a:lnTo>
                  <a:pt x="82983" y="227478"/>
                </a:lnTo>
                <a:lnTo>
                  <a:pt x="79664" y="180911"/>
                </a:lnTo>
                <a:lnTo>
                  <a:pt x="69706" y="134610"/>
                </a:lnTo>
                <a:lnTo>
                  <a:pt x="53109" y="88846"/>
                </a:lnTo>
                <a:lnTo>
                  <a:pt x="29874" y="43887"/>
                </a:lnTo>
                <a:lnTo>
                  <a:pt x="0" y="0"/>
                </a:lnTo>
                <a:lnTo>
                  <a:pt x="178688" y="0"/>
                </a:lnTo>
                <a:lnTo>
                  <a:pt x="235003" y="10652"/>
                </a:lnTo>
                <a:lnTo>
                  <a:pt x="288861" y="24424"/>
                </a:lnTo>
                <a:lnTo>
                  <a:pt x="339964" y="41155"/>
                </a:lnTo>
                <a:lnTo>
                  <a:pt x="388016" y="60681"/>
                </a:lnTo>
                <a:lnTo>
                  <a:pt x="432719" y="82842"/>
                </a:lnTo>
                <a:lnTo>
                  <a:pt x="473777" y="107474"/>
                </a:lnTo>
                <a:lnTo>
                  <a:pt x="510892" y="134416"/>
                </a:lnTo>
                <a:lnTo>
                  <a:pt x="543766" y="163506"/>
                </a:lnTo>
                <a:lnTo>
                  <a:pt x="572104" y="194582"/>
                </a:lnTo>
                <a:lnTo>
                  <a:pt x="595607" y="227482"/>
                </a:lnTo>
                <a:close/>
              </a:path>
            </a:pathLst>
          </a:custGeom>
          <a:ln w="32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1264" y="1877964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366534" y="0"/>
                </a:moveTo>
                <a:lnTo>
                  <a:pt x="0" y="0"/>
                </a:lnTo>
                <a:lnTo>
                  <a:pt x="0" y="454914"/>
                </a:lnTo>
                <a:lnTo>
                  <a:pt x="366534" y="454914"/>
                </a:lnTo>
                <a:lnTo>
                  <a:pt x="412703" y="450292"/>
                </a:lnTo>
                <a:lnTo>
                  <a:pt x="455705" y="437039"/>
                </a:lnTo>
                <a:lnTo>
                  <a:pt x="494619" y="416067"/>
                </a:lnTo>
                <a:lnTo>
                  <a:pt x="528523" y="388292"/>
                </a:lnTo>
                <a:lnTo>
                  <a:pt x="556497" y="354627"/>
                </a:lnTo>
                <a:lnTo>
                  <a:pt x="577619" y="315988"/>
                </a:lnTo>
                <a:lnTo>
                  <a:pt x="590967" y="273287"/>
                </a:lnTo>
                <a:lnTo>
                  <a:pt x="595621" y="227441"/>
                </a:lnTo>
                <a:lnTo>
                  <a:pt x="590967" y="181614"/>
                </a:lnTo>
                <a:lnTo>
                  <a:pt x="577619" y="138925"/>
                </a:lnTo>
                <a:lnTo>
                  <a:pt x="556497" y="100292"/>
                </a:lnTo>
                <a:lnTo>
                  <a:pt x="528523" y="66629"/>
                </a:lnTo>
                <a:lnTo>
                  <a:pt x="494619" y="38852"/>
                </a:lnTo>
                <a:lnTo>
                  <a:pt x="455705" y="17878"/>
                </a:lnTo>
                <a:lnTo>
                  <a:pt x="412703" y="4622"/>
                </a:lnTo>
                <a:lnTo>
                  <a:pt x="366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1263" y="1877956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366529" y="454934"/>
                </a:moveTo>
                <a:lnTo>
                  <a:pt x="0" y="454934"/>
                </a:lnTo>
                <a:lnTo>
                  <a:pt x="0" y="0"/>
                </a:lnTo>
                <a:lnTo>
                  <a:pt x="366529" y="0"/>
                </a:lnTo>
                <a:lnTo>
                  <a:pt x="412705" y="4622"/>
                </a:lnTo>
                <a:lnTo>
                  <a:pt x="455709" y="17878"/>
                </a:lnTo>
                <a:lnTo>
                  <a:pt x="494621" y="38853"/>
                </a:lnTo>
                <a:lnTo>
                  <a:pt x="528522" y="66631"/>
                </a:lnTo>
                <a:lnTo>
                  <a:pt x="556491" y="100295"/>
                </a:lnTo>
                <a:lnTo>
                  <a:pt x="577609" y="138931"/>
                </a:lnTo>
                <a:lnTo>
                  <a:pt x="590954" y="181621"/>
                </a:lnTo>
                <a:lnTo>
                  <a:pt x="595607" y="227452"/>
                </a:lnTo>
                <a:lnTo>
                  <a:pt x="590954" y="273301"/>
                </a:lnTo>
                <a:lnTo>
                  <a:pt x="577609" y="316003"/>
                </a:lnTo>
                <a:lnTo>
                  <a:pt x="556491" y="354644"/>
                </a:lnTo>
                <a:lnTo>
                  <a:pt x="528522" y="388310"/>
                </a:lnTo>
                <a:lnTo>
                  <a:pt x="494621" y="416087"/>
                </a:lnTo>
                <a:lnTo>
                  <a:pt x="455709" y="437059"/>
                </a:lnTo>
                <a:lnTo>
                  <a:pt x="412705" y="450313"/>
                </a:lnTo>
                <a:lnTo>
                  <a:pt x="366529" y="454934"/>
                </a:lnTo>
                <a:close/>
              </a:path>
            </a:pathLst>
          </a:custGeom>
          <a:ln w="32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5311" y="2105408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215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5311" y="2332890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215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03527" y="2219149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458215" y="0"/>
                </a:moveTo>
                <a:lnTo>
                  <a:pt x="0" y="0"/>
                </a:lnTo>
              </a:path>
            </a:pathLst>
          </a:custGeom>
          <a:ln w="32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5846" y="1991685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178612" y="0"/>
                </a:moveTo>
                <a:lnTo>
                  <a:pt x="0" y="0"/>
                </a:lnTo>
                <a:lnTo>
                  <a:pt x="29824" y="43878"/>
                </a:lnTo>
                <a:lnTo>
                  <a:pt x="53020" y="88832"/>
                </a:lnTo>
                <a:lnTo>
                  <a:pt x="69589" y="134593"/>
                </a:lnTo>
                <a:lnTo>
                  <a:pt x="79530" y="180892"/>
                </a:lnTo>
                <a:lnTo>
                  <a:pt x="82841" y="227502"/>
                </a:lnTo>
                <a:lnTo>
                  <a:pt x="79530" y="274030"/>
                </a:lnTo>
                <a:lnTo>
                  <a:pt x="69589" y="320332"/>
                </a:lnTo>
                <a:lnTo>
                  <a:pt x="53020" y="366097"/>
                </a:lnTo>
                <a:lnTo>
                  <a:pt x="29824" y="411057"/>
                </a:lnTo>
                <a:lnTo>
                  <a:pt x="0" y="454944"/>
                </a:lnTo>
                <a:lnTo>
                  <a:pt x="178612" y="454944"/>
                </a:lnTo>
                <a:lnTo>
                  <a:pt x="234704" y="444097"/>
                </a:lnTo>
                <a:lnTo>
                  <a:pt x="288361" y="430187"/>
                </a:lnTo>
                <a:lnTo>
                  <a:pt x="339297" y="413371"/>
                </a:lnTo>
                <a:lnTo>
                  <a:pt x="387225" y="393806"/>
                </a:lnTo>
                <a:lnTo>
                  <a:pt x="431859" y="371650"/>
                </a:lnTo>
                <a:lnTo>
                  <a:pt x="472914" y="347059"/>
                </a:lnTo>
                <a:lnTo>
                  <a:pt x="510102" y="320192"/>
                </a:lnTo>
                <a:lnTo>
                  <a:pt x="543138" y="291205"/>
                </a:lnTo>
                <a:lnTo>
                  <a:pt x="571736" y="260256"/>
                </a:lnTo>
                <a:lnTo>
                  <a:pt x="595609" y="227502"/>
                </a:lnTo>
                <a:lnTo>
                  <a:pt x="572092" y="194600"/>
                </a:lnTo>
                <a:lnTo>
                  <a:pt x="543744" y="163521"/>
                </a:lnTo>
                <a:lnTo>
                  <a:pt x="510863" y="134427"/>
                </a:lnTo>
                <a:lnTo>
                  <a:pt x="473743" y="107480"/>
                </a:lnTo>
                <a:lnTo>
                  <a:pt x="432682" y="82844"/>
                </a:lnTo>
                <a:lnTo>
                  <a:pt x="387975" y="60681"/>
                </a:lnTo>
                <a:lnTo>
                  <a:pt x="339919" y="41152"/>
                </a:lnTo>
                <a:lnTo>
                  <a:pt x="288809" y="24421"/>
                </a:lnTo>
                <a:lnTo>
                  <a:pt x="234941" y="10649"/>
                </a:lnTo>
                <a:lnTo>
                  <a:pt x="178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5839" y="1991697"/>
            <a:ext cx="595630" cy="455295"/>
          </a:xfrm>
          <a:custGeom>
            <a:avLst/>
            <a:gdLst/>
            <a:ahLst/>
            <a:cxnLst/>
            <a:rect l="l" t="t" r="r" b="b"/>
            <a:pathLst>
              <a:path w="595629" h="455294">
                <a:moveTo>
                  <a:pt x="595619" y="227482"/>
                </a:moveTo>
                <a:lnTo>
                  <a:pt x="571744" y="260235"/>
                </a:lnTo>
                <a:lnTo>
                  <a:pt x="543146" y="291183"/>
                </a:lnTo>
                <a:lnTo>
                  <a:pt x="510111" y="320169"/>
                </a:lnTo>
                <a:lnTo>
                  <a:pt x="472924" y="347036"/>
                </a:lnTo>
                <a:lnTo>
                  <a:pt x="431871" y="371625"/>
                </a:lnTo>
                <a:lnTo>
                  <a:pt x="387237" y="393780"/>
                </a:lnTo>
                <a:lnTo>
                  <a:pt x="339308" y="413342"/>
                </a:lnTo>
                <a:lnTo>
                  <a:pt x="288369" y="430156"/>
                </a:lnTo>
                <a:lnTo>
                  <a:pt x="234707" y="444062"/>
                </a:lnTo>
                <a:lnTo>
                  <a:pt x="178606" y="454904"/>
                </a:lnTo>
                <a:lnTo>
                  <a:pt x="0" y="454904"/>
                </a:lnTo>
                <a:lnTo>
                  <a:pt x="29822" y="411025"/>
                </a:lnTo>
                <a:lnTo>
                  <a:pt x="53018" y="366072"/>
                </a:lnTo>
                <a:lnTo>
                  <a:pt x="69586" y="320313"/>
                </a:lnTo>
                <a:lnTo>
                  <a:pt x="79527" y="274016"/>
                </a:lnTo>
                <a:lnTo>
                  <a:pt x="82841" y="227452"/>
                </a:lnTo>
                <a:lnTo>
                  <a:pt x="79527" y="180887"/>
                </a:lnTo>
                <a:lnTo>
                  <a:pt x="69586" y="134591"/>
                </a:lnTo>
                <a:lnTo>
                  <a:pt x="53018" y="88831"/>
                </a:lnTo>
                <a:lnTo>
                  <a:pt x="29822" y="43878"/>
                </a:lnTo>
                <a:lnTo>
                  <a:pt x="0" y="0"/>
                </a:lnTo>
                <a:lnTo>
                  <a:pt x="178606" y="0"/>
                </a:lnTo>
                <a:lnTo>
                  <a:pt x="234937" y="10645"/>
                </a:lnTo>
                <a:lnTo>
                  <a:pt x="288807" y="24413"/>
                </a:lnTo>
                <a:lnTo>
                  <a:pt x="339919" y="41142"/>
                </a:lnTo>
                <a:lnTo>
                  <a:pt x="387977" y="60668"/>
                </a:lnTo>
                <a:lnTo>
                  <a:pt x="432685" y="82830"/>
                </a:lnTo>
                <a:lnTo>
                  <a:pt x="473748" y="107465"/>
                </a:lnTo>
                <a:lnTo>
                  <a:pt x="510869" y="134410"/>
                </a:lnTo>
                <a:lnTo>
                  <a:pt x="543751" y="163503"/>
                </a:lnTo>
                <a:lnTo>
                  <a:pt x="572100" y="194581"/>
                </a:lnTo>
                <a:lnTo>
                  <a:pt x="595619" y="227482"/>
                </a:lnTo>
                <a:close/>
              </a:path>
            </a:pathLst>
          </a:custGeom>
          <a:ln w="32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6039" y="1991697"/>
            <a:ext cx="83185" cy="455295"/>
          </a:xfrm>
          <a:custGeom>
            <a:avLst/>
            <a:gdLst/>
            <a:ahLst/>
            <a:cxnLst/>
            <a:rect l="l" t="t" r="r" b="b"/>
            <a:pathLst>
              <a:path w="83185" h="455294">
                <a:moveTo>
                  <a:pt x="0" y="454904"/>
                </a:moveTo>
                <a:lnTo>
                  <a:pt x="29897" y="411025"/>
                </a:lnTo>
                <a:lnTo>
                  <a:pt x="53150" y="366072"/>
                </a:lnTo>
                <a:lnTo>
                  <a:pt x="69760" y="320313"/>
                </a:lnTo>
                <a:lnTo>
                  <a:pt x="79725" y="274016"/>
                </a:lnTo>
                <a:lnTo>
                  <a:pt x="83047" y="227452"/>
                </a:lnTo>
                <a:lnTo>
                  <a:pt x="79725" y="180887"/>
                </a:lnTo>
                <a:lnTo>
                  <a:pt x="69760" y="134591"/>
                </a:lnTo>
                <a:lnTo>
                  <a:pt x="53150" y="88831"/>
                </a:lnTo>
                <a:lnTo>
                  <a:pt x="29897" y="43878"/>
                </a:lnTo>
                <a:lnTo>
                  <a:pt x="0" y="0"/>
                </a:lnTo>
              </a:path>
            </a:pathLst>
          </a:custGeom>
          <a:ln w="3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7246" y="2105408"/>
            <a:ext cx="534670" cy="12700"/>
          </a:xfrm>
          <a:custGeom>
            <a:avLst/>
            <a:gdLst/>
            <a:ahLst/>
            <a:cxnLst/>
            <a:rect l="l" t="t" r="r" b="b"/>
            <a:pathLst>
              <a:path w="534670" h="12700">
                <a:moveTo>
                  <a:pt x="0" y="0"/>
                </a:moveTo>
                <a:lnTo>
                  <a:pt x="534656" y="12664"/>
                </a:lnTo>
              </a:path>
            </a:pathLst>
          </a:custGeom>
          <a:ln w="1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2571" y="2105408"/>
            <a:ext cx="572770" cy="12700"/>
          </a:xfrm>
          <a:custGeom>
            <a:avLst/>
            <a:gdLst/>
            <a:ahLst/>
            <a:cxnLst/>
            <a:rect l="l" t="t" r="r" b="b"/>
            <a:pathLst>
              <a:path w="572770" h="12700">
                <a:moveTo>
                  <a:pt x="0" y="12664"/>
                </a:moveTo>
                <a:lnTo>
                  <a:pt x="572739" y="0"/>
                </a:lnTo>
              </a:path>
            </a:pathLst>
          </a:custGeom>
          <a:ln w="1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0011" y="1991697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610886" y="0"/>
                </a:moveTo>
                <a:lnTo>
                  <a:pt x="0" y="0"/>
                </a:lnTo>
              </a:path>
            </a:pathLst>
          </a:custGeom>
          <a:ln w="1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0011" y="2219149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610886" y="0"/>
                </a:moveTo>
                <a:lnTo>
                  <a:pt x="0" y="0"/>
                </a:lnTo>
              </a:path>
            </a:pathLst>
          </a:custGeom>
          <a:ln w="1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89203" y="1831315"/>
            <a:ext cx="624840" cy="5435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55"/>
              </a:spcBef>
            </a:pPr>
            <a:r>
              <a:rPr sz="1650" spc="5" dirty="0">
                <a:latin typeface="Arial"/>
                <a:cs typeface="Arial"/>
              </a:rPr>
              <a:t>I</a:t>
            </a:r>
            <a:r>
              <a:rPr sz="1650" spc="25" dirty="0">
                <a:latin typeface="Arial"/>
                <a:cs typeface="Arial"/>
              </a:rPr>
              <a:t>npu</a:t>
            </a:r>
            <a:r>
              <a:rPr sz="1650" spc="5" dirty="0">
                <a:latin typeface="Arial"/>
                <a:cs typeface="Arial"/>
              </a:rPr>
              <a:t>t</a:t>
            </a:r>
            <a:r>
              <a:rPr sz="1650" spc="15" dirty="0">
                <a:latin typeface="Arial"/>
                <a:cs typeface="Arial"/>
              </a:rPr>
              <a:t>1  </a:t>
            </a:r>
            <a:r>
              <a:rPr sz="1650" spc="5" dirty="0">
                <a:latin typeface="Arial"/>
                <a:cs typeface="Arial"/>
              </a:rPr>
              <a:t>I</a:t>
            </a:r>
            <a:r>
              <a:rPr sz="1650" spc="25" dirty="0">
                <a:latin typeface="Arial"/>
                <a:cs typeface="Arial"/>
              </a:rPr>
              <a:t>npu</a:t>
            </a:r>
            <a:r>
              <a:rPr sz="1650" spc="5" dirty="0">
                <a:latin typeface="Arial"/>
                <a:cs typeface="Arial"/>
              </a:rPr>
              <a:t>t</a:t>
            </a:r>
            <a:r>
              <a:rPr sz="1650" spc="25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22505" y="3080234"/>
            <a:ext cx="62484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5" dirty="0">
                <a:latin typeface="Arial"/>
                <a:cs typeface="Arial"/>
              </a:rPr>
              <a:t>I</a:t>
            </a:r>
            <a:r>
              <a:rPr sz="1650" spc="25" dirty="0">
                <a:latin typeface="Arial"/>
                <a:cs typeface="Arial"/>
              </a:rPr>
              <a:t>npu</a:t>
            </a:r>
            <a:r>
              <a:rPr sz="1650" spc="5" dirty="0">
                <a:latin typeface="Arial"/>
                <a:cs typeface="Arial"/>
              </a:rPr>
              <a:t>t</a:t>
            </a:r>
            <a:r>
              <a:rPr sz="1650" spc="25" dirty="0"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62215" y="2054581"/>
            <a:ext cx="67246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0" dirty="0">
                <a:latin typeface="Arial"/>
                <a:cs typeface="Arial"/>
              </a:rPr>
              <a:t>O</a:t>
            </a:r>
            <a:r>
              <a:rPr sz="1650" spc="25" dirty="0">
                <a:latin typeface="Arial"/>
                <a:cs typeface="Arial"/>
              </a:rPr>
              <a:t>u</a:t>
            </a:r>
            <a:r>
              <a:rPr sz="1650" spc="5" dirty="0">
                <a:latin typeface="Arial"/>
                <a:cs typeface="Arial"/>
              </a:rPr>
              <a:t>t</a:t>
            </a:r>
            <a:r>
              <a:rPr sz="1650" spc="25" dirty="0">
                <a:latin typeface="Arial"/>
                <a:cs typeface="Arial"/>
              </a:rPr>
              <a:t>pu</a:t>
            </a:r>
            <a:r>
              <a:rPr sz="1650" spc="10" dirty="0">
                <a:latin typeface="Arial"/>
                <a:cs typeface="Arial"/>
              </a:rPr>
              <a:t>t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45311" y="2332890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5">
                <a:moveTo>
                  <a:pt x="0" y="0"/>
                </a:moveTo>
                <a:lnTo>
                  <a:pt x="0" y="909838"/>
                </a:lnTo>
              </a:path>
            </a:pathLst>
          </a:custGeom>
          <a:ln w="19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0011" y="3242729"/>
            <a:ext cx="3245485" cy="0"/>
          </a:xfrm>
          <a:custGeom>
            <a:avLst/>
            <a:gdLst/>
            <a:ahLst/>
            <a:cxnLst/>
            <a:rect l="l" t="t" r="r" b="b"/>
            <a:pathLst>
              <a:path w="3245485">
                <a:moveTo>
                  <a:pt x="3245300" y="0"/>
                </a:moveTo>
                <a:lnTo>
                  <a:pt x="0" y="0"/>
                </a:lnTo>
              </a:path>
            </a:pathLst>
          </a:custGeom>
          <a:ln w="1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7272" y="1536762"/>
            <a:ext cx="2596515" cy="1517015"/>
          </a:xfrm>
          <a:custGeom>
            <a:avLst/>
            <a:gdLst/>
            <a:ahLst/>
            <a:cxnLst/>
            <a:rect l="l" t="t" r="r" b="b"/>
            <a:pathLst>
              <a:path w="2596515" h="1517014">
                <a:moveTo>
                  <a:pt x="0" y="1516418"/>
                </a:moveTo>
                <a:lnTo>
                  <a:pt x="2596294" y="1516418"/>
                </a:lnTo>
                <a:lnTo>
                  <a:pt x="2596294" y="0"/>
                </a:lnTo>
                <a:lnTo>
                  <a:pt x="0" y="0"/>
                </a:lnTo>
                <a:lnTo>
                  <a:pt x="0" y="1516418"/>
                </a:lnTo>
                <a:close/>
              </a:path>
            </a:pathLst>
          </a:custGeom>
          <a:ln w="1929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1700" y="1536762"/>
            <a:ext cx="2195830" cy="1517015"/>
          </a:xfrm>
          <a:custGeom>
            <a:avLst/>
            <a:gdLst/>
            <a:ahLst/>
            <a:cxnLst/>
            <a:rect l="l" t="t" r="r" b="b"/>
            <a:pathLst>
              <a:path w="2195829" h="1517014">
                <a:moveTo>
                  <a:pt x="0" y="1516418"/>
                </a:moveTo>
                <a:lnTo>
                  <a:pt x="2195367" y="1516418"/>
                </a:lnTo>
                <a:lnTo>
                  <a:pt x="2195367" y="0"/>
                </a:lnTo>
                <a:lnTo>
                  <a:pt x="0" y="0"/>
                </a:lnTo>
                <a:lnTo>
                  <a:pt x="0" y="1516418"/>
                </a:lnTo>
                <a:close/>
              </a:path>
            </a:pathLst>
          </a:custGeom>
          <a:ln w="193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77758" y="1580932"/>
            <a:ext cx="699770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5" dirty="0">
                <a:latin typeface="Arial"/>
                <a:cs typeface="Arial"/>
              </a:rPr>
              <a:t>CLB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21277" y="1543034"/>
            <a:ext cx="699770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5" dirty="0">
                <a:latin typeface="Arial"/>
                <a:cs typeface="Arial"/>
              </a:rPr>
              <a:t>CLB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9755" y="3811607"/>
            <a:ext cx="897255" cy="1433195"/>
          </a:xfrm>
          <a:custGeom>
            <a:avLst/>
            <a:gdLst/>
            <a:ahLst/>
            <a:cxnLst/>
            <a:rect l="l" t="t" r="r" b="b"/>
            <a:pathLst>
              <a:path w="897255" h="1433195">
                <a:moveTo>
                  <a:pt x="0" y="1432704"/>
                </a:moveTo>
                <a:lnTo>
                  <a:pt x="897082" y="1432704"/>
                </a:lnTo>
                <a:lnTo>
                  <a:pt x="897082" y="0"/>
                </a:lnTo>
                <a:lnTo>
                  <a:pt x="0" y="0"/>
                </a:lnTo>
                <a:lnTo>
                  <a:pt x="0" y="1432704"/>
                </a:lnTo>
                <a:close/>
              </a:path>
            </a:pathLst>
          </a:custGeom>
          <a:ln w="273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185" y="442367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919" y="0"/>
                </a:lnTo>
              </a:path>
            </a:pathLst>
          </a:custGeom>
          <a:ln w="272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6290" y="4364544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65"/>
                </a:lnTo>
                <a:lnTo>
                  <a:pt x="177738" y="59128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6801" y="435266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3072" y="0"/>
                </a:lnTo>
              </a:path>
            </a:pathLst>
          </a:custGeom>
          <a:ln w="272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5055" y="4293537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41"/>
                </a:lnTo>
                <a:lnTo>
                  <a:pt x="177725" y="5912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2788" y="4225803"/>
            <a:ext cx="610235" cy="761365"/>
          </a:xfrm>
          <a:custGeom>
            <a:avLst/>
            <a:gdLst/>
            <a:ahLst/>
            <a:cxnLst/>
            <a:rect l="l" t="t" r="r" b="b"/>
            <a:pathLst>
              <a:path w="610235" h="761364">
                <a:moveTo>
                  <a:pt x="0" y="761083"/>
                </a:moveTo>
                <a:lnTo>
                  <a:pt x="610023" y="761083"/>
                </a:lnTo>
                <a:lnTo>
                  <a:pt x="610023" y="0"/>
                </a:lnTo>
                <a:lnTo>
                  <a:pt x="0" y="0"/>
                </a:lnTo>
                <a:lnTo>
                  <a:pt x="0" y="761083"/>
                </a:lnTo>
                <a:close/>
              </a:path>
            </a:pathLst>
          </a:custGeom>
          <a:ln w="27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1165" y="478075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27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22788" y="4539450"/>
            <a:ext cx="114935" cy="133985"/>
          </a:xfrm>
          <a:custGeom>
            <a:avLst/>
            <a:gdLst/>
            <a:ahLst/>
            <a:cxnLst/>
            <a:rect l="l" t="t" r="r" b="b"/>
            <a:pathLst>
              <a:path w="114935" h="133985">
                <a:moveTo>
                  <a:pt x="0" y="0"/>
                </a:moveTo>
                <a:lnTo>
                  <a:pt x="114310" y="63423"/>
                </a:lnTo>
                <a:lnTo>
                  <a:pt x="0" y="133777"/>
                </a:lnTo>
              </a:path>
            </a:pathLst>
          </a:custGeom>
          <a:ln w="273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62171" y="4235826"/>
            <a:ext cx="14351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latin typeface="Arial"/>
                <a:cs typeface="Arial"/>
              </a:rPr>
              <a:t>SET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60397" y="4753359"/>
            <a:ext cx="323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22" baseline="5555" dirty="0">
                <a:latin typeface="Arial"/>
                <a:cs typeface="Arial"/>
              </a:rPr>
              <a:t>CLR</a:t>
            </a:r>
            <a:r>
              <a:rPr sz="750" spc="52" baseline="5555" dirty="0">
                <a:latin typeface="Arial"/>
                <a:cs typeface="Arial"/>
              </a:rPr>
              <a:t> </a:t>
            </a:r>
            <a:r>
              <a:rPr sz="1050" i="1" spc="5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86209" y="4241350"/>
            <a:ext cx="49784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79730" algn="l"/>
              </a:tabLst>
            </a:pPr>
            <a:r>
              <a:rPr sz="1100" spc="5" dirty="0">
                <a:latin typeface="Arial"/>
                <a:cs typeface="Arial"/>
              </a:rPr>
              <a:t>D	</a:t>
            </a:r>
            <a:r>
              <a:rPr sz="1050" i="1" spc="5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56312" y="3889976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462686"/>
                </a:moveTo>
                <a:lnTo>
                  <a:pt x="0" y="0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6312" y="3889976"/>
            <a:ext cx="1272540" cy="0"/>
          </a:xfrm>
          <a:custGeom>
            <a:avLst/>
            <a:gdLst/>
            <a:ahLst/>
            <a:cxnLst/>
            <a:rect l="l" t="t" r="r" b="b"/>
            <a:pathLst>
              <a:path w="1272539">
                <a:moveTo>
                  <a:pt x="0" y="0"/>
                </a:moveTo>
                <a:lnTo>
                  <a:pt x="1272366" y="0"/>
                </a:lnTo>
              </a:path>
            </a:pathLst>
          </a:custGeom>
          <a:ln w="27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13846" y="3830848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53"/>
                </a:lnTo>
                <a:lnTo>
                  <a:pt x="177728" y="5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32842" y="43526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0" y="0"/>
                </a:moveTo>
                <a:lnTo>
                  <a:pt x="195836" y="0"/>
                </a:lnTo>
              </a:path>
            </a:pathLst>
          </a:custGeom>
          <a:ln w="272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3846" y="4293537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41"/>
                </a:lnTo>
                <a:lnTo>
                  <a:pt x="177728" y="59125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91567" y="3710935"/>
            <a:ext cx="359410" cy="895985"/>
          </a:xfrm>
          <a:custGeom>
            <a:avLst/>
            <a:gdLst/>
            <a:ahLst/>
            <a:cxnLst/>
            <a:rect l="l" t="t" r="r" b="b"/>
            <a:pathLst>
              <a:path w="359410" h="895985">
                <a:moveTo>
                  <a:pt x="0" y="0"/>
                </a:moveTo>
                <a:lnTo>
                  <a:pt x="0" y="895403"/>
                </a:lnTo>
                <a:lnTo>
                  <a:pt x="358876" y="716332"/>
                </a:lnTo>
                <a:lnTo>
                  <a:pt x="358876" y="179040"/>
                </a:lnTo>
                <a:lnTo>
                  <a:pt x="0" y="0"/>
                </a:lnTo>
                <a:close/>
              </a:path>
            </a:pathLst>
          </a:custGeom>
          <a:ln w="27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45842" y="4075136"/>
            <a:ext cx="2508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latin typeface="Arial"/>
                <a:cs typeface="Arial"/>
              </a:rPr>
              <a:t>MUX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850443" y="414078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956" y="0"/>
                </a:lnTo>
              </a:path>
            </a:pathLst>
          </a:custGeom>
          <a:ln w="272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8589" y="4081640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65"/>
                </a:lnTo>
                <a:lnTo>
                  <a:pt x="177728" y="5913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5185" y="467438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919" y="0"/>
                </a:lnTo>
              </a:path>
            </a:pathLst>
          </a:custGeom>
          <a:ln w="27291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6290" y="4615241"/>
            <a:ext cx="177800" cy="118745"/>
          </a:xfrm>
          <a:custGeom>
            <a:avLst/>
            <a:gdLst/>
            <a:ahLst/>
            <a:cxnLst/>
            <a:rect l="l" t="t" r="r" b="b"/>
            <a:pathLst>
              <a:path w="177800" h="118745">
                <a:moveTo>
                  <a:pt x="0" y="0"/>
                </a:moveTo>
                <a:lnTo>
                  <a:pt x="0" y="118265"/>
                </a:lnTo>
                <a:lnTo>
                  <a:pt x="177738" y="5914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3738" y="4233077"/>
            <a:ext cx="481330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Input</a:t>
            </a:r>
            <a:r>
              <a:rPr sz="1200" b="1" spc="-5" dirty="0">
                <a:latin typeface="Arial"/>
                <a:cs typeface="Arial"/>
              </a:rPr>
              <a:t>1  </a:t>
            </a:r>
            <a:r>
              <a:rPr sz="1200" b="1" spc="-10" dirty="0">
                <a:latin typeface="Arial"/>
                <a:cs typeface="Arial"/>
              </a:rPr>
              <a:t>Input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79755" y="4162008"/>
            <a:ext cx="897255" cy="0"/>
          </a:xfrm>
          <a:custGeom>
            <a:avLst/>
            <a:gdLst/>
            <a:ahLst/>
            <a:cxnLst/>
            <a:rect l="l" t="t" r="r" b="b"/>
            <a:pathLst>
              <a:path w="897255">
                <a:moveTo>
                  <a:pt x="0" y="0"/>
                </a:moveTo>
                <a:lnTo>
                  <a:pt x="897045" y="0"/>
                </a:lnTo>
              </a:path>
            </a:pathLst>
          </a:custGeom>
          <a:ln w="9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9755" y="4520184"/>
            <a:ext cx="897255" cy="0"/>
          </a:xfrm>
          <a:custGeom>
            <a:avLst/>
            <a:gdLst/>
            <a:ahLst/>
            <a:cxnLst/>
            <a:rect l="l" t="t" r="r" b="b"/>
            <a:pathLst>
              <a:path w="897255">
                <a:moveTo>
                  <a:pt x="0" y="0"/>
                </a:moveTo>
                <a:lnTo>
                  <a:pt x="897045" y="0"/>
                </a:lnTo>
              </a:path>
            </a:pathLst>
          </a:custGeom>
          <a:ln w="9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9755" y="4886157"/>
            <a:ext cx="897255" cy="0"/>
          </a:xfrm>
          <a:custGeom>
            <a:avLst/>
            <a:gdLst/>
            <a:ahLst/>
            <a:cxnLst/>
            <a:rect l="l" t="t" r="r" b="b"/>
            <a:pathLst>
              <a:path w="897255">
                <a:moveTo>
                  <a:pt x="0" y="0"/>
                </a:moveTo>
                <a:lnTo>
                  <a:pt x="897045" y="0"/>
                </a:lnTo>
              </a:path>
            </a:pathLst>
          </a:custGeom>
          <a:ln w="9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382612" y="3872852"/>
            <a:ext cx="9779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82612" y="4240148"/>
            <a:ext cx="9779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82612" y="4611195"/>
            <a:ext cx="9779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82612" y="4969359"/>
            <a:ext cx="9779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248887" y="3596835"/>
            <a:ext cx="340995" cy="1791335"/>
          </a:xfrm>
          <a:custGeom>
            <a:avLst/>
            <a:gdLst/>
            <a:ahLst/>
            <a:cxnLst/>
            <a:rect l="l" t="t" r="r" b="b"/>
            <a:pathLst>
              <a:path w="340994" h="1791335">
                <a:moveTo>
                  <a:pt x="340937" y="895345"/>
                </a:moveTo>
                <a:lnTo>
                  <a:pt x="340372" y="821903"/>
                </a:lnTo>
                <a:lnTo>
                  <a:pt x="338706" y="750097"/>
                </a:lnTo>
                <a:lnTo>
                  <a:pt x="335982" y="680159"/>
                </a:lnTo>
                <a:lnTo>
                  <a:pt x="332245" y="612318"/>
                </a:lnTo>
                <a:lnTo>
                  <a:pt x="327538" y="546805"/>
                </a:lnTo>
                <a:lnTo>
                  <a:pt x="321906" y="483850"/>
                </a:lnTo>
                <a:lnTo>
                  <a:pt x="315392" y="423682"/>
                </a:lnTo>
                <a:lnTo>
                  <a:pt x="308040" y="366534"/>
                </a:lnTo>
                <a:lnTo>
                  <a:pt x="299894" y="312633"/>
                </a:lnTo>
                <a:lnTo>
                  <a:pt x="290998" y="262212"/>
                </a:lnTo>
                <a:lnTo>
                  <a:pt x="281396" y="215500"/>
                </a:lnTo>
                <a:lnTo>
                  <a:pt x="271131" y="172728"/>
                </a:lnTo>
                <a:lnTo>
                  <a:pt x="260247" y="134125"/>
                </a:lnTo>
                <a:lnTo>
                  <a:pt x="236799" y="70350"/>
                </a:lnTo>
                <a:lnTo>
                  <a:pt x="211404" y="26016"/>
                </a:lnTo>
                <a:lnTo>
                  <a:pt x="170426" y="0"/>
                </a:lnTo>
                <a:lnTo>
                  <a:pt x="156448" y="2967"/>
                </a:lnTo>
                <a:lnTo>
                  <a:pt x="116559" y="45638"/>
                </a:lnTo>
                <a:lnTo>
                  <a:pt x="92107" y="99922"/>
                </a:lnTo>
                <a:lnTo>
                  <a:pt x="69776" y="172728"/>
                </a:lnTo>
                <a:lnTo>
                  <a:pt x="59516" y="215500"/>
                </a:lnTo>
                <a:lnTo>
                  <a:pt x="49917" y="262212"/>
                </a:lnTo>
                <a:lnTo>
                  <a:pt x="41025" y="312633"/>
                </a:lnTo>
                <a:lnTo>
                  <a:pt x="32883" y="366534"/>
                </a:lnTo>
                <a:lnTo>
                  <a:pt x="25534" y="423682"/>
                </a:lnTo>
                <a:lnTo>
                  <a:pt x="19023" y="483850"/>
                </a:lnTo>
                <a:lnTo>
                  <a:pt x="13393" y="546805"/>
                </a:lnTo>
                <a:lnTo>
                  <a:pt x="8688" y="612318"/>
                </a:lnTo>
                <a:lnTo>
                  <a:pt x="4953" y="680159"/>
                </a:lnTo>
                <a:lnTo>
                  <a:pt x="2230" y="750097"/>
                </a:lnTo>
                <a:lnTo>
                  <a:pt x="564" y="821903"/>
                </a:lnTo>
                <a:lnTo>
                  <a:pt x="0" y="895345"/>
                </a:lnTo>
                <a:lnTo>
                  <a:pt x="564" y="968782"/>
                </a:lnTo>
                <a:lnTo>
                  <a:pt x="2230" y="1040583"/>
                </a:lnTo>
                <a:lnTo>
                  <a:pt x="4953" y="1110519"/>
                </a:lnTo>
                <a:lnTo>
                  <a:pt x="8688" y="1178360"/>
                </a:lnTo>
                <a:lnTo>
                  <a:pt x="13393" y="1243874"/>
                </a:lnTo>
                <a:lnTo>
                  <a:pt x="19023" y="1306832"/>
                </a:lnTo>
                <a:lnTo>
                  <a:pt x="25534" y="1367002"/>
                </a:lnTo>
                <a:lnTo>
                  <a:pt x="32883" y="1424155"/>
                </a:lnTo>
                <a:lnTo>
                  <a:pt x="41025" y="1478060"/>
                </a:lnTo>
                <a:lnTo>
                  <a:pt x="49917" y="1528487"/>
                </a:lnTo>
                <a:lnTo>
                  <a:pt x="59516" y="1575204"/>
                </a:lnTo>
                <a:lnTo>
                  <a:pt x="69776" y="1617983"/>
                </a:lnTo>
                <a:lnTo>
                  <a:pt x="80654" y="1656591"/>
                </a:lnTo>
                <a:lnTo>
                  <a:pt x="104090" y="1720378"/>
                </a:lnTo>
                <a:lnTo>
                  <a:pt x="129471" y="1764720"/>
                </a:lnTo>
                <a:lnTo>
                  <a:pt x="170426" y="1790742"/>
                </a:lnTo>
                <a:lnTo>
                  <a:pt x="184411" y="1787774"/>
                </a:lnTo>
                <a:lnTo>
                  <a:pt x="224323" y="1745095"/>
                </a:lnTo>
                <a:lnTo>
                  <a:pt x="248789" y="1690800"/>
                </a:lnTo>
                <a:lnTo>
                  <a:pt x="271131" y="1617983"/>
                </a:lnTo>
                <a:lnTo>
                  <a:pt x="281396" y="1575204"/>
                </a:lnTo>
                <a:lnTo>
                  <a:pt x="290998" y="1528487"/>
                </a:lnTo>
                <a:lnTo>
                  <a:pt x="299894" y="1478060"/>
                </a:lnTo>
                <a:lnTo>
                  <a:pt x="308040" y="1424155"/>
                </a:lnTo>
                <a:lnTo>
                  <a:pt x="315392" y="1367002"/>
                </a:lnTo>
                <a:lnTo>
                  <a:pt x="321906" y="1306832"/>
                </a:lnTo>
                <a:lnTo>
                  <a:pt x="327538" y="1243874"/>
                </a:lnTo>
                <a:lnTo>
                  <a:pt x="332245" y="1178360"/>
                </a:lnTo>
                <a:lnTo>
                  <a:pt x="335982" y="1110519"/>
                </a:lnTo>
                <a:lnTo>
                  <a:pt x="338706" y="1040583"/>
                </a:lnTo>
                <a:lnTo>
                  <a:pt x="340372" y="968782"/>
                </a:lnTo>
                <a:lnTo>
                  <a:pt x="340937" y="895345"/>
                </a:lnTo>
                <a:close/>
              </a:path>
            </a:pathLst>
          </a:custGeom>
          <a:ln w="91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268678" y="5411787"/>
            <a:ext cx="1010919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1000" spc="-4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82735" y="4050995"/>
            <a:ext cx="14414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71081" y="4629375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256782"/>
                </a:moveTo>
                <a:lnTo>
                  <a:pt x="0" y="0"/>
                </a:lnTo>
              </a:path>
            </a:pathLst>
          </a:custGeom>
          <a:ln w="91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30046" y="4516791"/>
            <a:ext cx="82550" cy="123189"/>
          </a:xfrm>
          <a:custGeom>
            <a:avLst/>
            <a:gdLst/>
            <a:ahLst/>
            <a:cxnLst/>
            <a:rect l="l" t="t" r="r" b="b"/>
            <a:pathLst>
              <a:path w="82550" h="123189">
                <a:moveTo>
                  <a:pt x="41026" y="0"/>
                </a:moveTo>
                <a:lnTo>
                  <a:pt x="0" y="122813"/>
                </a:lnTo>
                <a:lnTo>
                  <a:pt x="82052" y="122813"/>
                </a:lnTo>
                <a:lnTo>
                  <a:pt x="410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615972" y="4856862"/>
            <a:ext cx="110489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554384" y="4832427"/>
            <a:ext cx="233679" cy="247015"/>
          </a:xfrm>
          <a:custGeom>
            <a:avLst/>
            <a:gdLst/>
            <a:ahLst/>
            <a:cxnLst/>
            <a:rect l="l" t="t" r="r" b="b"/>
            <a:pathLst>
              <a:path w="233679" h="247014">
                <a:moveTo>
                  <a:pt x="233301" y="123406"/>
                </a:moveTo>
                <a:lnTo>
                  <a:pt x="224126" y="75368"/>
                </a:lnTo>
                <a:lnTo>
                  <a:pt x="199116" y="36142"/>
                </a:lnTo>
                <a:lnTo>
                  <a:pt x="162048" y="9696"/>
                </a:lnTo>
                <a:lnTo>
                  <a:pt x="116696" y="0"/>
                </a:lnTo>
                <a:lnTo>
                  <a:pt x="71279" y="9696"/>
                </a:lnTo>
                <a:lnTo>
                  <a:pt x="34185" y="36142"/>
                </a:lnTo>
                <a:lnTo>
                  <a:pt x="9172" y="75368"/>
                </a:lnTo>
                <a:lnTo>
                  <a:pt x="0" y="123406"/>
                </a:lnTo>
                <a:lnTo>
                  <a:pt x="9172" y="171438"/>
                </a:lnTo>
                <a:lnTo>
                  <a:pt x="34185" y="210662"/>
                </a:lnTo>
                <a:lnTo>
                  <a:pt x="71279" y="237106"/>
                </a:lnTo>
                <a:lnTo>
                  <a:pt x="116696" y="246803"/>
                </a:lnTo>
                <a:lnTo>
                  <a:pt x="162048" y="237106"/>
                </a:lnTo>
                <a:lnTo>
                  <a:pt x="199116" y="210662"/>
                </a:lnTo>
                <a:lnTo>
                  <a:pt x="224126" y="171438"/>
                </a:lnTo>
                <a:lnTo>
                  <a:pt x="233301" y="123406"/>
                </a:lnTo>
                <a:close/>
              </a:path>
            </a:pathLst>
          </a:custGeom>
          <a:ln w="910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01979" y="5323475"/>
            <a:ext cx="617220" cy="100330"/>
          </a:xfrm>
          <a:custGeom>
            <a:avLst/>
            <a:gdLst/>
            <a:ahLst/>
            <a:cxnLst/>
            <a:rect l="l" t="t" r="r" b="b"/>
            <a:pathLst>
              <a:path w="617219" h="100329">
                <a:moveTo>
                  <a:pt x="616863" y="99904"/>
                </a:moveTo>
                <a:lnTo>
                  <a:pt x="0" y="0"/>
                </a:lnTo>
              </a:path>
            </a:pathLst>
          </a:custGeom>
          <a:ln w="9097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90578" y="5284707"/>
            <a:ext cx="128270" cy="81280"/>
          </a:xfrm>
          <a:custGeom>
            <a:avLst/>
            <a:gdLst/>
            <a:ahLst/>
            <a:cxnLst/>
            <a:rect l="l" t="t" r="r" b="b"/>
            <a:pathLst>
              <a:path w="128269" h="81279">
                <a:moveTo>
                  <a:pt x="128101" y="0"/>
                </a:moveTo>
                <a:lnTo>
                  <a:pt x="0" y="20741"/>
                </a:lnTo>
                <a:lnTo>
                  <a:pt x="114943" y="80820"/>
                </a:lnTo>
                <a:lnTo>
                  <a:pt x="12810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447" y="5130034"/>
            <a:ext cx="294005" cy="293370"/>
          </a:xfrm>
          <a:custGeom>
            <a:avLst/>
            <a:gdLst/>
            <a:ahLst/>
            <a:cxnLst/>
            <a:rect l="l" t="t" r="r" b="b"/>
            <a:pathLst>
              <a:path w="294004" h="293370">
                <a:moveTo>
                  <a:pt x="0" y="293344"/>
                </a:moveTo>
                <a:lnTo>
                  <a:pt x="293953" y="0"/>
                </a:lnTo>
              </a:path>
            </a:pathLst>
          </a:custGeom>
          <a:ln w="910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80175" y="5050429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4">
                <a:moveTo>
                  <a:pt x="115945" y="0"/>
                </a:moveTo>
                <a:lnTo>
                  <a:pt x="0" y="57899"/>
                </a:lnTo>
                <a:lnTo>
                  <a:pt x="57972" y="115787"/>
                </a:lnTo>
                <a:lnTo>
                  <a:pt x="11594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3789" y="3883996"/>
            <a:ext cx="883285" cy="1410335"/>
          </a:xfrm>
          <a:custGeom>
            <a:avLst/>
            <a:gdLst/>
            <a:ahLst/>
            <a:cxnLst/>
            <a:rect l="l" t="t" r="r" b="b"/>
            <a:pathLst>
              <a:path w="883285" h="1410335">
                <a:moveTo>
                  <a:pt x="0" y="1409951"/>
                </a:moveTo>
                <a:lnTo>
                  <a:pt x="882859" y="1409951"/>
                </a:lnTo>
                <a:lnTo>
                  <a:pt x="882859" y="0"/>
                </a:lnTo>
                <a:lnTo>
                  <a:pt x="0" y="0"/>
                </a:lnTo>
                <a:lnTo>
                  <a:pt x="0" y="1409951"/>
                </a:lnTo>
                <a:close/>
              </a:path>
            </a:pathLst>
          </a:custGeom>
          <a:ln w="26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75007" y="448633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845" y="0"/>
                </a:lnTo>
              </a:path>
            </a:pathLst>
          </a:custGeom>
          <a:ln w="26858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279" y="4428149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60" h="116839">
                <a:moveTo>
                  <a:pt x="0" y="0"/>
                </a:moveTo>
                <a:lnTo>
                  <a:pt x="0" y="116381"/>
                </a:lnTo>
                <a:lnTo>
                  <a:pt x="174924" y="5818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16618" y="4416457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385" y="0"/>
                </a:lnTo>
              </a:path>
            </a:pathLst>
          </a:custGeom>
          <a:ln w="26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77462" y="4358258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59" h="116839">
                <a:moveTo>
                  <a:pt x="0" y="0"/>
                </a:moveTo>
                <a:lnTo>
                  <a:pt x="0" y="116372"/>
                </a:lnTo>
                <a:lnTo>
                  <a:pt x="174894" y="581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52357" y="4291595"/>
            <a:ext cx="600710" cy="749300"/>
          </a:xfrm>
          <a:custGeom>
            <a:avLst/>
            <a:gdLst/>
            <a:ahLst/>
            <a:cxnLst/>
            <a:rect l="l" t="t" r="r" b="b"/>
            <a:pathLst>
              <a:path w="600709" h="749300">
                <a:moveTo>
                  <a:pt x="0" y="749009"/>
                </a:moveTo>
                <a:lnTo>
                  <a:pt x="600349" y="749009"/>
                </a:lnTo>
                <a:lnTo>
                  <a:pt x="600349" y="0"/>
                </a:lnTo>
                <a:lnTo>
                  <a:pt x="0" y="0"/>
                </a:lnTo>
                <a:lnTo>
                  <a:pt x="0" y="749009"/>
                </a:lnTo>
                <a:close/>
              </a:path>
            </a:pathLst>
          </a:custGeom>
          <a:ln w="26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3780" y="4837747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07" y="0"/>
                </a:lnTo>
              </a:path>
            </a:pathLst>
          </a:custGeom>
          <a:ln w="26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52357" y="4600276"/>
            <a:ext cx="113030" cy="132080"/>
          </a:xfrm>
          <a:custGeom>
            <a:avLst/>
            <a:gdLst/>
            <a:ahLst/>
            <a:cxnLst/>
            <a:rect l="l" t="t" r="r" b="b"/>
            <a:pathLst>
              <a:path w="113029" h="132079">
                <a:moveTo>
                  <a:pt x="0" y="0"/>
                </a:moveTo>
                <a:lnTo>
                  <a:pt x="112485" y="62425"/>
                </a:lnTo>
                <a:lnTo>
                  <a:pt x="0" y="131659"/>
                </a:lnTo>
              </a:path>
            </a:pathLst>
          </a:custGeom>
          <a:ln w="26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987964" y="4301266"/>
            <a:ext cx="14160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latin typeface="Arial"/>
                <a:cs typeface="Arial"/>
              </a:rPr>
              <a:t>S</a:t>
            </a:r>
            <a:r>
              <a:rPr sz="500" spc="10" dirty="0">
                <a:latin typeface="Arial"/>
                <a:cs typeface="Arial"/>
              </a:rPr>
              <a:t>ET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86214" y="4810580"/>
            <a:ext cx="3181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50" spc="15" baseline="5555" dirty="0">
                <a:latin typeface="Arial"/>
                <a:cs typeface="Arial"/>
              </a:rPr>
              <a:t>CLR</a:t>
            </a:r>
            <a:r>
              <a:rPr sz="750" spc="60" baseline="555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14798" y="4306711"/>
            <a:ext cx="48958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373380" algn="l"/>
              </a:tabLst>
            </a:pPr>
            <a:r>
              <a:rPr sz="1100" spc="-5" dirty="0">
                <a:latin typeface="Arial"/>
                <a:cs typeface="Arial"/>
              </a:rPr>
              <a:t>D	</a:t>
            </a:r>
            <a:r>
              <a:rPr sz="1050" i="1" spc="-10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293294" y="3961102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355"/>
                </a:moveTo>
                <a:lnTo>
                  <a:pt x="0" y="0"/>
                </a:lnTo>
              </a:path>
            </a:pathLst>
          </a:custGeom>
          <a:ln w="2690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93294" y="3961102"/>
            <a:ext cx="1252220" cy="0"/>
          </a:xfrm>
          <a:custGeom>
            <a:avLst/>
            <a:gdLst/>
            <a:ahLst/>
            <a:cxnLst/>
            <a:rect l="l" t="t" r="r" b="b"/>
            <a:pathLst>
              <a:path w="1252220">
                <a:moveTo>
                  <a:pt x="0" y="0"/>
                </a:moveTo>
                <a:lnTo>
                  <a:pt x="1252136" y="0"/>
                </a:lnTo>
              </a:path>
            </a:pathLst>
          </a:custGeom>
          <a:ln w="26858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30876" y="3902902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59" h="116839">
                <a:moveTo>
                  <a:pt x="0" y="0"/>
                </a:moveTo>
                <a:lnTo>
                  <a:pt x="0" y="116397"/>
                </a:lnTo>
                <a:lnTo>
                  <a:pt x="174894" y="58198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2707" y="4416457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723" y="0"/>
                </a:lnTo>
              </a:path>
            </a:pathLst>
          </a:custGeom>
          <a:ln w="26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30876" y="4358258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59" h="116839">
                <a:moveTo>
                  <a:pt x="0" y="0"/>
                </a:moveTo>
                <a:lnTo>
                  <a:pt x="0" y="116372"/>
                </a:lnTo>
                <a:lnTo>
                  <a:pt x="174894" y="581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05752" y="3784889"/>
            <a:ext cx="353695" cy="881380"/>
          </a:xfrm>
          <a:custGeom>
            <a:avLst/>
            <a:gdLst/>
            <a:ahLst/>
            <a:cxnLst/>
            <a:rect l="l" t="t" r="r" b="b"/>
            <a:pathLst>
              <a:path w="353695" h="881379">
                <a:moveTo>
                  <a:pt x="0" y="0"/>
                </a:moveTo>
                <a:lnTo>
                  <a:pt x="0" y="881216"/>
                </a:lnTo>
                <a:lnTo>
                  <a:pt x="353198" y="704980"/>
                </a:lnTo>
                <a:lnTo>
                  <a:pt x="353198" y="176212"/>
                </a:lnTo>
                <a:lnTo>
                  <a:pt x="0" y="0"/>
                </a:lnTo>
                <a:close/>
              </a:path>
            </a:pathLst>
          </a:custGeom>
          <a:ln w="26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758995" y="4143122"/>
            <a:ext cx="24701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5" dirty="0">
                <a:latin typeface="Arial"/>
                <a:cs typeface="Arial"/>
              </a:rPr>
              <a:t>MU</a:t>
            </a:r>
            <a:r>
              <a:rPr sz="750" b="1" spc="20" dirty="0"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058951" y="4207930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263" y="0"/>
                </a:lnTo>
              </a:path>
            </a:pathLst>
          </a:custGeom>
          <a:ln w="26858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19678" y="4149733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59" h="116839">
                <a:moveTo>
                  <a:pt x="0" y="0"/>
                </a:moveTo>
                <a:lnTo>
                  <a:pt x="0" y="116384"/>
                </a:lnTo>
                <a:lnTo>
                  <a:pt x="174894" y="58198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75007" y="473306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845" y="0"/>
                </a:lnTo>
              </a:path>
            </a:pathLst>
          </a:custGeom>
          <a:ln w="26858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53279" y="4674870"/>
            <a:ext cx="175260" cy="116839"/>
          </a:xfrm>
          <a:custGeom>
            <a:avLst/>
            <a:gdLst/>
            <a:ahLst/>
            <a:cxnLst/>
            <a:rect l="l" t="t" r="r" b="b"/>
            <a:pathLst>
              <a:path w="175260" h="116839">
                <a:moveTo>
                  <a:pt x="0" y="0"/>
                </a:moveTo>
                <a:lnTo>
                  <a:pt x="0" y="116384"/>
                </a:lnTo>
                <a:lnTo>
                  <a:pt x="174924" y="58198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460366" y="4298574"/>
            <a:ext cx="474345" cy="5410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40"/>
              </a:spcBef>
            </a:pPr>
            <a:r>
              <a:rPr sz="1150" b="1" spc="2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150" b="1" spc="5" dirty="0">
                <a:latin typeface="Arial"/>
                <a:cs typeface="Arial"/>
              </a:rPr>
              <a:t>Input3</a:t>
            </a:r>
            <a:endParaRPr sz="11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233789" y="423653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>
                <a:moveTo>
                  <a:pt x="0" y="0"/>
                </a:moveTo>
                <a:lnTo>
                  <a:pt x="882828" y="0"/>
                </a:lnTo>
              </a:path>
            </a:pathLst>
          </a:custGeom>
          <a:ln w="8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33789" y="458900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>
                <a:moveTo>
                  <a:pt x="0" y="0"/>
                </a:moveTo>
                <a:lnTo>
                  <a:pt x="882828" y="0"/>
                </a:lnTo>
              </a:path>
            </a:pathLst>
          </a:custGeom>
          <a:ln w="8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3789" y="4941486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>
                <a:moveTo>
                  <a:pt x="0" y="0"/>
                </a:moveTo>
                <a:lnTo>
                  <a:pt x="882828" y="0"/>
                </a:lnTo>
              </a:path>
            </a:pathLst>
          </a:custGeom>
          <a:ln w="8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630308" y="3965681"/>
            <a:ext cx="9588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630308" y="4318202"/>
            <a:ext cx="9588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30308" y="4653054"/>
            <a:ext cx="9588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30308" y="5023160"/>
            <a:ext cx="9588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498665" y="3672615"/>
            <a:ext cx="335915" cy="1762760"/>
          </a:xfrm>
          <a:custGeom>
            <a:avLst/>
            <a:gdLst/>
            <a:ahLst/>
            <a:cxnLst/>
            <a:rect l="l" t="t" r="r" b="b"/>
            <a:pathLst>
              <a:path w="335914" h="1762760">
                <a:moveTo>
                  <a:pt x="335534" y="881143"/>
                </a:moveTo>
                <a:lnTo>
                  <a:pt x="334918" y="805104"/>
                </a:lnTo>
                <a:lnTo>
                  <a:pt x="333103" y="730864"/>
                </a:lnTo>
                <a:lnTo>
                  <a:pt x="330140" y="658686"/>
                </a:lnTo>
                <a:lnTo>
                  <a:pt x="326080" y="588834"/>
                </a:lnTo>
                <a:lnTo>
                  <a:pt x="320972" y="521574"/>
                </a:lnTo>
                <a:lnTo>
                  <a:pt x="314867" y="457169"/>
                </a:lnTo>
                <a:lnTo>
                  <a:pt x="307816" y="395884"/>
                </a:lnTo>
                <a:lnTo>
                  <a:pt x="299868" y="337982"/>
                </a:lnTo>
                <a:lnTo>
                  <a:pt x="291075" y="283729"/>
                </a:lnTo>
                <a:lnTo>
                  <a:pt x="281486" y="233389"/>
                </a:lnTo>
                <a:lnTo>
                  <a:pt x="271152" y="187225"/>
                </a:lnTo>
                <a:lnTo>
                  <a:pt x="260123" y="145503"/>
                </a:lnTo>
                <a:lnTo>
                  <a:pt x="248451" y="108485"/>
                </a:lnTo>
                <a:lnTo>
                  <a:pt x="223374" y="49625"/>
                </a:lnTo>
                <a:lnTo>
                  <a:pt x="196324" y="12758"/>
                </a:lnTo>
                <a:lnTo>
                  <a:pt x="167706" y="0"/>
                </a:lnTo>
                <a:lnTo>
                  <a:pt x="153239" y="3233"/>
                </a:lnTo>
                <a:lnTo>
                  <a:pt x="112087" y="49625"/>
                </a:lnTo>
                <a:lnTo>
                  <a:pt x="87030" y="108485"/>
                </a:lnTo>
                <a:lnTo>
                  <a:pt x="75366" y="145503"/>
                </a:lnTo>
                <a:lnTo>
                  <a:pt x="64345" y="187225"/>
                </a:lnTo>
                <a:lnTo>
                  <a:pt x="54017" y="233389"/>
                </a:lnTo>
                <a:lnTo>
                  <a:pt x="44435" y="283729"/>
                </a:lnTo>
                <a:lnTo>
                  <a:pt x="35646" y="337982"/>
                </a:lnTo>
                <a:lnTo>
                  <a:pt x="27703" y="395884"/>
                </a:lnTo>
                <a:lnTo>
                  <a:pt x="20656" y="457169"/>
                </a:lnTo>
                <a:lnTo>
                  <a:pt x="14554" y="521574"/>
                </a:lnTo>
                <a:lnTo>
                  <a:pt x="9449" y="588834"/>
                </a:lnTo>
                <a:lnTo>
                  <a:pt x="5390" y="658686"/>
                </a:lnTo>
                <a:lnTo>
                  <a:pt x="2429" y="730864"/>
                </a:lnTo>
                <a:lnTo>
                  <a:pt x="615" y="805104"/>
                </a:lnTo>
                <a:lnTo>
                  <a:pt x="0" y="881143"/>
                </a:lnTo>
                <a:lnTo>
                  <a:pt x="615" y="957176"/>
                </a:lnTo>
                <a:lnTo>
                  <a:pt x="2429" y="1031412"/>
                </a:lnTo>
                <a:lnTo>
                  <a:pt x="5390" y="1103588"/>
                </a:lnTo>
                <a:lnTo>
                  <a:pt x="9449" y="1173440"/>
                </a:lnTo>
                <a:lnTo>
                  <a:pt x="14554" y="1240701"/>
                </a:lnTo>
                <a:lnTo>
                  <a:pt x="20656" y="1305109"/>
                </a:lnTo>
                <a:lnTo>
                  <a:pt x="27703" y="1366397"/>
                </a:lnTo>
                <a:lnTo>
                  <a:pt x="35646" y="1424303"/>
                </a:lnTo>
                <a:lnTo>
                  <a:pt x="44435" y="1478562"/>
                </a:lnTo>
                <a:lnTo>
                  <a:pt x="54017" y="1528908"/>
                </a:lnTo>
                <a:lnTo>
                  <a:pt x="64345" y="1575077"/>
                </a:lnTo>
                <a:lnTo>
                  <a:pt x="75366" y="1616806"/>
                </a:lnTo>
                <a:lnTo>
                  <a:pt x="87030" y="1653829"/>
                </a:lnTo>
                <a:lnTo>
                  <a:pt x="112087" y="1712700"/>
                </a:lnTo>
                <a:lnTo>
                  <a:pt x="139114" y="1749574"/>
                </a:lnTo>
                <a:lnTo>
                  <a:pt x="167706" y="1762336"/>
                </a:lnTo>
                <a:lnTo>
                  <a:pt x="182186" y="1759101"/>
                </a:lnTo>
                <a:lnTo>
                  <a:pt x="223374" y="1712700"/>
                </a:lnTo>
                <a:lnTo>
                  <a:pt x="248451" y="1653829"/>
                </a:lnTo>
                <a:lnTo>
                  <a:pt x="260123" y="1616806"/>
                </a:lnTo>
                <a:lnTo>
                  <a:pt x="271152" y="1575077"/>
                </a:lnTo>
                <a:lnTo>
                  <a:pt x="281486" y="1528908"/>
                </a:lnTo>
                <a:lnTo>
                  <a:pt x="291075" y="1478562"/>
                </a:lnTo>
                <a:lnTo>
                  <a:pt x="299868" y="1424303"/>
                </a:lnTo>
                <a:lnTo>
                  <a:pt x="307816" y="1366397"/>
                </a:lnTo>
                <a:lnTo>
                  <a:pt x="314867" y="1305109"/>
                </a:lnTo>
                <a:lnTo>
                  <a:pt x="320972" y="1240701"/>
                </a:lnTo>
                <a:lnTo>
                  <a:pt x="326080" y="1173440"/>
                </a:lnTo>
                <a:lnTo>
                  <a:pt x="330140" y="1103588"/>
                </a:lnTo>
                <a:lnTo>
                  <a:pt x="333103" y="1031412"/>
                </a:lnTo>
                <a:lnTo>
                  <a:pt x="334918" y="957176"/>
                </a:lnTo>
                <a:lnTo>
                  <a:pt x="335534" y="881143"/>
                </a:lnTo>
                <a:close/>
              </a:path>
            </a:pathLst>
          </a:custGeom>
          <a:ln w="896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502113" y="5458568"/>
            <a:ext cx="995044" cy="1746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950" spc="-3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545468" y="4119377"/>
            <a:ext cx="51562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latin typeface="Arial"/>
                <a:cs typeface="Arial"/>
              </a:rPr>
              <a:t>Ou</a:t>
            </a:r>
            <a:r>
              <a:rPr sz="1150" b="1" spc="5" dirty="0">
                <a:latin typeface="Arial"/>
                <a:cs typeface="Arial"/>
              </a:rPr>
              <a:t>t</a:t>
            </a:r>
            <a:r>
              <a:rPr sz="1150" b="1" spc="10" dirty="0">
                <a:latin typeface="Arial"/>
                <a:cs typeface="Arial"/>
              </a:rPr>
              <a:t>pu</a:t>
            </a:r>
            <a:r>
              <a:rPr sz="1150" b="1" spc="5" dirty="0"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882397" y="4688777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252708"/>
                </a:moveTo>
                <a:lnTo>
                  <a:pt x="0" y="0"/>
                </a:lnTo>
              </a:path>
            </a:pathLst>
          </a:custGeom>
          <a:ln w="8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42077" y="4577977"/>
            <a:ext cx="81280" cy="121285"/>
          </a:xfrm>
          <a:custGeom>
            <a:avLst/>
            <a:gdLst/>
            <a:ahLst/>
            <a:cxnLst/>
            <a:rect l="l" t="t" r="r" b="b"/>
            <a:pathLst>
              <a:path w="81279" h="121285">
                <a:moveTo>
                  <a:pt x="40355" y="0"/>
                </a:moveTo>
                <a:lnTo>
                  <a:pt x="0" y="120871"/>
                </a:lnTo>
                <a:lnTo>
                  <a:pt x="80741" y="120871"/>
                </a:lnTo>
                <a:lnTo>
                  <a:pt x="403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7828006" y="4912454"/>
            <a:ext cx="10858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767563" y="4888610"/>
            <a:ext cx="229870" cy="243204"/>
          </a:xfrm>
          <a:custGeom>
            <a:avLst/>
            <a:gdLst/>
            <a:ahLst/>
            <a:cxnLst/>
            <a:rect l="l" t="t" r="r" b="b"/>
            <a:pathLst>
              <a:path w="229870" h="243204">
                <a:moveTo>
                  <a:pt x="229577" y="121442"/>
                </a:moveTo>
                <a:lnTo>
                  <a:pt x="220551" y="74168"/>
                </a:lnTo>
                <a:lnTo>
                  <a:pt x="195945" y="35567"/>
                </a:lnTo>
                <a:lnTo>
                  <a:pt x="159470" y="9542"/>
                </a:lnTo>
                <a:lnTo>
                  <a:pt x="114834" y="0"/>
                </a:lnTo>
                <a:lnTo>
                  <a:pt x="70146" y="9542"/>
                </a:lnTo>
                <a:lnTo>
                  <a:pt x="33643" y="35567"/>
                </a:lnTo>
                <a:lnTo>
                  <a:pt x="9027" y="74168"/>
                </a:lnTo>
                <a:lnTo>
                  <a:pt x="0" y="121442"/>
                </a:lnTo>
                <a:lnTo>
                  <a:pt x="9027" y="168718"/>
                </a:lnTo>
                <a:lnTo>
                  <a:pt x="33643" y="207320"/>
                </a:lnTo>
                <a:lnTo>
                  <a:pt x="70146" y="233345"/>
                </a:lnTo>
                <a:lnTo>
                  <a:pt x="114834" y="242888"/>
                </a:lnTo>
                <a:lnTo>
                  <a:pt x="159470" y="233345"/>
                </a:lnTo>
                <a:lnTo>
                  <a:pt x="195945" y="207320"/>
                </a:lnTo>
                <a:lnTo>
                  <a:pt x="220551" y="168718"/>
                </a:lnTo>
                <a:lnTo>
                  <a:pt x="229577" y="121442"/>
                </a:lnTo>
                <a:close/>
              </a:path>
            </a:pathLst>
          </a:custGeom>
          <a:ln w="896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46159" y="5371862"/>
            <a:ext cx="607695" cy="98425"/>
          </a:xfrm>
          <a:custGeom>
            <a:avLst/>
            <a:gdLst/>
            <a:ahLst/>
            <a:cxnLst/>
            <a:rect l="l" t="t" r="r" b="b"/>
            <a:pathLst>
              <a:path w="607695" h="98425">
                <a:moveTo>
                  <a:pt x="607091" y="98321"/>
                </a:moveTo>
                <a:lnTo>
                  <a:pt x="0" y="0"/>
                </a:lnTo>
              </a:path>
            </a:pathLst>
          </a:custGeom>
          <a:ln w="895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6549" y="5333713"/>
            <a:ext cx="126364" cy="80010"/>
          </a:xfrm>
          <a:custGeom>
            <a:avLst/>
            <a:gdLst/>
            <a:ahLst/>
            <a:cxnLst/>
            <a:rect l="l" t="t" r="r" b="b"/>
            <a:pathLst>
              <a:path w="126364" h="80010">
                <a:moveTo>
                  <a:pt x="126065" y="0"/>
                </a:moveTo>
                <a:lnTo>
                  <a:pt x="0" y="20409"/>
                </a:lnTo>
                <a:lnTo>
                  <a:pt x="113111" y="79534"/>
                </a:lnTo>
                <a:lnTo>
                  <a:pt x="12606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40907" y="5181493"/>
            <a:ext cx="289560" cy="288925"/>
          </a:xfrm>
          <a:custGeom>
            <a:avLst/>
            <a:gdLst/>
            <a:ahLst/>
            <a:cxnLst/>
            <a:rect l="l" t="t" r="r" b="b"/>
            <a:pathLst>
              <a:path w="289559" h="288925">
                <a:moveTo>
                  <a:pt x="0" y="288690"/>
                </a:moveTo>
                <a:lnTo>
                  <a:pt x="289283" y="0"/>
                </a:lnTo>
              </a:path>
            </a:pathLst>
          </a:custGeom>
          <a:ln w="896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94584" y="510316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117" y="0"/>
                </a:moveTo>
                <a:lnTo>
                  <a:pt x="0" y="56970"/>
                </a:lnTo>
                <a:lnTo>
                  <a:pt x="57058" y="113940"/>
                </a:lnTo>
                <a:lnTo>
                  <a:pt x="1141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2089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948" y="342082"/>
            <a:ext cx="3657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Placement: Select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CLBs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489" y="1887220"/>
            <a:ext cx="919480" cy="898525"/>
          </a:xfrm>
          <a:prstGeom prst="rect">
            <a:avLst/>
          </a:prstGeom>
          <a:solidFill>
            <a:srgbClr val="00FF00"/>
          </a:solidFill>
          <a:ln w="19446">
            <a:solidFill>
              <a:srgbClr val="00CC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1500" b="1" spc="15" dirty="0">
                <a:latin typeface="Arial"/>
                <a:cs typeface="Arial"/>
              </a:rPr>
              <a:t>CLB0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333" y="1877496"/>
            <a:ext cx="939165" cy="917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SB0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766" y="3255098"/>
            <a:ext cx="939165" cy="917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SB1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8333" y="3255098"/>
            <a:ext cx="939165" cy="917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SB2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6721" y="1907633"/>
            <a:ext cx="919480" cy="898525"/>
          </a:xfrm>
          <a:prstGeom prst="rect">
            <a:avLst/>
          </a:prstGeom>
          <a:solidFill>
            <a:srgbClr val="FF0000"/>
          </a:solidFill>
          <a:ln w="19446">
            <a:solidFill>
              <a:srgbClr val="00CC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1500" b="1" spc="15" dirty="0">
                <a:latin typeface="Arial"/>
                <a:cs typeface="Arial"/>
              </a:rPr>
              <a:t>CLB1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6998" y="3275512"/>
            <a:ext cx="938530" cy="917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SB3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333" y="4632630"/>
            <a:ext cx="939165" cy="91757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SB4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6721" y="4662749"/>
            <a:ext cx="919480" cy="898525"/>
          </a:xfrm>
          <a:prstGeom prst="rect">
            <a:avLst/>
          </a:prstGeom>
          <a:solidFill>
            <a:srgbClr val="FF0000"/>
          </a:solidFill>
          <a:ln w="19446">
            <a:solidFill>
              <a:srgbClr val="00CC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1500" b="1" spc="15" dirty="0">
                <a:latin typeface="Arial"/>
                <a:cs typeface="Arial"/>
              </a:rPr>
              <a:t>CLB3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8582" y="2116800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8582" y="234634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8582" y="257589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7274" y="2116800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7274" y="234634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7274" y="257589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9259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482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9049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482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8816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482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8582" y="3494401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8582" y="3723951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8582" y="3953507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74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039766" y="4162807"/>
          <a:ext cx="1379220" cy="137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"/>
                <a:gridCol w="229870"/>
                <a:gridCol w="229870"/>
                <a:gridCol w="229870"/>
                <a:gridCol w="459740"/>
              </a:tblGrid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9235"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500" b="1" spc="15" dirty="0">
                          <a:latin typeface="Arial"/>
                          <a:cs typeface="Arial"/>
                        </a:rPr>
                        <a:t>CLB2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22923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22923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20891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657945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48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87665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48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7398" y="27852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48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7274" y="3494401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7274" y="3723951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7274" y="3953507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7274" y="4871954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47274" y="5101553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7274" y="5331142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47" y="0"/>
                </a:lnTo>
              </a:path>
            </a:pathLst>
          </a:custGeom>
          <a:ln w="19439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7945" y="416280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00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87665" y="416280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00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7398" y="416280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00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36597" y="2805601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6321" y="2805601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96044" y="2805601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36597" y="4183212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6321" y="4183212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6044" y="4183212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12"/>
                </a:moveTo>
                <a:lnTo>
                  <a:pt x="0" y="0"/>
                </a:lnTo>
              </a:path>
            </a:pathLst>
          </a:custGeom>
          <a:ln w="19454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9955" y="2286091"/>
            <a:ext cx="459531" cy="120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8741" y="1428018"/>
            <a:ext cx="120609" cy="459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05996" y="1428018"/>
            <a:ext cx="120609" cy="479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5924" y="2286091"/>
            <a:ext cx="459425" cy="12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9955" y="5041285"/>
            <a:ext cx="459531" cy="120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8741" y="5540346"/>
            <a:ext cx="120609" cy="479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5924" y="5041285"/>
            <a:ext cx="459425" cy="120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5996" y="5560743"/>
            <a:ext cx="120609" cy="4796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265022" y="1175864"/>
            <a:ext cx="56642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15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5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9092" y="1999932"/>
            <a:ext cx="56642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15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5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41568" y="4917112"/>
            <a:ext cx="6096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20" dirty="0">
                <a:latin typeface="Arial"/>
                <a:cs typeface="Arial"/>
              </a:rPr>
              <a:t>O</a:t>
            </a:r>
            <a:r>
              <a:rPr sz="1500" spc="1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5" dirty="0">
                <a:latin typeface="Arial"/>
                <a:cs typeface="Arial"/>
              </a:rPr>
              <a:t>pu</a:t>
            </a:r>
            <a:r>
              <a:rPr sz="1500" spc="5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9092" y="4755115"/>
            <a:ext cx="56642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15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5" dirty="0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23605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405" y="307029"/>
            <a:ext cx="445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Routing: </a:t>
            </a:r>
            <a:r>
              <a:rPr sz="4000" dirty="0">
                <a:solidFill>
                  <a:srgbClr val="0000FF"/>
                </a:solidFill>
              </a:rPr>
              <a:t>Select</a:t>
            </a:r>
            <a:r>
              <a:rPr sz="4000" spc="-30" dirty="0">
                <a:solidFill>
                  <a:srgbClr val="0000FF"/>
                </a:solidFill>
              </a:rPr>
              <a:t> </a:t>
            </a:r>
            <a:r>
              <a:rPr sz="4000" spc="-5" dirty="0">
                <a:solidFill>
                  <a:srgbClr val="0000FF"/>
                </a:solidFill>
              </a:rPr>
              <a:t>path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12218" y="1670465"/>
            <a:ext cx="935990" cy="914400"/>
          </a:xfrm>
          <a:custGeom>
            <a:avLst/>
            <a:gdLst/>
            <a:ahLst/>
            <a:cxnLst/>
            <a:rect l="l" t="t" r="r" b="b"/>
            <a:pathLst>
              <a:path w="935989" h="914400">
                <a:moveTo>
                  <a:pt x="0" y="913994"/>
                </a:moveTo>
                <a:lnTo>
                  <a:pt x="935510" y="913994"/>
                </a:lnTo>
                <a:lnTo>
                  <a:pt x="935510" y="0"/>
                </a:lnTo>
                <a:lnTo>
                  <a:pt x="0" y="0"/>
                </a:lnTo>
                <a:lnTo>
                  <a:pt x="0" y="913994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2218" y="1670468"/>
            <a:ext cx="935990" cy="914400"/>
          </a:xfrm>
          <a:custGeom>
            <a:avLst/>
            <a:gdLst/>
            <a:ahLst/>
            <a:cxnLst/>
            <a:rect l="l" t="t" r="r" b="b"/>
            <a:pathLst>
              <a:path w="935989" h="914400">
                <a:moveTo>
                  <a:pt x="0" y="914012"/>
                </a:moveTo>
                <a:lnTo>
                  <a:pt x="935503" y="914012"/>
                </a:lnTo>
                <a:lnTo>
                  <a:pt x="935503" y="0"/>
                </a:lnTo>
                <a:lnTo>
                  <a:pt x="0" y="0"/>
                </a:lnTo>
                <a:lnTo>
                  <a:pt x="0" y="914012"/>
                </a:lnTo>
                <a:close/>
              </a:path>
            </a:pathLst>
          </a:custGeom>
          <a:ln w="19793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133" y="1660571"/>
          <a:ext cx="3742048" cy="3702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79"/>
                <a:gridCol w="467359"/>
                <a:gridCol w="233679"/>
                <a:gridCol w="467359"/>
                <a:gridCol w="233679"/>
                <a:gridCol w="233680"/>
                <a:gridCol w="233680"/>
                <a:gridCol w="233680"/>
                <a:gridCol w="467360"/>
                <a:gridCol w="233680"/>
                <a:gridCol w="233680"/>
                <a:gridCol w="233679"/>
                <a:gridCol w="236854"/>
              </a:tblGrid>
              <a:tr h="222885"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CLB0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SB0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00CC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CLB1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27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</a:tr>
              <a:tr h="227965"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SB1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SB2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SB3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9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222885"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CLB2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SB4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CLB3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7359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27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CCFF"/>
                      </a:solidFill>
                      <a:prstDash val="solid"/>
                    </a:lnL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CCFF"/>
                      </a:solidFill>
                      <a:prstDash val="solid"/>
                    </a:lnL>
                    <a:lnT w="28575">
                      <a:solidFill>
                        <a:srgbClr val="00CCFF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CCFF"/>
                      </a:solidFill>
                      <a:prstDash val="solid"/>
                    </a:lnR>
                    <a:lnT w="28575">
                      <a:solidFill>
                        <a:srgbClr val="00CCFF"/>
                      </a:solidFill>
                      <a:prstDash val="solid"/>
                    </a:lnT>
                    <a:lnB w="28575">
                      <a:solidFill>
                        <a:srgbClr val="00CC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280" y="2076449"/>
            <a:ext cx="467749" cy="122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5413" y="1203075"/>
            <a:ext cx="122767" cy="467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1932" y="1203075"/>
            <a:ext cx="122742" cy="488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1126" y="2076449"/>
            <a:ext cx="467624" cy="1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280" y="4880798"/>
            <a:ext cx="467749" cy="12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5413" y="5388757"/>
            <a:ext cx="122767" cy="488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1126" y="4880798"/>
            <a:ext cx="467624" cy="122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1932" y="5409520"/>
            <a:ext cx="122742" cy="488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8633" y="946654"/>
            <a:ext cx="575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" dirty="0">
                <a:latin typeface="Arial"/>
                <a:cs typeface="Arial"/>
              </a:rPr>
              <a:t>I</a:t>
            </a:r>
            <a:r>
              <a:rPr sz="1550" dirty="0">
                <a:latin typeface="Arial"/>
                <a:cs typeface="Arial"/>
              </a:rPr>
              <a:t>npu</a:t>
            </a:r>
            <a:r>
              <a:rPr sz="1550" spc="-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788" y="1785426"/>
            <a:ext cx="575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" dirty="0">
                <a:latin typeface="Arial"/>
                <a:cs typeface="Arial"/>
              </a:rPr>
              <a:t>I</a:t>
            </a:r>
            <a:r>
              <a:rPr sz="1550" dirty="0">
                <a:latin typeface="Arial"/>
                <a:cs typeface="Arial"/>
              </a:rPr>
              <a:t>npu</a:t>
            </a:r>
            <a:r>
              <a:rPr sz="1550" spc="-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6190" y="4754638"/>
            <a:ext cx="62039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"/>
                <a:cs typeface="Arial"/>
              </a:rPr>
              <a:t>Ou</a:t>
            </a:r>
            <a:r>
              <a:rPr sz="1550" spc="-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put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7788" y="4589748"/>
            <a:ext cx="575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" dirty="0">
                <a:latin typeface="Arial"/>
                <a:cs typeface="Arial"/>
              </a:rPr>
              <a:t>I</a:t>
            </a:r>
            <a:r>
              <a:rPr sz="1550" dirty="0">
                <a:latin typeface="Arial"/>
                <a:cs typeface="Arial"/>
              </a:rPr>
              <a:t>npu</a:t>
            </a:r>
            <a:r>
              <a:rPr sz="1550" spc="-5" dirty="0">
                <a:latin typeface="Arial"/>
                <a:cs typeface="Arial"/>
              </a:rPr>
              <a:t>t</a:t>
            </a:r>
            <a:r>
              <a:rPr sz="1550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94328" y="1760243"/>
            <a:ext cx="1743818" cy="1993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22306" y="1426011"/>
            <a:ext cx="15055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1350" b="1" spc="-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2758" y="1078831"/>
            <a:ext cx="3600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SB1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0027" y="2156682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53561" y="3174500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57101" y="2178089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1351" y="2381769"/>
            <a:ext cx="6654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1847" y="3215291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64342" y="1703019"/>
            <a:ext cx="0" cy="1905635"/>
          </a:xfrm>
          <a:custGeom>
            <a:avLst/>
            <a:gdLst/>
            <a:ahLst/>
            <a:cxnLst/>
            <a:rect l="l" t="t" r="r" b="b"/>
            <a:pathLst>
              <a:path h="1905635">
                <a:moveTo>
                  <a:pt x="0" y="0"/>
                </a:moveTo>
                <a:lnTo>
                  <a:pt x="0" y="1905610"/>
                </a:lnTo>
              </a:path>
            </a:pathLst>
          </a:custGeom>
          <a:ln w="171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1030" y="3595268"/>
            <a:ext cx="106680" cy="160655"/>
          </a:xfrm>
          <a:custGeom>
            <a:avLst/>
            <a:gdLst/>
            <a:ahLst/>
            <a:cxnLst/>
            <a:rect l="l" t="t" r="r" b="b"/>
            <a:pathLst>
              <a:path w="106679" h="160654">
                <a:moveTo>
                  <a:pt x="106588" y="0"/>
                </a:moveTo>
                <a:lnTo>
                  <a:pt x="0" y="0"/>
                </a:lnTo>
                <a:lnTo>
                  <a:pt x="53309" y="160294"/>
                </a:lnTo>
                <a:lnTo>
                  <a:pt x="1065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86647" y="4835551"/>
            <a:ext cx="1743818" cy="1993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14635" y="4501280"/>
            <a:ext cx="15055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00FF00"/>
                </a:solidFill>
                <a:latin typeface="Arial"/>
                <a:cs typeface="Arial"/>
              </a:rPr>
              <a:t>Configuration</a:t>
            </a:r>
            <a:r>
              <a:rPr sz="1350" b="1" spc="-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00FF00"/>
                </a:solidFill>
                <a:latin typeface="Arial"/>
                <a:cs typeface="Arial"/>
              </a:rPr>
              <a:t>bits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5074" y="4154113"/>
            <a:ext cx="3600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SB4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2297" y="5231964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49430" y="5253431"/>
            <a:ext cx="1212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33691" y="5457016"/>
            <a:ext cx="6654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350" b="1" dirty="0">
                <a:solidFill>
                  <a:srgbClr val="00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44515" y="5935229"/>
            <a:ext cx="1900555" cy="0"/>
          </a:xfrm>
          <a:custGeom>
            <a:avLst/>
            <a:gdLst/>
            <a:ahLst/>
            <a:cxnLst/>
            <a:rect l="l" t="t" r="r" b="b"/>
            <a:pathLst>
              <a:path w="1900554">
                <a:moveTo>
                  <a:pt x="0" y="0"/>
                </a:moveTo>
                <a:lnTo>
                  <a:pt x="1900487" y="0"/>
                </a:lnTo>
              </a:path>
            </a:pathLst>
          </a:custGeom>
          <a:ln w="172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31688" y="5881795"/>
            <a:ext cx="160020" cy="107314"/>
          </a:xfrm>
          <a:custGeom>
            <a:avLst/>
            <a:gdLst/>
            <a:ahLst/>
            <a:cxnLst/>
            <a:rect l="l" t="t" r="r" b="b"/>
            <a:pathLst>
              <a:path w="160020" h="107314">
                <a:moveTo>
                  <a:pt x="0" y="0"/>
                </a:moveTo>
                <a:lnTo>
                  <a:pt x="0" y="106868"/>
                </a:lnTo>
                <a:lnTo>
                  <a:pt x="159867" y="534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6538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560" y="342082"/>
            <a:ext cx="3769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Configuration</a:t>
            </a:r>
            <a:r>
              <a:rPr spc="-5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Bitstream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127878"/>
            <a:ext cx="7374890" cy="4342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The configuration bitstream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must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include ALL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CLBs</a:t>
            </a:r>
            <a:r>
              <a:rPr sz="24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 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SBs,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even unused</a:t>
            </a:r>
            <a:r>
              <a:rPr sz="2400" spc="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ones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CLB0: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00011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CLB1: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01100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CLB2: XXXXX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CLB3:</a:t>
            </a:r>
            <a:r>
              <a:rPr sz="24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?????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SB0:</a:t>
            </a:r>
            <a:r>
              <a:rPr sz="2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000000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SB1: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000010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SB2: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000000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SB3:</a:t>
            </a:r>
            <a:r>
              <a:rPr sz="2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000000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SB4: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000001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85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782" y="461589"/>
            <a:ext cx="4271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Full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4400" b="0" spc="-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4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5205" y="2583360"/>
            <a:ext cx="487680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25" i="1" spc="44" baseline="14161" dirty="0">
                <a:latin typeface="Times New Roman"/>
                <a:cs typeface="Times New Roman"/>
              </a:rPr>
              <a:t>C</a:t>
            </a:r>
            <a:r>
              <a:rPr sz="1500" spc="-30" dirty="0">
                <a:latin typeface="Times New Roman"/>
                <a:cs typeface="Times New Roman"/>
              </a:rPr>
              <a:t>o</a:t>
            </a:r>
            <a:r>
              <a:rPr sz="1500" spc="-10" dirty="0">
                <a:latin typeface="Times New Roman"/>
                <a:cs typeface="Times New Roman"/>
              </a:rPr>
              <a:t>u</a:t>
            </a:r>
            <a:r>
              <a:rPr sz="1500" spc="5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7637"/>
            <a:ext cx="672084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495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0" dirty="0">
                <a:latin typeface="Arial"/>
                <a:cs typeface="Arial"/>
              </a:rPr>
              <a:t>Brute </a:t>
            </a:r>
            <a:r>
              <a:rPr sz="3200" spc="-105" dirty="0">
                <a:latin typeface="Arial"/>
                <a:cs typeface="Arial"/>
              </a:rPr>
              <a:t>force </a:t>
            </a:r>
            <a:r>
              <a:rPr sz="3200" spc="-65" dirty="0">
                <a:latin typeface="Arial"/>
                <a:cs typeface="Arial"/>
              </a:rPr>
              <a:t>implementation </a:t>
            </a:r>
            <a:r>
              <a:rPr sz="3200" spc="-35" dirty="0">
                <a:latin typeface="Arial"/>
                <a:cs typeface="Arial"/>
              </a:rPr>
              <a:t>from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eqns</a:t>
            </a:r>
            <a:endParaRPr sz="3200">
              <a:latin typeface="Arial"/>
              <a:cs typeface="Arial"/>
            </a:endParaRPr>
          </a:p>
          <a:p>
            <a:pPr marL="1031875">
              <a:lnSpc>
                <a:spcPts val="2715"/>
              </a:lnSpc>
            </a:pPr>
            <a:r>
              <a:rPr sz="2550" i="1" spc="45" dirty="0">
                <a:latin typeface="Times New Roman"/>
                <a:cs typeface="Times New Roman"/>
              </a:rPr>
              <a:t>S</a:t>
            </a:r>
            <a:r>
              <a:rPr sz="2550" i="1" spc="130" dirty="0">
                <a:latin typeface="Times New Roman"/>
                <a:cs typeface="Times New Roman"/>
              </a:rPr>
              <a:t> </a:t>
            </a:r>
            <a:r>
              <a:rPr sz="2550" spc="50" dirty="0">
                <a:latin typeface="Symbol"/>
                <a:cs typeface="Symbol"/>
              </a:rPr>
              <a:t></a:t>
            </a:r>
            <a:r>
              <a:rPr sz="2550" spc="180" dirty="0">
                <a:latin typeface="Times New Roman"/>
                <a:cs typeface="Times New Roman"/>
              </a:rPr>
              <a:t> </a:t>
            </a:r>
            <a:r>
              <a:rPr sz="2550" i="1" spc="55" dirty="0">
                <a:latin typeface="Times New Roman"/>
                <a:cs typeface="Times New Roman"/>
              </a:rPr>
              <a:t>A</a:t>
            </a:r>
            <a:r>
              <a:rPr sz="2550" i="1" spc="-360" dirty="0">
                <a:latin typeface="Times New Roman"/>
                <a:cs typeface="Times New Roman"/>
              </a:rPr>
              <a:t> </a:t>
            </a:r>
            <a:r>
              <a:rPr sz="2550" spc="70" dirty="0">
                <a:latin typeface="Symbol"/>
                <a:cs typeface="Symbol"/>
              </a:rPr>
              <a:t></a:t>
            </a:r>
            <a:r>
              <a:rPr sz="2550" spc="-125" dirty="0">
                <a:latin typeface="Times New Roman"/>
                <a:cs typeface="Times New Roman"/>
              </a:rPr>
              <a:t> </a:t>
            </a:r>
            <a:r>
              <a:rPr sz="2550" i="1" spc="55" dirty="0">
                <a:latin typeface="Times New Roman"/>
                <a:cs typeface="Times New Roman"/>
              </a:rPr>
              <a:t>B</a:t>
            </a:r>
            <a:r>
              <a:rPr sz="2550" i="1" spc="-200" dirty="0">
                <a:latin typeface="Times New Roman"/>
                <a:cs typeface="Times New Roman"/>
              </a:rPr>
              <a:t> </a:t>
            </a:r>
            <a:r>
              <a:rPr sz="2550" spc="70" dirty="0">
                <a:latin typeface="Symbol"/>
                <a:cs typeface="Symbol"/>
              </a:rPr>
              <a:t></a:t>
            </a:r>
            <a:r>
              <a:rPr sz="2550" spc="-275" dirty="0">
                <a:latin typeface="Times New Roman"/>
                <a:cs typeface="Times New Roman"/>
              </a:rPr>
              <a:t> </a:t>
            </a:r>
            <a:r>
              <a:rPr sz="2550" i="1" spc="60" dirty="0">
                <a:latin typeface="Times New Roman"/>
                <a:cs typeface="Times New Roman"/>
              </a:rPr>
              <a:t>C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1670" y="2498829"/>
            <a:ext cx="210502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50" dirty="0">
                <a:latin typeface="Symbol"/>
                <a:cs typeface="Symbol"/>
              </a:rPr>
              <a:t></a:t>
            </a:r>
            <a:r>
              <a:rPr sz="2550" spc="25" dirty="0">
                <a:latin typeface="Times New Roman"/>
                <a:cs typeface="Times New Roman"/>
              </a:rPr>
              <a:t> </a:t>
            </a:r>
            <a:r>
              <a:rPr sz="2550" i="1" spc="35" dirty="0">
                <a:latin typeface="Times New Roman"/>
                <a:cs typeface="Times New Roman"/>
              </a:rPr>
              <a:t>MAJ</a:t>
            </a:r>
            <a:r>
              <a:rPr sz="2550" i="1" spc="-290" dirty="0">
                <a:latin typeface="Times New Roman"/>
                <a:cs typeface="Times New Roman"/>
              </a:rPr>
              <a:t> </a:t>
            </a:r>
            <a:r>
              <a:rPr sz="2550" spc="30" dirty="0">
                <a:latin typeface="Times New Roman"/>
                <a:cs typeface="Times New Roman"/>
              </a:rPr>
              <a:t>(</a:t>
            </a:r>
            <a:r>
              <a:rPr sz="2550" spc="-360" dirty="0">
                <a:latin typeface="Times New Roman"/>
                <a:cs typeface="Times New Roman"/>
              </a:rPr>
              <a:t> </a:t>
            </a:r>
            <a:r>
              <a:rPr sz="2550" i="1" spc="-40" dirty="0">
                <a:latin typeface="Times New Roman"/>
                <a:cs typeface="Times New Roman"/>
              </a:rPr>
              <a:t>A</a:t>
            </a:r>
            <a:r>
              <a:rPr sz="2550" spc="-40" dirty="0">
                <a:latin typeface="Times New Roman"/>
                <a:cs typeface="Times New Roman"/>
              </a:rPr>
              <a:t>,</a:t>
            </a:r>
            <a:r>
              <a:rPr sz="2550" spc="-290" dirty="0">
                <a:latin typeface="Times New Roman"/>
                <a:cs typeface="Times New Roman"/>
              </a:rPr>
              <a:t> </a:t>
            </a:r>
            <a:r>
              <a:rPr sz="2550" i="1" spc="130" dirty="0">
                <a:latin typeface="Times New Roman"/>
                <a:cs typeface="Times New Roman"/>
              </a:rPr>
              <a:t>B</a:t>
            </a:r>
            <a:r>
              <a:rPr sz="2550" spc="130" dirty="0">
                <a:latin typeface="Times New Roman"/>
                <a:cs typeface="Times New Roman"/>
              </a:rPr>
              <a:t>,</a:t>
            </a:r>
            <a:r>
              <a:rPr sz="2550" i="1" spc="130" dirty="0">
                <a:latin typeface="Times New Roman"/>
                <a:cs typeface="Times New Roman"/>
              </a:rPr>
              <a:t>C</a:t>
            </a:r>
            <a:r>
              <a:rPr sz="2550" spc="13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7224" y="4289059"/>
            <a:ext cx="302260" cy="4286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500"/>
              </a:spcBef>
            </a:pPr>
            <a:r>
              <a:rPr sz="1100" dirty="0">
                <a:latin typeface="Arial"/>
                <a:cs typeface="Arial"/>
              </a:rPr>
              <a:t>A  B  C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3216" y="440637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3216" y="4878205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3725" y="4972431"/>
            <a:ext cx="151130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latin typeface="Arial"/>
                <a:cs typeface="Arial"/>
              </a:rPr>
              <a:t>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1899" y="4972431"/>
            <a:ext cx="125095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9143" y="4517386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7473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5525" y="4517386"/>
            <a:ext cx="40005" cy="157480"/>
          </a:xfrm>
          <a:custGeom>
            <a:avLst/>
            <a:gdLst/>
            <a:ahLst/>
            <a:cxnLst/>
            <a:rect l="l" t="t" r="r" b="b"/>
            <a:pathLst>
              <a:path w="40005" h="157479">
                <a:moveTo>
                  <a:pt x="39777" y="0"/>
                </a:moveTo>
                <a:lnTo>
                  <a:pt x="35585" y="69140"/>
                </a:lnTo>
                <a:lnTo>
                  <a:pt x="25131" y="123599"/>
                </a:lnTo>
                <a:lnTo>
                  <a:pt x="8381" y="152934"/>
                </a:lnTo>
                <a:lnTo>
                  <a:pt x="0" y="157127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1812" y="4360234"/>
            <a:ext cx="33655" cy="157480"/>
          </a:xfrm>
          <a:custGeom>
            <a:avLst/>
            <a:gdLst/>
            <a:ahLst/>
            <a:cxnLst/>
            <a:rect l="l" t="t" r="r" b="b"/>
            <a:pathLst>
              <a:path w="33655" h="157479">
                <a:moveTo>
                  <a:pt x="33491" y="157151"/>
                </a:moveTo>
                <a:lnTo>
                  <a:pt x="29299" y="90095"/>
                </a:lnTo>
                <a:lnTo>
                  <a:pt x="20942" y="33528"/>
                </a:lnTo>
                <a:lnTo>
                  <a:pt x="6274" y="4205"/>
                </a:lnTo>
                <a:lnTo>
                  <a:pt x="0" y="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3243" y="4517386"/>
            <a:ext cx="266065" cy="157480"/>
          </a:xfrm>
          <a:custGeom>
            <a:avLst/>
            <a:gdLst/>
            <a:ahLst/>
            <a:cxnLst/>
            <a:rect l="l" t="t" r="r" b="b"/>
            <a:pathLst>
              <a:path w="266064" h="157479">
                <a:moveTo>
                  <a:pt x="265900" y="0"/>
                </a:moveTo>
                <a:lnTo>
                  <a:pt x="257518" y="48172"/>
                </a:lnTo>
                <a:lnTo>
                  <a:pt x="221917" y="90083"/>
                </a:lnTo>
                <a:lnTo>
                  <a:pt x="163316" y="125692"/>
                </a:lnTo>
                <a:lnTo>
                  <a:pt x="85842" y="148744"/>
                </a:lnTo>
                <a:lnTo>
                  <a:pt x="43957" y="155031"/>
                </a:lnTo>
                <a:lnTo>
                  <a:pt x="0" y="157127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3243" y="4360234"/>
            <a:ext cx="266065" cy="157480"/>
          </a:xfrm>
          <a:custGeom>
            <a:avLst/>
            <a:gdLst/>
            <a:ahLst/>
            <a:cxnLst/>
            <a:rect l="l" t="t" r="r" b="b"/>
            <a:pathLst>
              <a:path w="266064" h="157479">
                <a:moveTo>
                  <a:pt x="0" y="0"/>
                </a:moveTo>
                <a:lnTo>
                  <a:pt x="43957" y="2096"/>
                </a:lnTo>
                <a:lnTo>
                  <a:pt x="85842" y="8394"/>
                </a:lnTo>
                <a:lnTo>
                  <a:pt x="127718" y="18862"/>
                </a:lnTo>
                <a:lnTo>
                  <a:pt x="194713" y="48184"/>
                </a:lnTo>
                <a:lnTo>
                  <a:pt x="242863" y="88011"/>
                </a:lnTo>
                <a:lnTo>
                  <a:pt x="263805" y="134090"/>
                </a:lnTo>
                <a:lnTo>
                  <a:pt x="265900" y="157151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7634" y="4358140"/>
            <a:ext cx="216073" cy="318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7634" y="491167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89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7634" y="514676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89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2114" y="502901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7461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7634" y="502901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77891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5525" y="4832067"/>
            <a:ext cx="236854" cy="394335"/>
          </a:xfrm>
          <a:custGeom>
            <a:avLst/>
            <a:gdLst/>
            <a:ahLst/>
            <a:cxnLst/>
            <a:rect l="l" t="t" r="r" b="b"/>
            <a:pathLst>
              <a:path w="236855" h="394335">
                <a:moveTo>
                  <a:pt x="0" y="394310"/>
                </a:moveTo>
                <a:lnTo>
                  <a:pt x="236588" y="394310"/>
                </a:lnTo>
                <a:lnTo>
                  <a:pt x="236588" y="0"/>
                </a:lnTo>
                <a:lnTo>
                  <a:pt x="0" y="0"/>
                </a:lnTo>
                <a:lnTo>
                  <a:pt x="0" y="394310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56311" y="4875934"/>
            <a:ext cx="165735" cy="3067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100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39575" y="502901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04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07224" y="4800679"/>
            <a:ext cx="127000" cy="42925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just">
              <a:lnSpc>
                <a:spcPct val="70100"/>
              </a:lnSpc>
              <a:spcBef>
                <a:spcPts val="495"/>
              </a:spcBef>
            </a:pPr>
            <a:r>
              <a:rPr sz="1100" dirty="0">
                <a:latin typeface="Arial"/>
                <a:cs typeface="Arial"/>
              </a:rPr>
              <a:t>A  B  C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31545" y="5541063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689" y="0"/>
                </a:moveTo>
                <a:lnTo>
                  <a:pt x="58689" y="29347"/>
                </a:lnTo>
                <a:lnTo>
                  <a:pt x="0" y="29347"/>
                </a:lnTo>
                <a:lnTo>
                  <a:pt x="0" y="205333"/>
                </a:lnTo>
                <a:lnTo>
                  <a:pt x="58689" y="205333"/>
                </a:lnTo>
                <a:lnTo>
                  <a:pt x="58689" y="23465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1911" y="5570410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8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3250" y="5658397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138660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8445" y="5541063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0" y="0"/>
                </a:moveTo>
                <a:lnTo>
                  <a:pt x="0" y="29347"/>
                </a:lnTo>
                <a:lnTo>
                  <a:pt x="58506" y="29347"/>
                </a:lnTo>
                <a:lnTo>
                  <a:pt x="58506" y="205333"/>
                </a:lnTo>
                <a:lnTo>
                  <a:pt x="0" y="205333"/>
                </a:lnTo>
                <a:lnTo>
                  <a:pt x="0" y="23465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16770" y="5570410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8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16770" y="565839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556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4233" y="577572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628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727" y="5855351"/>
            <a:ext cx="117475" cy="78105"/>
          </a:xfrm>
          <a:custGeom>
            <a:avLst/>
            <a:gdLst/>
            <a:ahLst/>
            <a:cxnLst/>
            <a:rect l="l" t="t" r="r" b="b"/>
            <a:pathLst>
              <a:path w="117475" h="78104">
                <a:moveTo>
                  <a:pt x="58506" y="0"/>
                </a:moveTo>
                <a:lnTo>
                  <a:pt x="117196" y="0"/>
                </a:lnTo>
                <a:lnTo>
                  <a:pt x="58506" y="77507"/>
                </a:lnTo>
                <a:lnTo>
                  <a:pt x="0" y="0"/>
                </a:lnTo>
                <a:lnTo>
                  <a:pt x="58506" y="0"/>
                </a:lnTo>
                <a:close/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0235" y="5775723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209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12873" y="554739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35340" y="515309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52093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408"/>
                </a:lnTo>
                <a:lnTo>
                  <a:pt x="58689" y="207408"/>
                </a:lnTo>
                <a:lnTo>
                  <a:pt x="58689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1910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5871" y="52640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136038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7767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0" y="0"/>
                </a:moveTo>
                <a:lnTo>
                  <a:pt x="0" y="29326"/>
                </a:lnTo>
                <a:lnTo>
                  <a:pt x="58506" y="29326"/>
                </a:lnTo>
                <a:lnTo>
                  <a:pt x="58506" y="207408"/>
                </a:lnTo>
                <a:lnTo>
                  <a:pt x="0" y="207408"/>
                </a:lnTo>
                <a:lnTo>
                  <a:pt x="0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6122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66122" y="526408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1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80120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408"/>
                </a:lnTo>
                <a:lnTo>
                  <a:pt x="58689" y="207408"/>
                </a:lnTo>
                <a:lnTo>
                  <a:pt x="58689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40485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04233" y="52640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136251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5794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0" y="0"/>
                </a:moveTo>
                <a:lnTo>
                  <a:pt x="0" y="29326"/>
                </a:lnTo>
                <a:lnTo>
                  <a:pt x="58689" y="29326"/>
                </a:lnTo>
                <a:lnTo>
                  <a:pt x="58689" y="207408"/>
                </a:lnTo>
                <a:lnTo>
                  <a:pt x="0" y="207408"/>
                </a:lnTo>
                <a:lnTo>
                  <a:pt x="0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94667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94667" y="526408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4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10783" y="514676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83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38810" y="514676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83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0235" y="50688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94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18445" y="50688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94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043530" y="5075571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71914" y="4838386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06466" y="4681258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31545" y="4832067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689" y="0"/>
                </a:moveTo>
                <a:lnTo>
                  <a:pt x="58689" y="29338"/>
                </a:lnTo>
                <a:lnTo>
                  <a:pt x="0" y="29338"/>
                </a:lnTo>
                <a:lnTo>
                  <a:pt x="0" y="207418"/>
                </a:lnTo>
                <a:lnTo>
                  <a:pt x="58689" y="207418"/>
                </a:lnTo>
                <a:lnTo>
                  <a:pt x="58689" y="236744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715201" y="4681258"/>
            <a:ext cx="1257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691911" y="48614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7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53250" y="494940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138660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8445" y="4832067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0" y="0"/>
                </a:moveTo>
                <a:lnTo>
                  <a:pt x="0" y="29338"/>
                </a:lnTo>
                <a:lnTo>
                  <a:pt x="58506" y="29338"/>
                </a:lnTo>
                <a:lnTo>
                  <a:pt x="58506" y="207418"/>
                </a:lnTo>
                <a:lnTo>
                  <a:pt x="0" y="207418"/>
                </a:lnTo>
                <a:lnTo>
                  <a:pt x="0" y="236744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16770" y="48614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7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16770" y="494940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556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90235" y="4754547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52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18445" y="4754547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52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90235" y="4792266"/>
            <a:ext cx="1099820" cy="0"/>
          </a:xfrm>
          <a:custGeom>
            <a:avLst/>
            <a:gdLst/>
            <a:ahLst/>
            <a:cxnLst/>
            <a:rect l="l" t="t" r="r" b="b"/>
            <a:pathLst>
              <a:path w="1099820">
                <a:moveTo>
                  <a:pt x="0" y="0"/>
                </a:moveTo>
                <a:lnTo>
                  <a:pt x="1099588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97502" y="477339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27218" y="0"/>
                </a:moveTo>
                <a:lnTo>
                  <a:pt x="14660" y="0"/>
                </a:lnTo>
                <a:lnTo>
                  <a:pt x="4175" y="8382"/>
                </a:lnTo>
                <a:lnTo>
                  <a:pt x="0" y="18873"/>
                </a:lnTo>
                <a:lnTo>
                  <a:pt x="4175" y="31446"/>
                </a:lnTo>
                <a:lnTo>
                  <a:pt x="14660" y="37719"/>
                </a:lnTo>
                <a:lnTo>
                  <a:pt x="27218" y="37719"/>
                </a:lnTo>
                <a:lnTo>
                  <a:pt x="35600" y="31446"/>
                </a:lnTo>
                <a:lnTo>
                  <a:pt x="39624" y="18873"/>
                </a:lnTo>
                <a:lnTo>
                  <a:pt x="35600" y="8382"/>
                </a:lnTo>
                <a:lnTo>
                  <a:pt x="27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97500" y="4773394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634" y="18871"/>
                </a:moveTo>
                <a:lnTo>
                  <a:pt x="35610" y="8382"/>
                </a:lnTo>
                <a:lnTo>
                  <a:pt x="27225" y="0"/>
                </a:lnTo>
                <a:lnTo>
                  <a:pt x="14664" y="0"/>
                </a:lnTo>
                <a:lnTo>
                  <a:pt x="4176" y="8382"/>
                </a:lnTo>
                <a:lnTo>
                  <a:pt x="0" y="18871"/>
                </a:lnTo>
                <a:lnTo>
                  <a:pt x="4176" y="31443"/>
                </a:lnTo>
                <a:lnTo>
                  <a:pt x="14664" y="37717"/>
                </a:lnTo>
                <a:lnTo>
                  <a:pt x="27225" y="37717"/>
                </a:lnTo>
                <a:lnTo>
                  <a:pt x="35610" y="31443"/>
                </a:lnTo>
                <a:lnTo>
                  <a:pt x="39634" y="18871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52093" y="4615849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817" y="18849"/>
                </a:moveTo>
                <a:lnTo>
                  <a:pt x="35640" y="8370"/>
                </a:lnTo>
                <a:lnTo>
                  <a:pt x="25152" y="0"/>
                </a:lnTo>
                <a:lnTo>
                  <a:pt x="14664" y="0"/>
                </a:lnTo>
                <a:lnTo>
                  <a:pt x="4207" y="8370"/>
                </a:lnTo>
                <a:lnTo>
                  <a:pt x="0" y="18849"/>
                </a:lnTo>
                <a:lnTo>
                  <a:pt x="4207" y="31434"/>
                </a:lnTo>
                <a:lnTo>
                  <a:pt x="14664" y="37720"/>
                </a:lnTo>
                <a:lnTo>
                  <a:pt x="25152" y="37720"/>
                </a:lnTo>
                <a:lnTo>
                  <a:pt x="35640" y="31434"/>
                </a:lnTo>
                <a:lnTo>
                  <a:pt x="39817" y="18849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31545" y="4517386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835"/>
                </a:lnTo>
                <a:lnTo>
                  <a:pt x="58689" y="207835"/>
                </a:lnTo>
                <a:lnTo>
                  <a:pt x="58689" y="237161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1911" y="4546712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0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53250" y="463469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842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16770" y="461584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8849"/>
                </a:moveTo>
                <a:lnTo>
                  <a:pt x="2103" y="8370"/>
                </a:lnTo>
                <a:lnTo>
                  <a:pt x="12591" y="0"/>
                </a:lnTo>
                <a:lnTo>
                  <a:pt x="25152" y="0"/>
                </a:lnTo>
                <a:lnTo>
                  <a:pt x="35640" y="8370"/>
                </a:lnTo>
                <a:lnTo>
                  <a:pt x="37713" y="18849"/>
                </a:lnTo>
                <a:lnTo>
                  <a:pt x="35640" y="31434"/>
                </a:lnTo>
                <a:lnTo>
                  <a:pt x="25152" y="37720"/>
                </a:lnTo>
                <a:lnTo>
                  <a:pt x="12591" y="37720"/>
                </a:lnTo>
                <a:lnTo>
                  <a:pt x="2103" y="31434"/>
                </a:lnTo>
                <a:lnTo>
                  <a:pt x="0" y="18849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18445" y="4517386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0" y="0"/>
                </a:moveTo>
                <a:lnTo>
                  <a:pt x="0" y="29326"/>
                </a:lnTo>
                <a:lnTo>
                  <a:pt x="58506" y="29326"/>
                </a:lnTo>
                <a:lnTo>
                  <a:pt x="58506" y="207835"/>
                </a:lnTo>
                <a:lnTo>
                  <a:pt x="0" y="207835"/>
                </a:lnTo>
                <a:lnTo>
                  <a:pt x="0" y="237161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16770" y="4546712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0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54484" y="463469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90235" y="4439866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52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18445" y="4439866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7520"/>
                </a:moveTo>
                <a:lnTo>
                  <a:pt x="0" y="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74196" y="430158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713" y="18846"/>
                </a:moveTo>
                <a:lnTo>
                  <a:pt x="35640" y="8370"/>
                </a:lnTo>
                <a:lnTo>
                  <a:pt x="25152" y="0"/>
                </a:lnTo>
                <a:lnTo>
                  <a:pt x="12591" y="0"/>
                </a:lnTo>
                <a:lnTo>
                  <a:pt x="2103" y="8370"/>
                </a:lnTo>
                <a:lnTo>
                  <a:pt x="0" y="18846"/>
                </a:lnTo>
                <a:lnTo>
                  <a:pt x="2103" y="31419"/>
                </a:lnTo>
                <a:lnTo>
                  <a:pt x="12591" y="37696"/>
                </a:lnTo>
                <a:lnTo>
                  <a:pt x="25152" y="37696"/>
                </a:lnTo>
                <a:lnTo>
                  <a:pt x="35640" y="31419"/>
                </a:lnTo>
                <a:lnTo>
                  <a:pt x="37713" y="18846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2093" y="4202643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872"/>
                </a:lnTo>
                <a:lnTo>
                  <a:pt x="58689" y="207872"/>
                </a:lnTo>
                <a:lnTo>
                  <a:pt x="58689" y="23722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11910" y="423196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4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75871" y="43204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98324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66122" y="4301585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18846"/>
                </a:moveTo>
                <a:lnTo>
                  <a:pt x="4176" y="8370"/>
                </a:lnTo>
                <a:lnTo>
                  <a:pt x="14664" y="0"/>
                </a:lnTo>
                <a:lnTo>
                  <a:pt x="25122" y="0"/>
                </a:lnTo>
                <a:lnTo>
                  <a:pt x="35610" y="8370"/>
                </a:lnTo>
                <a:lnTo>
                  <a:pt x="39817" y="18846"/>
                </a:lnTo>
                <a:lnTo>
                  <a:pt x="35610" y="31419"/>
                </a:lnTo>
                <a:lnTo>
                  <a:pt x="25122" y="37696"/>
                </a:lnTo>
                <a:lnTo>
                  <a:pt x="14664" y="37696"/>
                </a:lnTo>
                <a:lnTo>
                  <a:pt x="4176" y="31419"/>
                </a:lnTo>
                <a:lnTo>
                  <a:pt x="0" y="18846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67767" y="4202643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0" y="0"/>
                </a:moveTo>
                <a:lnTo>
                  <a:pt x="0" y="29326"/>
                </a:lnTo>
                <a:lnTo>
                  <a:pt x="58506" y="29326"/>
                </a:lnTo>
                <a:lnTo>
                  <a:pt x="58506" y="207872"/>
                </a:lnTo>
                <a:lnTo>
                  <a:pt x="0" y="207872"/>
                </a:lnTo>
                <a:lnTo>
                  <a:pt x="0" y="23722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6122" y="423196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4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05939" y="43204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94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02772" y="430158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713" y="18846"/>
                </a:moveTo>
                <a:lnTo>
                  <a:pt x="35610" y="8370"/>
                </a:lnTo>
                <a:lnTo>
                  <a:pt x="25122" y="0"/>
                </a:lnTo>
                <a:lnTo>
                  <a:pt x="12561" y="0"/>
                </a:lnTo>
                <a:lnTo>
                  <a:pt x="2073" y="8370"/>
                </a:lnTo>
                <a:lnTo>
                  <a:pt x="0" y="18846"/>
                </a:lnTo>
                <a:lnTo>
                  <a:pt x="2073" y="31419"/>
                </a:lnTo>
                <a:lnTo>
                  <a:pt x="12561" y="37696"/>
                </a:lnTo>
                <a:lnTo>
                  <a:pt x="25122" y="37696"/>
                </a:lnTo>
                <a:lnTo>
                  <a:pt x="35610" y="31419"/>
                </a:lnTo>
                <a:lnTo>
                  <a:pt x="37713" y="18846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0120" y="4202643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872"/>
                </a:lnTo>
                <a:lnTo>
                  <a:pt x="58689" y="207872"/>
                </a:lnTo>
                <a:lnTo>
                  <a:pt x="58689" y="23722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40485" y="423196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4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4233" y="432043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537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94667" y="4301585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18846"/>
                </a:moveTo>
                <a:lnTo>
                  <a:pt x="4176" y="8370"/>
                </a:lnTo>
                <a:lnTo>
                  <a:pt x="14664" y="0"/>
                </a:lnTo>
                <a:lnTo>
                  <a:pt x="25152" y="0"/>
                </a:lnTo>
                <a:lnTo>
                  <a:pt x="35610" y="8370"/>
                </a:lnTo>
                <a:lnTo>
                  <a:pt x="39817" y="18846"/>
                </a:lnTo>
                <a:lnTo>
                  <a:pt x="35610" y="31419"/>
                </a:lnTo>
                <a:lnTo>
                  <a:pt x="25152" y="37696"/>
                </a:lnTo>
                <a:lnTo>
                  <a:pt x="14664" y="37696"/>
                </a:lnTo>
                <a:lnTo>
                  <a:pt x="4176" y="31419"/>
                </a:lnTo>
                <a:lnTo>
                  <a:pt x="0" y="18846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5794" y="4202643"/>
            <a:ext cx="59055" cy="237490"/>
          </a:xfrm>
          <a:custGeom>
            <a:avLst/>
            <a:gdLst/>
            <a:ahLst/>
            <a:cxnLst/>
            <a:rect l="l" t="t" r="r" b="b"/>
            <a:pathLst>
              <a:path w="59054" h="237489">
                <a:moveTo>
                  <a:pt x="0" y="0"/>
                </a:moveTo>
                <a:lnTo>
                  <a:pt x="0" y="29326"/>
                </a:lnTo>
                <a:lnTo>
                  <a:pt x="58689" y="29326"/>
                </a:lnTo>
                <a:lnTo>
                  <a:pt x="58689" y="207872"/>
                </a:lnTo>
                <a:lnTo>
                  <a:pt x="0" y="207872"/>
                </a:lnTo>
                <a:lnTo>
                  <a:pt x="0" y="23722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94667" y="423196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4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4485" y="43204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24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10783" y="4439866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83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38810" y="4439866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83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52093" y="3909392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817" y="18858"/>
                </a:moveTo>
                <a:lnTo>
                  <a:pt x="35640" y="6286"/>
                </a:lnTo>
                <a:lnTo>
                  <a:pt x="25152" y="0"/>
                </a:lnTo>
                <a:lnTo>
                  <a:pt x="14664" y="0"/>
                </a:lnTo>
                <a:lnTo>
                  <a:pt x="4207" y="6286"/>
                </a:lnTo>
                <a:lnTo>
                  <a:pt x="0" y="18858"/>
                </a:lnTo>
                <a:lnTo>
                  <a:pt x="4207" y="29326"/>
                </a:lnTo>
                <a:lnTo>
                  <a:pt x="14664" y="37708"/>
                </a:lnTo>
                <a:lnTo>
                  <a:pt x="25152" y="37708"/>
                </a:lnTo>
                <a:lnTo>
                  <a:pt x="35640" y="29326"/>
                </a:lnTo>
                <a:lnTo>
                  <a:pt x="39817" y="18858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31545" y="3810429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689" y="0"/>
                </a:moveTo>
                <a:lnTo>
                  <a:pt x="58689" y="29847"/>
                </a:lnTo>
                <a:lnTo>
                  <a:pt x="0" y="29847"/>
                </a:lnTo>
                <a:lnTo>
                  <a:pt x="0" y="205787"/>
                </a:lnTo>
                <a:lnTo>
                  <a:pt x="58689" y="205787"/>
                </a:lnTo>
                <a:lnTo>
                  <a:pt x="58689" y="23511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91911" y="384027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4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53250" y="392825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842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16770" y="390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8858"/>
                </a:moveTo>
                <a:lnTo>
                  <a:pt x="2103" y="6286"/>
                </a:lnTo>
                <a:lnTo>
                  <a:pt x="12591" y="0"/>
                </a:lnTo>
                <a:lnTo>
                  <a:pt x="25152" y="0"/>
                </a:lnTo>
                <a:lnTo>
                  <a:pt x="35640" y="6286"/>
                </a:lnTo>
                <a:lnTo>
                  <a:pt x="37713" y="18858"/>
                </a:lnTo>
                <a:lnTo>
                  <a:pt x="35640" y="29326"/>
                </a:lnTo>
                <a:lnTo>
                  <a:pt x="25152" y="37708"/>
                </a:lnTo>
                <a:lnTo>
                  <a:pt x="12591" y="37708"/>
                </a:lnTo>
                <a:lnTo>
                  <a:pt x="2103" y="29326"/>
                </a:lnTo>
                <a:lnTo>
                  <a:pt x="0" y="18858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18445" y="3810429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0" y="0"/>
                </a:moveTo>
                <a:lnTo>
                  <a:pt x="0" y="29847"/>
                </a:lnTo>
                <a:lnTo>
                  <a:pt x="58506" y="29847"/>
                </a:lnTo>
                <a:lnTo>
                  <a:pt x="58506" y="205787"/>
                </a:lnTo>
                <a:lnTo>
                  <a:pt x="0" y="205787"/>
                </a:lnTo>
                <a:lnTo>
                  <a:pt x="0" y="23511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16770" y="384027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40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54484" y="392825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10783" y="5383518"/>
            <a:ext cx="628650" cy="158115"/>
          </a:xfrm>
          <a:custGeom>
            <a:avLst/>
            <a:gdLst/>
            <a:ahLst/>
            <a:cxnLst/>
            <a:rect l="l" t="t" r="r" b="b"/>
            <a:pathLst>
              <a:path w="628650" h="158114">
                <a:moveTo>
                  <a:pt x="0" y="0"/>
                </a:moveTo>
                <a:lnTo>
                  <a:pt x="79452" y="157544"/>
                </a:lnTo>
                <a:lnTo>
                  <a:pt x="628027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67767" y="5383518"/>
            <a:ext cx="628650" cy="158115"/>
          </a:xfrm>
          <a:custGeom>
            <a:avLst/>
            <a:gdLst/>
            <a:ahLst/>
            <a:cxnLst/>
            <a:rect l="l" t="t" r="r" b="b"/>
            <a:pathLst>
              <a:path w="628650" h="158114">
                <a:moveTo>
                  <a:pt x="0" y="0"/>
                </a:moveTo>
                <a:lnTo>
                  <a:pt x="550678" y="157544"/>
                </a:lnTo>
                <a:lnTo>
                  <a:pt x="628027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67767" y="4045540"/>
            <a:ext cx="628650" cy="157480"/>
          </a:xfrm>
          <a:custGeom>
            <a:avLst/>
            <a:gdLst/>
            <a:ahLst/>
            <a:cxnLst/>
            <a:rect l="l" t="t" r="r" b="b"/>
            <a:pathLst>
              <a:path w="628650" h="157479">
                <a:moveTo>
                  <a:pt x="628027" y="157103"/>
                </a:moveTo>
                <a:lnTo>
                  <a:pt x="550678" y="0"/>
                </a:lnTo>
                <a:lnTo>
                  <a:pt x="0" y="157103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10783" y="4045540"/>
            <a:ext cx="628650" cy="157480"/>
          </a:xfrm>
          <a:custGeom>
            <a:avLst/>
            <a:gdLst/>
            <a:ahLst/>
            <a:cxnLst/>
            <a:rect l="l" t="t" r="r" b="b"/>
            <a:pathLst>
              <a:path w="628650" h="157479">
                <a:moveTo>
                  <a:pt x="628027" y="157103"/>
                </a:moveTo>
                <a:lnTo>
                  <a:pt x="79452" y="0"/>
                </a:lnTo>
                <a:lnTo>
                  <a:pt x="0" y="157103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50417" y="3810429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66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671914" y="4523705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16468" y="4209430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768316" y="4209430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043534" y="4209430"/>
            <a:ext cx="146685" cy="3511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8255">
              <a:lnSpc>
                <a:spcPts val="1240"/>
              </a:lnSpc>
              <a:spcBef>
                <a:spcPts val="21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12873" y="4366581"/>
            <a:ext cx="149225" cy="6654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160">
              <a:lnSpc>
                <a:spcPts val="1240"/>
              </a:lnSpc>
              <a:spcBef>
                <a:spcPts val="21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  <a:p>
            <a:pPr marL="22860">
              <a:lnSpc>
                <a:spcPts val="1170"/>
              </a:lnSpc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12873" y="3817229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71913" y="3817229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692992" y="382927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635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73891" y="5383518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506" y="0"/>
                </a:moveTo>
                <a:lnTo>
                  <a:pt x="58506" y="29326"/>
                </a:lnTo>
                <a:lnTo>
                  <a:pt x="0" y="29326"/>
                </a:lnTo>
                <a:lnTo>
                  <a:pt x="0" y="205739"/>
                </a:lnTo>
                <a:lnTo>
                  <a:pt x="58506" y="205739"/>
                </a:lnTo>
                <a:lnTo>
                  <a:pt x="58506" y="23506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34043" y="54128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13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95931" y="550084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138111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44904" y="5383518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5739"/>
                </a:lnTo>
                <a:lnTo>
                  <a:pt x="58689" y="205739"/>
                </a:lnTo>
                <a:lnTo>
                  <a:pt x="58689" y="23506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05086" y="54128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13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66944" y="550084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138142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08254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7408"/>
                </a:lnTo>
                <a:lnTo>
                  <a:pt x="58689" y="207408"/>
                </a:lnTo>
                <a:lnTo>
                  <a:pt x="58689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68619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32398" y="52640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136221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16465" y="5383518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506" y="0"/>
                </a:moveTo>
                <a:lnTo>
                  <a:pt x="58506" y="29326"/>
                </a:lnTo>
                <a:lnTo>
                  <a:pt x="0" y="29326"/>
                </a:lnTo>
                <a:lnTo>
                  <a:pt x="0" y="205739"/>
                </a:lnTo>
                <a:lnTo>
                  <a:pt x="58506" y="205739"/>
                </a:lnTo>
                <a:lnTo>
                  <a:pt x="58506" y="23506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76647" y="54128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13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38475" y="550084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138172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16465" y="5146761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506" y="0"/>
                </a:moveTo>
                <a:lnTo>
                  <a:pt x="58506" y="29326"/>
                </a:lnTo>
                <a:lnTo>
                  <a:pt x="0" y="29326"/>
                </a:lnTo>
                <a:lnTo>
                  <a:pt x="0" y="207408"/>
                </a:lnTo>
                <a:lnTo>
                  <a:pt x="58506" y="207408"/>
                </a:lnTo>
                <a:lnTo>
                  <a:pt x="58506" y="23675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76647" y="51760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82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38475" y="526408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138172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2398" y="5383518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471195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32398" y="5618583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>
                <a:moveTo>
                  <a:pt x="0" y="0"/>
                </a:moveTo>
                <a:lnTo>
                  <a:pt x="942574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80972" y="561858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22466" y="5698199"/>
            <a:ext cx="118110" cy="78105"/>
          </a:xfrm>
          <a:custGeom>
            <a:avLst/>
            <a:gdLst/>
            <a:ahLst/>
            <a:cxnLst/>
            <a:rect l="l" t="t" r="r" b="b"/>
            <a:pathLst>
              <a:path w="118110" h="78104">
                <a:moveTo>
                  <a:pt x="58506" y="0"/>
                </a:moveTo>
                <a:lnTo>
                  <a:pt x="117532" y="0"/>
                </a:lnTo>
                <a:lnTo>
                  <a:pt x="58506" y="77523"/>
                </a:lnTo>
                <a:lnTo>
                  <a:pt x="0" y="0"/>
                </a:lnTo>
                <a:lnTo>
                  <a:pt x="58506" y="0"/>
                </a:lnTo>
                <a:close/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5457130" y="539025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478216" y="540236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97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671914" y="5084175"/>
            <a:ext cx="236854" cy="65722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45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 marL="12700" marR="92075" indent="8255">
              <a:lnSpc>
                <a:spcPts val="1240"/>
              </a:lnSpc>
              <a:spcBef>
                <a:spcPts val="65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928682" y="539025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949747" y="540236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45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5692030" y="5153092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399700" y="539025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420760" y="540236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0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6399700" y="5153092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710783" y="3259013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0" y="0"/>
                </a:moveTo>
                <a:lnTo>
                  <a:pt x="0" y="314712"/>
                </a:lnTo>
                <a:lnTo>
                  <a:pt x="313998" y="157630"/>
                </a:lnTo>
                <a:lnTo>
                  <a:pt x="0" y="0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24781" y="3378401"/>
            <a:ext cx="80010" cy="76200"/>
          </a:xfrm>
          <a:custGeom>
            <a:avLst/>
            <a:gdLst/>
            <a:ahLst/>
            <a:cxnLst/>
            <a:rect l="l" t="t" r="r" b="b"/>
            <a:pathLst>
              <a:path w="80010" h="76200">
                <a:moveTo>
                  <a:pt x="79452" y="38242"/>
                </a:moveTo>
                <a:lnTo>
                  <a:pt x="75275" y="20964"/>
                </a:lnTo>
                <a:lnTo>
                  <a:pt x="64787" y="6277"/>
                </a:lnTo>
                <a:lnTo>
                  <a:pt x="48201" y="0"/>
                </a:lnTo>
                <a:lnTo>
                  <a:pt x="31433" y="0"/>
                </a:lnTo>
                <a:lnTo>
                  <a:pt x="14664" y="6277"/>
                </a:lnTo>
                <a:lnTo>
                  <a:pt x="4207" y="20964"/>
                </a:lnTo>
                <a:lnTo>
                  <a:pt x="0" y="38242"/>
                </a:lnTo>
                <a:lnTo>
                  <a:pt x="4207" y="55001"/>
                </a:lnTo>
                <a:lnTo>
                  <a:pt x="14664" y="69658"/>
                </a:lnTo>
                <a:lnTo>
                  <a:pt x="31433" y="75935"/>
                </a:lnTo>
                <a:lnTo>
                  <a:pt x="48201" y="75935"/>
                </a:lnTo>
                <a:lnTo>
                  <a:pt x="64787" y="69658"/>
                </a:lnTo>
                <a:lnTo>
                  <a:pt x="75275" y="55001"/>
                </a:lnTo>
                <a:lnTo>
                  <a:pt x="79452" y="38242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32886" y="341664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897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04233" y="341664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6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67355" y="3259013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0" y="0"/>
                </a:moveTo>
                <a:lnTo>
                  <a:pt x="0" y="314712"/>
                </a:lnTo>
                <a:lnTo>
                  <a:pt x="314028" y="157630"/>
                </a:lnTo>
                <a:lnTo>
                  <a:pt x="0" y="0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81384" y="3378401"/>
            <a:ext cx="80010" cy="76200"/>
          </a:xfrm>
          <a:custGeom>
            <a:avLst/>
            <a:gdLst/>
            <a:ahLst/>
            <a:cxnLst/>
            <a:rect l="l" t="t" r="r" b="b"/>
            <a:pathLst>
              <a:path w="80010" h="76200">
                <a:moveTo>
                  <a:pt x="79635" y="38242"/>
                </a:moveTo>
                <a:lnTo>
                  <a:pt x="75427" y="20964"/>
                </a:lnTo>
                <a:lnTo>
                  <a:pt x="64970" y="6277"/>
                </a:lnTo>
                <a:lnTo>
                  <a:pt x="48201" y="0"/>
                </a:lnTo>
                <a:lnTo>
                  <a:pt x="31433" y="0"/>
                </a:lnTo>
                <a:lnTo>
                  <a:pt x="14664" y="6277"/>
                </a:lnTo>
                <a:lnTo>
                  <a:pt x="4176" y="20964"/>
                </a:lnTo>
                <a:lnTo>
                  <a:pt x="0" y="38242"/>
                </a:lnTo>
                <a:lnTo>
                  <a:pt x="4176" y="55001"/>
                </a:lnTo>
                <a:lnTo>
                  <a:pt x="14664" y="69658"/>
                </a:lnTo>
                <a:lnTo>
                  <a:pt x="31433" y="75935"/>
                </a:lnTo>
                <a:lnTo>
                  <a:pt x="48201" y="75935"/>
                </a:lnTo>
                <a:lnTo>
                  <a:pt x="64970" y="69658"/>
                </a:lnTo>
                <a:lnTo>
                  <a:pt x="75427" y="55001"/>
                </a:lnTo>
                <a:lnTo>
                  <a:pt x="79635" y="38242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89824" y="341664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3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61019" y="3416643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379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23958" y="3259013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0" y="0"/>
                </a:moveTo>
                <a:lnTo>
                  <a:pt x="0" y="314712"/>
                </a:lnTo>
                <a:lnTo>
                  <a:pt x="314516" y="157630"/>
                </a:lnTo>
                <a:lnTo>
                  <a:pt x="0" y="0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38475" y="3378401"/>
            <a:ext cx="80010" cy="76200"/>
          </a:xfrm>
          <a:custGeom>
            <a:avLst/>
            <a:gdLst/>
            <a:ahLst/>
            <a:cxnLst/>
            <a:rect l="l" t="t" r="r" b="b"/>
            <a:pathLst>
              <a:path w="80009" h="76200">
                <a:moveTo>
                  <a:pt x="79482" y="38242"/>
                </a:moveTo>
                <a:lnTo>
                  <a:pt x="75275" y="20964"/>
                </a:lnTo>
                <a:lnTo>
                  <a:pt x="64817" y="6277"/>
                </a:lnTo>
                <a:lnTo>
                  <a:pt x="48201" y="0"/>
                </a:lnTo>
                <a:lnTo>
                  <a:pt x="31433" y="0"/>
                </a:lnTo>
                <a:lnTo>
                  <a:pt x="14695" y="6277"/>
                </a:lnTo>
                <a:lnTo>
                  <a:pt x="4207" y="20964"/>
                </a:lnTo>
                <a:lnTo>
                  <a:pt x="0" y="38242"/>
                </a:lnTo>
                <a:lnTo>
                  <a:pt x="4207" y="55001"/>
                </a:lnTo>
                <a:lnTo>
                  <a:pt x="14695" y="69658"/>
                </a:lnTo>
                <a:lnTo>
                  <a:pt x="31433" y="75935"/>
                </a:lnTo>
                <a:lnTo>
                  <a:pt x="48201" y="75935"/>
                </a:lnTo>
                <a:lnTo>
                  <a:pt x="64817" y="69658"/>
                </a:lnTo>
                <a:lnTo>
                  <a:pt x="75275" y="55001"/>
                </a:lnTo>
                <a:lnTo>
                  <a:pt x="79482" y="38242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46579" y="3416643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379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17958" y="341664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3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5966401" y="3305621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709638" y="3305621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452709" y="3305621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238271" y="3305621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261248" y="331767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6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5497300" y="3305621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518369" y="331767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6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6751973" y="3305621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774972" y="331767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3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66944" y="50688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94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4972" y="50688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94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66944" y="5106530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2209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54185" y="5087682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27066" y="0"/>
                </a:moveTo>
                <a:lnTo>
                  <a:pt x="14660" y="0"/>
                </a:lnTo>
                <a:lnTo>
                  <a:pt x="4206" y="8372"/>
                </a:lnTo>
                <a:lnTo>
                  <a:pt x="0" y="18848"/>
                </a:lnTo>
                <a:lnTo>
                  <a:pt x="4206" y="31839"/>
                </a:lnTo>
                <a:lnTo>
                  <a:pt x="14660" y="38124"/>
                </a:lnTo>
                <a:lnTo>
                  <a:pt x="27066" y="38124"/>
                </a:lnTo>
                <a:lnTo>
                  <a:pt x="35448" y="31839"/>
                </a:lnTo>
                <a:lnTo>
                  <a:pt x="39654" y="18848"/>
                </a:lnTo>
                <a:lnTo>
                  <a:pt x="35448" y="8372"/>
                </a:lnTo>
                <a:lnTo>
                  <a:pt x="27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54179" y="5087683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9634" y="18846"/>
                </a:moveTo>
                <a:lnTo>
                  <a:pt x="35457" y="8370"/>
                </a:lnTo>
                <a:lnTo>
                  <a:pt x="27073" y="0"/>
                </a:lnTo>
                <a:lnTo>
                  <a:pt x="14664" y="0"/>
                </a:lnTo>
                <a:lnTo>
                  <a:pt x="4207" y="8370"/>
                </a:lnTo>
                <a:lnTo>
                  <a:pt x="0" y="18846"/>
                </a:lnTo>
                <a:lnTo>
                  <a:pt x="4207" y="31836"/>
                </a:lnTo>
                <a:lnTo>
                  <a:pt x="14664" y="38123"/>
                </a:lnTo>
                <a:lnTo>
                  <a:pt x="27073" y="38123"/>
                </a:lnTo>
                <a:lnTo>
                  <a:pt x="35457" y="31836"/>
                </a:lnTo>
                <a:lnTo>
                  <a:pt x="39634" y="18846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7105808" y="4957816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206226" y="5052466"/>
            <a:ext cx="151130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latin typeface="Arial"/>
                <a:cs typeface="Arial"/>
              </a:rPr>
              <a:t>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930905" y="493054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713" y="18862"/>
                </a:moveTo>
                <a:lnTo>
                  <a:pt x="35610" y="8382"/>
                </a:lnTo>
                <a:lnTo>
                  <a:pt x="25122" y="0"/>
                </a:lnTo>
                <a:lnTo>
                  <a:pt x="12561" y="0"/>
                </a:lnTo>
                <a:lnTo>
                  <a:pt x="2073" y="8382"/>
                </a:lnTo>
                <a:lnTo>
                  <a:pt x="0" y="18862"/>
                </a:lnTo>
                <a:lnTo>
                  <a:pt x="2073" y="31422"/>
                </a:lnTo>
                <a:lnTo>
                  <a:pt x="12561" y="37708"/>
                </a:lnTo>
                <a:lnTo>
                  <a:pt x="25122" y="37708"/>
                </a:lnTo>
                <a:lnTo>
                  <a:pt x="35610" y="31422"/>
                </a:lnTo>
                <a:lnTo>
                  <a:pt x="37713" y="18862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5702501" y="5052466"/>
            <a:ext cx="125095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408060" y="5052466"/>
            <a:ext cx="127635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008254" y="4832067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689" y="0"/>
                </a:moveTo>
                <a:lnTo>
                  <a:pt x="58689" y="29338"/>
                </a:lnTo>
                <a:lnTo>
                  <a:pt x="0" y="29338"/>
                </a:lnTo>
                <a:lnTo>
                  <a:pt x="0" y="207418"/>
                </a:lnTo>
                <a:lnTo>
                  <a:pt x="58689" y="207418"/>
                </a:lnTo>
                <a:lnTo>
                  <a:pt x="58689" y="236744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968619" y="48614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7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32398" y="494940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507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94256" y="469588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787" y="18849"/>
                </a:moveTo>
                <a:lnTo>
                  <a:pt x="35610" y="6277"/>
                </a:lnTo>
                <a:lnTo>
                  <a:pt x="25122" y="0"/>
                </a:lnTo>
                <a:lnTo>
                  <a:pt x="14664" y="0"/>
                </a:lnTo>
                <a:lnTo>
                  <a:pt x="4176" y="6277"/>
                </a:lnTo>
                <a:lnTo>
                  <a:pt x="0" y="18849"/>
                </a:lnTo>
                <a:lnTo>
                  <a:pt x="4176" y="29338"/>
                </a:lnTo>
                <a:lnTo>
                  <a:pt x="14664" y="37720"/>
                </a:lnTo>
                <a:lnTo>
                  <a:pt x="25122" y="37720"/>
                </a:lnTo>
                <a:lnTo>
                  <a:pt x="35610" y="29338"/>
                </a:lnTo>
                <a:lnTo>
                  <a:pt x="39787" y="18849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73891" y="4596990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506" y="0"/>
                </a:moveTo>
                <a:lnTo>
                  <a:pt x="58506" y="29326"/>
                </a:lnTo>
                <a:lnTo>
                  <a:pt x="0" y="29326"/>
                </a:lnTo>
                <a:lnTo>
                  <a:pt x="0" y="205751"/>
                </a:lnTo>
                <a:lnTo>
                  <a:pt x="58506" y="205751"/>
                </a:lnTo>
                <a:lnTo>
                  <a:pt x="58506" y="235077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34043" y="462631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95931" y="471473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98324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65451" y="469588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634" y="18849"/>
                </a:moveTo>
                <a:lnTo>
                  <a:pt x="35457" y="6277"/>
                </a:lnTo>
                <a:lnTo>
                  <a:pt x="24969" y="0"/>
                </a:lnTo>
                <a:lnTo>
                  <a:pt x="14481" y="0"/>
                </a:lnTo>
                <a:lnTo>
                  <a:pt x="4176" y="6277"/>
                </a:lnTo>
                <a:lnTo>
                  <a:pt x="0" y="18849"/>
                </a:lnTo>
                <a:lnTo>
                  <a:pt x="4176" y="29338"/>
                </a:lnTo>
                <a:lnTo>
                  <a:pt x="14481" y="37720"/>
                </a:lnTo>
                <a:lnTo>
                  <a:pt x="24969" y="37720"/>
                </a:lnTo>
                <a:lnTo>
                  <a:pt x="35457" y="29338"/>
                </a:lnTo>
                <a:lnTo>
                  <a:pt x="39634" y="18849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44904" y="4596990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689" y="0"/>
                </a:moveTo>
                <a:lnTo>
                  <a:pt x="58689" y="29326"/>
                </a:lnTo>
                <a:lnTo>
                  <a:pt x="0" y="29326"/>
                </a:lnTo>
                <a:lnTo>
                  <a:pt x="0" y="205751"/>
                </a:lnTo>
                <a:lnTo>
                  <a:pt x="58689" y="205751"/>
                </a:lnTo>
                <a:lnTo>
                  <a:pt x="58689" y="235077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05086" y="462631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66944" y="4714733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507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36799" y="493054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848" y="18862"/>
                </a:moveTo>
                <a:lnTo>
                  <a:pt x="35640" y="8382"/>
                </a:lnTo>
                <a:lnTo>
                  <a:pt x="25183" y="0"/>
                </a:lnTo>
                <a:lnTo>
                  <a:pt x="14695" y="0"/>
                </a:lnTo>
                <a:lnTo>
                  <a:pt x="4207" y="8382"/>
                </a:lnTo>
                <a:lnTo>
                  <a:pt x="0" y="18862"/>
                </a:lnTo>
                <a:lnTo>
                  <a:pt x="4207" y="31422"/>
                </a:lnTo>
                <a:lnTo>
                  <a:pt x="14695" y="37708"/>
                </a:lnTo>
                <a:lnTo>
                  <a:pt x="25183" y="37708"/>
                </a:lnTo>
                <a:lnTo>
                  <a:pt x="35640" y="31422"/>
                </a:lnTo>
                <a:lnTo>
                  <a:pt x="39848" y="18862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16465" y="4832067"/>
            <a:ext cx="59055" cy="236854"/>
          </a:xfrm>
          <a:custGeom>
            <a:avLst/>
            <a:gdLst/>
            <a:ahLst/>
            <a:cxnLst/>
            <a:rect l="l" t="t" r="r" b="b"/>
            <a:pathLst>
              <a:path w="59054" h="236854">
                <a:moveTo>
                  <a:pt x="58506" y="0"/>
                </a:moveTo>
                <a:lnTo>
                  <a:pt x="58506" y="29338"/>
                </a:lnTo>
                <a:lnTo>
                  <a:pt x="0" y="29338"/>
                </a:lnTo>
                <a:lnTo>
                  <a:pt x="0" y="207418"/>
                </a:lnTo>
                <a:lnTo>
                  <a:pt x="58506" y="207418"/>
                </a:lnTo>
                <a:lnTo>
                  <a:pt x="58506" y="236744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76647" y="48614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79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38475" y="494940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98324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36799" y="469588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848" y="18849"/>
                </a:moveTo>
                <a:lnTo>
                  <a:pt x="35640" y="6277"/>
                </a:lnTo>
                <a:lnTo>
                  <a:pt x="25183" y="0"/>
                </a:lnTo>
                <a:lnTo>
                  <a:pt x="14695" y="0"/>
                </a:lnTo>
                <a:lnTo>
                  <a:pt x="4207" y="6277"/>
                </a:lnTo>
                <a:lnTo>
                  <a:pt x="0" y="18849"/>
                </a:lnTo>
                <a:lnTo>
                  <a:pt x="4207" y="29338"/>
                </a:lnTo>
                <a:lnTo>
                  <a:pt x="14695" y="37720"/>
                </a:lnTo>
                <a:lnTo>
                  <a:pt x="25183" y="37720"/>
                </a:lnTo>
                <a:lnTo>
                  <a:pt x="35640" y="29338"/>
                </a:lnTo>
                <a:lnTo>
                  <a:pt x="39848" y="18849"/>
                </a:lnTo>
                <a:close/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16465" y="4596990"/>
            <a:ext cx="59055" cy="235585"/>
          </a:xfrm>
          <a:custGeom>
            <a:avLst/>
            <a:gdLst/>
            <a:ahLst/>
            <a:cxnLst/>
            <a:rect l="l" t="t" r="r" b="b"/>
            <a:pathLst>
              <a:path w="59054" h="235585">
                <a:moveTo>
                  <a:pt x="58506" y="0"/>
                </a:moveTo>
                <a:lnTo>
                  <a:pt x="58506" y="29326"/>
                </a:lnTo>
                <a:lnTo>
                  <a:pt x="0" y="29326"/>
                </a:lnTo>
                <a:lnTo>
                  <a:pt x="0" y="205751"/>
                </a:lnTo>
                <a:lnTo>
                  <a:pt x="58506" y="205751"/>
                </a:lnTo>
                <a:lnTo>
                  <a:pt x="58506" y="235077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76647" y="462631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5"/>
                </a:lnTo>
              </a:path>
            </a:pathLst>
          </a:custGeom>
          <a:ln w="4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38475" y="471473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98324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92733" y="4596990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2056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32398" y="4832067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471195" y="0"/>
                </a:moveTo>
                <a:lnTo>
                  <a:pt x="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5692030" y="4838386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457130" y="4603740"/>
            <a:ext cx="119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478216" y="461584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970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20760" y="4853011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0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6399700" y="4537338"/>
            <a:ext cx="119380" cy="49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B  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420760" y="461584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01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5941382" y="4603740"/>
            <a:ext cx="106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949747" y="461584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452" y="0"/>
                </a:lnTo>
              </a:path>
            </a:pathLst>
          </a:custGeom>
          <a:ln w="4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5" name="object 205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4932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712" y="0"/>
            <a:ext cx="2861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FPGA</a:t>
            </a:r>
            <a:r>
              <a:rPr spc="-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423" y="1000765"/>
            <a:ext cx="7906384" cy="40379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Long time</a:t>
            </a:r>
            <a:r>
              <a:rPr sz="2800" b="1" dirty="0">
                <a:solidFill>
                  <a:srgbClr val="00007F"/>
                </a:solidFill>
                <a:latin typeface="Times New Roman"/>
                <a:cs typeface="Times New Roman"/>
              </a:rPr>
              <a:t> availability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Can be updated and upgraded at your customer's  </a:t>
            </a:r>
            <a:r>
              <a:rPr sz="2800" b="1" dirty="0">
                <a:solidFill>
                  <a:srgbClr val="00007F"/>
                </a:solidFill>
                <a:latin typeface="Times New Roman"/>
                <a:cs typeface="Times New Roman"/>
              </a:rPr>
              <a:t>site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Extremely short time to</a:t>
            </a:r>
            <a:r>
              <a:rPr sz="2800" b="1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Fast and efficient</a:t>
            </a:r>
            <a:r>
              <a:rPr sz="2800" b="1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Performance </a:t>
            </a:r>
            <a:r>
              <a:rPr sz="2800" b="1" dirty="0">
                <a:solidFill>
                  <a:srgbClr val="00007F"/>
                </a:solidFill>
                <a:latin typeface="Times New Roman"/>
                <a:cs typeface="Times New Roman"/>
              </a:rPr>
              <a:t>gain for </a:t>
            </a: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software</a:t>
            </a:r>
            <a:r>
              <a:rPr sz="2800" b="1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7F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Real time</a:t>
            </a:r>
            <a:r>
              <a:rPr sz="28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7F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Massively parallel data</a:t>
            </a:r>
            <a:r>
              <a:rPr sz="2800" b="1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10969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323" y="436128"/>
            <a:ext cx="7334884" cy="39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1415">
              <a:lnSpc>
                <a:spcPts val="2720"/>
              </a:lnSpc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FPGA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EDA</a:t>
            </a:r>
            <a:r>
              <a:rPr sz="28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Tools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342900" marR="299085" indent="-343535">
              <a:lnSpc>
                <a:spcPct val="90000"/>
              </a:lnSpc>
              <a:tabLst>
                <a:tab pos="342900" algn="l"/>
              </a:tabLst>
            </a:pPr>
            <a:r>
              <a:rPr sz="2100" dirty="0">
                <a:solidFill>
                  <a:srgbClr val="0000FF"/>
                </a:solidFill>
                <a:latin typeface="Wingdings"/>
                <a:cs typeface="Wingdings"/>
              </a:rPr>
              <a:t></a:t>
            </a:r>
            <a:r>
              <a:rPr sz="21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provide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 design environment based on 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digital design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concepts and components</a:t>
            </a:r>
            <a:r>
              <a:rPr sz="28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(gates, 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flip-flops,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MUXs,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etc.)</a:t>
            </a:r>
            <a:endParaRPr sz="2800">
              <a:latin typeface="Times New Roman"/>
              <a:cs typeface="Times New Roman"/>
            </a:endParaRPr>
          </a:p>
          <a:p>
            <a:pPr marL="342900" indent="-343535">
              <a:lnSpc>
                <a:spcPct val="90000"/>
              </a:lnSpc>
              <a:spcBef>
                <a:spcPts val="675"/>
              </a:spcBef>
              <a:tabLst>
                <a:tab pos="342900" algn="l"/>
              </a:tabLst>
            </a:pPr>
            <a:r>
              <a:rPr sz="2100" dirty="0">
                <a:solidFill>
                  <a:srgbClr val="0000FF"/>
                </a:solidFill>
                <a:latin typeface="Wingdings"/>
                <a:cs typeface="Wingdings"/>
              </a:rPr>
              <a:t></a:t>
            </a:r>
            <a:r>
              <a:rPr sz="21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Must hide the complexities of placement,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routing 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and bitstream generation from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user. Manual  placement,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routing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and bitstream generation is  infeasible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practical FPGA array sizes and  circuit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complexities.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6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448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4257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268" y="152471"/>
            <a:ext cx="6356123" cy="644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0917" y="369514"/>
            <a:ext cx="4927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Design of </a:t>
            </a:r>
            <a:r>
              <a:rPr sz="3600" spc="-5" dirty="0"/>
              <a:t>approach </a:t>
            </a:r>
            <a:r>
              <a:rPr sz="3600" dirty="0"/>
              <a:t>of</a:t>
            </a:r>
            <a:r>
              <a:rPr sz="3600" spc="-65" dirty="0"/>
              <a:t> </a:t>
            </a:r>
            <a:r>
              <a:rPr sz="3600" dirty="0"/>
              <a:t>IC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449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7688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12" y="161924"/>
            <a:ext cx="8943990" cy="668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450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1049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451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64995" y="1330574"/>
            <a:ext cx="426593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Silicon </a:t>
            </a:r>
            <a:r>
              <a:rPr sz="1800" spc="-25" dirty="0">
                <a:latin typeface="Times New Roman"/>
                <a:cs typeface="Times New Roman"/>
              </a:rPr>
              <a:t>Wafers: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  <a:p>
            <a:pPr marL="148590" indent="-135890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800" spc="-5" dirty="0">
                <a:latin typeface="Times New Roman"/>
                <a:cs typeface="Times New Roman"/>
              </a:rPr>
              <a:t>Silicon </a:t>
            </a:r>
            <a:r>
              <a:rPr sz="1800" spc="-25" dirty="0">
                <a:latin typeface="Times New Roman"/>
                <a:cs typeface="Times New Roman"/>
              </a:rPr>
              <a:t>Wafers </a:t>
            </a:r>
            <a:r>
              <a:rPr sz="1800" dirty="0">
                <a:latin typeface="Times New Roman"/>
                <a:cs typeface="Times New Roman"/>
              </a:rPr>
              <a:t>Basic </a:t>
            </a:r>
            <a:r>
              <a:rPr sz="1800" spc="-5" dirty="0">
                <a:latin typeface="Times New Roman"/>
                <a:cs typeface="Times New Roman"/>
              </a:rPr>
              <a:t>processing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150, 200, 300 </a:t>
            </a:r>
            <a:r>
              <a:rPr sz="1800" spc="-5" dirty="0">
                <a:latin typeface="Times New Roman"/>
                <a:cs typeface="Times New Roman"/>
              </a:rPr>
              <a:t>mm </a:t>
            </a:r>
            <a:r>
              <a:rPr sz="1800" dirty="0">
                <a:latin typeface="Times New Roman"/>
                <a:cs typeface="Times New Roman"/>
              </a:rPr>
              <a:t>disk, 0.5 </a:t>
            </a:r>
            <a:r>
              <a:rPr sz="1800" spc="-5" dirty="0">
                <a:latin typeface="Times New Roman"/>
                <a:cs typeface="Times New Roman"/>
              </a:rPr>
              <a:t>mm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thick</a:t>
            </a:r>
            <a:endParaRPr sz="1800">
              <a:latin typeface="Times New Roman"/>
              <a:cs typeface="Times New Roman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Newest </a:t>
            </a:r>
            <a:r>
              <a:rPr sz="1800" dirty="0">
                <a:latin typeface="Times New Roman"/>
                <a:cs typeface="Times New Roman"/>
              </a:rPr>
              <a:t>ones 300 </a:t>
            </a:r>
            <a:r>
              <a:rPr sz="1800" spc="-10" dirty="0">
                <a:latin typeface="Times New Roman"/>
                <a:cs typeface="Times New Roman"/>
              </a:rPr>
              <a:t>mm </a:t>
            </a:r>
            <a:r>
              <a:rPr sz="1800" dirty="0">
                <a:latin typeface="Times New Roman"/>
                <a:cs typeface="Times New Roman"/>
              </a:rPr>
              <a:t>(12 </a:t>
            </a:r>
            <a:r>
              <a:rPr sz="1800" spc="-5" dirty="0">
                <a:latin typeface="Times New Roman"/>
                <a:cs typeface="Times New Roman"/>
              </a:rPr>
              <a:t>inches)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5415" algn="l"/>
              </a:tabLst>
            </a:pPr>
            <a:r>
              <a:rPr sz="1800" spc="-15" dirty="0">
                <a:latin typeface="Times New Roman"/>
                <a:cs typeface="Times New Roman"/>
              </a:rPr>
              <a:t>Typical </a:t>
            </a:r>
            <a:r>
              <a:rPr sz="1800" dirty="0">
                <a:latin typeface="Times New Roman"/>
                <a:cs typeface="Times New Roman"/>
              </a:rPr>
              <a:t>process 25 - 1000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wafers/run</a:t>
            </a:r>
            <a:endParaRPr sz="1800">
              <a:latin typeface="Times New Roman"/>
              <a:cs typeface="Times New Roman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Each </a:t>
            </a:r>
            <a:r>
              <a:rPr sz="1800" spc="-5" dirty="0">
                <a:latin typeface="Times New Roman"/>
                <a:cs typeface="Times New Roman"/>
              </a:rPr>
              <a:t>wafer: </a:t>
            </a:r>
            <a:r>
              <a:rPr sz="1800" dirty="0">
                <a:latin typeface="Times New Roman"/>
                <a:cs typeface="Times New Roman"/>
              </a:rPr>
              <a:t>100 - 1000's of </a:t>
            </a:r>
            <a:r>
              <a:rPr sz="1800" spc="-5" dirty="0">
                <a:latin typeface="Times New Roman"/>
                <a:cs typeface="Times New Roman"/>
              </a:rPr>
              <a:t>microchips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(die)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spcBef>
                <a:spcPts val="5"/>
              </a:spcBef>
              <a:buChar char="•"/>
              <a:tabLst>
                <a:tab pos="145415" algn="l"/>
              </a:tabLst>
            </a:pPr>
            <a:r>
              <a:rPr sz="1800" spc="-30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cost $10 -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$100's</a:t>
            </a:r>
            <a:endParaRPr sz="1800">
              <a:latin typeface="Times New Roman"/>
              <a:cs typeface="Times New Roman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200 </a:t>
            </a:r>
            <a:r>
              <a:rPr sz="1800" spc="-5" dirty="0">
                <a:latin typeface="Times New Roman"/>
                <a:cs typeface="Times New Roman"/>
              </a:rPr>
              <a:t>mm wafer weight </a:t>
            </a:r>
            <a:r>
              <a:rPr sz="1800" dirty="0">
                <a:latin typeface="Times New Roman"/>
                <a:cs typeface="Times New Roman"/>
              </a:rPr>
              <a:t>0.040</a:t>
            </a:r>
            <a:r>
              <a:rPr sz="1800" spc="-5" dirty="0">
                <a:latin typeface="Times New Roman"/>
                <a:cs typeface="Times New Roman"/>
              </a:rPr>
              <a:t> Kg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5415" algn="l"/>
              </a:tabLst>
            </a:pPr>
            <a:r>
              <a:rPr sz="1800" spc="-15" dirty="0">
                <a:latin typeface="Times New Roman"/>
                <a:cs typeface="Times New Roman"/>
              </a:rPr>
              <a:t>Typical </a:t>
            </a:r>
            <a:r>
              <a:rPr sz="1800" dirty="0">
                <a:latin typeface="Times New Roman"/>
                <a:cs typeface="Times New Roman"/>
              </a:rPr>
              <a:t>processing costs $1200/wafer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(200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mm)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5415" algn="l"/>
              </a:tabLst>
            </a:pPr>
            <a:r>
              <a:rPr sz="1800" spc="-15" dirty="0">
                <a:latin typeface="Times New Roman"/>
                <a:cs typeface="Times New Roman"/>
              </a:rPr>
              <a:t>Typical </a:t>
            </a:r>
            <a:r>
              <a:rPr sz="1800" dirty="0">
                <a:latin typeface="Times New Roman"/>
                <a:cs typeface="Times New Roman"/>
              </a:rPr>
              <a:t>processed </a:t>
            </a:r>
            <a:r>
              <a:rPr sz="1800" spc="-5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value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$11,000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(all products, </a:t>
            </a:r>
            <a:r>
              <a:rPr sz="1800" spc="-5" dirty="0">
                <a:latin typeface="Times New Roman"/>
                <a:cs typeface="Times New Roman"/>
              </a:rPr>
              <a:t>modest </a:t>
            </a:r>
            <a:r>
              <a:rPr sz="1800" dirty="0">
                <a:latin typeface="Times New Roman"/>
                <a:cs typeface="Times New Roman"/>
              </a:rPr>
              <a:t>yield)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5415" algn="l"/>
              </a:tabLst>
            </a:pPr>
            <a:r>
              <a:rPr sz="1800" spc="-25" dirty="0">
                <a:latin typeface="Times New Roman"/>
                <a:cs typeface="Times New Roman"/>
              </a:rPr>
              <a:t>Value/Mass </a:t>
            </a:r>
            <a:r>
              <a:rPr sz="1800" dirty="0">
                <a:latin typeface="Times New Roman"/>
                <a:cs typeface="Times New Roman"/>
              </a:rPr>
              <a:t>of processed </a:t>
            </a:r>
            <a:r>
              <a:rPr sz="1800" spc="-5" dirty="0">
                <a:latin typeface="Times New Roman"/>
                <a:cs typeface="Times New Roman"/>
              </a:rPr>
              <a:t>wafer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$275,000/Kg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3796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452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185" y="612134"/>
            <a:ext cx="140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232CC"/>
                </a:solidFill>
              </a:rPr>
              <a:t>CP</a:t>
            </a:r>
            <a:r>
              <a:rPr sz="4000" spc="-20" dirty="0">
                <a:solidFill>
                  <a:srgbClr val="3232CC"/>
                </a:solidFill>
              </a:rPr>
              <a:t>L</a:t>
            </a:r>
            <a:r>
              <a:rPr sz="4000" spc="-5" dirty="0">
                <a:solidFill>
                  <a:srgbClr val="3232CC"/>
                </a:solidFill>
              </a:rPr>
              <a:t>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8823" y="1411930"/>
            <a:ext cx="19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823" y="1851148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023" y="1262566"/>
            <a:ext cx="7058659" cy="15767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Complexity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CPLD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between FPGA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PLD.</a:t>
            </a:r>
            <a:endParaRPr sz="24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CPLD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featured in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common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PLD:-</a:t>
            </a:r>
            <a:endParaRPr sz="2400">
              <a:latin typeface="Times New Roman"/>
              <a:cs typeface="Times New Roman"/>
            </a:endParaRPr>
          </a:p>
          <a:p>
            <a:pPr marL="590550" marR="5080" indent="-578485">
              <a:lnSpc>
                <a:spcPct val="100000"/>
              </a:lnSpc>
              <a:spcBef>
                <a:spcPts val="495"/>
              </a:spcBef>
              <a:tabLst>
                <a:tab pos="589915" algn="l"/>
              </a:tabLst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i.	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Non-volatile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configuration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– does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need an</a:t>
            </a:r>
            <a:r>
              <a:rPr sz="20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external  configuration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PROM.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023" y="2873701"/>
            <a:ext cx="663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9915" algn="l"/>
              </a:tabLst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ii.	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Routing constraints. Not for large and deeply layered</a:t>
            </a:r>
            <a:r>
              <a:rPr sz="2000" spc="-2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logic.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823" y="3692395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023" y="3541362"/>
            <a:ext cx="4576445" cy="8343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CPLD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featured in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common</a:t>
            </a:r>
            <a:r>
              <a:rPr sz="2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FPGA:-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589915" algn="l"/>
              </a:tabLst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i.	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Large number of gates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available.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023" y="4410581"/>
            <a:ext cx="466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9915" algn="l"/>
              </a:tabLst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ii.	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Can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include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complicated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feedback</a:t>
            </a:r>
            <a:r>
              <a:rPr sz="20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path.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823" y="486320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4.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023" y="4712178"/>
            <a:ext cx="2625725" cy="8343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CPLD</a:t>
            </a:r>
            <a:r>
              <a:rPr sz="24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application:-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589915" algn="l"/>
              </a:tabLst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i.	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Address</a:t>
            </a:r>
            <a:r>
              <a:rPr sz="20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coding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023" y="5520629"/>
            <a:ext cx="3810000" cy="7575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90550" indent="-57785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AutoNum type="romanLcPeriod" startAt="2"/>
              <a:tabLst>
                <a:tab pos="589915" algn="l"/>
                <a:tab pos="59118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High performance control</a:t>
            </a:r>
            <a:r>
              <a:rPr sz="20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logic</a:t>
            </a:r>
            <a:endParaRPr sz="2000">
              <a:latin typeface="Times New Roman"/>
              <a:cs typeface="Times New Roman"/>
            </a:endParaRPr>
          </a:p>
          <a:p>
            <a:pPr marL="590550" indent="-57785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AutoNum type="romanLcPeriod" startAt="2"/>
              <a:tabLst>
                <a:tab pos="589915" algn="l"/>
                <a:tab pos="591185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Complex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finite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state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machines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7421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185" y="400933"/>
            <a:ext cx="140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232CC"/>
                </a:solidFill>
              </a:rPr>
              <a:t>CP</a:t>
            </a:r>
            <a:r>
              <a:rPr sz="4000" spc="-20" dirty="0">
                <a:solidFill>
                  <a:srgbClr val="3232CC"/>
                </a:solidFill>
              </a:rPr>
              <a:t>L</a:t>
            </a:r>
            <a:r>
              <a:rPr sz="4000" spc="-5" dirty="0">
                <a:solidFill>
                  <a:srgbClr val="3232CC"/>
                </a:solidFill>
              </a:rPr>
              <a:t>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4434" y="1324478"/>
            <a:ext cx="3577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2465" algn="l"/>
              </a:tabLst>
            </a:pPr>
            <a:r>
              <a:rPr sz="2100" dirty="0">
                <a:solidFill>
                  <a:srgbClr val="0000FF"/>
                </a:solidFill>
                <a:latin typeface="Times New Roman"/>
                <a:cs typeface="Times New Roman"/>
              </a:rPr>
              <a:t>5.	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CPLD</a:t>
            </a:r>
            <a:r>
              <a:rPr sz="28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architecture:-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000250"/>
            <a:ext cx="7696200" cy="3332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0365" y="5491854"/>
            <a:ext cx="4050665" cy="84899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"/>
                <a:cs typeface="Arial"/>
              </a:rPr>
              <a:t>LAB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Logic </a:t>
            </a:r>
            <a:r>
              <a:rPr sz="1800" dirty="0">
                <a:latin typeface="Arial"/>
                <a:cs typeface="Arial"/>
              </a:rPr>
              <a:t>Array </a:t>
            </a:r>
            <a:r>
              <a:rPr sz="1800" spc="-5" dirty="0">
                <a:latin typeface="Arial"/>
                <a:cs typeface="Arial"/>
              </a:rPr>
              <a:t>Block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uses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PALs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Arial"/>
                <a:cs typeface="Arial"/>
              </a:rPr>
              <a:t>PIA – </a:t>
            </a:r>
            <a:r>
              <a:rPr sz="1800" spc="-5" dirty="0">
                <a:latin typeface="Arial"/>
                <a:cs typeface="Arial"/>
              </a:rPr>
              <a:t>Programmable Interconnect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453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8056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352" y="342082"/>
            <a:ext cx="2524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PROM</a:t>
            </a:r>
            <a:r>
              <a:rPr spc="-7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Notation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661985" y="1958477"/>
            <a:ext cx="7702539" cy="2994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2909946"/>
            <a:ext cx="1752600" cy="1905000"/>
          </a:xfrm>
          <a:custGeom>
            <a:avLst/>
            <a:gdLst/>
            <a:ahLst/>
            <a:cxnLst/>
            <a:rect l="l" t="t" r="r" b="b"/>
            <a:pathLst>
              <a:path w="1752600" h="1905000">
                <a:moveTo>
                  <a:pt x="0" y="1904999"/>
                </a:moveTo>
                <a:lnTo>
                  <a:pt x="1752599" y="1904999"/>
                </a:lnTo>
                <a:lnTo>
                  <a:pt x="1752599" y="0"/>
                </a:lnTo>
                <a:lnTo>
                  <a:pt x="0" y="0"/>
                </a:lnTo>
                <a:lnTo>
                  <a:pt x="0" y="1904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5556" y="2909946"/>
            <a:ext cx="1752600" cy="1905000"/>
          </a:xfrm>
          <a:custGeom>
            <a:avLst/>
            <a:gdLst/>
            <a:ahLst/>
            <a:cxnLst/>
            <a:rect l="l" t="t" r="r" b="b"/>
            <a:pathLst>
              <a:path w="1752600" h="1905000">
                <a:moveTo>
                  <a:pt x="0" y="1904999"/>
                </a:moveTo>
                <a:lnTo>
                  <a:pt x="1752599" y="1904999"/>
                </a:lnTo>
                <a:lnTo>
                  <a:pt x="1752599" y="0"/>
                </a:lnTo>
                <a:lnTo>
                  <a:pt x="0" y="0"/>
                </a:lnTo>
                <a:lnTo>
                  <a:pt x="0" y="1904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454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06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059" y="461589"/>
            <a:ext cx="4410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Full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4400" b="0" spc="-3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4" dirty="0">
                <a:solidFill>
                  <a:srgbClr val="000000"/>
                </a:solidFill>
                <a:latin typeface="Arial"/>
                <a:cs typeface="Arial"/>
              </a:rPr>
              <a:t>II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851534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2754" y="4243391"/>
            <a:ext cx="13843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4262" y="4351626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32766" y="0"/>
                </a:moveTo>
                <a:lnTo>
                  <a:pt x="17647" y="0"/>
                </a:lnTo>
                <a:lnTo>
                  <a:pt x="5059" y="7549"/>
                </a:lnTo>
                <a:lnTo>
                  <a:pt x="0" y="22671"/>
                </a:lnTo>
                <a:lnTo>
                  <a:pt x="5059" y="35256"/>
                </a:lnTo>
                <a:lnTo>
                  <a:pt x="17647" y="45351"/>
                </a:lnTo>
                <a:lnTo>
                  <a:pt x="32766" y="45351"/>
                </a:lnTo>
                <a:lnTo>
                  <a:pt x="42854" y="35256"/>
                </a:lnTo>
                <a:lnTo>
                  <a:pt x="47884" y="22671"/>
                </a:lnTo>
                <a:lnTo>
                  <a:pt x="42854" y="7549"/>
                </a:lnTo>
                <a:lnTo>
                  <a:pt x="32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4274" y="4351626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1"/>
                </a:moveTo>
                <a:lnTo>
                  <a:pt x="42828" y="7549"/>
                </a:lnTo>
                <a:lnTo>
                  <a:pt x="32738" y="0"/>
                </a:lnTo>
                <a:lnTo>
                  <a:pt x="17619" y="0"/>
                </a:lnTo>
                <a:lnTo>
                  <a:pt x="5029" y="7549"/>
                </a:lnTo>
                <a:lnTo>
                  <a:pt x="0" y="22671"/>
                </a:lnTo>
                <a:lnTo>
                  <a:pt x="5029" y="35255"/>
                </a:lnTo>
                <a:lnTo>
                  <a:pt x="17619" y="45352"/>
                </a:lnTo>
                <a:lnTo>
                  <a:pt x="32738" y="45352"/>
                </a:lnTo>
                <a:lnTo>
                  <a:pt x="42828" y="35255"/>
                </a:lnTo>
                <a:lnTo>
                  <a:pt x="47858" y="22671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09898" y="4147659"/>
            <a:ext cx="13843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2670" y="418533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33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81940" y="4147659"/>
            <a:ext cx="16192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6499" y="4379332"/>
            <a:ext cx="0" cy="1459865"/>
          </a:xfrm>
          <a:custGeom>
            <a:avLst/>
            <a:gdLst/>
            <a:ahLst/>
            <a:cxnLst/>
            <a:rect l="l" t="t" r="r" b="b"/>
            <a:pathLst>
              <a:path h="1459864">
                <a:moveTo>
                  <a:pt x="0" y="0"/>
                </a:moveTo>
                <a:lnTo>
                  <a:pt x="0" y="1459791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51454" y="5763645"/>
            <a:ext cx="2971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7" baseline="19230" dirty="0">
                <a:latin typeface="Arial"/>
                <a:cs typeface="Arial"/>
              </a:rPr>
              <a:t>C</a:t>
            </a:r>
            <a:r>
              <a:rPr sz="850" dirty="0">
                <a:latin typeface="Arial"/>
                <a:cs typeface="Arial"/>
              </a:rPr>
              <a:t>out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0914" y="5271741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470" y="0"/>
                </a:moveTo>
                <a:lnTo>
                  <a:pt x="70470" y="35267"/>
                </a:lnTo>
                <a:lnTo>
                  <a:pt x="0" y="35267"/>
                </a:lnTo>
                <a:lnTo>
                  <a:pt x="0" y="246911"/>
                </a:lnTo>
                <a:lnTo>
                  <a:pt x="70470" y="246911"/>
                </a:lnTo>
                <a:lnTo>
                  <a:pt x="70470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3086" y="53070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4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6969" y="541281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166117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7222" y="4987026"/>
            <a:ext cx="70485" cy="285115"/>
          </a:xfrm>
          <a:custGeom>
            <a:avLst/>
            <a:gdLst/>
            <a:ahLst/>
            <a:cxnLst/>
            <a:rect l="l" t="t" r="r" b="b"/>
            <a:pathLst>
              <a:path w="70485" h="285114">
                <a:moveTo>
                  <a:pt x="70446" y="0"/>
                </a:moveTo>
                <a:lnTo>
                  <a:pt x="70446" y="35292"/>
                </a:lnTo>
                <a:lnTo>
                  <a:pt x="0" y="35292"/>
                </a:lnTo>
                <a:lnTo>
                  <a:pt x="0" y="249438"/>
                </a:lnTo>
                <a:lnTo>
                  <a:pt x="70446" y="249438"/>
                </a:lnTo>
                <a:lnTo>
                  <a:pt x="70446" y="28471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9394" y="502231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4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3264" y="513065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16612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803" y="4704350"/>
            <a:ext cx="70485" cy="283210"/>
          </a:xfrm>
          <a:custGeom>
            <a:avLst/>
            <a:gdLst/>
            <a:ahLst/>
            <a:cxnLst/>
            <a:rect l="l" t="t" r="r" b="b"/>
            <a:pathLst>
              <a:path w="70485" h="283210">
                <a:moveTo>
                  <a:pt x="70461" y="0"/>
                </a:moveTo>
                <a:lnTo>
                  <a:pt x="70461" y="35277"/>
                </a:lnTo>
                <a:lnTo>
                  <a:pt x="0" y="35277"/>
                </a:lnTo>
                <a:lnTo>
                  <a:pt x="0" y="247411"/>
                </a:lnTo>
                <a:lnTo>
                  <a:pt x="70461" y="247411"/>
                </a:lnTo>
                <a:lnTo>
                  <a:pt x="70461" y="282676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4978" y="4739627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13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1385" y="484545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163593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3993" y="5271741"/>
            <a:ext cx="71120" cy="282575"/>
          </a:xfrm>
          <a:custGeom>
            <a:avLst/>
            <a:gdLst/>
            <a:ahLst/>
            <a:cxnLst/>
            <a:rect l="l" t="t" r="r" b="b"/>
            <a:pathLst>
              <a:path w="71120" h="282575">
                <a:moveTo>
                  <a:pt x="70537" y="0"/>
                </a:moveTo>
                <a:lnTo>
                  <a:pt x="70537" y="35267"/>
                </a:lnTo>
                <a:lnTo>
                  <a:pt x="0" y="35267"/>
                </a:lnTo>
                <a:lnTo>
                  <a:pt x="0" y="246911"/>
                </a:lnTo>
                <a:lnTo>
                  <a:pt x="70537" y="246911"/>
                </a:lnTo>
                <a:lnTo>
                  <a:pt x="70537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6104" y="53070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4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094" y="541281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01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3993" y="4987026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438"/>
                </a:lnTo>
                <a:lnTo>
                  <a:pt x="70537" y="249438"/>
                </a:lnTo>
                <a:lnTo>
                  <a:pt x="70537" y="28471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6104" y="502231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4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0094" y="513065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01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69180" y="5271741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324" y="0"/>
                </a:moveTo>
                <a:lnTo>
                  <a:pt x="70324" y="35267"/>
                </a:lnTo>
                <a:lnTo>
                  <a:pt x="0" y="35267"/>
                </a:lnTo>
                <a:lnTo>
                  <a:pt x="0" y="246911"/>
                </a:lnTo>
                <a:lnTo>
                  <a:pt x="70324" y="246911"/>
                </a:lnTo>
                <a:lnTo>
                  <a:pt x="70324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1291" y="53070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4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5220" y="541281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071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35829" y="4987026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438"/>
                </a:lnTo>
                <a:lnTo>
                  <a:pt x="70537" y="249438"/>
                </a:lnTo>
                <a:lnTo>
                  <a:pt x="70537" y="28471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88154" y="502231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4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21869" y="513065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28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2266" y="4704350"/>
            <a:ext cx="70485" cy="283210"/>
          </a:xfrm>
          <a:custGeom>
            <a:avLst/>
            <a:gdLst/>
            <a:ahLst/>
            <a:cxnLst/>
            <a:rect l="l" t="t" r="r" b="b"/>
            <a:pathLst>
              <a:path w="70485" h="283210">
                <a:moveTo>
                  <a:pt x="70324" y="0"/>
                </a:moveTo>
                <a:lnTo>
                  <a:pt x="70324" y="35277"/>
                </a:lnTo>
                <a:lnTo>
                  <a:pt x="0" y="35277"/>
                </a:lnTo>
                <a:lnTo>
                  <a:pt x="0" y="247411"/>
                </a:lnTo>
                <a:lnTo>
                  <a:pt x="70324" y="247411"/>
                </a:lnTo>
                <a:lnTo>
                  <a:pt x="70324" y="282676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4377" y="4739627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13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8305" y="4845452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071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9180" y="4419647"/>
            <a:ext cx="70485" cy="285115"/>
          </a:xfrm>
          <a:custGeom>
            <a:avLst/>
            <a:gdLst/>
            <a:ahLst/>
            <a:cxnLst/>
            <a:rect l="l" t="t" r="r" b="b"/>
            <a:pathLst>
              <a:path w="70485" h="285114">
                <a:moveTo>
                  <a:pt x="70324" y="0"/>
                </a:moveTo>
                <a:lnTo>
                  <a:pt x="70324" y="35267"/>
                </a:lnTo>
                <a:lnTo>
                  <a:pt x="0" y="35267"/>
                </a:lnTo>
                <a:lnTo>
                  <a:pt x="0" y="249435"/>
                </a:lnTo>
                <a:lnTo>
                  <a:pt x="70324" y="249435"/>
                </a:lnTo>
                <a:lnTo>
                  <a:pt x="70324" y="28470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1291" y="4454915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6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55220" y="4563273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071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433" y="4162663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68"/>
                </a:moveTo>
                <a:lnTo>
                  <a:pt x="42828" y="7561"/>
                </a:lnTo>
                <a:lnTo>
                  <a:pt x="30239" y="0"/>
                </a:lnTo>
                <a:lnTo>
                  <a:pt x="17619" y="0"/>
                </a:lnTo>
                <a:lnTo>
                  <a:pt x="5029" y="7561"/>
                </a:lnTo>
                <a:lnTo>
                  <a:pt x="0" y="22668"/>
                </a:lnTo>
                <a:lnTo>
                  <a:pt x="5029" y="35264"/>
                </a:lnTo>
                <a:lnTo>
                  <a:pt x="17619" y="45340"/>
                </a:lnTo>
                <a:lnTo>
                  <a:pt x="30239" y="45340"/>
                </a:lnTo>
                <a:lnTo>
                  <a:pt x="42828" y="35264"/>
                </a:lnTo>
                <a:lnTo>
                  <a:pt x="47858" y="22668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69180" y="4041206"/>
            <a:ext cx="70485" cy="285750"/>
          </a:xfrm>
          <a:custGeom>
            <a:avLst/>
            <a:gdLst/>
            <a:ahLst/>
            <a:cxnLst/>
            <a:rect l="l" t="t" r="r" b="b"/>
            <a:pathLst>
              <a:path w="70485" h="285750">
                <a:moveTo>
                  <a:pt x="70324" y="0"/>
                </a:moveTo>
                <a:lnTo>
                  <a:pt x="70324" y="35792"/>
                </a:lnTo>
                <a:lnTo>
                  <a:pt x="0" y="35792"/>
                </a:lnTo>
                <a:lnTo>
                  <a:pt x="0" y="249937"/>
                </a:lnTo>
                <a:lnTo>
                  <a:pt x="70324" y="249937"/>
                </a:lnTo>
                <a:lnTo>
                  <a:pt x="70324" y="28522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21291" y="4076998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4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5220" y="41853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13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8915" y="4704350"/>
            <a:ext cx="71120" cy="283210"/>
          </a:xfrm>
          <a:custGeom>
            <a:avLst/>
            <a:gdLst/>
            <a:ahLst/>
            <a:cxnLst/>
            <a:rect l="l" t="t" r="r" b="b"/>
            <a:pathLst>
              <a:path w="71120" h="283210">
                <a:moveTo>
                  <a:pt x="70537" y="0"/>
                </a:moveTo>
                <a:lnTo>
                  <a:pt x="70537" y="35277"/>
                </a:lnTo>
                <a:lnTo>
                  <a:pt x="0" y="35277"/>
                </a:lnTo>
                <a:lnTo>
                  <a:pt x="0" y="247411"/>
                </a:lnTo>
                <a:lnTo>
                  <a:pt x="70537" y="247411"/>
                </a:lnTo>
                <a:lnTo>
                  <a:pt x="70537" y="282676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1239" y="4739627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13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54985" y="4845452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254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68915" y="4987026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438"/>
                </a:lnTo>
                <a:lnTo>
                  <a:pt x="70537" y="249438"/>
                </a:lnTo>
                <a:lnTo>
                  <a:pt x="70537" y="28471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1239" y="502231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45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54985" y="513065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254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8915" y="5271741"/>
            <a:ext cx="71120" cy="282575"/>
          </a:xfrm>
          <a:custGeom>
            <a:avLst/>
            <a:gdLst/>
            <a:ahLst/>
            <a:cxnLst/>
            <a:rect l="l" t="t" r="r" b="b"/>
            <a:pathLst>
              <a:path w="71120" h="282575">
                <a:moveTo>
                  <a:pt x="70537" y="0"/>
                </a:moveTo>
                <a:lnTo>
                  <a:pt x="70537" y="35267"/>
                </a:lnTo>
                <a:lnTo>
                  <a:pt x="0" y="35267"/>
                </a:lnTo>
                <a:lnTo>
                  <a:pt x="0" y="246911"/>
                </a:lnTo>
                <a:lnTo>
                  <a:pt x="70537" y="246911"/>
                </a:lnTo>
                <a:lnTo>
                  <a:pt x="70537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1239" y="53070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4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54985" y="541281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6254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51385" y="5553921"/>
            <a:ext cx="3588385" cy="0"/>
          </a:xfrm>
          <a:custGeom>
            <a:avLst/>
            <a:gdLst/>
            <a:ahLst/>
            <a:cxnLst/>
            <a:rect l="l" t="t" r="r" b="b"/>
            <a:pathLst>
              <a:path w="3588385">
                <a:moveTo>
                  <a:pt x="0" y="0"/>
                </a:moveTo>
                <a:lnTo>
                  <a:pt x="3588068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1385" y="4987026"/>
            <a:ext cx="566420" cy="285115"/>
          </a:xfrm>
          <a:custGeom>
            <a:avLst/>
            <a:gdLst/>
            <a:ahLst/>
            <a:cxnLst/>
            <a:rect l="l" t="t" r="r" b="b"/>
            <a:pathLst>
              <a:path w="566419" h="285114">
                <a:moveTo>
                  <a:pt x="566283" y="0"/>
                </a:moveTo>
                <a:lnTo>
                  <a:pt x="0" y="0"/>
                </a:lnTo>
                <a:lnTo>
                  <a:pt x="0" y="284715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17668" y="5271741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3264" y="4374297"/>
            <a:ext cx="851535" cy="612775"/>
          </a:xfrm>
          <a:custGeom>
            <a:avLst/>
            <a:gdLst/>
            <a:ahLst/>
            <a:cxnLst/>
            <a:rect l="l" t="t" r="r" b="b"/>
            <a:pathLst>
              <a:path w="851535" h="612775">
                <a:moveTo>
                  <a:pt x="851266" y="612728"/>
                </a:moveTo>
                <a:lnTo>
                  <a:pt x="851266" y="0"/>
                </a:lnTo>
                <a:lnTo>
                  <a:pt x="0" y="0"/>
                </a:lnTo>
                <a:lnTo>
                  <a:pt x="0" y="33005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55220" y="4185332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4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84531" y="4374297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688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39505" y="4704350"/>
            <a:ext cx="1133475" cy="567690"/>
          </a:xfrm>
          <a:custGeom>
            <a:avLst/>
            <a:gdLst/>
            <a:ahLst/>
            <a:cxnLst/>
            <a:rect l="l" t="t" r="r" b="b"/>
            <a:pathLst>
              <a:path w="1133475" h="567689">
                <a:moveTo>
                  <a:pt x="1133085" y="0"/>
                </a:moveTo>
                <a:lnTo>
                  <a:pt x="0" y="0"/>
                </a:lnTo>
                <a:lnTo>
                  <a:pt x="0" y="567391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06367" y="470435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968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6367" y="5271741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7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72590" y="4987026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89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9505" y="4374297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188869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9505" y="432643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1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39453" y="4374297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5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95804" y="4845452"/>
            <a:ext cx="4059554" cy="0"/>
          </a:xfrm>
          <a:custGeom>
            <a:avLst/>
            <a:gdLst/>
            <a:ahLst/>
            <a:cxnLst/>
            <a:rect l="l" t="t" r="r" b="b"/>
            <a:pathLst>
              <a:path w="4059554">
                <a:moveTo>
                  <a:pt x="405918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4565" y="5130651"/>
            <a:ext cx="3870960" cy="0"/>
          </a:xfrm>
          <a:custGeom>
            <a:avLst/>
            <a:gdLst/>
            <a:ahLst/>
            <a:cxnLst/>
            <a:rect l="l" t="t" r="r" b="b"/>
            <a:pathLst>
              <a:path w="3870960">
                <a:moveTo>
                  <a:pt x="387042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73840" y="5412819"/>
            <a:ext cx="3681729" cy="0"/>
          </a:xfrm>
          <a:custGeom>
            <a:avLst/>
            <a:gdLst/>
            <a:ahLst/>
            <a:cxnLst/>
            <a:rect l="l" t="t" r="r" b="b"/>
            <a:pathLst>
              <a:path w="3681729">
                <a:moveTo>
                  <a:pt x="368114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73381" y="3877485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68"/>
                </a:moveTo>
                <a:lnTo>
                  <a:pt x="42828" y="10072"/>
                </a:lnTo>
                <a:lnTo>
                  <a:pt x="30239" y="0"/>
                </a:lnTo>
                <a:lnTo>
                  <a:pt x="17649" y="0"/>
                </a:lnTo>
                <a:lnTo>
                  <a:pt x="5060" y="10072"/>
                </a:lnTo>
                <a:lnTo>
                  <a:pt x="0" y="22668"/>
                </a:lnTo>
                <a:lnTo>
                  <a:pt x="5060" y="37791"/>
                </a:lnTo>
                <a:lnTo>
                  <a:pt x="17649" y="45337"/>
                </a:lnTo>
                <a:lnTo>
                  <a:pt x="30239" y="45337"/>
                </a:lnTo>
                <a:lnTo>
                  <a:pt x="42828" y="37791"/>
                </a:lnTo>
                <a:lnTo>
                  <a:pt x="47858" y="22668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68915" y="3759109"/>
            <a:ext cx="71120" cy="282575"/>
          </a:xfrm>
          <a:custGeom>
            <a:avLst/>
            <a:gdLst/>
            <a:ahLst/>
            <a:cxnLst/>
            <a:rect l="l" t="t" r="r" b="b"/>
            <a:pathLst>
              <a:path w="71120" h="282575">
                <a:moveTo>
                  <a:pt x="70537" y="0"/>
                </a:moveTo>
                <a:lnTo>
                  <a:pt x="70537" y="35261"/>
                </a:lnTo>
                <a:lnTo>
                  <a:pt x="0" y="35261"/>
                </a:lnTo>
                <a:lnTo>
                  <a:pt x="0" y="246844"/>
                </a:lnTo>
                <a:lnTo>
                  <a:pt x="70537" y="246844"/>
                </a:lnTo>
                <a:lnTo>
                  <a:pt x="70537" y="28209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21239" y="3794371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8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54985" y="39001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96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73381" y="3595387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4"/>
                </a:moveTo>
                <a:lnTo>
                  <a:pt x="42828" y="7527"/>
                </a:lnTo>
                <a:lnTo>
                  <a:pt x="30239" y="0"/>
                </a:lnTo>
                <a:lnTo>
                  <a:pt x="17649" y="0"/>
                </a:lnTo>
                <a:lnTo>
                  <a:pt x="5060" y="7527"/>
                </a:lnTo>
                <a:lnTo>
                  <a:pt x="0" y="22674"/>
                </a:lnTo>
                <a:lnTo>
                  <a:pt x="5060" y="35231"/>
                </a:lnTo>
                <a:lnTo>
                  <a:pt x="17649" y="45319"/>
                </a:lnTo>
                <a:lnTo>
                  <a:pt x="30239" y="45319"/>
                </a:lnTo>
                <a:lnTo>
                  <a:pt x="42828" y="35231"/>
                </a:lnTo>
                <a:lnTo>
                  <a:pt x="47858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68915" y="3474242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605"/>
                </a:lnTo>
                <a:lnTo>
                  <a:pt x="70537" y="249605"/>
                </a:lnTo>
                <a:lnTo>
                  <a:pt x="70537" y="28486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21239" y="35095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1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54985" y="36180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96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73381" y="3310520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4"/>
                </a:moveTo>
                <a:lnTo>
                  <a:pt x="42828" y="10087"/>
                </a:lnTo>
                <a:lnTo>
                  <a:pt x="30239" y="0"/>
                </a:lnTo>
                <a:lnTo>
                  <a:pt x="17649" y="0"/>
                </a:lnTo>
                <a:lnTo>
                  <a:pt x="5060" y="10087"/>
                </a:lnTo>
                <a:lnTo>
                  <a:pt x="0" y="22674"/>
                </a:lnTo>
                <a:lnTo>
                  <a:pt x="5060" y="37791"/>
                </a:lnTo>
                <a:lnTo>
                  <a:pt x="17649" y="45349"/>
                </a:lnTo>
                <a:lnTo>
                  <a:pt x="30239" y="45349"/>
                </a:lnTo>
                <a:lnTo>
                  <a:pt x="42828" y="37791"/>
                </a:lnTo>
                <a:lnTo>
                  <a:pt x="47858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8915" y="3192147"/>
            <a:ext cx="71120" cy="282575"/>
          </a:xfrm>
          <a:custGeom>
            <a:avLst/>
            <a:gdLst/>
            <a:ahLst/>
            <a:cxnLst/>
            <a:rect l="l" t="t" r="r" b="b"/>
            <a:pathLst>
              <a:path w="71120" h="282575">
                <a:moveTo>
                  <a:pt x="70537" y="0"/>
                </a:moveTo>
                <a:lnTo>
                  <a:pt x="70537" y="35261"/>
                </a:lnTo>
                <a:lnTo>
                  <a:pt x="0" y="35261"/>
                </a:lnTo>
                <a:lnTo>
                  <a:pt x="0" y="246832"/>
                </a:lnTo>
                <a:lnTo>
                  <a:pt x="70537" y="246832"/>
                </a:lnTo>
                <a:lnTo>
                  <a:pt x="70537" y="28209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21239" y="32274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7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54985" y="33331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96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06518" y="3877485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68"/>
                </a:moveTo>
                <a:lnTo>
                  <a:pt x="42828" y="10072"/>
                </a:lnTo>
                <a:lnTo>
                  <a:pt x="30239" y="0"/>
                </a:lnTo>
                <a:lnTo>
                  <a:pt x="17649" y="0"/>
                </a:lnTo>
                <a:lnTo>
                  <a:pt x="5029" y="10072"/>
                </a:lnTo>
                <a:lnTo>
                  <a:pt x="0" y="22668"/>
                </a:lnTo>
                <a:lnTo>
                  <a:pt x="5029" y="37791"/>
                </a:lnTo>
                <a:lnTo>
                  <a:pt x="17649" y="45337"/>
                </a:lnTo>
                <a:lnTo>
                  <a:pt x="30239" y="45337"/>
                </a:lnTo>
                <a:lnTo>
                  <a:pt x="42828" y="37791"/>
                </a:lnTo>
                <a:lnTo>
                  <a:pt x="47858" y="22668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02266" y="3759109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324" y="0"/>
                </a:moveTo>
                <a:lnTo>
                  <a:pt x="70324" y="35261"/>
                </a:lnTo>
                <a:lnTo>
                  <a:pt x="0" y="35261"/>
                </a:lnTo>
                <a:lnTo>
                  <a:pt x="0" y="246844"/>
                </a:lnTo>
                <a:lnTo>
                  <a:pt x="70324" y="246844"/>
                </a:lnTo>
                <a:lnTo>
                  <a:pt x="70324" y="28209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54377" y="3794371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8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88305" y="39001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13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40296" y="3595387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4"/>
                </a:moveTo>
                <a:lnTo>
                  <a:pt x="42828" y="7527"/>
                </a:lnTo>
                <a:lnTo>
                  <a:pt x="30239" y="0"/>
                </a:lnTo>
                <a:lnTo>
                  <a:pt x="17649" y="0"/>
                </a:lnTo>
                <a:lnTo>
                  <a:pt x="5029" y="7527"/>
                </a:lnTo>
                <a:lnTo>
                  <a:pt x="0" y="22674"/>
                </a:lnTo>
                <a:lnTo>
                  <a:pt x="5029" y="35231"/>
                </a:lnTo>
                <a:lnTo>
                  <a:pt x="17649" y="45319"/>
                </a:lnTo>
                <a:lnTo>
                  <a:pt x="30239" y="45319"/>
                </a:lnTo>
                <a:lnTo>
                  <a:pt x="42828" y="35231"/>
                </a:lnTo>
                <a:lnTo>
                  <a:pt x="47858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35829" y="3474242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605"/>
                </a:lnTo>
                <a:lnTo>
                  <a:pt x="70537" y="249605"/>
                </a:lnTo>
                <a:lnTo>
                  <a:pt x="70537" y="28486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88154" y="35095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1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21869" y="36180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26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73433" y="3310520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4"/>
                </a:moveTo>
                <a:lnTo>
                  <a:pt x="42828" y="10087"/>
                </a:lnTo>
                <a:lnTo>
                  <a:pt x="30239" y="0"/>
                </a:lnTo>
                <a:lnTo>
                  <a:pt x="17619" y="0"/>
                </a:lnTo>
                <a:lnTo>
                  <a:pt x="5029" y="10087"/>
                </a:lnTo>
                <a:lnTo>
                  <a:pt x="0" y="22674"/>
                </a:lnTo>
                <a:lnTo>
                  <a:pt x="5029" y="37791"/>
                </a:lnTo>
                <a:lnTo>
                  <a:pt x="17619" y="45349"/>
                </a:lnTo>
                <a:lnTo>
                  <a:pt x="30239" y="45349"/>
                </a:lnTo>
                <a:lnTo>
                  <a:pt x="42828" y="37791"/>
                </a:lnTo>
                <a:lnTo>
                  <a:pt x="47858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69180" y="3192147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324" y="0"/>
                </a:moveTo>
                <a:lnTo>
                  <a:pt x="70324" y="35261"/>
                </a:lnTo>
                <a:lnTo>
                  <a:pt x="0" y="35261"/>
                </a:lnTo>
                <a:lnTo>
                  <a:pt x="0" y="246832"/>
                </a:lnTo>
                <a:lnTo>
                  <a:pt x="70324" y="246832"/>
                </a:lnTo>
                <a:lnTo>
                  <a:pt x="70324" y="28209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21291" y="32274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7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55220" y="33331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13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39505" y="3474242"/>
            <a:ext cx="1133475" cy="567055"/>
          </a:xfrm>
          <a:custGeom>
            <a:avLst/>
            <a:gdLst/>
            <a:ahLst/>
            <a:cxnLst/>
            <a:rect l="l" t="t" r="r" b="b"/>
            <a:pathLst>
              <a:path w="1133475" h="567054">
                <a:moveTo>
                  <a:pt x="1133085" y="566964"/>
                </a:moveTo>
                <a:lnTo>
                  <a:pt x="0" y="566964"/>
                </a:ln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06367" y="3192147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86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06367" y="3759109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09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72590" y="3192147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961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33264" y="3759109"/>
            <a:ext cx="851535" cy="615315"/>
          </a:xfrm>
          <a:custGeom>
            <a:avLst/>
            <a:gdLst/>
            <a:ahLst/>
            <a:cxnLst/>
            <a:rect l="l" t="t" r="r" b="b"/>
            <a:pathLst>
              <a:path w="851535" h="615314">
                <a:moveTo>
                  <a:pt x="851266" y="0"/>
                </a:moveTo>
                <a:lnTo>
                  <a:pt x="851266" y="615188"/>
                </a:lnTo>
                <a:lnTo>
                  <a:pt x="0" y="615188"/>
                </a:lnTo>
                <a:lnTo>
                  <a:pt x="0" y="28209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18459" y="3595387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645" y="22674"/>
                </a:moveTo>
                <a:lnTo>
                  <a:pt x="42615" y="7527"/>
                </a:lnTo>
                <a:lnTo>
                  <a:pt x="30025" y="0"/>
                </a:lnTo>
                <a:lnTo>
                  <a:pt x="17619" y="0"/>
                </a:lnTo>
                <a:lnTo>
                  <a:pt x="5029" y="7527"/>
                </a:lnTo>
                <a:lnTo>
                  <a:pt x="0" y="22674"/>
                </a:lnTo>
                <a:lnTo>
                  <a:pt x="5029" y="35231"/>
                </a:lnTo>
                <a:lnTo>
                  <a:pt x="17619" y="45319"/>
                </a:lnTo>
                <a:lnTo>
                  <a:pt x="30025" y="45319"/>
                </a:lnTo>
                <a:lnTo>
                  <a:pt x="42615" y="35231"/>
                </a:lnTo>
                <a:lnTo>
                  <a:pt x="47645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713993" y="3474242"/>
            <a:ext cx="71120" cy="285115"/>
          </a:xfrm>
          <a:custGeom>
            <a:avLst/>
            <a:gdLst/>
            <a:ahLst/>
            <a:cxnLst/>
            <a:rect l="l" t="t" r="r" b="b"/>
            <a:pathLst>
              <a:path w="71120" h="285114">
                <a:moveTo>
                  <a:pt x="70537" y="0"/>
                </a:moveTo>
                <a:lnTo>
                  <a:pt x="70537" y="35292"/>
                </a:lnTo>
                <a:lnTo>
                  <a:pt x="0" y="35292"/>
                </a:lnTo>
                <a:lnTo>
                  <a:pt x="0" y="249605"/>
                </a:lnTo>
                <a:lnTo>
                  <a:pt x="70537" y="249605"/>
                </a:lnTo>
                <a:lnTo>
                  <a:pt x="70537" y="28486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66104" y="35095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1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00094" y="36180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18459" y="3310520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645" y="22674"/>
                </a:moveTo>
                <a:lnTo>
                  <a:pt x="42615" y="10087"/>
                </a:lnTo>
                <a:lnTo>
                  <a:pt x="30025" y="0"/>
                </a:lnTo>
                <a:lnTo>
                  <a:pt x="17619" y="0"/>
                </a:lnTo>
                <a:lnTo>
                  <a:pt x="5029" y="10087"/>
                </a:lnTo>
                <a:lnTo>
                  <a:pt x="0" y="22674"/>
                </a:lnTo>
                <a:lnTo>
                  <a:pt x="5029" y="37791"/>
                </a:lnTo>
                <a:lnTo>
                  <a:pt x="17619" y="45349"/>
                </a:lnTo>
                <a:lnTo>
                  <a:pt x="30025" y="45349"/>
                </a:lnTo>
                <a:lnTo>
                  <a:pt x="42615" y="37791"/>
                </a:lnTo>
                <a:lnTo>
                  <a:pt x="47645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13993" y="3192147"/>
            <a:ext cx="71120" cy="282575"/>
          </a:xfrm>
          <a:custGeom>
            <a:avLst/>
            <a:gdLst/>
            <a:ahLst/>
            <a:cxnLst/>
            <a:rect l="l" t="t" r="r" b="b"/>
            <a:pathLst>
              <a:path w="71120" h="282575">
                <a:moveTo>
                  <a:pt x="70537" y="0"/>
                </a:moveTo>
                <a:lnTo>
                  <a:pt x="70537" y="35261"/>
                </a:lnTo>
                <a:lnTo>
                  <a:pt x="0" y="35261"/>
                </a:lnTo>
                <a:lnTo>
                  <a:pt x="0" y="246832"/>
                </a:lnTo>
                <a:lnTo>
                  <a:pt x="70537" y="246832"/>
                </a:lnTo>
                <a:lnTo>
                  <a:pt x="70537" y="28209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66104" y="32274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7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00094" y="33331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69674" y="387748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5303" y="22668"/>
                </a:moveTo>
                <a:lnTo>
                  <a:pt x="42792" y="10072"/>
                </a:lnTo>
                <a:lnTo>
                  <a:pt x="30217" y="0"/>
                </a:lnTo>
                <a:lnTo>
                  <a:pt x="15098" y="0"/>
                </a:lnTo>
                <a:lnTo>
                  <a:pt x="2523" y="10072"/>
                </a:lnTo>
                <a:lnTo>
                  <a:pt x="0" y="22668"/>
                </a:lnTo>
                <a:lnTo>
                  <a:pt x="2523" y="37791"/>
                </a:lnTo>
                <a:lnTo>
                  <a:pt x="15098" y="45337"/>
                </a:lnTo>
                <a:lnTo>
                  <a:pt x="30217" y="45337"/>
                </a:lnTo>
                <a:lnTo>
                  <a:pt x="42792" y="37791"/>
                </a:lnTo>
                <a:lnTo>
                  <a:pt x="45303" y="22668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62803" y="3759109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461" y="0"/>
                </a:moveTo>
                <a:lnTo>
                  <a:pt x="70461" y="35261"/>
                </a:lnTo>
                <a:lnTo>
                  <a:pt x="0" y="35261"/>
                </a:lnTo>
                <a:lnTo>
                  <a:pt x="0" y="246844"/>
                </a:lnTo>
                <a:lnTo>
                  <a:pt x="70461" y="246844"/>
                </a:lnTo>
                <a:lnTo>
                  <a:pt x="70461" y="28209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14978" y="3794371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82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51385" y="39001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11828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51385" y="3474242"/>
            <a:ext cx="566420" cy="285115"/>
          </a:xfrm>
          <a:custGeom>
            <a:avLst/>
            <a:gdLst/>
            <a:ahLst/>
            <a:cxnLst/>
            <a:rect l="l" t="t" r="r" b="b"/>
            <a:pathLst>
              <a:path w="566419" h="285114">
                <a:moveTo>
                  <a:pt x="566283" y="284867"/>
                </a:moveTo>
                <a:lnTo>
                  <a:pt x="0" y="284867"/>
                </a:ln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7668" y="3192147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282094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51566" y="3595387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27" y="22674"/>
                </a:moveTo>
                <a:lnTo>
                  <a:pt x="42798" y="7527"/>
                </a:lnTo>
                <a:lnTo>
                  <a:pt x="30208" y="0"/>
                </a:lnTo>
                <a:lnTo>
                  <a:pt x="17619" y="0"/>
                </a:lnTo>
                <a:lnTo>
                  <a:pt x="5060" y="7527"/>
                </a:lnTo>
                <a:lnTo>
                  <a:pt x="0" y="22674"/>
                </a:lnTo>
                <a:lnTo>
                  <a:pt x="5060" y="35231"/>
                </a:lnTo>
                <a:lnTo>
                  <a:pt x="17619" y="45319"/>
                </a:lnTo>
                <a:lnTo>
                  <a:pt x="30208" y="45319"/>
                </a:lnTo>
                <a:lnTo>
                  <a:pt x="42798" y="35231"/>
                </a:lnTo>
                <a:lnTo>
                  <a:pt x="47827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47222" y="3474242"/>
            <a:ext cx="70485" cy="285115"/>
          </a:xfrm>
          <a:custGeom>
            <a:avLst/>
            <a:gdLst/>
            <a:ahLst/>
            <a:cxnLst/>
            <a:rect l="l" t="t" r="r" b="b"/>
            <a:pathLst>
              <a:path w="70485" h="285114">
                <a:moveTo>
                  <a:pt x="70446" y="0"/>
                </a:moveTo>
                <a:lnTo>
                  <a:pt x="70446" y="35292"/>
                </a:lnTo>
                <a:lnTo>
                  <a:pt x="0" y="35292"/>
                </a:lnTo>
                <a:lnTo>
                  <a:pt x="0" y="249605"/>
                </a:lnTo>
                <a:lnTo>
                  <a:pt x="70446" y="249605"/>
                </a:lnTo>
                <a:lnTo>
                  <a:pt x="70446" y="284867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99394" y="35095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13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33264" y="36180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118301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85258" y="3310520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27" y="22674"/>
                </a:moveTo>
                <a:lnTo>
                  <a:pt x="42792" y="10087"/>
                </a:lnTo>
                <a:lnTo>
                  <a:pt x="30205" y="0"/>
                </a:lnTo>
                <a:lnTo>
                  <a:pt x="17610" y="0"/>
                </a:lnTo>
                <a:lnTo>
                  <a:pt x="5035" y="10087"/>
                </a:lnTo>
                <a:lnTo>
                  <a:pt x="0" y="22674"/>
                </a:lnTo>
                <a:lnTo>
                  <a:pt x="5035" y="37791"/>
                </a:lnTo>
                <a:lnTo>
                  <a:pt x="17610" y="45349"/>
                </a:lnTo>
                <a:lnTo>
                  <a:pt x="30205" y="45349"/>
                </a:lnTo>
                <a:lnTo>
                  <a:pt x="42792" y="37791"/>
                </a:lnTo>
                <a:lnTo>
                  <a:pt x="47827" y="22674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80914" y="3192147"/>
            <a:ext cx="70485" cy="282575"/>
          </a:xfrm>
          <a:custGeom>
            <a:avLst/>
            <a:gdLst/>
            <a:ahLst/>
            <a:cxnLst/>
            <a:rect l="l" t="t" r="r" b="b"/>
            <a:pathLst>
              <a:path w="70485" h="282575">
                <a:moveTo>
                  <a:pt x="70470" y="0"/>
                </a:moveTo>
                <a:lnTo>
                  <a:pt x="70470" y="35261"/>
                </a:lnTo>
                <a:lnTo>
                  <a:pt x="0" y="35261"/>
                </a:lnTo>
                <a:lnTo>
                  <a:pt x="0" y="246832"/>
                </a:lnTo>
                <a:lnTo>
                  <a:pt x="70470" y="246832"/>
                </a:lnTo>
                <a:lnTo>
                  <a:pt x="70470" y="28209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33086" y="322740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570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66969" y="33331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11828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39453" y="4041206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091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59342" y="4351626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32766" y="0"/>
                </a:moveTo>
                <a:lnTo>
                  <a:pt x="17617" y="0"/>
                </a:lnTo>
                <a:lnTo>
                  <a:pt x="5029" y="7549"/>
                </a:lnTo>
                <a:lnTo>
                  <a:pt x="0" y="22671"/>
                </a:lnTo>
                <a:lnTo>
                  <a:pt x="5029" y="35256"/>
                </a:lnTo>
                <a:lnTo>
                  <a:pt x="17617" y="45351"/>
                </a:lnTo>
                <a:lnTo>
                  <a:pt x="32766" y="45351"/>
                </a:lnTo>
                <a:lnTo>
                  <a:pt x="42824" y="35256"/>
                </a:lnTo>
                <a:lnTo>
                  <a:pt x="47853" y="22671"/>
                </a:lnTo>
                <a:lnTo>
                  <a:pt x="42824" y="7549"/>
                </a:lnTo>
                <a:lnTo>
                  <a:pt x="32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59322" y="4351626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47858" y="22671"/>
                </a:moveTo>
                <a:lnTo>
                  <a:pt x="42828" y="7549"/>
                </a:lnTo>
                <a:lnTo>
                  <a:pt x="32769" y="0"/>
                </a:lnTo>
                <a:lnTo>
                  <a:pt x="17649" y="0"/>
                </a:lnTo>
                <a:lnTo>
                  <a:pt x="5060" y="7549"/>
                </a:lnTo>
                <a:lnTo>
                  <a:pt x="0" y="22671"/>
                </a:lnTo>
                <a:lnTo>
                  <a:pt x="5060" y="35255"/>
                </a:lnTo>
                <a:lnTo>
                  <a:pt x="17649" y="45352"/>
                </a:lnTo>
                <a:lnTo>
                  <a:pt x="32769" y="45352"/>
                </a:lnTo>
                <a:lnTo>
                  <a:pt x="42828" y="35255"/>
                </a:lnTo>
                <a:lnTo>
                  <a:pt x="47858" y="22671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07044" y="3900153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424794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7044" y="3618062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424794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07044" y="3333194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424794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03557" y="3192147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3683754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73840" y="3333194"/>
            <a:ext cx="0" cy="2079625"/>
          </a:xfrm>
          <a:custGeom>
            <a:avLst/>
            <a:gdLst/>
            <a:ahLst/>
            <a:cxnLst/>
            <a:rect l="l" t="t" r="r" b="b"/>
            <a:pathLst>
              <a:path h="2079625">
                <a:moveTo>
                  <a:pt x="0" y="0"/>
                </a:moveTo>
                <a:lnTo>
                  <a:pt x="0" y="2079624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84565" y="3618062"/>
            <a:ext cx="0" cy="1513205"/>
          </a:xfrm>
          <a:custGeom>
            <a:avLst/>
            <a:gdLst/>
            <a:ahLst/>
            <a:cxnLst/>
            <a:rect l="l" t="t" r="r" b="b"/>
            <a:pathLst>
              <a:path h="1513204">
                <a:moveTo>
                  <a:pt x="0" y="0"/>
                </a:moveTo>
                <a:lnTo>
                  <a:pt x="0" y="1512589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95804" y="3900153"/>
            <a:ext cx="0" cy="945515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0"/>
                </a:moveTo>
                <a:lnTo>
                  <a:pt x="0" y="945298"/>
                </a:lnTo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540803" y="3202270"/>
            <a:ext cx="13843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79150" y="3266013"/>
            <a:ext cx="993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5" dirty="0">
                <a:latin typeface="Arial"/>
                <a:cs typeface="Arial"/>
              </a:rPr>
              <a:t>add</a:t>
            </a:r>
            <a:r>
              <a:rPr sz="3200" spc="-1480" dirty="0">
                <a:latin typeface="Arial"/>
                <a:cs typeface="Arial"/>
              </a:rPr>
              <a:t>e</a:t>
            </a:r>
            <a:r>
              <a:rPr sz="1950" spc="22" baseline="6410" dirty="0">
                <a:latin typeface="Arial"/>
                <a:cs typeface="Arial"/>
              </a:rPr>
              <a:t>B</a:t>
            </a:r>
            <a:r>
              <a:rPr sz="1950" spc="60" baseline="6410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540803" y="3769223"/>
            <a:ext cx="14732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925393" y="4137480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609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900109" y="4157730"/>
            <a:ext cx="2971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7" baseline="19230" dirty="0">
                <a:latin typeface="Arial"/>
                <a:cs typeface="Arial"/>
              </a:rPr>
              <a:t>C</a:t>
            </a:r>
            <a:r>
              <a:rPr sz="850" dirty="0">
                <a:latin typeface="Arial"/>
                <a:cs typeface="Arial"/>
              </a:rPr>
              <a:t>out</a:t>
            </a:r>
            <a:endParaRPr sz="85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255220" y="5649658"/>
            <a:ext cx="377825" cy="378460"/>
          </a:xfrm>
          <a:custGeom>
            <a:avLst/>
            <a:gdLst/>
            <a:ahLst/>
            <a:cxnLst/>
            <a:rect l="l" t="t" r="r" b="b"/>
            <a:pathLst>
              <a:path w="377825" h="378460">
                <a:moveTo>
                  <a:pt x="0" y="0"/>
                </a:moveTo>
                <a:lnTo>
                  <a:pt x="0" y="378440"/>
                </a:lnTo>
                <a:lnTo>
                  <a:pt x="377502" y="189465"/>
                </a:lnTo>
                <a:lnTo>
                  <a:pt x="0" y="0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66499" y="5790767"/>
            <a:ext cx="191237" cy="9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32722" y="583912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43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16955" y="4185332"/>
            <a:ext cx="377825" cy="378460"/>
          </a:xfrm>
          <a:custGeom>
            <a:avLst/>
            <a:gdLst/>
            <a:ahLst/>
            <a:cxnLst/>
            <a:rect l="l" t="t" r="r" b="b"/>
            <a:pathLst>
              <a:path w="377825" h="378460">
                <a:moveTo>
                  <a:pt x="0" y="0"/>
                </a:moveTo>
                <a:lnTo>
                  <a:pt x="0" y="377940"/>
                </a:lnTo>
                <a:lnTo>
                  <a:pt x="377684" y="188965"/>
                </a:lnTo>
                <a:lnTo>
                  <a:pt x="0" y="0"/>
                </a:lnTo>
                <a:close/>
              </a:path>
            </a:pathLst>
          </a:custGeom>
          <a:ln w="5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28204" y="4323917"/>
            <a:ext cx="191267" cy="98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66969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32419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97854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63291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28739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94177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59602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89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25037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90475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77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55922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21360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86804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52251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17668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83115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48562" y="564965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5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14528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79944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6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45391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9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0899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085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76194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9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702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98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07180" y="56496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329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872474" y="5614393"/>
            <a:ext cx="5080" cy="35560"/>
          </a:xfrm>
          <a:custGeom>
            <a:avLst/>
            <a:gdLst/>
            <a:ahLst/>
            <a:cxnLst/>
            <a:rect l="l" t="t" r="r" b="b"/>
            <a:pathLst>
              <a:path w="5079" h="35560">
                <a:moveTo>
                  <a:pt x="0" y="35264"/>
                </a:moveTo>
                <a:lnTo>
                  <a:pt x="5060" y="35264"/>
                </a:lnTo>
                <a:lnTo>
                  <a:pt x="506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77535" y="55488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77535" y="548337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77535" y="541787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77535" y="535237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77535" y="528686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77535" y="522134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77535" y="51558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77535" y="509034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77535" y="502483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877535" y="495932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877535" y="48933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826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877535" y="482781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77535" y="476230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3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77535" y="469678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77535" y="463128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77535" y="45657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77535" y="4500277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77535" y="443477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77535" y="436926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14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77535" y="430374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7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77535" y="423825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877535" y="41727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77535" y="410722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3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77535" y="404120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839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77535" y="397572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77535" y="391022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77535" y="38447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02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77535" y="377925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3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77535" y="371376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77535" y="364826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77535" y="358277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77535" y="351709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77535" y="3451597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877535" y="338610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77535" y="332060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877535" y="325511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9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77535" y="318961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77535" y="31236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320"/>
                </a:moveTo>
                <a:lnTo>
                  <a:pt x="0" y="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39949" y="3095993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7585" y="2529"/>
                </a:moveTo>
                <a:lnTo>
                  <a:pt x="37585" y="0"/>
                </a:ln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74441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9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08933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2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43425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2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78130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29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12653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9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47236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37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81789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315823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50407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84960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119543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054096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88652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23205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77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57767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92332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26882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80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61447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96009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530562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65124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8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99689" y="30959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65" y="0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66969" y="3095993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7559" y="0"/>
                </a:moveTo>
                <a:lnTo>
                  <a:pt x="0" y="0"/>
                </a:lnTo>
                <a:lnTo>
                  <a:pt x="0" y="3276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66969" y="3153929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71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66969" y="321985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66969" y="328534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66969" y="335084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66969" y="341630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366969" y="348183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66969" y="354729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34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66969" y="361300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66969" y="367849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66969" y="374399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66969" y="380948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66969" y="387497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6969" y="394045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66969" y="400595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66969" y="407196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366969" y="413748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66969" y="420296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66969" y="426847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66969" y="433399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366969" y="439950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66969" y="446500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66969" y="4530507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66969" y="459601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66969" y="466152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66969" y="472701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66969" y="479252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66969" y="485804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0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66969" y="492355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66969" y="498956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66969" y="505506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66969" y="5120567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66969" y="518608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66969" y="52515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66969" y="531708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66969" y="538260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14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66969" y="544810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66969" y="551361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2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66969" y="557911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27"/>
                </a:lnTo>
              </a:path>
            </a:pathLst>
          </a:custGeom>
          <a:ln w="50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535940" y="1510699"/>
            <a:ext cx="701865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Factor </a:t>
            </a:r>
            <a:r>
              <a:rPr sz="3200" spc="-665" dirty="0">
                <a:latin typeface="Arial"/>
                <a:cs typeface="Arial"/>
              </a:rPr>
              <a:t>S </a:t>
            </a:r>
            <a:r>
              <a:rPr sz="3200" spc="-45" dirty="0">
                <a:latin typeface="Arial"/>
                <a:cs typeface="Arial"/>
              </a:rPr>
              <a:t>in </a:t>
            </a:r>
            <a:r>
              <a:rPr sz="3200" spc="-90" dirty="0">
                <a:latin typeface="Arial"/>
                <a:cs typeface="Arial"/>
              </a:rPr>
              <a:t>terms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Cout</a:t>
            </a:r>
            <a:endParaRPr sz="32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765"/>
              </a:spcBef>
              <a:buChar char="•"/>
              <a:tabLst>
                <a:tab pos="927100" algn="l"/>
                <a:tab pos="927735" algn="l"/>
              </a:tabLst>
            </a:pPr>
            <a:r>
              <a:rPr sz="3200" spc="-665" dirty="0">
                <a:latin typeface="Arial"/>
                <a:cs typeface="Arial"/>
              </a:rPr>
              <a:t>S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425" dirty="0">
                <a:latin typeface="Arial"/>
                <a:cs typeface="Arial"/>
              </a:rPr>
              <a:t>ABC </a:t>
            </a:r>
            <a:r>
              <a:rPr sz="3200" spc="-275" dirty="0">
                <a:latin typeface="Arial"/>
                <a:cs typeface="Arial"/>
              </a:rPr>
              <a:t>+ </a:t>
            </a:r>
            <a:r>
              <a:rPr sz="3200" spc="-190" dirty="0">
                <a:latin typeface="Arial"/>
                <a:cs typeface="Arial"/>
              </a:rPr>
              <a:t>(A </a:t>
            </a:r>
            <a:r>
              <a:rPr sz="3200" spc="-275" dirty="0">
                <a:latin typeface="Arial"/>
                <a:cs typeface="Arial"/>
              </a:rPr>
              <a:t>+ </a:t>
            </a:r>
            <a:r>
              <a:rPr sz="3200" spc="-395" dirty="0">
                <a:latin typeface="Arial"/>
                <a:cs typeface="Arial"/>
              </a:rPr>
              <a:t>B </a:t>
            </a:r>
            <a:r>
              <a:rPr sz="3200" spc="-275" dirty="0">
                <a:latin typeface="Arial"/>
                <a:cs typeface="Arial"/>
              </a:rPr>
              <a:t>+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C)(~Cout)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5" dirty="0">
                <a:latin typeface="Arial"/>
                <a:cs typeface="Arial"/>
              </a:rPr>
              <a:t>Cr</a:t>
            </a:r>
            <a:r>
              <a:rPr sz="3200" spc="-105" dirty="0">
                <a:latin typeface="Arial"/>
                <a:cs typeface="Arial"/>
              </a:rPr>
              <a:t>i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80" dirty="0">
                <a:latin typeface="Arial"/>
                <a:cs typeface="Arial"/>
              </a:rPr>
              <a:t>i</a:t>
            </a:r>
            <a:r>
              <a:rPr sz="3200" spc="-275" dirty="0">
                <a:latin typeface="Arial"/>
                <a:cs typeface="Arial"/>
              </a:rPr>
              <a:t>c</a:t>
            </a:r>
            <a:r>
              <a:rPr sz="3200" spc="-114" dirty="0">
                <a:latin typeface="Arial"/>
                <a:cs typeface="Arial"/>
              </a:rPr>
              <a:t>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Arial"/>
                <a:cs typeface="Arial"/>
              </a:rPr>
              <a:t>p</a:t>
            </a:r>
            <a:r>
              <a:rPr sz="3200" spc="-204" dirty="0">
                <a:latin typeface="Arial"/>
                <a:cs typeface="Arial"/>
              </a:rPr>
              <a:t>a</a:t>
            </a:r>
            <a:r>
              <a:rPr sz="3200" spc="180" dirty="0">
                <a:latin typeface="Arial"/>
                <a:cs typeface="Arial"/>
              </a:rPr>
              <a:t>t</a:t>
            </a:r>
            <a:r>
              <a:rPr sz="3200" spc="-1614" dirty="0">
                <a:latin typeface="Arial"/>
                <a:cs typeface="Arial"/>
              </a:rPr>
              <a:t>h</a:t>
            </a:r>
            <a:r>
              <a:rPr sz="1950" baseline="49145" dirty="0">
                <a:latin typeface="Arial"/>
                <a:cs typeface="Arial"/>
              </a:rPr>
              <a:t>M</a:t>
            </a:r>
            <a:r>
              <a:rPr sz="1950" spc="15" baseline="49145" dirty="0">
                <a:latin typeface="Arial"/>
                <a:cs typeface="Arial"/>
              </a:rPr>
              <a:t>I</a:t>
            </a:r>
            <a:r>
              <a:rPr sz="1950" spc="-247" baseline="49145" dirty="0">
                <a:latin typeface="Arial"/>
                <a:cs typeface="Arial"/>
              </a:rPr>
              <a:t>N</a:t>
            </a:r>
            <a:r>
              <a:rPr sz="3200" spc="-545" dirty="0">
                <a:latin typeface="Arial"/>
                <a:cs typeface="Arial"/>
              </a:rPr>
              <a:t>i</a:t>
            </a:r>
            <a:r>
              <a:rPr sz="1950" spc="-675" baseline="49145" dirty="0">
                <a:latin typeface="Arial"/>
                <a:cs typeface="Arial"/>
              </a:rPr>
              <a:t>O</a:t>
            </a:r>
            <a:r>
              <a:rPr sz="3200" spc="-1140" dirty="0">
                <a:latin typeface="Arial"/>
                <a:cs typeface="Arial"/>
              </a:rPr>
              <a:t>s</a:t>
            </a:r>
            <a:r>
              <a:rPr sz="1950" spc="7" baseline="49145" dirty="0">
                <a:latin typeface="Arial"/>
                <a:cs typeface="Arial"/>
              </a:rPr>
              <a:t>R</a:t>
            </a:r>
            <a:r>
              <a:rPr sz="1950" spc="15" baseline="49145" dirty="0">
                <a:latin typeface="Arial"/>
                <a:cs typeface="Arial"/>
              </a:rPr>
              <a:t>I</a:t>
            </a:r>
            <a:r>
              <a:rPr sz="1950" spc="-937" baseline="49145" dirty="0">
                <a:latin typeface="Arial"/>
                <a:cs typeface="Arial"/>
              </a:rPr>
              <a:t>T</a:t>
            </a:r>
            <a:r>
              <a:rPr sz="3200" spc="-1150" dirty="0">
                <a:latin typeface="Arial"/>
                <a:cs typeface="Arial"/>
              </a:rPr>
              <a:t>u</a:t>
            </a:r>
            <a:r>
              <a:rPr sz="1950" spc="22" baseline="49145" dirty="0">
                <a:latin typeface="Arial"/>
                <a:cs typeface="Arial"/>
              </a:rPr>
              <a:t>Y</a:t>
            </a:r>
            <a:r>
              <a:rPr sz="1950" spc="-307" baseline="4914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sua</a:t>
            </a:r>
            <a:r>
              <a:rPr sz="3200" spc="-85" dirty="0">
                <a:latin typeface="Arial"/>
                <a:cs typeface="Arial"/>
              </a:rPr>
              <a:t>l</a:t>
            </a:r>
            <a:r>
              <a:rPr sz="3200" spc="10" dirty="0">
                <a:latin typeface="Arial"/>
                <a:cs typeface="Arial"/>
              </a:rPr>
              <a:t>l</a:t>
            </a:r>
            <a:r>
              <a:rPr sz="3200" spc="-150" dirty="0">
                <a:latin typeface="Arial"/>
                <a:cs typeface="Arial"/>
              </a:rPr>
              <a:t>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605" dirty="0">
                <a:latin typeface="Arial"/>
                <a:cs typeface="Arial"/>
              </a:rPr>
              <a:t>C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140" dirty="0">
                <a:latin typeface="Arial"/>
                <a:cs typeface="Arial"/>
              </a:rPr>
              <a:t>t</a:t>
            </a:r>
            <a:r>
              <a:rPr sz="3200" spc="-95" dirty="0">
                <a:latin typeface="Arial"/>
                <a:cs typeface="Arial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85" dirty="0">
                <a:latin typeface="Arial"/>
                <a:cs typeface="Arial"/>
              </a:rPr>
              <a:t>Cou</a:t>
            </a:r>
            <a:r>
              <a:rPr sz="3200" spc="-80" dirty="0">
                <a:latin typeface="Arial"/>
                <a:cs typeface="Arial"/>
              </a:rPr>
              <a:t>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20" dirty="0">
                <a:latin typeface="Arial"/>
                <a:cs typeface="Arial"/>
              </a:rPr>
              <a:t>i</a:t>
            </a:r>
            <a:r>
              <a:rPr sz="3200" spc="-100" dirty="0">
                <a:latin typeface="Arial"/>
                <a:cs typeface="Arial"/>
              </a:rPr>
              <a:t>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35" dirty="0">
                <a:latin typeface="Arial"/>
                <a:cs typeface="Arial"/>
              </a:rPr>
              <a:t>ri</a:t>
            </a:r>
            <a:r>
              <a:rPr sz="3200" spc="-105" dirty="0">
                <a:latin typeface="Arial"/>
                <a:cs typeface="Arial"/>
              </a:rPr>
              <a:t>p</a:t>
            </a:r>
            <a:r>
              <a:rPr sz="3200" spc="-114" dirty="0">
                <a:latin typeface="Arial"/>
                <a:cs typeface="Arial"/>
              </a:rPr>
              <a:t>p</a:t>
            </a:r>
            <a:r>
              <a:rPr sz="3200" spc="20" dirty="0">
                <a:latin typeface="Arial"/>
                <a:cs typeface="Arial"/>
              </a:rPr>
              <a:t>l</a:t>
            </a:r>
            <a:r>
              <a:rPr sz="3200" spc="-19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4" name="object 26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65" name="object 265"/>
          <p:cNvSpPr txBox="1"/>
          <p:nvPr/>
        </p:nvSpPr>
        <p:spPr>
          <a:xfrm>
            <a:off x="4460243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02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1621" y="461589"/>
            <a:ext cx="1540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7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400" b="0" spc="-56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0" spc="-26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6699250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85" dirty="0">
                <a:latin typeface="Arial"/>
                <a:cs typeface="Arial"/>
              </a:rPr>
              <a:t>Clever </a:t>
            </a:r>
            <a:r>
              <a:rPr sz="3200" spc="-85" dirty="0">
                <a:latin typeface="Arial"/>
                <a:cs typeface="Arial"/>
              </a:rPr>
              <a:t>layout </a:t>
            </a:r>
            <a:r>
              <a:rPr sz="3200" spc="-130" dirty="0">
                <a:latin typeface="Arial"/>
                <a:cs typeface="Arial"/>
              </a:rPr>
              <a:t>circumvents </a:t>
            </a:r>
            <a:r>
              <a:rPr sz="3200" spc="-155" dirty="0">
                <a:latin typeface="Arial"/>
                <a:cs typeface="Arial"/>
              </a:rPr>
              <a:t>usual </a:t>
            </a:r>
            <a:r>
              <a:rPr sz="3200" spc="-65" dirty="0">
                <a:latin typeface="Arial"/>
                <a:cs typeface="Arial"/>
              </a:rPr>
              <a:t>line</a:t>
            </a:r>
            <a:r>
              <a:rPr sz="3200" spc="-2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spc="-70" dirty="0">
                <a:latin typeface="Arial"/>
                <a:cs typeface="Arial"/>
              </a:rPr>
              <a:t>diffusion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235" dirty="0">
                <a:latin typeface="Arial"/>
                <a:cs typeface="Arial"/>
              </a:rPr>
              <a:t>Use </a:t>
            </a:r>
            <a:r>
              <a:rPr sz="2800" spc="-70" dirty="0">
                <a:latin typeface="Arial"/>
                <a:cs typeface="Arial"/>
              </a:rPr>
              <a:t>wide </a:t>
            </a:r>
            <a:r>
              <a:rPr sz="2800" spc="-100" dirty="0">
                <a:latin typeface="Arial"/>
                <a:cs typeface="Arial"/>
              </a:rPr>
              <a:t>transistors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55" dirty="0">
                <a:latin typeface="Arial"/>
                <a:cs typeface="Arial"/>
              </a:rPr>
              <a:t>critical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path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Eliminate </a:t>
            </a:r>
            <a:r>
              <a:rPr sz="2800" spc="-10" dirty="0">
                <a:latin typeface="Arial"/>
                <a:cs typeface="Arial"/>
              </a:rPr>
              <a:t>output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inverters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505136"/>
            <a:ext cx="7696200" cy="246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0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4" y="461589"/>
            <a:ext cx="4553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Full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4400" b="0" spc="-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4" dirty="0">
                <a:solidFill>
                  <a:srgbClr val="000000"/>
                </a:solidFill>
                <a:latin typeface="Arial"/>
                <a:cs typeface="Arial"/>
              </a:rPr>
              <a:t>III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051" y="3622057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4" h="55245">
                <a:moveTo>
                  <a:pt x="220003" y="55072"/>
                </a:moveTo>
                <a:lnTo>
                  <a:pt x="192511" y="55072"/>
                </a:lnTo>
                <a:lnTo>
                  <a:pt x="192511" y="0"/>
                </a:lnTo>
                <a:lnTo>
                  <a:pt x="27492" y="0"/>
                </a:lnTo>
                <a:lnTo>
                  <a:pt x="27492" y="55072"/>
                </a:lnTo>
                <a:lnTo>
                  <a:pt x="0" y="550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3543" y="358472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1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053" y="345659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12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9859" y="3751830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0" y="0"/>
                </a:moveTo>
                <a:lnTo>
                  <a:pt x="0" y="295067"/>
                </a:lnTo>
                <a:lnTo>
                  <a:pt x="294948" y="147611"/>
                </a:lnTo>
                <a:lnTo>
                  <a:pt x="0" y="0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2385" y="3862090"/>
            <a:ext cx="149438" cy="7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6051" y="4064593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4" h="55245">
                <a:moveTo>
                  <a:pt x="220003" y="55054"/>
                </a:moveTo>
                <a:lnTo>
                  <a:pt x="192511" y="55054"/>
                </a:lnTo>
                <a:lnTo>
                  <a:pt x="192511" y="0"/>
                </a:lnTo>
                <a:lnTo>
                  <a:pt x="27492" y="0"/>
                </a:lnTo>
                <a:lnTo>
                  <a:pt x="27492" y="55054"/>
                </a:lnTo>
                <a:lnTo>
                  <a:pt x="0" y="5505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3543" y="402724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1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6053" y="389944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0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0732" y="4507445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1967" y="55066"/>
                </a:moveTo>
                <a:lnTo>
                  <a:pt x="194477" y="55066"/>
                </a:lnTo>
                <a:lnTo>
                  <a:pt x="194477" y="0"/>
                </a:lnTo>
                <a:lnTo>
                  <a:pt x="27492" y="0"/>
                </a:lnTo>
                <a:lnTo>
                  <a:pt x="27492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8224" y="447009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85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734" y="4342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6051" y="4507445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4" h="55245">
                <a:moveTo>
                  <a:pt x="220003" y="55066"/>
                </a:moveTo>
                <a:lnTo>
                  <a:pt x="192511" y="55066"/>
                </a:lnTo>
                <a:lnTo>
                  <a:pt x="192511" y="0"/>
                </a:lnTo>
                <a:lnTo>
                  <a:pt x="27492" y="0"/>
                </a:lnTo>
                <a:lnTo>
                  <a:pt x="27492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3543" y="447009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1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6053" y="4342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6051" y="4949929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4" h="55245">
                <a:moveTo>
                  <a:pt x="220003" y="55066"/>
                </a:moveTo>
                <a:lnTo>
                  <a:pt x="192511" y="55066"/>
                </a:lnTo>
                <a:lnTo>
                  <a:pt x="192511" y="0"/>
                </a:lnTo>
                <a:lnTo>
                  <a:pt x="27492" y="0"/>
                </a:lnTo>
                <a:lnTo>
                  <a:pt x="27492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3543" y="491255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1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6053" y="47847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0732" y="3622057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1967" y="55072"/>
                </a:moveTo>
                <a:lnTo>
                  <a:pt x="194477" y="55072"/>
                </a:lnTo>
                <a:lnTo>
                  <a:pt x="194477" y="0"/>
                </a:lnTo>
                <a:lnTo>
                  <a:pt x="27492" y="0"/>
                </a:lnTo>
                <a:lnTo>
                  <a:pt x="27492" y="55072"/>
                </a:lnTo>
                <a:lnTo>
                  <a:pt x="0" y="550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8224" y="358472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85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0734" y="345659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12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10732" y="4064593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1967" y="55054"/>
                </a:moveTo>
                <a:lnTo>
                  <a:pt x="194477" y="55054"/>
                </a:lnTo>
                <a:lnTo>
                  <a:pt x="194477" y="0"/>
                </a:lnTo>
                <a:lnTo>
                  <a:pt x="27492" y="0"/>
                </a:lnTo>
                <a:lnTo>
                  <a:pt x="27492" y="55054"/>
                </a:lnTo>
                <a:lnTo>
                  <a:pt x="0" y="5505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8224" y="402724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85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0734" y="389944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0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0732" y="4949929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1967" y="55066"/>
                </a:moveTo>
                <a:lnTo>
                  <a:pt x="194477" y="55066"/>
                </a:lnTo>
                <a:lnTo>
                  <a:pt x="194477" y="0"/>
                </a:lnTo>
                <a:lnTo>
                  <a:pt x="27492" y="0"/>
                </a:lnTo>
                <a:lnTo>
                  <a:pt x="27492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8224" y="491255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85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0734" y="47847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4555" y="3677130"/>
            <a:ext cx="161925" cy="885825"/>
          </a:xfrm>
          <a:custGeom>
            <a:avLst/>
            <a:gdLst/>
            <a:ahLst/>
            <a:cxnLst/>
            <a:rect l="l" t="t" r="r" b="b"/>
            <a:pathLst>
              <a:path w="161925" h="885825">
                <a:moveTo>
                  <a:pt x="161495" y="0"/>
                </a:moveTo>
                <a:lnTo>
                  <a:pt x="0" y="8853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6339" y="4562512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36971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6339" y="4119647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62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8306" y="4119647"/>
            <a:ext cx="147955" cy="885825"/>
          </a:xfrm>
          <a:custGeom>
            <a:avLst/>
            <a:gdLst/>
            <a:ahLst/>
            <a:cxnLst/>
            <a:rect l="l" t="t" r="r" b="b"/>
            <a:pathLst>
              <a:path w="147955" h="885825">
                <a:moveTo>
                  <a:pt x="0" y="0"/>
                </a:moveTo>
                <a:lnTo>
                  <a:pt x="147745" y="88534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6055" y="3677130"/>
            <a:ext cx="74930" cy="442595"/>
          </a:xfrm>
          <a:custGeom>
            <a:avLst/>
            <a:gdLst/>
            <a:ahLst/>
            <a:cxnLst/>
            <a:rect l="l" t="t" r="r" b="b"/>
            <a:pathLst>
              <a:path w="74930" h="442595">
                <a:moveTo>
                  <a:pt x="0" y="0"/>
                </a:moveTo>
                <a:lnTo>
                  <a:pt x="74651" y="0"/>
                </a:lnTo>
                <a:lnTo>
                  <a:pt x="74651" y="442517"/>
                </a:lnTo>
                <a:lnTo>
                  <a:pt x="0" y="44251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6055" y="4562512"/>
            <a:ext cx="74930" cy="442595"/>
          </a:xfrm>
          <a:custGeom>
            <a:avLst/>
            <a:gdLst/>
            <a:ahLst/>
            <a:cxnLst/>
            <a:rect l="l" t="t" r="r" b="b"/>
            <a:pathLst>
              <a:path w="74930" h="442595">
                <a:moveTo>
                  <a:pt x="0" y="0"/>
                </a:moveTo>
                <a:lnTo>
                  <a:pt x="74651" y="0"/>
                </a:lnTo>
                <a:lnTo>
                  <a:pt x="74651" y="442483"/>
                </a:lnTo>
                <a:lnTo>
                  <a:pt x="0" y="442483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0707" y="4119647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025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3404" y="4119647"/>
            <a:ext cx="147955" cy="885825"/>
          </a:xfrm>
          <a:custGeom>
            <a:avLst/>
            <a:gdLst/>
            <a:ahLst/>
            <a:cxnLst/>
            <a:rect l="l" t="t" r="r" b="b"/>
            <a:pathLst>
              <a:path w="147955" h="885825">
                <a:moveTo>
                  <a:pt x="0" y="0"/>
                </a:moveTo>
                <a:lnTo>
                  <a:pt x="147327" y="88534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0707" y="4562512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025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3404" y="3677130"/>
            <a:ext cx="147955" cy="885825"/>
          </a:xfrm>
          <a:custGeom>
            <a:avLst/>
            <a:gdLst/>
            <a:ahLst/>
            <a:cxnLst/>
            <a:rect l="l" t="t" r="r" b="b"/>
            <a:pathLst>
              <a:path w="147955" h="885825">
                <a:moveTo>
                  <a:pt x="0" y="885381"/>
                </a:moveTo>
                <a:lnTo>
                  <a:pt x="147327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2699" y="3677130"/>
            <a:ext cx="73660" cy="442595"/>
          </a:xfrm>
          <a:custGeom>
            <a:avLst/>
            <a:gdLst/>
            <a:ahLst/>
            <a:cxnLst/>
            <a:rect l="l" t="t" r="r" b="b"/>
            <a:pathLst>
              <a:path w="73660" h="442595">
                <a:moveTo>
                  <a:pt x="0" y="0"/>
                </a:moveTo>
                <a:lnTo>
                  <a:pt x="73093" y="0"/>
                </a:lnTo>
                <a:lnTo>
                  <a:pt x="73093" y="442517"/>
                </a:lnTo>
                <a:lnTo>
                  <a:pt x="0" y="44251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2699" y="4562512"/>
            <a:ext cx="73660" cy="442595"/>
          </a:xfrm>
          <a:custGeom>
            <a:avLst/>
            <a:gdLst/>
            <a:ahLst/>
            <a:cxnLst/>
            <a:rect l="l" t="t" r="r" b="b"/>
            <a:pathLst>
              <a:path w="73660" h="442595">
                <a:moveTo>
                  <a:pt x="0" y="0"/>
                </a:moveTo>
                <a:lnTo>
                  <a:pt x="73093" y="0"/>
                </a:lnTo>
                <a:lnTo>
                  <a:pt x="73093" y="442483"/>
                </a:lnTo>
                <a:lnTo>
                  <a:pt x="0" y="442483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93813" y="4014659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62878" y="3276899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72674" y="4014659"/>
            <a:ext cx="13144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05793" y="389944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51659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5793" y="478472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51659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9859" y="4637234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0" y="0"/>
                </a:moveTo>
                <a:lnTo>
                  <a:pt x="0" y="294978"/>
                </a:lnTo>
                <a:lnTo>
                  <a:pt x="294948" y="147495"/>
                </a:lnTo>
                <a:lnTo>
                  <a:pt x="0" y="0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2385" y="4747381"/>
            <a:ext cx="149438" cy="74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3421" y="40016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3605" y="399184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83" y="3943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8029" y="3991843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7864" y="0"/>
                </a:moveTo>
                <a:lnTo>
                  <a:pt x="3932" y="0"/>
                </a:lnTo>
                <a:lnTo>
                  <a:pt x="0" y="196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20164" y="39997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20164" y="401544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0" y="0"/>
                </a:moveTo>
                <a:lnTo>
                  <a:pt x="1950" y="5894"/>
                </a:lnTo>
                <a:lnTo>
                  <a:pt x="3932" y="589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30010" y="4025265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0" y="0"/>
                </a:moveTo>
                <a:lnTo>
                  <a:pt x="1950" y="1977"/>
                </a:lnTo>
                <a:lnTo>
                  <a:pt x="7681" y="197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45556" y="402133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0" y="3928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45556" y="402133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0" y="3928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47825" y="38994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7825" y="391516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35997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20269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04570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92743" y="392696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32" y="0"/>
                </a:moveTo>
                <a:lnTo>
                  <a:pt x="0" y="0"/>
                </a:lnTo>
                <a:lnTo>
                  <a:pt x="0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92743" y="39387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92743" y="395449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2743" y="3985952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31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92743" y="39859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2743" y="40645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92743" y="408031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96675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9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12435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3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28164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3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3893" y="409212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0"/>
                </a:moveTo>
                <a:lnTo>
                  <a:pt x="3932" y="0"/>
                </a:lnTo>
                <a:lnTo>
                  <a:pt x="3932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7825" y="410391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55402" y="392696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55402" y="394269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55402" y="395842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55402" y="397415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55402" y="398988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55402" y="40056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55402" y="402133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55402" y="40370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55402" y="405279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55402" y="40685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55402" y="408424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53421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43605" y="4656904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83" y="3928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28029" y="4656904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7864" y="0"/>
                </a:moveTo>
                <a:lnTo>
                  <a:pt x="3932" y="0"/>
                </a:lnTo>
                <a:lnTo>
                  <a:pt x="0" y="196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20164" y="466279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20164" y="4678549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4">
                <a:moveTo>
                  <a:pt x="0" y="0"/>
                </a:moveTo>
                <a:lnTo>
                  <a:pt x="1950" y="5894"/>
                </a:lnTo>
                <a:lnTo>
                  <a:pt x="3932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30010" y="469033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0" y="0"/>
                </a:moveTo>
                <a:lnTo>
                  <a:pt x="1950" y="1962"/>
                </a:lnTo>
                <a:lnTo>
                  <a:pt x="7681" y="196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45556" y="468640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28"/>
                </a:moveTo>
                <a:lnTo>
                  <a:pt x="591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47825" y="456054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3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47825" y="45782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35997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20269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04570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92743" y="459003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32" y="0"/>
                </a:moveTo>
                <a:lnTo>
                  <a:pt x="0" y="0"/>
                </a:lnTo>
                <a:lnTo>
                  <a:pt x="0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92743" y="460183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92743" y="46175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92743" y="463330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92743" y="46490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92743" y="466476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92743" y="4680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92743" y="46962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92743" y="47119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92743" y="47277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92743" y="47434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94724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10453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26182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41911" y="475720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5913" y="0"/>
                </a:lnTo>
                <a:lnTo>
                  <a:pt x="5913" y="196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47825" y="476703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47825" y="4782763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964" y="982"/>
                </a:moveTo>
                <a:lnTo>
                  <a:pt x="1964" y="9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55402" y="459003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55402" y="460577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55402" y="46215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55402" y="46372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55402" y="465297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55402" y="466870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4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55402" y="46844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5402" y="47001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55402" y="47158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55402" y="473162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55402" y="47473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12300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96571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80842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5113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49384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133655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14521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98944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68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83215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67486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51757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22385" y="4286761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31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22385" y="43343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22385" y="435012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22385" y="43658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22385" y="438158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47825" y="411964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47825" y="413537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47825" y="415110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47825" y="41668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47825" y="418255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47825" y="41982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47825" y="42140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47825" y="42297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47825" y="42454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47825" y="4261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47825" y="42769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47825" y="42926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47825" y="43083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7825" y="4324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1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47825" y="434030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47825" y="435603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47825" y="437176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47825" y="43874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47825" y="440321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47825" y="4418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47825" y="44346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347825" y="44504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47825" y="44661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47825" y="44818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47825" y="451334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47825" y="452907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347825" y="4403219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4">
                <a:moveTo>
                  <a:pt x="0" y="0"/>
                </a:moveTo>
                <a:lnTo>
                  <a:pt x="0" y="18289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25821" y="400953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23840" y="40252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19908" y="404099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117957" y="4056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13994" y="407246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12074" y="40881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08141" y="410391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06160" y="411964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02228" y="413537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00277" y="415110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96314" y="416682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92412" y="418255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90431" y="419828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86529" y="42140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84548" y="422974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80616" y="424547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78665" y="426120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74733" y="427692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72751" y="429265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68850" y="430838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66868" y="432411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91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62936" y="434030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60985" y="435603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57053" y="437176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55071" y="43874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51170" y="440321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49188" y="4418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45274" y="443468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43308" y="44504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39367" y="446614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37404" y="44818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33475" y="449762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31512" y="451334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27591" y="45290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3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23653" y="454482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5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21687" y="456054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17758" y="457627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015795" y="459200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011878" y="460775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09912" y="46234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05970" y="463921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8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04007" y="465493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000078" y="467068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98112" y="468640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94195" y="470213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3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92232" y="47178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988291" y="473359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5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86327" y="47493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82398" y="476507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80432" y="47808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64" y="1964"/>
                </a:moveTo>
                <a:lnTo>
                  <a:pt x="1964" y="196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125821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123840" y="465099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19908" y="463527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17957" y="46195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113994" y="46038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112074" y="458807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108141" y="457234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06160" y="455661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02228" y="454088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00277" y="45251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096314" y="450940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092412" y="44936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90431" y="447795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86529" y="446221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84548" y="444648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80616" y="443075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078665" y="441502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074733" y="43992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072751" y="438354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68850" y="436781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66868" y="435209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62936" y="433635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60985" y="432018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57053" y="430445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55071" y="428872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51170" y="427299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49188" y="425727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45274" y="424154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43308" y="42258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39367" y="421008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37404" y="41943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33475" y="417861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1512" y="41628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27591" y="414716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3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3653" y="413143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5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1687" y="411570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7758" y="409997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15795" y="408424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11878" y="406852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009912" y="405279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005970" y="403706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8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004007" y="402133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000078" y="40056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98112" y="398988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6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94195" y="397415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3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92232" y="395842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88291" y="394269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75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86327" y="392696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82398" y="391123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63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80432" y="3899442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64" y="1964"/>
                </a:moveTo>
                <a:lnTo>
                  <a:pt x="1964" y="196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974757" y="471000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761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2148181" y="3719752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148181" y="3276899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168727" y="3308963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651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2662874" y="3719752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2685374" y="3751830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85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3120955" y="3719752"/>
            <a:ext cx="14541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852107" y="3719752"/>
            <a:ext cx="213995" cy="25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94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2395">
              <a:lnSpc>
                <a:spcPts val="894"/>
              </a:lnSpc>
            </a:pPr>
            <a:r>
              <a:rPr sz="1000" spc="2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662874" y="4162119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2662874" y="4605044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148177" y="4162120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852107" y="4605044"/>
            <a:ext cx="213995" cy="25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94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2395">
              <a:lnSpc>
                <a:spcPts val="894"/>
              </a:lnSpc>
            </a:pPr>
            <a:r>
              <a:rPr sz="1000" spc="2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633581" y="3622057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220083" y="55072"/>
                </a:moveTo>
                <a:lnTo>
                  <a:pt x="192527" y="55072"/>
                </a:lnTo>
                <a:lnTo>
                  <a:pt x="192527" y="0"/>
                </a:lnTo>
                <a:lnTo>
                  <a:pt x="27525" y="0"/>
                </a:lnTo>
                <a:lnTo>
                  <a:pt x="27525" y="55072"/>
                </a:lnTo>
                <a:lnTo>
                  <a:pt x="0" y="550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61107" y="358472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0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43683" y="345659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12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633581" y="4064593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220083" y="55054"/>
                </a:moveTo>
                <a:lnTo>
                  <a:pt x="192527" y="55054"/>
                </a:lnTo>
                <a:lnTo>
                  <a:pt x="192527" y="0"/>
                </a:lnTo>
                <a:lnTo>
                  <a:pt x="27525" y="0"/>
                </a:lnTo>
                <a:lnTo>
                  <a:pt x="27525" y="55054"/>
                </a:lnTo>
                <a:lnTo>
                  <a:pt x="0" y="5505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1107" y="402724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0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43683" y="389944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0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33581" y="4507445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220083" y="55066"/>
                </a:moveTo>
                <a:lnTo>
                  <a:pt x="192527" y="55066"/>
                </a:lnTo>
                <a:lnTo>
                  <a:pt x="192527" y="0"/>
                </a:lnTo>
                <a:lnTo>
                  <a:pt x="27525" y="0"/>
                </a:lnTo>
                <a:lnTo>
                  <a:pt x="27525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661107" y="447009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0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743683" y="4342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33581" y="4949929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220083" y="55066"/>
                </a:moveTo>
                <a:lnTo>
                  <a:pt x="192527" y="55066"/>
                </a:lnTo>
                <a:lnTo>
                  <a:pt x="192527" y="0"/>
                </a:lnTo>
                <a:lnTo>
                  <a:pt x="27525" y="0"/>
                </a:lnTo>
                <a:lnTo>
                  <a:pt x="27525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61107" y="491255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16500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43683" y="47847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90730" y="3751830"/>
            <a:ext cx="294640" cy="295275"/>
          </a:xfrm>
          <a:custGeom>
            <a:avLst/>
            <a:gdLst/>
            <a:ahLst/>
            <a:cxnLst/>
            <a:rect l="l" t="t" r="r" b="b"/>
            <a:pathLst>
              <a:path w="294640" h="295275">
                <a:moveTo>
                  <a:pt x="0" y="0"/>
                </a:moveTo>
                <a:lnTo>
                  <a:pt x="0" y="295067"/>
                </a:lnTo>
                <a:lnTo>
                  <a:pt x="294612" y="147611"/>
                </a:lnTo>
                <a:lnTo>
                  <a:pt x="0" y="0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43408" y="3862090"/>
            <a:ext cx="149285" cy="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53664" y="3677130"/>
            <a:ext cx="74930" cy="442595"/>
          </a:xfrm>
          <a:custGeom>
            <a:avLst/>
            <a:gdLst/>
            <a:ahLst/>
            <a:cxnLst/>
            <a:rect l="l" t="t" r="r" b="b"/>
            <a:pathLst>
              <a:path w="74929" h="442595">
                <a:moveTo>
                  <a:pt x="0" y="0"/>
                </a:moveTo>
                <a:lnTo>
                  <a:pt x="74712" y="0"/>
                </a:lnTo>
                <a:lnTo>
                  <a:pt x="74712" y="442517"/>
                </a:lnTo>
                <a:lnTo>
                  <a:pt x="0" y="44251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853664" y="4562512"/>
            <a:ext cx="74930" cy="442595"/>
          </a:xfrm>
          <a:custGeom>
            <a:avLst/>
            <a:gdLst/>
            <a:ahLst/>
            <a:cxnLst/>
            <a:rect l="l" t="t" r="r" b="b"/>
            <a:pathLst>
              <a:path w="74929" h="442595">
                <a:moveTo>
                  <a:pt x="0" y="0"/>
                </a:moveTo>
                <a:lnTo>
                  <a:pt x="74712" y="0"/>
                </a:lnTo>
                <a:lnTo>
                  <a:pt x="74712" y="442483"/>
                </a:lnTo>
                <a:lnTo>
                  <a:pt x="0" y="442483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28376" y="3899442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51503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28376" y="478472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51503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90730" y="4637234"/>
            <a:ext cx="294640" cy="295275"/>
          </a:xfrm>
          <a:custGeom>
            <a:avLst/>
            <a:gdLst/>
            <a:ahLst/>
            <a:cxnLst/>
            <a:rect l="l" t="t" r="r" b="b"/>
            <a:pathLst>
              <a:path w="294640" h="295275">
                <a:moveTo>
                  <a:pt x="0" y="0"/>
                </a:moveTo>
                <a:lnTo>
                  <a:pt x="0" y="294978"/>
                </a:lnTo>
                <a:lnTo>
                  <a:pt x="294612" y="147495"/>
                </a:lnTo>
                <a:lnTo>
                  <a:pt x="0" y="0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43408" y="4747381"/>
            <a:ext cx="149285" cy="74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75937" y="40016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64293" y="399184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730" y="3943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250545" y="399184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83" y="0"/>
                </a:moveTo>
                <a:lnTo>
                  <a:pt x="3901" y="0"/>
                </a:lnTo>
                <a:lnTo>
                  <a:pt x="0" y="3943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42651" y="39997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42651" y="401347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0" y="0"/>
                </a:moveTo>
                <a:lnTo>
                  <a:pt x="1981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242651" y="401347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0" y="0"/>
                </a:moveTo>
                <a:lnTo>
                  <a:pt x="1981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250545" y="4025265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0"/>
                </a:moveTo>
                <a:lnTo>
                  <a:pt x="3901" y="1977"/>
                </a:lnTo>
                <a:lnTo>
                  <a:pt x="7833" y="197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66091" y="402133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0" y="3928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266091" y="402133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0" y="3928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275937" y="4009538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0" y="3940"/>
                </a:moveTo>
                <a:lnTo>
                  <a:pt x="195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370646" y="38994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370646" y="391516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58850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42785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9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327056" y="392696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315260" y="392696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32" y="0"/>
                </a:moveTo>
                <a:lnTo>
                  <a:pt x="0" y="0"/>
                </a:lnTo>
                <a:lnTo>
                  <a:pt x="0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315260" y="39387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315260" y="395449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315260" y="3985952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31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315260" y="398595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76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15260" y="40645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15260" y="408031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19192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334921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350985" y="40921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366714" y="409212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0"/>
                </a:moveTo>
                <a:lnTo>
                  <a:pt x="3932" y="0"/>
                </a:lnTo>
                <a:lnTo>
                  <a:pt x="3932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370646" y="410391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277888" y="392696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277888" y="394269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77888" y="395842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77888" y="397415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77888" y="398988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277888" y="40056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277888" y="402133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77888" y="40370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277888" y="405279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277888" y="40685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277888" y="408424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275937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264293" y="4656904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730" y="3928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48564" y="4656904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864" y="0"/>
                </a:moveTo>
                <a:lnTo>
                  <a:pt x="5883" y="0"/>
                </a:lnTo>
                <a:lnTo>
                  <a:pt x="0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240700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40700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242651" y="46824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1981" y="1965"/>
                </a:lnTo>
                <a:lnTo>
                  <a:pt x="5913" y="589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54447" y="469230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9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268042" y="468444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28"/>
                </a:moveTo>
                <a:lnTo>
                  <a:pt x="591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75937" y="467460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1965"/>
                </a:moveTo>
                <a:lnTo>
                  <a:pt x="195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370646" y="456054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3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370646" y="45782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58850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342785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99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327056" y="45900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15260" y="459003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32" y="0"/>
                </a:moveTo>
                <a:lnTo>
                  <a:pt x="0" y="0"/>
                </a:lnTo>
                <a:lnTo>
                  <a:pt x="0" y="392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315260" y="460183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315260" y="46175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315260" y="463330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315260" y="46490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315260" y="466476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15260" y="4680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15260" y="46962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15260" y="47119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15260" y="47277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15260" y="47434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317210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332940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4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348699" y="47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364733" y="475720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5913" y="0"/>
                </a:lnTo>
                <a:lnTo>
                  <a:pt x="5913" y="196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370646" y="476703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70646" y="4782763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964" y="982"/>
                </a:moveTo>
                <a:lnTo>
                  <a:pt x="1964" y="9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277888" y="459003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277888" y="460577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277888" y="46215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277888" y="46372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277888" y="465297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277888" y="466870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277888" y="46844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77888" y="47001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77888" y="47158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277888" y="473162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277888" y="47473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32835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217106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201377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185618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169889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54160" y="467460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9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435544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19815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33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04085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33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388326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372597" y="43422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64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43408" y="4286761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315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443408" y="43343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443408" y="435012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443408" y="43658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443408" y="438158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70646" y="411964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70646" y="413537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70646" y="415110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70646" y="41668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70646" y="418255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70646" y="41982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70646" y="42140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370646" y="42297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70646" y="42454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70646" y="4261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370646" y="42769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370646" y="42926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70646" y="43083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70646" y="4324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1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370646" y="434030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70646" y="435603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370646" y="437176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370646" y="43874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370646" y="440321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370646" y="4418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370646" y="44346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370646" y="44504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370646" y="44661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70646" y="44818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370646" y="451334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370646" y="452907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370646" y="4403219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4">
                <a:moveTo>
                  <a:pt x="0" y="0"/>
                </a:moveTo>
                <a:lnTo>
                  <a:pt x="0" y="18289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146296" y="400953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144345" y="40252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140412" y="404099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138462" y="4056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134499" y="407246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132548" y="40881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128616" y="410391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26634" y="411964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122702" y="413537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120751" y="415110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116819" y="416682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112887" y="418255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110906" y="419828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06973" y="42140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05022" y="422974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101090" y="424547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099109" y="426120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95359" y="427692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093378" y="429265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089446" y="430838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087464" y="432411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918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083532" y="434030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081581" y="435603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077649" y="437176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075668" y="43874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071735" y="440321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069784" y="4418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065853" y="443468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063901" y="44504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59939" y="446614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057988" y="44818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054056" y="449762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052105" y="451334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048142" y="45290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044210" y="454482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042259" y="456054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8327" y="457627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036345" y="459200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032413" y="460775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030462" y="46234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026530" y="463921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5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024549" y="465493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020617" y="467068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018665" y="468640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014733" y="470213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12752" y="47178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69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008820" y="473359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0"/>
                </a:moveTo>
                <a:lnTo>
                  <a:pt x="0" y="788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06869" y="47493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002937" y="476507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0"/>
                </a:moveTo>
                <a:lnTo>
                  <a:pt x="0" y="786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000955" y="47808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64" y="1964"/>
                </a:moveTo>
                <a:lnTo>
                  <a:pt x="1964" y="196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146296" y="466672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144345" y="465099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140412" y="463527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138462" y="46195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134499" y="460381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132548" y="458807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128616" y="457234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126634" y="455661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122702" y="454088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120751" y="452513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116819" y="450940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112887" y="44936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110906" y="447795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106973" y="446221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105022" y="4446484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101090" y="443075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99109" y="441502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095359" y="439927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093378" y="438354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089446" y="436781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087464" y="435209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083532" y="433635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8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81581" y="432018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077649" y="430445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075668" y="428872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71735" y="427299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069784" y="425727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065853" y="424154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063901" y="42258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64" y="3928"/>
                </a:moveTo>
                <a:lnTo>
                  <a:pt x="1964" y="3928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59939" y="421008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5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057988" y="41943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54056" y="417861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052105" y="41628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048142" y="414716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044210" y="4131433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42259" y="411570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038327" y="409997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036345" y="408424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032413" y="406852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030462" y="4052792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026530" y="403706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024549" y="4021336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020617" y="40056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18665" y="3989880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014733" y="3974151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72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012752" y="395842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008820" y="394269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81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006869" y="392696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002937" y="3911239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950" y="786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000955" y="3899442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64" y="1964"/>
                </a:moveTo>
                <a:lnTo>
                  <a:pt x="1964" y="196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997274" y="471000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681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 txBox="1"/>
          <p:nvPr/>
        </p:nvSpPr>
        <p:spPr>
          <a:xfrm>
            <a:off x="5685800" y="3276903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5685800" y="3719756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5706343" y="375183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6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/>
          <p:nvPr/>
        </p:nvSpPr>
        <p:spPr>
          <a:xfrm>
            <a:off x="6141460" y="3719756"/>
            <a:ext cx="14541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6872642" y="3719756"/>
            <a:ext cx="339725" cy="301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endParaRPr sz="1000">
              <a:latin typeface="Arial"/>
              <a:cs typeface="Arial"/>
            </a:endParaRPr>
          </a:p>
          <a:p>
            <a:pPr marL="114935">
              <a:lnSpc>
                <a:spcPts val="1065"/>
              </a:lnSpc>
            </a:pPr>
            <a:r>
              <a:rPr sz="1500" spc="22" baseline="19444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5685794" y="4162119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5685794" y="4605043"/>
            <a:ext cx="1206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5706343" y="463723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6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 txBox="1"/>
          <p:nvPr/>
        </p:nvSpPr>
        <p:spPr>
          <a:xfrm>
            <a:off x="6872642" y="4605043"/>
            <a:ext cx="339725" cy="301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35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endParaRPr sz="1000">
              <a:latin typeface="Arial"/>
              <a:cs typeface="Arial"/>
            </a:endParaRPr>
          </a:p>
          <a:p>
            <a:pPr marL="114935">
              <a:lnSpc>
                <a:spcPts val="1065"/>
              </a:lnSpc>
            </a:pPr>
            <a:r>
              <a:rPr sz="1500" spc="22" baseline="19444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5116599" y="2736840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4">
                <a:moveTo>
                  <a:pt x="222003" y="55042"/>
                </a:moveTo>
                <a:lnTo>
                  <a:pt x="194477" y="55042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42"/>
                </a:lnTo>
                <a:lnTo>
                  <a:pt x="0" y="5504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144124" y="269898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228500" y="257119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12779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116599" y="3179220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4">
                <a:moveTo>
                  <a:pt x="222003" y="55042"/>
                </a:moveTo>
                <a:lnTo>
                  <a:pt x="194477" y="55042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42"/>
                </a:lnTo>
                <a:lnTo>
                  <a:pt x="0" y="5504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44124" y="314185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228500" y="3014063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12779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16599" y="3622057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72"/>
                </a:moveTo>
                <a:lnTo>
                  <a:pt x="194477" y="55072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72"/>
                </a:lnTo>
                <a:lnTo>
                  <a:pt x="0" y="5507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144124" y="358472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28500" y="345659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12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116599" y="4064593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54"/>
                </a:moveTo>
                <a:lnTo>
                  <a:pt x="194477" y="55054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54"/>
                </a:lnTo>
                <a:lnTo>
                  <a:pt x="0" y="5505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144124" y="402724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28500" y="389944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01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338602" y="2791882"/>
            <a:ext cx="73025" cy="442595"/>
          </a:xfrm>
          <a:custGeom>
            <a:avLst/>
            <a:gdLst/>
            <a:ahLst/>
            <a:cxnLst/>
            <a:rect l="l" t="t" r="r" b="b"/>
            <a:pathLst>
              <a:path w="73025" h="442594">
                <a:moveTo>
                  <a:pt x="0" y="0"/>
                </a:moveTo>
                <a:lnTo>
                  <a:pt x="72609" y="0"/>
                </a:lnTo>
                <a:lnTo>
                  <a:pt x="72609" y="442380"/>
                </a:lnTo>
                <a:lnTo>
                  <a:pt x="0" y="44238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338602" y="3677130"/>
            <a:ext cx="73025" cy="442595"/>
          </a:xfrm>
          <a:custGeom>
            <a:avLst/>
            <a:gdLst/>
            <a:ahLst/>
            <a:cxnLst/>
            <a:rect l="l" t="t" r="r" b="b"/>
            <a:pathLst>
              <a:path w="73025" h="442595">
                <a:moveTo>
                  <a:pt x="0" y="0"/>
                </a:moveTo>
                <a:lnTo>
                  <a:pt x="72609" y="0"/>
                </a:lnTo>
                <a:lnTo>
                  <a:pt x="72609" y="442517"/>
                </a:lnTo>
                <a:lnTo>
                  <a:pt x="0" y="44251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 txBox="1"/>
          <p:nvPr/>
        </p:nvSpPr>
        <p:spPr>
          <a:xfrm>
            <a:off x="535940" y="1507040"/>
            <a:ext cx="7407275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Complementary </a:t>
            </a:r>
            <a:r>
              <a:rPr sz="3200" spc="-375" dirty="0">
                <a:latin typeface="Arial"/>
                <a:cs typeface="Arial"/>
              </a:rPr>
              <a:t>Pass </a:t>
            </a:r>
            <a:r>
              <a:rPr sz="3200" spc="-160" dirty="0">
                <a:latin typeface="Arial"/>
                <a:cs typeface="Arial"/>
              </a:rPr>
              <a:t>Transistor </a:t>
            </a:r>
            <a:r>
              <a:rPr sz="3200" spc="-204" dirty="0">
                <a:latin typeface="Arial"/>
                <a:cs typeface="Arial"/>
              </a:rPr>
              <a:t>Logic</a:t>
            </a:r>
            <a:r>
              <a:rPr sz="3200" spc="-480" dirty="0">
                <a:latin typeface="Arial"/>
                <a:cs typeface="Arial"/>
              </a:rPr>
              <a:t> </a:t>
            </a:r>
            <a:r>
              <a:rPr sz="3200" spc="-345" dirty="0">
                <a:latin typeface="Arial"/>
                <a:cs typeface="Arial"/>
              </a:rPr>
              <a:t>(CPL)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430" dirty="0">
                <a:latin typeface="Arial"/>
                <a:cs typeface="Arial"/>
              </a:rPr>
              <a:t>S</a:t>
            </a:r>
            <a:r>
              <a:rPr sz="2800" spc="-14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65" dirty="0">
                <a:latin typeface="Arial"/>
                <a:cs typeface="Arial"/>
              </a:rPr>
              <a:t>g</a:t>
            </a:r>
            <a:r>
              <a:rPr sz="2800" spc="-190" dirty="0">
                <a:latin typeface="Arial"/>
                <a:cs typeface="Arial"/>
              </a:rPr>
              <a:t>h</a:t>
            </a:r>
            <a:r>
              <a:rPr sz="2800" spc="85" dirty="0">
                <a:latin typeface="Arial"/>
                <a:cs typeface="Arial"/>
              </a:rPr>
              <a:t>tl</a:t>
            </a:r>
            <a:r>
              <a:rPr sz="2800" spc="-135" dirty="0">
                <a:latin typeface="Arial"/>
                <a:cs typeface="Arial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f</a:t>
            </a:r>
            <a:r>
              <a:rPr sz="2800" spc="-280" dirty="0">
                <a:latin typeface="Arial"/>
                <a:cs typeface="Arial"/>
              </a:rPr>
              <a:t>a</a:t>
            </a:r>
            <a:r>
              <a:rPr sz="2800" spc="-285" dirty="0">
                <a:latin typeface="Arial"/>
                <a:cs typeface="Arial"/>
              </a:rPr>
              <a:t>s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spc="-204" dirty="0">
                <a:latin typeface="Arial"/>
                <a:cs typeface="Arial"/>
              </a:rPr>
              <a:t>r</a:t>
            </a:r>
            <a:r>
              <a:rPr sz="2800" spc="-85" dirty="0">
                <a:latin typeface="Arial"/>
                <a:cs typeface="Arial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Arial"/>
                <a:cs typeface="Arial"/>
              </a:rPr>
              <a:t>mo</a:t>
            </a:r>
            <a:r>
              <a:rPr sz="2800" spc="-70" dirty="0">
                <a:latin typeface="Arial"/>
                <a:cs typeface="Arial"/>
              </a:rPr>
              <a:t>r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780" dirty="0">
                <a:latin typeface="Arial"/>
                <a:cs typeface="Arial"/>
              </a:rPr>
              <a:t>e</a:t>
            </a:r>
            <a:r>
              <a:rPr sz="1500" spc="-97" baseline="8333" dirty="0">
                <a:latin typeface="Arial"/>
                <a:cs typeface="Arial"/>
              </a:rPr>
              <a:t>B</a:t>
            </a:r>
            <a:r>
              <a:rPr sz="2800" spc="-22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5168802" y="2834375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5191281" y="2866613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0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 txBox="1"/>
          <p:nvPr/>
        </p:nvSpPr>
        <p:spPr>
          <a:xfrm>
            <a:off x="5168802" y="3276903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5168802" y="3719756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5191281" y="3751830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0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16599" y="4507445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66"/>
                </a:moveTo>
                <a:lnTo>
                  <a:pt x="194477" y="55066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144124" y="447009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228500" y="4342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116599" y="4949929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66"/>
                </a:moveTo>
                <a:lnTo>
                  <a:pt x="194477" y="55066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144124" y="491255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228500" y="47847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25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116599" y="5392782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66"/>
                </a:moveTo>
                <a:lnTo>
                  <a:pt x="194477" y="55066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66"/>
                </a:lnTo>
                <a:lnTo>
                  <a:pt x="0" y="55066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144124" y="5355431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228500" y="522759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37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16599" y="5835265"/>
            <a:ext cx="222250" cy="55244"/>
          </a:xfrm>
          <a:custGeom>
            <a:avLst/>
            <a:gdLst/>
            <a:ahLst/>
            <a:cxnLst/>
            <a:rect l="l" t="t" r="r" b="b"/>
            <a:pathLst>
              <a:path w="222250" h="55245">
                <a:moveTo>
                  <a:pt x="222003" y="55054"/>
                </a:moveTo>
                <a:lnTo>
                  <a:pt x="194477" y="55054"/>
                </a:lnTo>
                <a:lnTo>
                  <a:pt x="194477" y="0"/>
                </a:lnTo>
                <a:lnTo>
                  <a:pt x="27525" y="0"/>
                </a:lnTo>
                <a:lnTo>
                  <a:pt x="27525" y="55054"/>
                </a:lnTo>
                <a:lnTo>
                  <a:pt x="0" y="55054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144124" y="5799856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166952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228500" y="5670077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779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338602" y="4562512"/>
            <a:ext cx="73025" cy="442595"/>
          </a:xfrm>
          <a:custGeom>
            <a:avLst/>
            <a:gdLst/>
            <a:ahLst/>
            <a:cxnLst/>
            <a:rect l="l" t="t" r="r" b="b"/>
            <a:pathLst>
              <a:path w="73025" h="442595">
                <a:moveTo>
                  <a:pt x="0" y="0"/>
                </a:moveTo>
                <a:lnTo>
                  <a:pt x="72609" y="0"/>
                </a:lnTo>
                <a:lnTo>
                  <a:pt x="72609" y="442483"/>
                </a:lnTo>
                <a:lnTo>
                  <a:pt x="0" y="442483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338602" y="5447848"/>
            <a:ext cx="73025" cy="442595"/>
          </a:xfrm>
          <a:custGeom>
            <a:avLst/>
            <a:gdLst/>
            <a:ahLst/>
            <a:cxnLst/>
            <a:rect l="l" t="t" r="r" b="b"/>
            <a:pathLst>
              <a:path w="73025" h="442595">
                <a:moveTo>
                  <a:pt x="0" y="0"/>
                </a:moveTo>
                <a:lnTo>
                  <a:pt x="72609" y="0"/>
                </a:lnTo>
                <a:lnTo>
                  <a:pt x="72609" y="442471"/>
                </a:lnTo>
                <a:lnTo>
                  <a:pt x="0" y="442471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 txBox="1"/>
          <p:nvPr/>
        </p:nvSpPr>
        <p:spPr>
          <a:xfrm>
            <a:off x="5168802" y="4162119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5168802" y="4605043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5191281" y="463723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0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 txBox="1"/>
          <p:nvPr/>
        </p:nvSpPr>
        <p:spPr>
          <a:xfrm>
            <a:off x="5168802" y="5047894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0" name="object 570"/>
          <p:cNvSpPr txBox="1"/>
          <p:nvPr/>
        </p:nvSpPr>
        <p:spPr>
          <a:xfrm>
            <a:off x="5168802" y="5490366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5191281" y="552257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0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411211" y="3234263"/>
            <a:ext cx="222885" cy="443230"/>
          </a:xfrm>
          <a:custGeom>
            <a:avLst/>
            <a:gdLst/>
            <a:ahLst/>
            <a:cxnLst/>
            <a:rect l="l" t="t" r="r" b="b"/>
            <a:pathLst>
              <a:path w="222885" h="443229">
                <a:moveTo>
                  <a:pt x="0" y="0"/>
                </a:moveTo>
                <a:lnTo>
                  <a:pt x="222369" y="44286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411211" y="411964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23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411211" y="4562512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6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411211" y="5004996"/>
            <a:ext cx="222885" cy="443230"/>
          </a:xfrm>
          <a:custGeom>
            <a:avLst/>
            <a:gdLst/>
            <a:ahLst/>
            <a:cxnLst/>
            <a:rect l="l" t="t" r="r" b="b"/>
            <a:pathLst>
              <a:path w="222885" h="443229">
                <a:moveTo>
                  <a:pt x="0" y="442852"/>
                </a:moveTo>
                <a:lnTo>
                  <a:pt x="222369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043837" y="279188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76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969277" y="2736840"/>
            <a:ext cx="74930" cy="110489"/>
          </a:xfrm>
          <a:custGeom>
            <a:avLst/>
            <a:gdLst/>
            <a:ahLst/>
            <a:cxnLst/>
            <a:rect l="l" t="t" r="r" b="b"/>
            <a:pathLst>
              <a:path w="74929" h="110489">
                <a:moveTo>
                  <a:pt x="74560" y="55042"/>
                </a:moveTo>
                <a:lnTo>
                  <a:pt x="74560" y="110114"/>
                </a:lnTo>
                <a:lnTo>
                  <a:pt x="0" y="55042"/>
                </a:lnTo>
                <a:lnTo>
                  <a:pt x="74560" y="0"/>
                </a:lnTo>
                <a:lnTo>
                  <a:pt x="74560" y="55042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043837" y="456251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761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043837" y="450744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133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043837" y="411964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761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043837" y="406459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096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043837" y="589031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761" y="0"/>
                </a:moveTo>
                <a:lnTo>
                  <a:pt x="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969277" y="5835265"/>
            <a:ext cx="74930" cy="112395"/>
          </a:xfrm>
          <a:custGeom>
            <a:avLst/>
            <a:gdLst/>
            <a:ahLst/>
            <a:cxnLst/>
            <a:rect l="l" t="t" r="r" b="b"/>
            <a:pathLst>
              <a:path w="74929" h="112395">
                <a:moveTo>
                  <a:pt x="74560" y="55054"/>
                </a:moveTo>
                <a:lnTo>
                  <a:pt x="74560" y="112083"/>
                </a:lnTo>
                <a:lnTo>
                  <a:pt x="0" y="55054"/>
                </a:lnTo>
                <a:lnTo>
                  <a:pt x="74560" y="0"/>
                </a:lnTo>
                <a:lnTo>
                  <a:pt x="74560" y="55054"/>
                </a:lnTo>
                <a:close/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 txBox="1"/>
          <p:nvPr/>
        </p:nvSpPr>
        <p:spPr>
          <a:xfrm>
            <a:off x="4838767" y="5122621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5" name="object 585"/>
          <p:cNvSpPr txBox="1"/>
          <p:nvPr/>
        </p:nvSpPr>
        <p:spPr>
          <a:xfrm>
            <a:off x="1593807" y="4457536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616328" y="4489753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73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 txBox="1"/>
          <p:nvPr/>
        </p:nvSpPr>
        <p:spPr>
          <a:xfrm>
            <a:off x="2148177" y="4457536"/>
            <a:ext cx="140970" cy="330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620">
              <a:lnSpc>
                <a:spcPts val="1160"/>
              </a:lnSpc>
              <a:spcBef>
                <a:spcPts val="204"/>
              </a:spcBef>
            </a:pPr>
            <a:r>
              <a:rPr sz="10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8" name="object 588"/>
          <p:cNvSpPr txBox="1"/>
          <p:nvPr/>
        </p:nvSpPr>
        <p:spPr>
          <a:xfrm>
            <a:off x="4838767" y="3351617"/>
            <a:ext cx="11366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4859327" y="338186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6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043837" y="3234263"/>
            <a:ext cx="73025" cy="443230"/>
          </a:xfrm>
          <a:custGeom>
            <a:avLst/>
            <a:gdLst/>
            <a:ahLst/>
            <a:cxnLst/>
            <a:rect l="l" t="t" r="r" b="b"/>
            <a:pathLst>
              <a:path w="73025" h="443229">
                <a:moveTo>
                  <a:pt x="72761" y="0"/>
                </a:moveTo>
                <a:lnTo>
                  <a:pt x="0" y="0"/>
                </a:lnTo>
                <a:lnTo>
                  <a:pt x="0" y="442867"/>
                </a:lnTo>
                <a:lnTo>
                  <a:pt x="72761" y="442867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969277" y="345659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6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043837" y="5004996"/>
            <a:ext cx="73025" cy="443230"/>
          </a:xfrm>
          <a:custGeom>
            <a:avLst/>
            <a:gdLst/>
            <a:ahLst/>
            <a:cxnLst/>
            <a:rect l="l" t="t" r="r" b="b"/>
            <a:pathLst>
              <a:path w="73025" h="443229">
                <a:moveTo>
                  <a:pt x="72761" y="0"/>
                </a:moveTo>
                <a:lnTo>
                  <a:pt x="0" y="0"/>
                </a:lnTo>
                <a:lnTo>
                  <a:pt x="0" y="442852"/>
                </a:lnTo>
                <a:lnTo>
                  <a:pt x="72761" y="442852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969277" y="522759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60" y="0"/>
                </a:lnTo>
              </a:path>
            </a:pathLst>
          </a:custGeom>
          <a:ln w="3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95" name="object 595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01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286" y="461589"/>
            <a:ext cx="4589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Full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4400" b="0" spc="-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75" dirty="0">
                <a:solidFill>
                  <a:srgbClr val="000000"/>
                </a:solidFill>
                <a:latin typeface="Arial"/>
                <a:cs typeface="Arial"/>
              </a:rPr>
              <a:t>IV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3198" y="3092152"/>
            <a:ext cx="487680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Arial"/>
                <a:cs typeface="Arial"/>
              </a:rPr>
              <a:t>C</a:t>
            </a:r>
            <a:r>
              <a:rPr sz="1200" baseline="-31250" dirty="0">
                <a:latin typeface="Arial"/>
                <a:cs typeface="Arial"/>
              </a:rPr>
              <a:t>out</a:t>
            </a:r>
            <a:r>
              <a:rPr sz="1200" spc="-89" baseline="-3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_h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1896" y="3530638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592" y="0"/>
                </a:moveTo>
                <a:lnTo>
                  <a:pt x="66592" y="33307"/>
                </a:lnTo>
                <a:lnTo>
                  <a:pt x="0" y="33307"/>
                </a:lnTo>
                <a:lnTo>
                  <a:pt x="0" y="233395"/>
                </a:lnTo>
                <a:lnTo>
                  <a:pt x="66592" y="233395"/>
                </a:lnTo>
                <a:lnTo>
                  <a:pt x="66592" y="26670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6699" y="356394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088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9738" y="366389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6960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489" y="3530638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579" y="0"/>
                </a:moveTo>
                <a:lnTo>
                  <a:pt x="66579" y="33307"/>
                </a:lnTo>
                <a:lnTo>
                  <a:pt x="0" y="33307"/>
                </a:lnTo>
                <a:lnTo>
                  <a:pt x="0" y="233395"/>
                </a:lnTo>
                <a:lnTo>
                  <a:pt x="66579" y="233395"/>
                </a:lnTo>
                <a:lnTo>
                  <a:pt x="66579" y="26670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2293" y="356394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088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5344" y="366389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6948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8261" y="3261740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10" h="269239">
                <a:moveTo>
                  <a:pt x="67082" y="0"/>
                </a:moveTo>
                <a:lnTo>
                  <a:pt x="67082" y="33337"/>
                </a:lnTo>
                <a:lnTo>
                  <a:pt x="0" y="33337"/>
                </a:lnTo>
                <a:lnTo>
                  <a:pt x="0" y="235589"/>
                </a:lnTo>
                <a:lnTo>
                  <a:pt x="67082" y="235589"/>
                </a:lnTo>
                <a:lnTo>
                  <a:pt x="67082" y="268897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5448" y="3295078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2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488" y="339500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6960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2592" y="3530638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595" y="0"/>
                </a:moveTo>
                <a:lnTo>
                  <a:pt x="66595" y="33307"/>
                </a:lnTo>
                <a:lnTo>
                  <a:pt x="0" y="33307"/>
                </a:lnTo>
                <a:lnTo>
                  <a:pt x="0" y="233395"/>
                </a:lnTo>
                <a:lnTo>
                  <a:pt x="66595" y="233395"/>
                </a:lnTo>
                <a:lnTo>
                  <a:pt x="66595" y="26670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7395" y="356394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088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0435" y="366389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6960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2592" y="3261740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595" y="0"/>
                </a:moveTo>
                <a:lnTo>
                  <a:pt x="66595" y="33337"/>
                </a:lnTo>
                <a:lnTo>
                  <a:pt x="0" y="33337"/>
                </a:lnTo>
                <a:lnTo>
                  <a:pt x="0" y="235589"/>
                </a:lnTo>
                <a:lnTo>
                  <a:pt x="66595" y="235589"/>
                </a:lnTo>
                <a:lnTo>
                  <a:pt x="66595" y="268897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7395" y="3295078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2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435" y="339500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6960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8488" y="3530638"/>
            <a:ext cx="535940" cy="0"/>
          </a:xfrm>
          <a:custGeom>
            <a:avLst/>
            <a:gdLst/>
            <a:ahLst/>
            <a:cxnLst/>
            <a:rect l="l" t="t" r="r" b="b"/>
            <a:pathLst>
              <a:path w="535939">
                <a:moveTo>
                  <a:pt x="535581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488" y="3797341"/>
            <a:ext cx="1071245" cy="0"/>
          </a:xfrm>
          <a:custGeom>
            <a:avLst/>
            <a:gdLst/>
            <a:ahLst/>
            <a:cxnLst/>
            <a:rect l="l" t="t" r="r" b="b"/>
            <a:pathLst>
              <a:path w="1071245">
                <a:moveTo>
                  <a:pt x="0" y="0"/>
                </a:moveTo>
                <a:lnTo>
                  <a:pt x="1070699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4069" y="3797341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2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7489" y="3887771"/>
            <a:ext cx="133350" cy="88265"/>
          </a:xfrm>
          <a:custGeom>
            <a:avLst/>
            <a:gdLst/>
            <a:ahLst/>
            <a:cxnLst/>
            <a:rect l="l" t="t" r="r" b="b"/>
            <a:pathLst>
              <a:path w="133350" h="88264">
                <a:moveTo>
                  <a:pt x="66579" y="0"/>
                </a:moveTo>
                <a:lnTo>
                  <a:pt x="133168" y="0"/>
                </a:lnTo>
                <a:lnTo>
                  <a:pt x="66579" y="88046"/>
                </a:lnTo>
                <a:lnTo>
                  <a:pt x="0" y="0"/>
                </a:lnTo>
                <a:lnTo>
                  <a:pt x="66579" y="0"/>
                </a:lnTo>
                <a:close/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58786" y="3192856"/>
            <a:ext cx="1379855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8605">
              <a:lnSpc>
                <a:spcPct val="141200"/>
              </a:lnSpc>
              <a:spcBef>
                <a:spcPts val="95"/>
              </a:spcBef>
              <a:tabLst>
                <a:tab pos="547370" algn="l"/>
                <a:tab pos="1083310" algn="l"/>
              </a:tabLst>
            </a:pPr>
            <a:r>
              <a:rPr sz="1250" spc="-10" dirty="0">
                <a:latin typeface="Arial"/>
                <a:cs typeface="Arial"/>
              </a:rPr>
              <a:t>C_</a:t>
            </a:r>
            <a:r>
              <a:rPr sz="1250" dirty="0">
                <a:latin typeface="Arial"/>
                <a:cs typeface="Arial"/>
              </a:rPr>
              <a:t>h	</a:t>
            </a: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  </a:t>
            </a: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	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	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5344" y="3215939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01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9187" y="3215939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01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5344" y="3215939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8961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7108" y="301606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80">
                <a:moveTo>
                  <a:pt x="45184" y="21422"/>
                </a:moveTo>
                <a:lnTo>
                  <a:pt x="40431" y="9507"/>
                </a:lnTo>
                <a:lnTo>
                  <a:pt x="30919" y="0"/>
                </a:lnTo>
                <a:lnTo>
                  <a:pt x="16642" y="0"/>
                </a:lnTo>
                <a:lnTo>
                  <a:pt x="4762" y="9507"/>
                </a:lnTo>
                <a:lnTo>
                  <a:pt x="0" y="21422"/>
                </a:lnTo>
                <a:lnTo>
                  <a:pt x="4762" y="35684"/>
                </a:lnTo>
                <a:lnTo>
                  <a:pt x="16642" y="42845"/>
                </a:lnTo>
                <a:lnTo>
                  <a:pt x="30919" y="42845"/>
                </a:lnTo>
                <a:lnTo>
                  <a:pt x="40431" y="35684"/>
                </a:lnTo>
                <a:lnTo>
                  <a:pt x="45184" y="21422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7489" y="2904226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579" y="0"/>
                </a:moveTo>
                <a:lnTo>
                  <a:pt x="66579" y="33307"/>
                </a:lnTo>
                <a:lnTo>
                  <a:pt x="0" y="33307"/>
                </a:lnTo>
                <a:lnTo>
                  <a:pt x="0" y="235559"/>
                </a:lnTo>
                <a:lnTo>
                  <a:pt x="66579" y="235559"/>
                </a:lnTo>
                <a:lnTo>
                  <a:pt x="66579" y="268897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2293" y="2937534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2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4069" y="2816188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037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7489" y="281618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16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2650" y="377592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8550" y="0"/>
                </a:moveTo>
                <a:lnTo>
                  <a:pt x="14285" y="0"/>
                </a:lnTo>
                <a:lnTo>
                  <a:pt x="2380" y="9540"/>
                </a:lnTo>
                <a:lnTo>
                  <a:pt x="0" y="21427"/>
                </a:lnTo>
                <a:lnTo>
                  <a:pt x="2380" y="35707"/>
                </a:lnTo>
                <a:lnTo>
                  <a:pt x="14285" y="42839"/>
                </a:lnTo>
                <a:lnTo>
                  <a:pt x="28550" y="42839"/>
                </a:lnTo>
                <a:lnTo>
                  <a:pt x="38051" y="35707"/>
                </a:lnTo>
                <a:lnTo>
                  <a:pt x="42815" y="21427"/>
                </a:lnTo>
                <a:lnTo>
                  <a:pt x="38051" y="9540"/>
                </a:lnTo>
                <a:lnTo>
                  <a:pt x="28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32661" y="377594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42812" y="21392"/>
                </a:moveTo>
                <a:lnTo>
                  <a:pt x="38050" y="9507"/>
                </a:lnTo>
                <a:lnTo>
                  <a:pt x="28550" y="0"/>
                </a:lnTo>
                <a:lnTo>
                  <a:pt x="14286" y="0"/>
                </a:lnTo>
                <a:lnTo>
                  <a:pt x="2381" y="9507"/>
                </a:lnTo>
                <a:lnTo>
                  <a:pt x="0" y="21392"/>
                </a:lnTo>
                <a:lnTo>
                  <a:pt x="2381" y="35684"/>
                </a:lnTo>
                <a:lnTo>
                  <a:pt x="14286" y="42815"/>
                </a:lnTo>
                <a:lnTo>
                  <a:pt x="28550" y="42815"/>
                </a:lnTo>
                <a:lnTo>
                  <a:pt x="38050" y="35684"/>
                </a:lnTo>
                <a:lnTo>
                  <a:pt x="42812" y="21392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2718" y="3037484"/>
            <a:ext cx="356870" cy="358140"/>
          </a:xfrm>
          <a:custGeom>
            <a:avLst/>
            <a:gdLst/>
            <a:ahLst/>
            <a:cxnLst/>
            <a:rect l="l" t="t" r="r" b="b"/>
            <a:pathLst>
              <a:path w="356870" h="358139">
                <a:moveTo>
                  <a:pt x="0" y="0"/>
                </a:moveTo>
                <a:lnTo>
                  <a:pt x="0" y="357530"/>
                </a:lnTo>
                <a:lnTo>
                  <a:pt x="356737" y="1784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2746" y="3037486"/>
            <a:ext cx="356870" cy="358140"/>
          </a:xfrm>
          <a:custGeom>
            <a:avLst/>
            <a:gdLst/>
            <a:ahLst/>
            <a:cxnLst/>
            <a:rect l="l" t="t" r="r" b="b"/>
            <a:pathLst>
              <a:path w="356870" h="358139">
                <a:moveTo>
                  <a:pt x="0" y="0"/>
                </a:moveTo>
                <a:lnTo>
                  <a:pt x="0" y="357514"/>
                </a:lnTo>
                <a:lnTo>
                  <a:pt x="356724" y="178452"/>
                </a:lnTo>
                <a:lnTo>
                  <a:pt x="0" y="0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4368" y="3170746"/>
            <a:ext cx="180755" cy="9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9471" y="321593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76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4069" y="3173124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1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613847" y="3244389"/>
            <a:ext cx="16891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latin typeface="Arial"/>
                <a:cs typeface="Arial"/>
              </a:rPr>
              <a:t>ou</a:t>
            </a:r>
            <a:r>
              <a:rPr sz="800" spc="5" dirty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99776" y="3137364"/>
            <a:ext cx="43370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7815" algn="l"/>
              </a:tabLst>
            </a:pPr>
            <a:r>
              <a:rPr sz="1250" dirty="0">
                <a:latin typeface="Arial"/>
                <a:cs typeface="Arial"/>
              </a:rPr>
              <a:t>C	</a:t>
            </a:r>
            <a:r>
              <a:rPr sz="1250" spc="-5" dirty="0">
                <a:latin typeface="Arial"/>
                <a:cs typeface="Arial"/>
              </a:rPr>
              <a:t>_l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28461" y="3573483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461" y="0"/>
                </a:moveTo>
                <a:lnTo>
                  <a:pt x="66461" y="33307"/>
                </a:lnTo>
                <a:lnTo>
                  <a:pt x="0" y="33307"/>
                </a:lnTo>
                <a:lnTo>
                  <a:pt x="0" y="235772"/>
                </a:lnTo>
                <a:lnTo>
                  <a:pt x="66461" y="235772"/>
                </a:lnTo>
                <a:lnTo>
                  <a:pt x="66461" y="26908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83219" y="360679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6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26303" y="370912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1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63503" y="3573483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43" y="0"/>
                </a:moveTo>
                <a:lnTo>
                  <a:pt x="66643" y="33307"/>
                </a:lnTo>
                <a:lnTo>
                  <a:pt x="0" y="33307"/>
                </a:lnTo>
                <a:lnTo>
                  <a:pt x="0" y="235772"/>
                </a:lnTo>
                <a:lnTo>
                  <a:pt x="66643" y="235772"/>
                </a:lnTo>
                <a:lnTo>
                  <a:pt x="66643" y="26908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18260" y="360679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6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1345" y="370912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1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94671" y="3306963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674" y="0"/>
                </a:moveTo>
                <a:lnTo>
                  <a:pt x="66674" y="33307"/>
                </a:lnTo>
                <a:lnTo>
                  <a:pt x="0" y="33307"/>
                </a:lnTo>
                <a:lnTo>
                  <a:pt x="0" y="233182"/>
                </a:lnTo>
                <a:lnTo>
                  <a:pt x="66674" y="233182"/>
                </a:lnTo>
                <a:lnTo>
                  <a:pt x="66674" y="26652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52020" y="3340270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87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94922" y="344022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7097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98544" y="3573483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43" y="0"/>
                </a:moveTo>
                <a:lnTo>
                  <a:pt x="66643" y="33307"/>
                </a:lnTo>
                <a:lnTo>
                  <a:pt x="0" y="33307"/>
                </a:lnTo>
                <a:lnTo>
                  <a:pt x="0" y="235772"/>
                </a:lnTo>
                <a:lnTo>
                  <a:pt x="66643" y="235772"/>
                </a:lnTo>
                <a:lnTo>
                  <a:pt x="66643" y="26908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53515" y="360679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6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6387" y="370912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7128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8544" y="3306963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643" y="0"/>
                </a:moveTo>
                <a:lnTo>
                  <a:pt x="66643" y="33307"/>
                </a:lnTo>
                <a:lnTo>
                  <a:pt x="0" y="33307"/>
                </a:lnTo>
                <a:lnTo>
                  <a:pt x="0" y="233182"/>
                </a:lnTo>
                <a:lnTo>
                  <a:pt x="66643" y="233182"/>
                </a:lnTo>
                <a:lnTo>
                  <a:pt x="66643" y="26652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53515" y="3340270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87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96387" y="344022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7128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94922" y="3573483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535224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4922" y="3842564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266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30147" y="3842564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046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3503" y="3930610"/>
            <a:ext cx="133350" cy="90805"/>
          </a:xfrm>
          <a:custGeom>
            <a:avLst/>
            <a:gdLst/>
            <a:ahLst/>
            <a:cxnLst/>
            <a:rect l="l" t="t" r="r" b="b"/>
            <a:pathLst>
              <a:path w="133350" h="90804">
                <a:moveTo>
                  <a:pt x="66643" y="0"/>
                </a:moveTo>
                <a:lnTo>
                  <a:pt x="133104" y="0"/>
                </a:lnTo>
                <a:lnTo>
                  <a:pt x="66643" y="90417"/>
                </a:lnTo>
                <a:lnTo>
                  <a:pt x="0" y="0"/>
                </a:lnTo>
                <a:lnTo>
                  <a:pt x="66643" y="0"/>
                </a:lnTo>
                <a:close/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135263" y="3584722"/>
            <a:ext cx="255904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04069" y="3238091"/>
            <a:ext cx="1057275" cy="5632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814069" algn="l"/>
              </a:tabLst>
            </a:pPr>
            <a:r>
              <a:rPr sz="1250" spc="-10" dirty="0">
                <a:latin typeface="Arial"/>
                <a:cs typeface="Arial"/>
              </a:rPr>
              <a:t>C_</a:t>
            </a:r>
            <a:r>
              <a:rPr sz="1250" dirty="0">
                <a:latin typeface="Arial"/>
                <a:cs typeface="Arial"/>
              </a:rPr>
              <a:t>l	</a:t>
            </a: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615"/>
              </a:spcBef>
              <a:tabLst>
                <a:tab pos="814069" algn="l"/>
              </a:tabLst>
            </a:pP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	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961345" y="326174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5188" y="326174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61345" y="3261740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052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73030" y="3061289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30937" y="0"/>
                </a:moveTo>
                <a:lnTo>
                  <a:pt x="16642" y="0"/>
                </a:lnTo>
                <a:lnTo>
                  <a:pt x="4754" y="9509"/>
                </a:lnTo>
                <a:lnTo>
                  <a:pt x="0" y="21396"/>
                </a:lnTo>
                <a:lnTo>
                  <a:pt x="4754" y="35692"/>
                </a:lnTo>
                <a:lnTo>
                  <a:pt x="16642" y="42824"/>
                </a:lnTo>
                <a:lnTo>
                  <a:pt x="30937" y="42824"/>
                </a:lnTo>
                <a:lnTo>
                  <a:pt x="40446" y="35692"/>
                </a:lnTo>
                <a:lnTo>
                  <a:pt x="45201" y="21396"/>
                </a:lnTo>
                <a:lnTo>
                  <a:pt x="40446" y="9509"/>
                </a:lnTo>
                <a:lnTo>
                  <a:pt x="3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73048" y="306128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45211" y="21422"/>
                </a:moveTo>
                <a:lnTo>
                  <a:pt x="40455" y="9507"/>
                </a:lnTo>
                <a:lnTo>
                  <a:pt x="30944" y="0"/>
                </a:lnTo>
                <a:lnTo>
                  <a:pt x="16645" y="0"/>
                </a:lnTo>
                <a:lnTo>
                  <a:pt x="4755" y="9507"/>
                </a:lnTo>
                <a:lnTo>
                  <a:pt x="0" y="21422"/>
                </a:lnTo>
                <a:lnTo>
                  <a:pt x="4755" y="35684"/>
                </a:lnTo>
                <a:lnTo>
                  <a:pt x="16645" y="42815"/>
                </a:lnTo>
                <a:lnTo>
                  <a:pt x="30944" y="42815"/>
                </a:lnTo>
                <a:lnTo>
                  <a:pt x="40455" y="35684"/>
                </a:lnTo>
                <a:lnTo>
                  <a:pt x="45211" y="21422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63503" y="2949449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643" y="0"/>
                </a:moveTo>
                <a:lnTo>
                  <a:pt x="66643" y="33307"/>
                </a:lnTo>
                <a:lnTo>
                  <a:pt x="0" y="33307"/>
                </a:lnTo>
                <a:lnTo>
                  <a:pt x="0" y="233182"/>
                </a:lnTo>
                <a:lnTo>
                  <a:pt x="66643" y="233182"/>
                </a:lnTo>
                <a:lnTo>
                  <a:pt x="66643" y="26649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18260" y="2982756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87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35940" y="1507040"/>
            <a:ext cx="6197600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Dual-rail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domino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75" dirty="0">
                <a:latin typeface="Arial"/>
                <a:cs typeface="Arial"/>
              </a:rPr>
              <a:t>Very </a:t>
            </a:r>
            <a:r>
              <a:rPr sz="2800" spc="-95" dirty="0">
                <a:latin typeface="Arial"/>
                <a:cs typeface="Arial"/>
              </a:rPr>
              <a:t>fast, </a:t>
            </a:r>
            <a:r>
              <a:rPr sz="2800" spc="-10" dirty="0">
                <a:latin typeface="Arial"/>
                <a:cs typeface="Arial"/>
              </a:rPr>
              <a:t>but </a:t>
            </a:r>
            <a:r>
              <a:rPr sz="2800" spc="-130" dirty="0">
                <a:latin typeface="Arial"/>
                <a:cs typeface="Arial"/>
              </a:rPr>
              <a:t>large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75" dirty="0">
                <a:latin typeface="Arial"/>
                <a:cs typeface="Arial"/>
              </a:rPr>
              <a:t>power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hungry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00" dirty="0">
                <a:latin typeface="Arial"/>
                <a:cs typeface="Arial"/>
              </a:rPr>
              <a:t>Used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Arial"/>
                <a:cs typeface="Arial"/>
              </a:rPr>
              <a:t>i</a:t>
            </a:r>
            <a:r>
              <a:rPr sz="1875" spc="-450" baseline="-6666" dirty="0">
                <a:latin typeface="Symbol"/>
                <a:cs typeface="Symbol"/>
              </a:rPr>
              <a:t></a:t>
            </a:r>
            <a:r>
              <a:rPr sz="2800" spc="-90" dirty="0">
                <a:latin typeface="Arial"/>
                <a:cs typeface="Arial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Arial"/>
                <a:cs typeface="Arial"/>
              </a:rPr>
              <a:t>v</a:t>
            </a:r>
            <a:r>
              <a:rPr sz="2800" spc="-90" dirty="0">
                <a:latin typeface="Arial"/>
                <a:cs typeface="Arial"/>
              </a:rPr>
              <a:t>ery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f</a:t>
            </a:r>
            <a:r>
              <a:rPr sz="2800" spc="-280" dirty="0">
                <a:latin typeface="Arial"/>
                <a:cs typeface="Arial"/>
              </a:rPr>
              <a:t>a</a:t>
            </a:r>
            <a:r>
              <a:rPr sz="2800" spc="-285" dirty="0">
                <a:latin typeface="Arial"/>
                <a:cs typeface="Arial"/>
              </a:rPr>
              <a:t>s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Arial"/>
                <a:cs typeface="Arial"/>
              </a:rPr>
              <a:t>mu</a:t>
            </a:r>
            <a:r>
              <a:rPr sz="2800" spc="-40" dirty="0">
                <a:latin typeface="Arial"/>
                <a:cs typeface="Arial"/>
              </a:rPr>
              <a:t>l</a:t>
            </a:r>
            <a:r>
              <a:rPr sz="2800" spc="85" dirty="0">
                <a:latin typeface="Arial"/>
                <a:cs typeface="Arial"/>
              </a:rPr>
              <a:t>ti</a:t>
            </a:r>
            <a:r>
              <a:rPr sz="2800" spc="-105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l</a:t>
            </a:r>
            <a:r>
              <a:rPr sz="2800" spc="-320" dirty="0">
                <a:latin typeface="Arial"/>
                <a:cs typeface="Arial"/>
              </a:rPr>
              <a:t>i</a:t>
            </a:r>
            <a:r>
              <a:rPr sz="1875" spc="-502" baseline="-22222" dirty="0">
                <a:latin typeface="Symbol"/>
                <a:cs typeface="Symbol"/>
              </a:rPr>
              <a:t>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800" spc="-31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230147" y="2859004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44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63503" y="285900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104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08696" y="382114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8590" y="0"/>
                </a:moveTo>
                <a:lnTo>
                  <a:pt x="14295" y="0"/>
                </a:lnTo>
                <a:lnTo>
                  <a:pt x="2377" y="7144"/>
                </a:lnTo>
                <a:lnTo>
                  <a:pt x="0" y="21421"/>
                </a:lnTo>
                <a:lnTo>
                  <a:pt x="2377" y="33314"/>
                </a:lnTo>
                <a:lnTo>
                  <a:pt x="14295" y="42839"/>
                </a:lnTo>
                <a:lnTo>
                  <a:pt x="28590" y="42839"/>
                </a:lnTo>
                <a:lnTo>
                  <a:pt x="38100" y="33314"/>
                </a:lnTo>
                <a:lnTo>
                  <a:pt x="42854" y="21421"/>
                </a:lnTo>
                <a:lnTo>
                  <a:pt x="38100" y="7144"/>
                </a:lnTo>
                <a:lnTo>
                  <a:pt x="28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08714" y="382114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864" y="21419"/>
                </a:moveTo>
                <a:lnTo>
                  <a:pt x="38108" y="7146"/>
                </a:lnTo>
                <a:lnTo>
                  <a:pt x="28566" y="0"/>
                </a:lnTo>
                <a:lnTo>
                  <a:pt x="14298" y="0"/>
                </a:lnTo>
                <a:lnTo>
                  <a:pt x="2377" y="7146"/>
                </a:lnTo>
                <a:lnTo>
                  <a:pt x="0" y="21419"/>
                </a:lnTo>
                <a:lnTo>
                  <a:pt x="2377" y="33313"/>
                </a:lnTo>
                <a:lnTo>
                  <a:pt x="14298" y="42839"/>
                </a:lnTo>
                <a:lnTo>
                  <a:pt x="28566" y="42839"/>
                </a:lnTo>
                <a:lnTo>
                  <a:pt x="38108" y="33313"/>
                </a:lnTo>
                <a:lnTo>
                  <a:pt x="42864" y="21419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89174" y="3082709"/>
            <a:ext cx="356870" cy="358140"/>
          </a:xfrm>
          <a:custGeom>
            <a:avLst/>
            <a:gdLst/>
            <a:ahLst/>
            <a:cxnLst/>
            <a:rect l="l" t="t" r="r" b="b"/>
            <a:pathLst>
              <a:path w="356870" h="358139">
                <a:moveTo>
                  <a:pt x="0" y="0"/>
                </a:moveTo>
                <a:lnTo>
                  <a:pt x="0" y="357514"/>
                </a:lnTo>
                <a:lnTo>
                  <a:pt x="356694" y="179031"/>
                </a:lnTo>
                <a:lnTo>
                  <a:pt x="0" y="0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10430" y="3215969"/>
            <a:ext cx="181121" cy="90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45868" y="3261740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76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30147" y="3215939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01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964534" y="4342188"/>
            <a:ext cx="30924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02576" y="4333268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4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47956" y="4466559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1070083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93205" y="431184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45242" y="21419"/>
                </a:moveTo>
                <a:lnTo>
                  <a:pt x="40486" y="9525"/>
                </a:lnTo>
                <a:lnTo>
                  <a:pt x="28566" y="0"/>
                </a:lnTo>
                <a:lnTo>
                  <a:pt x="14298" y="0"/>
                </a:lnTo>
                <a:lnTo>
                  <a:pt x="4786" y="9525"/>
                </a:lnTo>
                <a:lnTo>
                  <a:pt x="0" y="21419"/>
                </a:lnTo>
                <a:lnTo>
                  <a:pt x="4786" y="35696"/>
                </a:lnTo>
                <a:lnTo>
                  <a:pt x="14298" y="42839"/>
                </a:lnTo>
                <a:lnTo>
                  <a:pt x="28566" y="42839"/>
                </a:lnTo>
                <a:lnTo>
                  <a:pt x="40486" y="35696"/>
                </a:lnTo>
                <a:lnTo>
                  <a:pt x="45242" y="21419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1312" y="4199977"/>
            <a:ext cx="66675" cy="266700"/>
          </a:xfrm>
          <a:custGeom>
            <a:avLst/>
            <a:gdLst/>
            <a:ahLst/>
            <a:cxnLst/>
            <a:rect l="l" t="t" r="r" b="b"/>
            <a:pathLst>
              <a:path w="66675" h="266700">
                <a:moveTo>
                  <a:pt x="66643" y="0"/>
                </a:moveTo>
                <a:lnTo>
                  <a:pt x="66643" y="33325"/>
                </a:lnTo>
                <a:lnTo>
                  <a:pt x="0" y="33325"/>
                </a:lnTo>
                <a:lnTo>
                  <a:pt x="0" y="233255"/>
                </a:lnTo>
                <a:lnTo>
                  <a:pt x="66643" y="233255"/>
                </a:lnTo>
                <a:lnTo>
                  <a:pt x="66643" y="266581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38448" y="4233303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92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80923" y="433326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282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45661" y="431184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419"/>
                </a:moveTo>
                <a:lnTo>
                  <a:pt x="4755" y="9525"/>
                </a:lnTo>
                <a:lnTo>
                  <a:pt x="16676" y="0"/>
                </a:lnTo>
                <a:lnTo>
                  <a:pt x="30944" y="0"/>
                </a:lnTo>
                <a:lnTo>
                  <a:pt x="40486" y="9525"/>
                </a:lnTo>
                <a:lnTo>
                  <a:pt x="45242" y="21419"/>
                </a:lnTo>
                <a:lnTo>
                  <a:pt x="40486" y="35696"/>
                </a:lnTo>
                <a:lnTo>
                  <a:pt x="30944" y="42839"/>
                </a:lnTo>
                <a:lnTo>
                  <a:pt x="16676" y="42839"/>
                </a:lnTo>
                <a:lnTo>
                  <a:pt x="4755" y="35696"/>
                </a:lnTo>
                <a:lnTo>
                  <a:pt x="0" y="21419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33988" y="4199977"/>
            <a:ext cx="69215" cy="266700"/>
          </a:xfrm>
          <a:custGeom>
            <a:avLst/>
            <a:gdLst/>
            <a:ahLst/>
            <a:cxnLst/>
            <a:rect l="l" t="t" r="r" b="b"/>
            <a:pathLst>
              <a:path w="69214" h="266700">
                <a:moveTo>
                  <a:pt x="0" y="0"/>
                </a:moveTo>
                <a:lnTo>
                  <a:pt x="0" y="33325"/>
                </a:lnTo>
                <a:lnTo>
                  <a:pt x="68838" y="33325"/>
                </a:lnTo>
                <a:lnTo>
                  <a:pt x="68838" y="233255"/>
                </a:lnTo>
                <a:lnTo>
                  <a:pt x="0" y="233255"/>
                </a:lnTo>
                <a:lnTo>
                  <a:pt x="0" y="266581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45661" y="4233303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92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90903" y="433326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672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91124" y="4199977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861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90683" y="4333268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3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63700" y="4466559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1070287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96387" y="4288061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0"/>
                </a:moveTo>
                <a:lnTo>
                  <a:pt x="0" y="357008"/>
                </a:lnTo>
                <a:lnTo>
                  <a:pt x="356877" y="178498"/>
                </a:lnTo>
                <a:lnTo>
                  <a:pt x="0" y="0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18040" y="4421329"/>
            <a:ext cx="180724" cy="92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853264" y="446655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6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28107" y="4288061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357237" y="0"/>
                </a:moveTo>
                <a:lnTo>
                  <a:pt x="357237" y="357008"/>
                </a:lnTo>
                <a:lnTo>
                  <a:pt x="0" y="178498"/>
                </a:lnTo>
                <a:lnTo>
                  <a:pt x="357237" y="0"/>
                </a:lnTo>
                <a:close/>
              </a:path>
            </a:pathLst>
          </a:custGeom>
          <a:ln w="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82966" y="4421329"/>
            <a:ext cx="180734" cy="92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40131" y="446655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8797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549159" y="4342188"/>
            <a:ext cx="255904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467313" y="5628537"/>
            <a:ext cx="66675" cy="267335"/>
          </a:xfrm>
          <a:custGeom>
            <a:avLst/>
            <a:gdLst/>
            <a:ahLst/>
            <a:cxnLst/>
            <a:rect l="l" t="t" r="r" b="b"/>
            <a:pathLst>
              <a:path w="66675" h="267335">
                <a:moveTo>
                  <a:pt x="66674" y="0"/>
                </a:moveTo>
                <a:lnTo>
                  <a:pt x="66674" y="33337"/>
                </a:lnTo>
                <a:lnTo>
                  <a:pt x="0" y="33337"/>
                </a:lnTo>
                <a:lnTo>
                  <a:pt x="0" y="233731"/>
                </a:lnTo>
                <a:lnTo>
                  <a:pt x="66674" y="233731"/>
                </a:lnTo>
                <a:lnTo>
                  <a:pt x="66674" y="267044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24480" y="566187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39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67565" y="576184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1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47956" y="5628537"/>
            <a:ext cx="69215" cy="267335"/>
          </a:xfrm>
          <a:custGeom>
            <a:avLst/>
            <a:gdLst/>
            <a:ahLst/>
            <a:cxnLst/>
            <a:rect l="l" t="t" r="r" b="b"/>
            <a:pathLst>
              <a:path w="69214" h="267335">
                <a:moveTo>
                  <a:pt x="0" y="0"/>
                </a:moveTo>
                <a:lnTo>
                  <a:pt x="0" y="33337"/>
                </a:lnTo>
                <a:lnTo>
                  <a:pt x="68838" y="33337"/>
                </a:lnTo>
                <a:lnTo>
                  <a:pt x="68838" y="233731"/>
                </a:lnTo>
                <a:lnTo>
                  <a:pt x="0" y="233731"/>
                </a:lnTo>
                <a:lnTo>
                  <a:pt x="0" y="267044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59659" y="566187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39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9659" y="576184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15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90683" y="5895582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63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24008" y="5986045"/>
            <a:ext cx="135890" cy="88265"/>
          </a:xfrm>
          <a:custGeom>
            <a:avLst/>
            <a:gdLst/>
            <a:ahLst/>
            <a:cxnLst/>
            <a:rect l="l" t="t" r="r" b="b"/>
            <a:pathLst>
              <a:path w="135889" h="88264">
                <a:moveTo>
                  <a:pt x="66674" y="0"/>
                </a:moveTo>
                <a:lnTo>
                  <a:pt x="135696" y="0"/>
                </a:lnTo>
                <a:lnTo>
                  <a:pt x="66674" y="88059"/>
                </a:lnTo>
                <a:lnTo>
                  <a:pt x="0" y="0"/>
                </a:lnTo>
                <a:lnTo>
                  <a:pt x="66674" y="0"/>
                </a:lnTo>
                <a:close/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33988" y="5895582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96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931391" y="5637930"/>
            <a:ext cx="30924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43391" y="5192374"/>
            <a:ext cx="30924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627633" y="5192374"/>
            <a:ext cx="30924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379237" y="5181087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74" y="0"/>
                </a:moveTo>
                <a:lnTo>
                  <a:pt x="66674" y="33313"/>
                </a:lnTo>
                <a:lnTo>
                  <a:pt x="0" y="33313"/>
                </a:lnTo>
                <a:lnTo>
                  <a:pt x="0" y="235638"/>
                </a:lnTo>
                <a:lnTo>
                  <a:pt x="66674" y="235638"/>
                </a:lnTo>
                <a:lnTo>
                  <a:pt x="66674" y="2689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34148" y="521440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77172" y="5316737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76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24229" y="5181087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0" y="0"/>
                </a:moveTo>
                <a:lnTo>
                  <a:pt x="0" y="33313"/>
                </a:lnTo>
                <a:lnTo>
                  <a:pt x="66674" y="33313"/>
                </a:lnTo>
                <a:lnTo>
                  <a:pt x="66674" y="235638"/>
                </a:lnTo>
                <a:lnTo>
                  <a:pt x="0" y="235638"/>
                </a:lnTo>
                <a:lnTo>
                  <a:pt x="0" y="2689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36115" y="521440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36115" y="531673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56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93205" y="5181087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74" y="0"/>
                </a:moveTo>
                <a:lnTo>
                  <a:pt x="66674" y="33313"/>
                </a:lnTo>
                <a:lnTo>
                  <a:pt x="0" y="33313"/>
                </a:lnTo>
                <a:lnTo>
                  <a:pt x="0" y="235638"/>
                </a:lnTo>
                <a:lnTo>
                  <a:pt x="66674" y="235638"/>
                </a:lnTo>
                <a:lnTo>
                  <a:pt x="66674" y="2689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47597" y="521440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90683" y="5316737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1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38227" y="5181087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0" y="0"/>
                </a:moveTo>
                <a:lnTo>
                  <a:pt x="0" y="33313"/>
                </a:lnTo>
                <a:lnTo>
                  <a:pt x="66643" y="33313"/>
                </a:lnTo>
                <a:lnTo>
                  <a:pt x="66643" y="235638"/>
                </a:lnTo>
                <a:lnTo>
                  <a:pt x="0" y="235638"/>
                </a:lnTo>
                <a:lnTo>
                  <a:pt x="0" y="26895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50114" y="5214401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5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0114" y="531673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53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45912" y="518108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16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59880" y="518108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4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33988" y="509300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08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7956" y="509300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08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763686" y="5101928"/>
            <a:ext cx="255904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445912" y="5450039"/>
            <a:ext cx="714375" cy="179070"/>
          </a:xfrm>
          <a:custGeom>
            <a:avLst/>
            <a:gdLst/>
            <a:ahLst/>
            <a:cxnLst/>
            <a:rect l="l" t="t" r="r" b="b"/>
            <a:pathLst>
              <a:path w="714375" h="179070">
                <a:moveTo>
                  <a:pt x="0" y="0"/>
                </a:moveTo>
                <a:lnTo>
                  <a:pt x="88076" y="178498"/>
                </a:lnTo>
                <a:lnTo>
                  <a:pt x="71396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24229" y="5450039"/>
            <a:ext cx="714375" cy="179070"/>
          </a:xfrm>
          <a:custGeom>
            <a:avLst/>
            <a:gdLst/>
            <a:ahLst/>
            <a:cxnLst/>
            <a:rect l="l" t="t" r="r" b="b"/>
            <a:pathLst>
              <a:path w="714375" h="179070">
                <a:moveTo>
                  <a:pt x="0" y="0"/>
                </a:moveTo>
                <a:lnTo>
                  <a:pt x="623727" y="178498"/>
                </a:lnTo>
                <a:lnTo>
                  <a:pt x="71399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537180" y="5637930"/>
            <a:ext cx="255904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445912" y="4914018"/>
            <a:ext cx="714375" cy="179070"/>
          </a:xfrm>
          <a:custGeom>
            <a:avLst/>
            <a:gdLst/>
            <a:ahLst/>
            <a:cxnLst/>
            <a:rect l="l" t="t" r="r" b="b"/>
            <a:pathLst>
              <a:path w="714375" h="179070">
                <a:moveTo>
                  <a:pt x="0" y="0"/>
                </a:moveTo>
                <a:lnTo>
                  <a:pt x="88076" y="178988"/>
                </a:lnTo>
                <a:lnTo>
                  <a:pt x="71396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24229" y="4914018"/>
            <a:ext cx="714375" cy="179070"/>
          </a:xfrm>
          <a:custGeom>
            <a:avLst/>
            <a:gdLst/>
            <a:ahLst/>
            <a:cxnLst/>
            <a:rect l="l" t="t" r="r" b="b"/>
            <a:pathLst>
              <a:path w="714375" h="179070">
                <a:moveTo>
                  <a:pt x="0" y="0"/>
                </a:moveTo>
                <a:lnTo>
                  <a:pt x="623727" y="178988"/>
                </a:lnTo>
                <a:lnTo>
                  <a:pt x="713998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2843392" y="4656349"/>
            <a:ext cx="316230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10" dirty="0">
                <a:latin typeface="Arial"/>
                <a:cs typeface="Arial"/>
              </a:rPr>
              <a:t>C_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627633" y="4656349"/>
            <a:ext cx="316230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10" dirty="0">
                <a:latin typeface="Arial"/>
                <a:cs typeface="Arial"/>
              </a:rPr>
              <a:t>C_</a:t>
            </a:r>
            <a:r>
              <a:rPr sz="125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379237" y="4645069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74" y="0"/>
                </a:moveTo>
                <a:lnTo>
                  <a:pt x="66674" y="33313"/>
                </a:lnTo>
                <a:lnTo>
                  <a:pt x="0" y="33313"/>
                </a:lnTo>
                <a:lnTo>
                  <a:pt x="0" y="235635"/>
                </a:lnTo>
                <a:lnTo>
                  <a:pt x="66674" y="235635"/>
                </a:lnTo>
                <a:lnTo>
                  <a:pt x="66674" y="26894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34148" y="467838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77172" y="47807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76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24229" y="4645069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0" y="0"/>
                </a:moveTo>
                <a:lnTo>
                  <a:pt x="0" y="33313"/>
                </a:lnTo>
                <a:lnTo>
                  <a:pt x="66674" y="33313"/>
                </a:lnTo>
                <a:lnTo>
                  <a:pt x="66674" y="235635"/>
                </a:lnTo>
                <a:lnTo>
                  <a:pt x="0" y="235635"/>
                </a:lnTo>
                <a:lnTo>
                  <a:pt x="0" y="26894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6115" y="467838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6115" y="478073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56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93205" y="4645069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66674" y="0"/>
                </a:moveTo>
                <a:lnTo>
                  <a:pt x="66674" y="33313"/>
                </a:lnTo>
                <a:lnTo>
                  <a:pt x="0" y="33313"/>
                </a:lnTo>
                <a:lnTo>
                  <a:pt x="0" y="235635"/>
                </a:lnTo>
                <a:lnTo>
                  <a:pt x="66674" y="235635"/>
                </a:lnTo>
                <a:lnTo>
                  <a:pt x="66674" y="26894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47597" y="467838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90683" y="47807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156915" y="0"/>
                </a:moveTo>
                <a:lnTo>
                  <a:pt x="0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38227" y="4645069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0" y="0"/>
                </a:moveTo>
                <a:lnTo>
                  <a:pt x="0" y="33313"/>
                </a:lnTo>
                <a:lnTo>
                  <a:pt x="66643" y="33313"/>
                </a:lnTo>
                <a:lnTo>
                  <a:pt x="66643" y="235635"/>
                </a:lnTo>
                <a:lnTo>
                  <a:pt x="0" y="235635"/>
                </a:lnTo>
                <a:lnTo>
                  <a:pt x="0" y="268949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50114" y="467838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322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50114" y="478073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53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45912" y="464506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16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59880" y="464506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47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33988" y="446655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1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47956" y="446655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510"/>
                </a:lnTo>
              </a:path>
            </a:pathLst>
          </a:custGeom>
          <a:ln w="4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3758928" y="4223916"/>
            <a:ext cx="263525" cy="5588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695"/>
              </a:spcBef>
            </a:pPr>
            <a:r>
              <a:rPr sz="1250" dirty="0">
                <a:latin typeface="Symbol"/>
                <a:cs typeface="Symbol"/>
              </a:rPr>
              <a:t>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50" spc="-10" dirty="0">
                <a:latin typeface="Arial"/>
                <a:cs typeface="Arial"/>
              </a:rPr>
              <a:t>C_</a:t>
            </a:r>
            <a:r>
              <a:rPr sz="125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2" name="object 15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53" name="object 153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313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76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3378" y="461589"/>
            <a:ext cx="5399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Carry </a:t>
            </a:r>
            <a:r>
              <a:rPr sz="4400" b="0" spc="-240" dirty="0">
                <a:solidFill>
                  <a:srgbClr val="000000"/>
                </a:solidFill>
                <a:latin typeface="Arial"/>
                <a:cs typeface="Arial"/>
              </a:rPr>
              <a:t>Propagate</a:t>
            </a:r>
            <a:r>
              <a:rPr sz="4400" b="0" spc="-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Adders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346315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Arial"/>
                <a:cs typeface="Arial"/>
              </a:rPr>
              <a:t>N-bit </a:t>
            </a:r>
            <a:r>
              <a:rPr sz="3200" spc="-114" dirty="0">
                <a:latin typeface="Arial"/>
                <a:cs typeface="Arial"/>
              </a:rPr>
              <a:t>adder </a:t>
            </a:r>
            <a:r>
              <a:rPr sz="3200" spc="-125" dirty="0">
                <a:latin typeface="Arial"/>
                <a:cs typeface="Arial"/>
              </a:rPr>
              <a:t>called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CPA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270" dirty="0">
                <a:latin typeface="Arial"/>
                <a:cs typeface="Arial"/>
              </a:rPr>
              <a:t>Each </a:t>
            </a:r>
            <a:r>
              <a:rPr sz="2800" spc="-170" dirty="0">
                <a:latin typeface="Arial"/>
                <a:cs typeface="Arial"/>
              </a:rPr>
              <a:t>sum </a:t>
            </a:r>
            <a:r>
              <a:rPr sz="2800" spc="25" dirty="0">
                <a:latin typeface="Arial"/>
                <a:cs typeface="Arial"/>
              </a:rPr>
              <a:t>bit </a:t>
            </a:r>
            <a:r>
              <a:rPr sz="2800" spc="-150" dirty="0">
                <a:latin typeface="Arial"/>
                <a:cs typeface="Arial"/>
              </a:rPr>
              <a:t>depends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60" dirty="0">
                <a:latin typeface="Arial"/>
                <a:cs typeface="Arial"/>
              </a:rPr>
              <a:t>all </a:t>
            </a:r>
            <a:r>
              <a:rPr sz="2800" spc="-114" dirty="0">
                <a:latin typeface="Arial"/>
                <a:cs typeface="Arial"/>
              </a:rPr>
              <a:t>previous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carries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90" dirty="0">
                <a:latin typeface="Arial"/>
                <a:cs typeface="Arial"/>
              </a:rPr>
              <a:t>do </a:t>
            </a:r>
            <a:r>
              <a:rPr sz="2800" spc="-105" dirty="0">
                <a:latin typeface="Arial"/>
                <a:cs typeface="Arial"/>
              </a:rPr>
              <a:t>we </a:t>
            </a:r>
            <a:r>
              <a:rPr sz="2800" spc="-100" dirty="0">
                <a:latin typeface="Arial"/>
                <a:cs typeface="Arial"/>
              </a:rPr>
              <a:t>compute </a:t>
            </a:r>
            <a:r>
              <a:rPr sz="2800" spc="-60" dirty="0">
                <a:latin typeface="Arial"/>
                <a:cs typeface="Arial"/>
              </a:rPr>
              <a:t>all </a:t>
            </a:r>
            <a:r>
              <a:rPr sz="2800" spc="-120" dirty="0">
                <a:latin typeface="Arial"/>
                <a:cs typeface="Arial"/>
              </a:rPr>
              <a:t>these carries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quickly?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4494" y="4200835"/>
            <a:ext cx="1004569" cy="503555"/>
          </a:xfrm>
          <a:custGeom>
            <a:avLst/>
            <a:gdLst/>
            <a:ahLst/>
            <a:cxnLst/>
            <a:rect l="l" t="t" r="r" b="b"/>
            <a:pathLst>
              <a:path w="1004569" h="503554">
                <a:moveTo>
                  <a:pt x="0" y="0"/>
                </a:moveTo>
                <a:lnTo>
                  <a:pt x="123705" y="503023"/>
                </a:lnTo>
                <a:lnTo>
                  <a:pt x="877429" y="503023"/>
                </a:lnTo>
                <a:lnTo>
                  <a:pt x="1004481" y="0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4494" y="4200835"/>
            <a:ext cx="1004569" cy="252095"/>
          </a:xfrm>
          <a:custGeom>
            <a:avLst/>
            <a:gdLst/>
            <a:ahLst/>
            <a:cxnLst/>
            <a:rect l="l" t="t" r="r" b="b"/>
            <a:pathLst>
              <a:path w="1004569" h="252095">
                <a:moveTo>
                  <a:pt x="1004481" y="0"/>
                </a:moveTo>
                <a:lnTo>
                  <a:pt x="565783" y="0"/>
                </a:lnTo>
                <a:lnTo>
                  <a:pt x="502240" y="251850"/>
                </a:lnTo>
                <a:lnTo>
                  <a:pt x="438698" y="0"/>
                </a:lnTo>
                <a:lnTo>
                  <a:pt x="0" y="0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1743" y="4076916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3919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1740" y="4076916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3919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735" y="4703859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266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97152" y="4410121"/>
            <a:ext cx="15684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5" dirty="0"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5446" y="4452685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187272" y="0"/>
                </a:moveTo>
                <a:lnTo>
                  <a:pt x="0" y="0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6739" y="445268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594" y="0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7635" y="3541994"/>
            <a:ext cx="48577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25" spc="22" baseline="19047" dirty="0">
                <a:latin typeface="Arial"/>
                <a:cs typeface="Arial"/>
              </a:rPr>
              <a:t>B</a:t>
            </a:r>
            <a:r>
              <a:rPr sz="1150" spc="5" dirty="0">
                <a:latin typeface="Arial"/>
                <a:cs typeface="Arial"/>
              </a:rPr>
              <a:t>N</a:t>
            </a:r>
            <a:r>
              <a:rPr sz="1150" spc="-10" dirty="0">
                <a:latin typeface="Arial"/>
                <a:cs typeface="Arial"/>
              </a:rPr>
              <a:t>...</a:t>
            </a:r>
            <a:r>
              <a:rPr sz="1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91740" y="3825706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210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8194" y="3949625"/>
            <a:ext cx="123825" cy="64135"/>
          </a:xfrm>
          <a:custGeom>
            <a:avLst/>
            <a:gdLst/>
            <a:ahLst/>
            <a:cxnLst/>
            <a:rect l="l" t="t" r="r" b="b"/>
            <a:pathLst>
              <a:path w="123825" h="64135">
                <a:moveTo>
                  <a:pt x="123730" y="0"/>
                </a:moveTo>
                <a:lnTo>
                  <a:pt x="0" y="63653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18311" y="3541994"/>
            <a:ext cx="48514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25" spc="15" baseline="19047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N</a:t>
            </a:r>
            <a:r>
              <a:rPr sz="1150" spc="-10" dirty="0">
                <a:latin typeface="Arial"/>
                <a:cs typeface="Arial"/>
              </a:rPr>
              <a:t>...</a:t>
            </a:r>
            <a:r>
              <a:rPr sz="1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61743" y="3825706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210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8200" y="3949625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5" h="64135">
                <a:moveTo>
                  <a:pt x="127073" y="0"/>
                </a:moveTo>
                <a:lnTo>
                  <a:pt x="0" y="63653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96187" y="5037070"/>
            <a:ext cx="17526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5" dirty="0"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7337" y="5191040"/>
            <a:ext cx="33464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latin typeface="Arial"/>
                <a:cs typeface="Arial"/>
              </a:rPr>
              <a:t>N</a:t>
            </a:r>
            <a:r>
              <a:rPr sz="1150" spc="-10" dirty="0">
                <a:latin typeface="Arial"/>
                <a:cs typeface="Arial"/>
              </a:rPr>
              <a:t>...</a:t>
            </a:r>
            <a:r>
              <a:rPr sz="1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76735" y="4831125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185"/>
                </a:lnTo>
              </a:path>
            </a:pathLst>
          </a:custGeom>
          <a:ln w="6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3193" y="495504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5" h="64135">
                <a:moveTo>
                  <a:pt x="127085" y="0"/>
                </a:moveTo>
                <a:lnTo>
                  <a:pt x="0" y="63650"/>
                </a:lnTo>
              </a:path>
            </a:pathLst>
          </a:custGeom>
          <a:ln w="6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40840" y="4282816"/>
            <a:ext cx="18732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5" dirty="0">
                <a:latin typeface="Arial"/>
                <a:cs typeface="Arial"/>
              </a:rPr>
              <a:t>C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01336" y="4436798"/>
            <a:ext cx="14160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latin typeface="Arial"/>
                <a:cs typeface="Arial"/>
              </a:rPr>
              <a:t>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2145" y="4282816"/>
            <a:ext cx="18732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5" dirty="0">
                <a:latin typeface="Arial"/>
                <a:cs typeface="Arial"/>
              </a:rPr>
              <a:t>C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3307" y="4436798"/>
            <a:ext cx="22542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5" dirty="0">
                <a:latin typeface="Arial"/>
                <a:cs typeface="Arial"/>
              </a:rPr>
              <a:t>out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30422" y="4175402"/>
            <a:ext cx="168275" cy="254000"/>
          </a:xfrm>
          <a:custGeom>
            <a:avLst/>
            <a:gdLst/>
            <a:ahLst/>
            <a:cxnLst/>
            <a:rect l="l" t="t" r="r" b="b"/>
            <a:pathLst>
              <a:path w="168275" h="254000">
                <a:moveTo>
                  <a:pt x="167883" y="128099"/>
                </a:moveTo>
                <a:lnTo>
                  <a:pt x="156873" y="63151"/>
                </a:lnTo>
                <a:lnTo>
                  <a:pt x="125492" y="17918"/>
                </a:lnTo>
                <a:lnTo>
                  <a:pt x="82919" y="0"/>
                </a:lnTo>
                <a:lnTo>
                  <a:pt x="62731" y="4478"/>
                </a:lnTo>
                <a:lnTo>
                  <a:pt x="24641" y="38076"/>
                </a:lnTo>
                <a:lnTo>
                  <a:pt x="2226" y="94501"/>
                </a:lnTo>
                <a:lnTo>
                  <a:pt x="0" y="128099"/>
                </a:lnTo>
                <a:lnTo>
                  <a:pt x="2226" y="159437"/>
                </a:lnTo>
                <a:lnTo>
                  <a:pt x="24641" y="215420"/>
                </a:lnTo>
                <a:lnTo>
                  <a:pt x="62731" y="249009"/>
                </a:lnTo>
                <a:lnTo>
                  <a:pt x="82919" y="253484"/>
                </a:lnTo>
                <a:lnTo>
                  <a:pt x="105334" y="249009"/>
                </a:lnTo>
                <a:lnTo>
                  <a:pt x="143424" y="215420"/>
                </a:lnTo>
                <a:lnTo>
                  <a:pt x="165839" y="159437"/>
                </a:lnTo>
                <a:lnTo>
                  <a:pt x="167883" y="128099"/>
                </a:lnTo>
              </a:path>
            </a:pathLst>
          </a:custGeom>
          <a:ln w="134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04297" y="4175402"/>
            <a:ext cx="168275" cy="254000"/>
          </a:xfrm>
          <a:custGeom>
            <a:avLst/>
            <a:gdLst/>
            <a:ahLst/>
            <a:cxnLst/>
            <a:rect l="l" t="t" r="r" b="b"/>
            <a:pathLst>
              <a:path w="168275" h="254000">
                <a:moveTo>
                  <a:pt x="167913" y="128099"/>
                </a:moveTo>
                <a:lnTo>
                  <a:pt x="156721" y="63151"/>
                </a:lnTo>
                <a:lnTo>
                  <a:pt x="127566" y="17918"/>
                </a:lnTo>
                <a:lnTo>
                  <a:pt x="85176" y="0"/>
                </a:lnTo>
                <a:lnTo>
                  <a:pt x="62761" y="4478"/>
                </a:lnTo>
                <a:lnTo>
                  <a:pt x="24671" y="38076"/>
                </a:lnTo>
                <a:lnTo>
                  <a:pt x="4513" y="94501"/>
                </a:lnTo>
                <a:lnTo>
                  <a:pt x="0" y="128099"/>
                </a:lnTo>
                <a:lnTo>
                  <a:pt x="4513" y="159437"/>
                </a:lnTo>
                <a:lnTo>
                  <a:pt x="24671" y="215420"/>
                </a:lnTo>
                <a:lnTo>
                  <a:pt x="62761" y="249009"/>
                </a:lnTo>
                <a:lnTo>
                  <a:pt x="85176" y="253484"/>
                </a:lnTo>
                <a:lnTo>
                  <a:pt x="107591" y="249009"/>
                </a:lnTo>
                <a:lnTo>
                  <a:pt x="143272" y="215420"/>
                </a:lnTo>
                <a:lnTo>
                  <a:pt x="165687" y="159437"/>
                </a:lnTo>
                <a:lnTo>
                  <a:pt x="167913" y="128099"/>
                </a:lnTo>
              </a:path>
            </a:pathLst>
          </a:custGeom>
          <a:ln w="134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6059" y="4047771"/>
            <a:ext cx="255676" cy="170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98433" y="4014182"/>
            <a:ext cx="255120" cy="17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06860" y="3791120"/>
            <a:ext cx="1567815" cy="15074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88265" algn="ctr">
              <a:lnSpc>
                <a:spcPct val="100000"/>
              </a:lnSpc>
              <a:spcBef>
                <a:spcPts val="515"/>
              </a:spcBef>
              <a:tabLst>
                <a:tab pos="589280" algn="l"/>
              </a:tabLst>
            </a:pPr>
            <a:r>
              <a:rPr sz="2175" spc="15" baseline="19157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0000FF"/>
                </a:solidFill>
                <a:latin typeface="Arial"/>
                <a:cs typeface="Arial"/>
              </a:rPr>
              <a:t>out	</a:t>
            </a:r>
            <a:r>
              <a:rPr sz="2175" spc="22" baseline="5747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25" spc="22" baseline="-20467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endParaRPr sz="1425" baseline="-20467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  <a:tabLst>
                <a:tab pos="983615" algn="l"/>
              </a:tabLst>
            </a:pPr>
            <a:r>
              <a:rPr sz="1750" spc="5" dirty="0">
                <a:latin typeface="Courier New"/>
                <a:cs typeface="Courier New"/>
              </a:rPr>
              <a:t>11111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2175" baseline="1915" dirty="0">
                <a:latin typeface="Arial"/>
                <a:cs typeface="Arial"/>
              </a:rPr>
              <a:t>carries</a:t>
            </a:r>
            <a:endParaRPr sz="2175" baseline="1915">
              <a:latin typeface="Arial"/>
              <a:cs typeface="Arial"/>
            </a:endParaRPr>
          </a:p>
          <a:p>
            <a:pPr marR="46990" algn="ctr">
              <a:lnSpc>
                <a:spcPts val="1880"/>
              </a:lnSpc>
              <a:spcBef>
                <a:spcPts val="495"/>
              </a:spcBef>
              <a:tabLst>
                <a:tab pos="848994" algn="l"/>
              </a:tabLst>
            </a:pPr>
            <a:r>
              <a:rPr sz="2625" spc="7" baseline="15873" dirty="0">
                <a:latin typeface="Courier New"/>
                <a:cs typeface="Courier New"/>
              </a:rPr>
              <a:t>1111</a:t>
            </a:r>
            <a:r>
              <a:rPr sz="2625" spc="7" baseline="15873" dirty="0">
                <a:latin typeface="Times New Roman"/>
                <a:cs typeface="Times New Roman"/>
              </a:rPr>
              <a:t>	</a:t>
            </a:r>
            <a:r>
              <a:rPr sz="2175" spc="15" baseline="19157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4...1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880"/>
              </a:lnSpc>
              <a:tabLst>
                <a:tab pos="996315" algn="l"/>
              </a:tabLst>
            </a:pPr>
            <a:r>
              <a:rPr sz="1750" u="heavy" spc="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+0000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1450" spc="10" dirty="0">
                <a:latin typeface="Arial"/>
                <a:cs typeface="Arial"/>
              </a:rPr>
              <a:t>B</a:t>
            </a:r>
            <a:r>
              <a:rPr sz="1425" spc="15" baseline="-29239" dirty="0">
                <a:latin typeface="Arial"/>
                <a:cs typeface="Arial"/>
              </a:rPr>
              <a:t>4...1</a:t>
            </a:r>
            <a:endParaRPr sz="1425" baseline="-29239">
              <a:latin typeface="Arial"/>
              <a:cs typeface="Arial"/>
            </a:endParaRPr>
          </a:p>
          <a:p>
            <a:pPr marR="46990" algn="ctr">
              <a:lnSpc>
                <a:spcPct val="100000"/>
              </a:lnSpc>
              <a:spcBef>
                <a:spcPts val="550"/>
              </a:spcBef>
              <a:tabLst>
                <a:tab pos="848994" algn="l"/>
              </a:tabLst>
            </a:pPr>
            <a:r>
              <a:rPr sz="2625" spc="7" baseline="17460" dirty="0">
                <a:latin typeface="Courier New"/>
                <a:cs typeface="Courier New"/>
              </a:rPr>
              <a:t>0000</a:t>
            </a:r>
            <a:r>
              <a:rPr sz="2625" spc="7" baseline="17460" dirty="0">
                <a:latin typeface="Times New Roman"/>
                <a:cs typeface="Times New Roman"/>
              </a:rPr>
              <a:t>	</a:t>
            </a:r>
            <a:r>
              <a:rPr sz="2175" spc="15" baseline="19157" dirty="0">
                <a:latin typeface="Arial"/>
                <a:cs typeface="Arial"/>
              </a:rPr>
              <a:t>S</a:t>
            </a:r>
            <a:r>
              <a:rPr sz="950" spc="10" dirty="0">
                <a:latin typeface="Arial"/>
                <a:cs typeface="Arial"/>
              </a:rPr>
              <a:t>4...1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0527" y="4127167"/>
            <a:ext cx="697230" cy="11017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dirty="0">
                <a:latin typeface="Courier New"/>
                <a:cs typeface="Courier New"/>
              </a:rPr>
              <a:t>00000</a:t>
            </a:r>
            <a:endParaRPr sz="1750">
              <a:latin typeface="Courier New"/>
              <a:cs typeface="Courier New"/>
            </a:endParaRPr>
          </a:p>
          <a:p>
            <a:pPr marL="146685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Courier New"/>
                <a:cs typeface="Courier New"/>
              </a:rPr>
              <a:t>1111</a:t>
            </a:r>
            <a:endParaRPr sz="1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750" u="heavy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+0000</a:t>
            </a:r>
            <a:endParaRPr sz="1750">
              <a:latin typeface="Courier New"/>
              <a:cs typeface="Courier New"/>
            </a:endParaRPr>
          </a:p>
          <a:p>
            <a:pPr marL="146685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Courier New"/>
                <a:cs typeface="Courier New"/>
              </a:rPr>
              <a:t>1111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94163" y="4175402"/>
            <a:ext cx="168275" cy="254000"/>
          </a:xfrm>
          <a:custGeom>
            <a:avLst/>
            <a:gdLst/>
            <a:ahLst/>
            <a:cxnLst/>
            <a:rect l="l" t="t" r="r" b="b"/>
            <a:pathLst>
              <a:path w="168275" h="254000">
                <a:moveTo>
                  <a:pt x="167913" y="128099"/>
                </a:moveTo>
                <a:lnTo>
                  <a:pt x="156721" y="63151"/>
                </a:lnTo>
                <a:lnTo>
                  <a:pt x="125370" y="17918"/>
                </a:lnTo>
                <a:lnTo>
                  <a:pt x="82828" y="0"/>
                </a:lnTo>
                <a:lnTo>
                  <a:pt x="62700" y="4478"/>
                </a:lnTo>
                <a:lnTo>
                  <a:pt x="24641" y="38076"/>
                </a:lnTo>
                <a:lnTo>
                  <a:pt x="2226" y="94501"/>
                </a:lnTo>
                <a:lnTo>
                  <a:pt x="0" y="128099"/>
                </a:lnTo>
                <a:lnTo>
                  <a:pt x="2226" y="159437"/>
                </a:lnTo>
                <a:lnTo>
                  <a:pt x="24641" y="215420"/>
                </a:lnTo>
                <a:lnTo>
                  <a:pt x="62700" y="249009"/>
                </a:lnTo>
                <a:lnTo>
                  <a:pt x="82828" y="253484"/>
                </a:lnTo>
                <a:lnTo>
                  <a:pt x="105212" y="249009"/>
                </a:lnTo>
                <a:lnTo>
                  <a:pt x="143272" y="215420"/>
                </a:lnTo>
                <a:lnTo>
                  <a:pt x="165656" y="159437"/>
                </a:lnTo>
                <a:lnTo>
                  <a:pt x="167913" y="128099"/>
                </a:lnTo>
              </a:path>
            </a:pathLst>
          </a:custGeom>
          <a:ln w="134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9679" y="4175402"/>
            <a:ext cx="168910" cy="254000"/>
          </a:xfrm>
          <a:custGeom>
            <a:avLst/>
            <a:gdLst/>
            <a:ahLst/>
            <a:cxnLst/>
            <a:rect l="l" t="t" r="r" b="b"/>
            <a:pathLst>
              <a:path w="168910" h="254000">
                <a:moveTo>
                  <a:pt x="168340" y="128099"/>
                </a:moveTo>
                <a:lnTo>
                  <a:pt x="157148" y="63151"/>
                </a:lnTo>
                <a:lnTo>
                  <a:pt x="128054" y="17918"/>
                </a:lnTo>
                <a:lnTo>
                  <a:pt x="85054" y="0"/>
                </a:lnTo>
                <a:lnTo>
                  <a:pt x="62670" y="4478"/>
                </a:lnTo>
                <a:lnTo>
                  <a:pt x="24610" y="38076"/>
                </a:lnTo>
                <a:lnTo>
                  <a:pt x="4452" y="94501"/>
                </a:lnTo>
                <a:lnTo>
                  <a:pt x="0" y="128099"/>
                </a:lnTo>
                <a:lnTo>
                  <a:pt x="4452" y="159437"/>
                </a:lnTo>
                <a:lnTo>
                  <a:pt x="24610" y="215420"/>
                </a:lnTo>
                <a:lnTo>
                  <a:pt x="62670" y="249009"/>
                </a:lnTo>
                <a:lnTo>
                  <a:pt x="85054" y="253484"/>
                </a:lnTo>
                <a:lnTo>
                  <a:pt x="107896" y="249009"/>
                </a:lnTo>
                <a:lnTo>
                  <a:pt x="143699" y="215420"/>
                </a:lnTo>
                <a:lnTo>
                  <a:pt x="166114" y="159437"/>
                </a:lnTo>
                <a:lnTo>
                  <a:pt x="168340" y="128099"/>
                </a:lnTo>
              </a:path>
            </a:pathLst>
          </a:custGeom>
          <a:ln w="134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9654" y="4047771"/>
            <a:ext cx="255273" cy="170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2058" y="4014182"/>
            <a:ext cx="255205" cy="170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68776" y="3927363"/>
            <a:ext cx="26035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75" spc="7" baseline="19157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950" spc="2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82188" y="3842273"/>
            <a:ext cx="33337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75" spc="7" baseline="19157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0000FF"/>
                </a:solidFill>
                <a:latin typeface="Arial"/>
                <a:cs typeface="Arial"/>
              </a:rPr>
              <a:t>out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68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15" y="461589"/>
            <a:ext cx="4345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Carry-Ripple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Adder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6905" y="4490399"/>
            <a:ext cx="45402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50" spc="7" baseline="18518" dirty="0">
                <a:latin typeface="Arial"/>
                <a:cs typeface="Arial"/>
              </a:rPr>
              <a:t>C</a:t>
            </a:r>
            <a:r>
              <a:rPr sz="1800" spc="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433" y="4490399"/>
            <a:ext cx="58293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50" baseline="18518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8653" y="4244147"/>
            <a:ext cx="776605" cy="777875"/>
          </a:xfrm>
          <a:custGeom>
            <a:avLst/>
            <a:gdLst/>
            <a:ahLst/>
            <a:cxnLst/>
            <a:rect l="l" t="t" r="r" b="b"/>
            <a:pathLst>
              <a:path w="776604" h="777875">
                <a:moveTo>
                  <a:pt x="776202" y="388823"/>
                </a:moveTo>
                <a:lnTo>
                  <a:pt x="765858" y="299870"/>
                </a:lnTo>
                <a:lnTo>
                  <a:pt x="734827" y="217171"/>
                </a:lnTo>
                <a:lnTo>
                  <a:pt x="693392" y="144769"/>
                </a:lnTo>
                <a:lnTo>
                  <a:pt x="631330" y="82735"/>
                </a:lnTo>
                <a:lnTo>
                  <a:pt x="553706" y="36220"/>
                </a:lnTo>
                <a:lnTo>
                  <a:pt x="476053" y="10333"/>
                </a:lnTo>
                <a:lnTo>
                  <a:pt x="388086" y="0"/>
                </a:lnTo>
                <a:lnTo>
                  <a:pt x="300119" y="10333"/>
                </a:lnTo>
                <a:lnTo>
                  <a:pt x="217339" y="36220"/>
                </a:lnTo>
                <a:lnTo>
                  <a:pt x="144902" y="82735"/>
                </a:lnTo>
                <a:lnTo>
                  <a:pt x="82779" y="144769"/>
                </a:lnTo>
                <a:lnTo>
                  <a:pt x="36218" y="217171"/>
                </a:lnTo>
                <a:lnTo>
                  <a:pt x="10343" y="299870"/>
                </a:lnTo>
                <a:lnTo>
                  <a:pt x="0" y="388823"/>
                </a:lnTo>
                <a:lnTo>
                  <a:pt x="10343" y="471525"/>
                </a:lnTo>
                <a:lnTo>
                  <a:pt x="36218" y="554224"/>
                </a:lnTo>
                <a:lnTo>
                  <a:pt x="82779" y="631792"/>
                </a:lnTo>
                <a:lnTo>
                  <a:pt x="144902" y="688656"/>
                </a:lnTo>
                <a:lnTo>
                  <a:pt x="217339" y="735211"/>
                </a:lnTo>
                <a:lnTo>
                  <a:pt x="300119" y="767263"/>
                </a:lnTo>
                <a:lnTo>
                  <a:pt x="388086" y="777597"/>
                </a:lnTo>
                <a:lnTo>
                  <a:pt x="476053" y="767263"/>
                </a:lnTo>
                <a:lnTo>
                  <a:pt x="553706" y="735211"/>
                </a:lnTo>
                <a:lnTo>
                  <a:pt x="631330" y="688656"/>
                </a:lnTo>
                <a:lnTo>
                  <a:pt x="693392" y="631792"/>
                </a:lnTo>
                <a:lnTo>
                  <a:pt x="734827" y="554224"/>
                </a:lnTo>
                <a:lnTo>
                  <a:pt x="765858" y="471525"/>
                </a:lnTo>
                <a:lnTo>
                  <a:pt x="776202" y="388823"/>
                </a:lnTo>
                <a:close/>
              </a:path>
            </a:pathLst>
          </a:custGeom>
          <a:ln w="31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6739" y="4435435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8820"/>
                </a:lnTo>
              </a:path>
            </a:pathLst>
          </a:custGeom>
          <a:ln w="31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0118" y="463297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6" y="0"/>
                </a:lnTo>
              </a:path>
            </a:pathLst>
          </a:custGeom>
          <a:ln w="30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8653" y="3855361"/>
            <a:ext cx="191770" cy="440690"/>
          </a:xfrm>
          <a:custGeom>
            <a:avLst/>
            <a:gdLst/>
            <a:ahLst/>
            <a:cxnLst/>
            <a:rect l="l" t="t" r="r" b="b"/>
            <a:pathLst>
              <a:path w="191770" h="440689">
                <a:moveTo>
                  <a:pt x="0" y="0"/>
                </a:moveTo>
                <a:lnTo>
                  <a:pt x="191464" y="440508"/>
                </a:lnTo>
              </a:path>
            </a:pathLst>
          </a:custGeom>
          <a:ln w="103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7547" y="3855361"/>
            <a:ext cx="217804" cy="425450"/>
          </a:xfrm>
          <a:custGeom>
            <a:avLst/>
            <a:gdLst/>
            <a:ahLst/>
            <a:cxnLst/>
            <a:rect l="l" t="t" r="r" b="b"/>
            <a:pathLst>
              <a:path w="217804" h="425450">
                <a:moveTo>
                  <a:pt x="217308" y="0"/>
                </a:moveTo>
                <a:lnTo>
                  <a:pt x="0" y="425007"/>
                </a:lnTo>
              </a:path>
            </a:pathLst>
          </a:custGeom>
          <a:ln w="10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4856" y="463297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464" y="0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2032" y="463297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621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6739" y="5021745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287"/>
                </a:moveTo>
                <a:lnTo>
                  <a:pt x="0" y="0"/>
                </a:lnTo>
              </a:path>
            </a:pathLst>
          </a:custGeom>
          <a:ln w="10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5223" y="4244147"/>
            <a:ext cx="777240" cy="777875"/>
          </a:xfrm>
          <a:custGeom>
            <a:avLst/>
            <a:gdLst/>
            <a:ahLst/>
            <a:cxnLst/>
            <a:rect l="l" t="t" r="r" b="b"/>
            <a:pathLst>
              <a:path w="777239" h="777875">
                <a:moveTo>
                  <a:pt x="777227" y="388823"/>
                </a:moveTo>
                <a:lnTo>
                  <a:pt x="766868" y="299870"/>
                </a:lnTo>
                <a:lnTo>
                  <a:pt x="735831" y="217171"/>
                </a:lnTo>
                <a:lnTo>
                  <a:pt x="694432" y="144769"/>
                </a:lnTo>
                <a:lnTo>
                  <a:pt x="632318" y="82735"/>
                </a:lnTo>
                <a:lnTo>
                  <a:pt x="554713" y="36220"/>
                </a:lnTo>
                <a:lnTo>
                  <a:pt x="477108" y="10333"/>
                </a:lnTo>
                <a:lnTo>
                  <a:pt x="388098" y="0"/>
                </a:lnTo>
                <a:lnTo>
                  <a:pt x="300122" y="10333"/>
                </a:lnTo>
                <a:lnTo>
                  <a:pt x="217339" y="36220"/>
                </a:lnTo>
                <a:lnTo>
                  <a:pt x="144863" y="82735"/>
                </a:lnTo>
                <a:lnTo>
                  <a:pt x="82798" y="144769"/>
                </a:lnTo>
                <a:lnTo>
                  <a:pt x="36221" y="217171"/>
                </a:lnTo>
                <a:lnTo>
                  <a:pt x="10313" y="299870"/>
                </a:lnTo>
                <a:lnTo>
                  <a:pt x="0" y="388823"/>
                </a:lnTo>
                <a:lnTo>
                  <a:pt x="10313" y="471525"/>
                </a:lnTo>
                <a:lnTo>
                  <a:pt x="36221" y="554224"/>
                </a:lnTo>
                <a:lnTo>
                  <a:pt x="82798" y="631792"/>
                </a:lnTo>
                <a:lnTo>
                  <a:pt x="144863" y="688656"/>
                </a:lnTo>
                <a:lnTo>
                  <a:pt x="217339" y="735211"/>
                </a:lnTo>
                <a:lnTo>
                  <a:pt x="300122" y="767263"/>
                </a:lnTo>
                <a:lnTo>
                  <a:pt x="388098" y="777597"/>
                </a:lnTo>
                <a:lnTo>
                  <a:pt x="477108" y="767263"/>
                </a:lnTo>
                <a:lnTo>
                  <a:pt x="554713" y="735211"/>
                </a:lnTo>
                <a:lnTo>
                  <a:pt x="632318" y="688656"/>
                </a:lnTo>
                <a:lnTo>
                  <a:pt x="694432" y="631792"/>
                </a:lnTo>
                <a:lnTo>
                  <a:pt x="735831" y="554224"/>
                </a:lnTo>
                <a:lnTo>
                  <a:pt x="766868" y="471525"/>
                </a:lnTo>
                <a:lnTo>
                  <a:pt x="777227" y="388823"/>
                </a:lnTo>
                <a:close/>
              </a:path>
            </a:pathLst>
          </a:custGeom>
          <a:ln w="31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3321" y="4435435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8820"/>
                </a:lnTo>
              </a:path>
            </a:pathLst>
          </a:custGeom>
          <a:ln w="31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6663" y="4632971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>
                <a:moveTo>
                  <a:pt x="0" y="0"/>
                </a:moveTo>
                <a:lnTo>
                  <a:pt x="389132" y="0"/>
                </a:lnTo>
              </a:path>
            </a:pathLst>
          </a:custGeom>
          <a:ln w="30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5223" y="3855361"/>
            <a:ext cx="191770" cy="440690"/>
          </a:xfrm>
          <a:custGeom>
            <a:avLst/>
            <a:gdLst/>
            <a:ahLst/>
            <a:cxnLst/>
            <a:rect l="l" t="t" r="r" b="b"/>
            <a:pathLst>
              <a:path w="191769" h="440689">
                <a:moveTo>
                  <a:pt x="0" y="0"/>
                </a:moveTo>
                <a:lnTo>
                  <a:pt x="191440" y="440508"/>
                </a:lnTo>
              </a:path>
            </a:pathLst>
          </a:custGeom>
          <a:ln w="103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5114" y="3855361"/>
            <a:ext cx="217804" cy="425450"/>
          </a:xfrm>
          <a:custGeom>
            <a:avLst/>
            <a:gdLst/>
            <a:ahLst/>
            <a:cxnLst/>
            <a:rect l="l" t="t" r="r" b="b"/>
            <a:pathLst>
              <a:path w="217805" h="425450">
                <a:moveTo>
                  <a:pt x="217336" y="0"/>
                </a:moveTo>
                <a:lnTo>
                  <a:pt x="0" y="425007"/>
                </a:lnTo>
              </a:path>
            </a:pathLst>
          </a:custGeom>
          <a:ln w="10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2450" y="463297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191476" y="0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8568" y="463297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654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93321" y="5021745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287"/>
                </a:moveTo>
                <a:lnTo>
                  <a:pt x="0" y="0"/>
                </a:lnTo>
              </a:path>
            </a:pathLst>
          </a:custGeom>
          <a:ln w="10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3927" y="463297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104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4562" y="4244147"/>
            <a:ext cx="776605" cy="777875"/>
          </a:xfrm>
          <a:custGeom>
            <a:avLst/>
            <a:gdLst/>
            <a:ahLst/>
            <a:cxnLst/>
            <a:rect l="l" t="t" r="r" b="b"/>
            <a:pathLst>
              <a:path w="776604" h="777875">
                <a:moveTo>
                  <a:pt x="776111" y="388823"/>
                </a:moveTo>
                <a:lnTo>
                  <a:pt x="765767" y="299870"/>
                </a:lnTo>
                <a:lnTo>
                  <a:pt x="734675" y="217171"/>
                </a:lnTo>
                <a:lnTo>
                  <a:pt x="693239" y="144769"/>
                </a:lnTo>
                <a:lnTo>
                  <a:pt x="631086" y="82735"/>
                </a:lnTo>
                <a:lnTo>
                  <a:pt x="553798" y="36220"/>
                </a:lnTo>
                <a:lnTo>
                  <a:pt x="476114" y="10333"/>
                </a:lnTo>
                <a:lnTo>
                  <a:pt x="388055" y="0"/>
                </a:lnTo>
                <a:lnTo>
                  <a:pt x="299997" y="10333"/>
                </a:lnTo>
                <a:lnTo>
                  <a:pt x="217125" y="36220"/>
                </a:lnTo>
                <a:lnTo>
                  <a:pt x="145055" y="82735"/>
                </a:lnTo>
                <a:lnTo>
                  <a:pt x="82871" y="144769"/>
                </a:lnTo>
                <a:lnTo>
                  <a:pt x="36279" y="217171"/>
                </a:lnTo>
                <a:lnTo>
                  <a:pt x="10374" y="299870"/>
                </a:lnTo>
                <a:lnTo>
                  <a:pt x="0" y="388823"/>
                </a:lnTo>
                <a:lnTo>
                  <a:pt x="10374" y="471525"/>
                </a:lnTo>
                <a:lnTo>
                  <a:pt x="36279" y="554224"/>
                </a:lnTo>
                <a:lnTo>
                  <a:pt x="82871" y="631792"/>
                </a:lnTo>
                <a:lnTo>
                  <a:pt x="145055" y="688656"/>
                </a:lnTo>
                <a:lnTo>
                  <a:pt x="217125" y="735211"/>
                </a:lnTo>
                <a:lnTo>
                  <a:pt x="299997" y="767263"/>
                </a:lnTo>
                <a:lnTo>
                  <a:pt x="388055" y="777597"/>
                </a:lnTo>
                <a:lnTo>
                  <a:pt x="476114" y="767263"/>
                </a:lnTo>
                <a:lnTo>
                  <a:pt x="553798" y="735211"/>
                </a:lnTo>
                <a:lnTo>
                  <a:pt x="631086" y="688656"/>
                </a:lnTo>
                <a:lnTo>
                  <a:pt x="693239" y="631792"/>
                </a:lnTo>
                <a:lnTo>
                  <a:pt x="734675" y="554224"/>
                </a:lnTo>
                <a:lnTo>
                  <a:pt x="765767" y="471525"/>
                </a:lnTo>
                <a:lnTo>
                  <a:pt x="776111" y="388823"/>
                </a:lnTo>
                <a:close/>
              </a:path>
            </a:pathLst>
          </a:custGeom>
          <a:ln w="31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52618" y="4435435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8820"/>
                </a:lnTo>
              </a:path>
            </a:pathLst>
          </a:custGeom>
          <a:ln w="31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5783" y="463297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482" y="0"/>
                </a:lnTo>
              </a:path>
            </a:pathLst>
          </a:custGeom>
          <a:ln w="30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4562" y="3855361"/>
            <a:ext cx="191770" cy="440690"/>
          </a:xfrm>
          <a:custGeom>
            <a:avLst/>
            <a:gdLst/>
            <a:ahLst/>
            <a:cxnLst/>
            <a:rect l="l" t="t" r="r" b="b"/>
            <a:pathLst>
              <a:path w="191770" h="440689">
                <a:moveTo>
                  <a:pt x="0" y="0"/>
                </a:moveTo>
                <a:lnTo>
                  <a:pt x="191220" y="440508"/>
                </a:lnTo>
              </a:path>
            </a:pathLst>
          </a:custGeom>
          <a:ln w="103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3547" y="3855361"/>
            <a:ext cx="217170" cy="425450"/>
          </a:xfrm>
          <a:custGeom>
            <a:avLst/>
            <a:gdLst/>
            <a:ahLst/>
            <a:cxnLst/>
            <a:rect l="l" t="t" r="r" b="b"/>
            <a:pathLst>
              <a:path w="217170" h="425450">
                <a:moveTo>
                  <a:pt x="217125" y="0"/>
                </a:moveTo>
                <a:lnTo>
                  <a:pt x="0" y="425007"/>
                </a:lnTo>
              </a:path>
            </a:pathLst>
          </a:custGeom>
          <a:ln w="10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40673" y="463297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647" y="0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7727" y="463297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34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2618" y="5021745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287"/>
                </a:moveTo>
                <a:lnTo>
                  <a:pt x="0" y="0"/>
                </a:lnTo>
              </a:path>
            </a:pathLst>
          </a:custGeom>
          <a:ln w="10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1058" y="4244147"/>
            <a:ext cx="777875" cy="777875"/>
          </a:xfrm>
          <a:custGeom>
            <a:avLst/>
            <a:gdLst/>
            <a:ahLst/>
            <a:cxnLst/>
            <a:rect l="l" t="t" r="r" b="b"/>
            <a:pathLst>
              <a:path w="777875" h="777875">
                <a:moveTo>
                  <a:pt x="777423" y="388823"/>
                </a:moveTo>
                <a:lnTo>
                  <a:pt x="767048" y="299870"/>
                </a:lnTo>
                <a:lnTo>
                  <a:pt x="735956" y="217171"/>
                </a:lnTo>
                <a:lnTo>
                  <a:pt x="694521" y="144769"/>
                </a:lnTo>
                <a:lnTo>
                  <a:pt x="632367" y="82735"/>
                </a:lnTo>
                <a:lnTo>
                  <a:pt x="554683" y="36220"/>
                </a:lnTo>
                <a:lnTo>
                  <a:pt x="476968" y="10333"/>
                </a:lnTo>
                <a:lnTo>
                  <a:pt x="388909" y="0"/>
                </a:lnTo>
                <a:lnTo>
                  <a:pt x="299997" y="10333"/>
                </a:lnTo>
                <a:lnTo>
                  <a:pt x="217125" y="36220"/>
                </a:lnTo>
                <a:lnTo>
                  <a:pt x="144902" y="82735"/>
                </a:lnTo>
                <a:lnTo>
                  <a:pt x="82810" y="144769"/>
                </a:lnTo>
                <a:lnTo>
                  <a:pt x="36218" y="217171"/>
                </a:lnTo>
                <a:lnTo>
                  <a:pt x="10374" y="299870"/>
                </a:lnTo>
                <a:lnTo>
                  <a:pt x="0" y="388823"/>
                </a:lnTo>
                <a:lnTo>
                  <a:pt x="10374" y="471525"/>
                </a:lnTo>
                <a:lnTo>
                  <a:pt x="36218" y="554224"/>
                </a:lnTo>
                <a:lnTo>
                  <a:pt x="82810" y="631792"/>
                </a:lnTo>
                <a:lnTo>
                  <a:pt x="144902" y="688656"/>
                </a:lnTo>
                <a:lnTo>
                  <a:pt x="217125" y="735211"/>
                </a:lnTo>
                <a:lnTo>
                  <a:pt x="299997" y="767263"/>
                </a:lnTo>
                <a:lnTo>
                  <a:pt x="388909" y="777597"/>
                </a:lnTo>
                <a:lnTo>
                  <a:pt x="476968" y="767263"/>
                </a:lnTo>
                <a:lnTo>
                  <a:pt x="554683" y="735211"/>
                </a:lnTo>
                <a:lnTo>
                  <a:pt x="632367" y="688656"/>
                </a:lnTo>
                <a:lnTo>
                  <a:pt x="694521" y="631792"/>
                </a:lnTo>
                <a:lnTo>
                  <a:pt x="735956" y="554224"/>
                </a:lnTo>
                <a:lnTo>
                  <a:pt x="767048" y="471525"/>
                </a:lnTo>
                <a:lnTo>
                  <a:pt x="777423" y="388823"/>
                </a:lnTo>
                <a:close/>
              </a:path>
            </a:pathLst>
          </a:custGeom>
          <a:ln w="31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9968" y="4435435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8820"/>
                </a:lnTo>
              </a:path>
            </a:pathLst>
          </a:custGeom>
          <a:ln w="31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2706" y="4632971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4">
                <a:moveTo>
                  <a:pt x="0" y="0"/>
                </a:moveTo>
                <a:lnTo>
                  <a:pt x="388940" y="0"/>
                </a:lnTo>
              </a:path>
            </a:pathLst>
          </a:custGeom>
          <a:ln w="30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11058" y="3855361"/>
            <a:ext cx="191770" cy="440690"/>
          </a:xfrm>
          <a:custGeom>
            <a:avLst/>
            <a:gdLst/>
            <a:ahLst/>
            <a:cxnLst/>
            <a:rect l="l" t="t" r="r" b="b"/>
            <a:pathLst>
              <a:path w="191770" h="440689">
                <a:moveTo>
                  <a:pt x="0" y="0"/>
                </a:moveTo>
                <a:lnTo>
                  <a:pt x="191647" y="440508"/>
                </a:lnTo>
              </a:path>
            </a:pathLst>
          </a:custGeom>
          <a:ln w="103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0929" y="3855361"/>
            <a:ext cx="217804" cy="425450"/>
          </a:xfrm>
          <a:custGeom>
            <a:avLst/>
            <a:gdLst/>
            <a:ahLst/>
            <a:cxnLst/>
            <a:rect l="l" t="t" r="r" b="b"/>
            <a:pathLst>
              <a:path w="217804" h="425450">
                <a:moveTo>
                  <a:pt x="217552" y="0"/>
                </a:moveTo>
                <a:lnTo>
                  <a:pt x="0" y="425007"/>
                </a:lnTo>
              </a:path>
            </a:pathLst>
          </a:custGeom>
          <a:ln w="10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88482" y="463297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190" y="0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4407" y="463297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651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9968" y="5021745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287"/>
                </a:moveTo>
                <a:lnTo>
                  <a:pt x="0" y="0"/>
                </a:lnTo>
              </a:path>
            </a:pathLst>
          </a:custGeom>
          <a:ln w="10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9672" y="463297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55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6321" y="463297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6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5940" y="1507040"/>
            <a:ext cx="6796405" cy="22434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5" dirty="0">
                <a:latin typeface="Arial"/>
                <a:cs typeface="Arial"/>
              </a:rPr>
              <a:t>Simplest </a:t>
            </a:r>
            <a:r>
              <a:rPr sz="3200" spc="-150" dirty="0">
                <a:latin typeface="Arial"/>
                <a:cs typeface="Arial"/>
              </a:rPr>
              <a:t>design: </a:t>
            </a:r>
            <a:r>
              <a:rPr sz="3200" spc="-240" dirty="0">
                <a:latin typeface="Arial"/>
                <a:cs typeface="Arial"/>
              </a:rPr>
              <a:t>cascade </a:t>
            </a:r>
            <a:r>
              <a:rPr sz="3200" dirty="0">
                <a:latin typeface="Arial"/>
                <a:cs typeface="Arial"/>
              </a:rPr>
              <a:t>full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adders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95" dirty="0">
                <a:latin typeface="Arial"/>
                <a:cs typeface="Arial"/>
              </a:rPr>
              <a:t>Critical </a:t>
            </a:r>
            <a:r>
              <a:rPr sz="2800" spc="-70" dirty="0">
                <a:latin typeface="Arial"/>
                <a:cs typeface="Arial"/>
              </a:rPr>
              <a:t>path </a:t>
            </a:r>
            <a:r>
              <a:rPr sz="2800" spc="-210" dirty="0">
                <a:latin typeface="Arial"/>
                <a:cs typeface="Arial"/>
              </a:rPr>
              <a:t>goes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204" dirty="0">
                <a:latin typeface="Arial"/>
                <a:cs typeface="Arial"/>
              </a:rPr>
              <a:t>Cin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Cout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85" dirty="0">
                <a:latin typeface="Arial"/>
                <a:cs typeface="Arial"/>
              </a:rPr>
              <a:t>Design </a:t>
            </a:r>
            <a:r>
              <a:rPr sz="2800" dirty="0">
                <a:latin typeface="Arial"/>
                <a:cs typeface="Arial"/>
              </a:rPr>
              <a:t>full </a:t>
            </a:r>
            <a:r>
              <a:rPr sz="2800" spc="-105" dirty="0">
                <a:latin typeface="Arial"/>
                <a:cs typeface="Arial"/>
              </a:rPr>
              <a:t>adder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75" dirty="0">
                <a:latin typeface="Arial"/>
                <a:cs typeface="Arial"/>
              </a:rPr>
              <a:t>have </a:t>
            </a:r>
            <a:r>
              <a:rPr sz="2800" spc="-100" dirty="0">
                <a:latin typeface="Arial"/>
                <a:cs typeface="Arial"/>
              </a:rPr>
              <a:t>fast </a:t>
            </a:r>
            <a:r>
              <a:rPr sz="2800" spc="-105" dirty="0">
                <a:latin typeface="Arial"/>
                <a:cs typeface="Arial"/>
              </a:rPr>
              <a:t>carry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delay</a:t>
            </a:r>
            <a:endParaRPr sz="2800">
              <a:latin typeface="Arial"/>
              <a:cs typeface="Arial"/>
            </a:endParaRPr>
          </a:p>
          <a:p>
            <a:pPr marL="988060">
              <a:lnSpc>
                <a:spcPct val="100000"/>
              </a:lnSpc>
              <a:spcBef>
                <a:spcPts val="1500"/>
              </a:spcBef>
              <a:tabLst>
                <a:tab pos="1765300" algn="l"/>
                <a:tab pos="2541270" algn="l"/>
                <a:tab pos="3317240" algn="l"/>
                <a:tab pos="4093845" algn="l"/>
                <a:tab pos="4871085" algn="l"/>
                <a:tab pos="5647055" algn="l"/>
                <a:tab pos="6423025" algn="l"/>
              </a:tabLst>
            </a:pPr>
            <a:r>
              <a:rPr sz="2700" spc="30" dirty="0">
                <a:latin typeface="Arial"/>
                <a:cs typeface="Arial"/>
              </a:rPr>
              <a:t>A</a:t>
            </a:r>
            <a:r>
              <a:rPr sz="2700" baseline="-27777" dirty="0">
                <a:latin typeface="Arial"/>
                <a:cs typeface="Arial"/>
              </a:rPr>
              <a:t>4	</a:t>
            </a:r>
            <a:r>
              <a:rPr sz="2700" spc="30" dirty="0">
                <a:latin typeface="Arial"/>
                <a:cs typeface="Arial"/>
              </a:rPr>
              <a:t>B</a:t>
            </a:r>
            <a:r>
              <a:rPr sz="2700" baseline="-27777" dirty="0">
                <a:latin typeface="Arial"/>
                <a:cs typeface="Arial"/>
              </a:rPr>
              <a:t>4	</a:t>
            </a:r>
            <a:r>
              <a:rPr sz="2700" spc="30" dirty="0">
                <a:latin typeface="Arial"/>
                <a:cs typeface="Arial"/>
              </a:rPr>
              <a:t>A</a:t>
            </a:r>
            <a:r>
              <a:rPr sz="2700" baseline="-27777" dirty="0">
                <a:latin typeface="Arial"/>
                <a:cs typeface="Arial"/>
              </a:rPr>
              <a:t>3	</a:t>
            </a:r>
            <a:r>
              <a:rPr sz="2700" spc="30" dirty="0">
                <a:latin typeface="Arial"/>
                <a:cs typeface="Arial"/>
              </a:rPr>
              <a:t>B</a:t>
            </a:r>
            <a:r>
              <a:rPr sz="2700" baseline="-27777" dirty="0">
                <a:latin typeface="Arial"/>
                <a:cs typeface="Arial"/>
              </a:rPr>
              <a:t>3	</a:t>
            </a:r>
            <a:r>
              <a:rPr sz="2700" spc="30" dirty="0">
                <a:latin typeface="Arial"/>
                <a:cs typeface="Arial"/>
              </a:rPr>
              <a:t>A</a:t>
            </a:r>
            <a:r>
              <a:rPr sz="2700" baseline="-27777" dirty="0">
                <a:latin typeface="Arial"/>
                <a:cs typeface="Arial"/>
              </a:rPr>
              <a:t>2	</a:t>
            </a:r>
            <a:r>
              <a:rPr sz="2700" spc="30" dirty="0">
                <a:latin typeface="Arial"/>
                <a:cs typeface="Arial"/>
              </a:rPr>
              <a:t>B</a:t>
            </a:r>
            <a:r>
              <a:rPr sz="2700" baseline="-27777" dirty="0">
                <a:latin typeface="Arial"/>
                <a:cs typeface="Arial"/>
              </a:rPr>
              <a:t>2	</a:t>
            </a:r>
            <a:r>
              <a:rPr sz="2700" spc="30" dirty="0">
                <a:latin typeface="Arial"/>
                <a:cs typeface="Arial"/>
              </a:rPr>
              <a:t>A</a:t>
            </a:r>
            <a:r>
              <a:rPr sz="2700" baseline="-27777" dirty="0">
                <a:latin typeface="Arial"/>
                <a:cs typeface="Arial"/>
              </a:rPr>
              <a:t>1	</a:t>
            </a:r>
            <a:r>
              <a:rPr sz="2700" spc="30" dirty="0">
                <a:latin typeface="Arial"/>
                <a:cs typeface="Arial"/>
              </a:rPr>
              <a:t>B</a:t>
            </a:r>
            <a:r>
              <a:rPr sz="2700" baseline="-27777" dirty="0">
                <a:latin typeface="Arial"/>
                <a:cs typeface="Arial"/>
              </a:rPr>
              <a:t>1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58639" y="5252463"/>
            <a:ext cx="38608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dirty="0">
                <a:latin typeface="Arial"/>
                <a:cs typeface="Arial"/>
              </a:rPr>
              <a:t>S</a:t>
            </a:r>
            <a:r>
              <a:rPr sz="2700" baseline="-27777" dirty="0">
                <a:latin typeface="Arial"/>
                <a:cs typeface="Arial"/>
              </a:rPr>
              <a:t>1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05562" y="5252463"/>
            <a:ext cx="38671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5" dirty="0">
                <a:latin typeface="Arial"/>
                <a:cs typeface="Arial"/>
              </a:rPr>
              <a:t>S</a:t>
            </a:r>
            <a:r>
              <a:rPr sz="2700" baseline="-27777" dirty="0">
                <a:latin typeface="Arial"/>
                <a:cs typeface="Arial"/>
              </a:rPr>
              <a:t>2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52979" y="5252463"/>
            <a:ext cx="38544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dirty="0">
                <a:latin typeface="Arial"/>
                <a:cs typeface="Arial"/>
              </a:rPr>
              <a:t>S</a:t>
            </a:r>
            <a:r>
              <a:rPr sz="2700" baseline="-27777" dirty="0">
                <a:latin typeface="Arial"/>
                <a:cs typeface="Arial"/>
              </a:rPr>
              <a:t>3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99519" y="5252463"/>
            <a:ext cx="38544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dirty="0">
                <a:latin typeface="Arial"/>
                <a:cs typeface="Arial"/>
              </a:rPr>
              <a:t>S</a:t>
            </a:r>
            <a:r>
              <a:rPr sz="2700" baseline="-27777" dirty="0">
                <a:latin typeface="Arial"/>
                <a:cs typeface="Arial"/>
              </a:rPr>
              <a:t>4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37944" y="4567922"/>
            <a:ext cx="27686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5" dirty="0">
                <a:latin typeface="Arial"/>
                <a:cs typeface="Arial"/>
              </a:rPr>
              <a:t>C</a:t>
            </a:r>
            <a:endParaRPr sz="2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6140" y="4801496"/>
            <a:ext cx="15303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4388" y="4567922"/>
            <a:ext cx="27686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5" dirty="0">
                <a:latin typeface="Arial"/>
                <a:cs typeface="Arial"/>
              </a:rPr>
              <a:t>C</a:t>
            </a:r>
            <a:endParaRPr sz="2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2800" y="4801496"/>
            <a:ext cx="15303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32003" y="4567922"/>
            <a:ext cx="27686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5" dirty="0">
                <a:latin typeface="Arial"/>
                <a:cs typeface="Arial"/>
              </a:rPr>
              <a:t>C</a:t>
            </a:r>
            <a:endParaRPr sz="2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80376" y="4801496"/>
            <a:ext cx="15303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1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000" y="461589"/>
            <a:ext cx="2318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4" dirty="0">
                <a:solidFill>
                  <a:srgbClr val="000000"/>
                </a:solidFill>
                <a:latin typeface="Arial"/>
                <a:cs typeface="Arial"/>
              </a:rPr>
              <a:t>Inversions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9050" y="4448155"/>
            <a:ext cx="40830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baseline="1801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8254" y="4282202"/>
            <a:ext cx="532765" cy="534035"/>
          </a:xfrm>
          <a:custGeom>
            <a:avLst/>
            <a:gdLst/>
            <a:ahLst/>
            <a:cxnLst/>
            <a:rect l="l" t="t" r="r" b="b"/>
            <a:pathLst>
              <a:path w="532764" h="534035">
                <a:moveTo>
                  <a:pt x="532703" y="267189"/>
                </a:moveTo>
                <a:lnTo>
                  <a:pt x="525599" y="206063"/>
                </a:lnTo>
                <a:lnTo>
                  <a:pt x="504284" y="149232"/>
                </a:lnTo>
                <a:lnTo>
                  <a:pt x="475865" y="99488"/>
                </a:lnTo>
                <a:lnTo>
                  <a:pt x="433267" y="56864"/>
                </a:lnTo>
                <a:lnTo>
                  <a:pt x="379997" y="24894"/>
                </a:lnTo>
                <a:lnTo>
                  <a:pt x="326696" y="7108"/>
                </a:lnTo>
                <a:lnTo>
                  <a:pt x="266321" y="0"/>
                </a:lnTo>
                <a:lnTo>
                  <a:pt x="205976" y="7108"/>
                </a:lnTo>
                <a:lnTo>
                  <a:pt x="149138" y="24894"/>
                </a:lnTo>
                <a:lnTo>
                  <a:pt x="99436" y="56864"/>
                </a:lnTo>
                <a:lnTo>
                  <a:pt x="56807" y="99488"/>
                </a:lnTo>
                <a:lnTo>
                  <a:pt x="24851" y="149232"/>
                </a:lnTo>
                <a:lnTo>
                  <a:pt x="7104" y="206063"/>
                </a:lnTo>
                <a:lnTo>
                  <a:pt x="0" y="267189"/>
                </a:lnTo>
                <a:lnTo>
                  <a:pt x="7104" y="324017"/>
                </a:lnTo>
                <a:lnTo>
                  <a:pt x="24851" y="380869"/>
                </a:lnTo>
                <a:lnTo>
                  <a:pt x="56807" y="434151"/>
                </a:lnTo>
                <a:lnTo>
                  <a:pt x="99436" y="473225"/>
                </a:lnTo>
                <a:lnTo>
                  <a:pt x="149138" y="505219"/>
                </a:lnTo>
                <a:lnTo>
                  <a:pt x="205976" y="526531"/>
                </a:lnTo>
                <a:lnTo>
                  <a:pt x="266321" y="533627"/>
                </a:lnTo>
                <a:lnTo>
                  <a:pt x="326696" y="526531"/>
                </a:lnTo>
                <a:lnTo>
                  <a:pt x="379997" y="505219"/>
                </a:lnTo>
                <a:lnTo>
                  <a:pt x="433267" y="473225"/>
                </a:lnTo>
                <a:lnTo>
                  <a:pt x="475865" y="434151"/>
                </a:lnTo>
                <a:lnTo>
                  <a:pt x="504284" y="380869"/>
                </a:lnTo>
                <a:lnTo>
                  <a:pt x="525599" y="324017"/>
                </a:lnTo>
                <a:lnTo>
                  <a:pt x="532703" y="267189"/>
                </a:lnTo>
                <a:close/>
              </a:path>
            </a:pathLst>
          </a:custGeom>
          <a:ln w="21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4576" y="441368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150"/>
                </a:lnTo>
              </a:path>
            </a:pathLst>
          </a:custGeom>
          <a:ln w="21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9646" y="45493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51" y="0"/>
                </a:lnTo>
              </a:path>
            </a:pathLst>
          </a:custGeom>
          <a:ln w="21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8254" y="4015764"/>
            <a:ext cx="131445" cy="302260"/>
          </a:xfrm>
          <a:custGeom>
            <a:avLst/>
            <a:gdLst/>
            <a:ahLst/>
            <a:cxnLst/>
            <a:rect l="l" t="t" r="r" b="b"/>
            <a:pathLst>
              <a:path w="131445" h="302260">
                <a:moveTo>
                  <a:pt x="0" y="0"/>
                </a:moveTo>
                <a:lnTo>
                  <a:pt x="131392" y="301989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1819" y="4015764"/>
            <a:ext cx="149225" cy="291465"/>
          </a:xfrm>
          <a:custGeom>
            <a:avLst/>
            <a:gdLst/>
            <a:ahLst/>
            <a:cxnLst/>
            <a:rect l="l" t="t" r="r" b="b"/>
            <a:pathLst>
              <a:path w="149225" h="291464">
                <a:moveTo>
                  <a:pt x="149138" y="0"/>
                </a:moveTo>
                <a:lnTo>
                  <a:pt x="0" y="291332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0958" y="454939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131392" y="0"/>
                </a:moveTo>
                <a:lnTo>
                  <a:pt x="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3325" y="4549392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29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4576" y="481582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457"/>
                </a:moveTo>
                <a:lnTo>
                  <a:pt x="0" y="0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2191" y="4282202"/>
            <a:ext cx="533400" cy="534035"/>
          </a:xfrm>
          <a:custGeom>
            <a:avLst/>
            <a:gdLst/>
            <a:ahLst/>
            <a:cxnLst/>
            <a:rect l="l" t="t" r="r" b="b"/>
            <a:pathLst>
              <a:path w="533400" h="534035">
                <a:moveTo>
                  <a:pt x="533383" y="267189"/>
                </a:moveTo>
                <a:lnTo>
                  <a:pt x="526276" y="206063"/>
                </a:lnTo>
                <a:lnTo>
                  <a:pt x="504977" y="149232"/>
                </a:lnTo>
                <a:lnTo>
                  <a:pt x="476567" y="99488"/>
                </a:lnTo>
                <a:lnTo>
                  <a:pt x="433944" y="56864"/>
                </a:lnTo>
                <a:lnTo>
                  <a:pt x="380686" y="24894"/>
                </a:lnTo>
                <a:lnTo>
                  <a:pt x="327419" y="7108"/>
                </a:lnTo>
                <a:lnTo>
                  <a:pt x="266339" y="0"/>
                </a:lnTo>
                <a:lnTo>
                  <a:pt x="205964" y="7108"/>
                </a:lnTo>
                <a:lnTo>
                  <a:pt x="149147" y="24894"/>
                </a:lnTo>
                <a:lnTo>
                  <a:pt x="99414" y="56864"/>
                </a:lnTo>
                <a:lnTo>
                  <a:pt x="56816" y="99488"/>
                </a:lnTo>
                <a:lnTo>
                  <a:pt x="24857" y="149232"/>
                </a:lnTo>
                <a:lnTo>
                  <a:pt x="7083" y="206063"/>
                </a:lnTo>
                <a:lnTo>
                  <a:pt x="0" y="267189"/>
                </a:lnTo>
                <a:lnTo>
                  <a:pt x="7083" y="324017"/>
                </a:lnTo>
                <a:lnTo>
                  <a:pt x="24857" y="380869"/>
                </a:lnTo>
                <a:lnTo>
                  <a:pt x="56816" y="434151"/>
                </a:lnTo>
                <a:lnTo>
                  <a:pt x="99414" y="473225"/>
                </a:lnTo>
                <a:lnTo>
                  <a:pt x="149147" y="505219"/>
                </a:lnTo>
                <a:lnTo>
                  <a:pt x="205964" y="526531"/>
                </a:lnTo>
                <a:lnTo>
                  <a:pt x="266339" y="533627"/>
                </a:lnTo>
                <a:lnTo>
                  <a:pt x="327419" y="526531"/>
                </a:lnTo>
                <a:lnTo>
                  <a:pt x="380686" y="505219"/>
                </a:lnTo>
                <a:lnTo>
                  <a:pt x="433944" y="473225"/>
                </a:lnTo>
                <a:lnTo>
                  <a:pt x="476567" y="434151"/>
                </a:lnTo>
                <a:lnTo>
                  <a:pt x="504977" y="380869"/>
                </a:lnTo>
                <a:lnTo>
                  <a:pt x="526276" y="324017"/>
                </a:lnTo>
                <a:lnTo>
                  <a:pt x="533383" y="267189"/>
                </a:lnTo>
                <a:close/>
              </a:path>
            </a:pathLst>
          </a:custGeom>
          <a:ln w="21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8531" y="441368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150"/>
                </a:lnTo>
              </a:path>
            </a:pathLst>
          </a:custGeom>
          <a:ln w="21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3562" y="4549392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056" y="0"/>
                </a:lnTo>
              </a:path>
            </a:pathLst>
          </a:custGeom>
          <a:ln w="21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2191" y="4015764"/>
            <a:ext cx="131445" cy="302260"/>
          </a:xfrm>
          <a:custGeom>
            <a:avLst/>
            <a:gdLst/>
            <a:ahLst/>
            <a:cxnLst/>
            <a:rect l="l" t="t" r="r" b="b"/>
            <a:pathLst>
              <a:path w="131444" h="302260">
                <a:moveTo>
                  <a:pt x="0" y="0"/>
                </a:moveTo>
                <a:lnTo>
                  <a:pt x="131370" y="301989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6427" y="4015764"/>
            <a:ext cx="149225" cy="291465"/>
          </a:xfrm>
          <a:custGeom>
            <a:avLst/>
            <a:gdLst/>
            <a:ahLst/>
            <a:cxnLst/>
            <a:rect l="l" t="t" r="r" b="b"/>
            <a:pathLst>
              <a:path w="149225" h="291464">
                <a:moveTo>
                  <a:pt x="149147" y="0"/>
                </a:moveTo>
                <a:lnTo>
                  <a:pt x="0" y="291332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5575" y="454939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131398" y="0"/>
                </a:moveTo>
                <a:lnTo>
                  <a:pt x="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7234" y="4549392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956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31" y="481582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457"/>
                </a:moveTo>
                <a:lnTo>
                  <a:pt x="0" y="0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6973" y="45493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51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9741" y="4282202"/>
            <a:ext cx="532765" cy="534035"/>
          </a:xfrm>
          <a:custGeom>
            <a:avLst/>
            <a:gdLst/>
            <a:ahLst/>
            <a:cxnLst/>
            <a:rect l="l" t="t" r="r" b="b"/>
            <a:pathLst>
              <a:path w="532764" h="534035">
                <a:moveTo>
                  <a:pt x="532612" y="267189"/>
                </a:moveTo>
                <a:lnTo>
                  <a:pt x="525507" y="206063"/>
                </a:lnTo>
                <a:lnTo>
                  <a:pt x="504193" y="149232"/>
                </a:lnTo>
                <a:lnTo>
                  <a:pt x="475743" y="99488"/>
                </a:lnTo>
                <a:lnTo>
                  <a:pt x="433084" y="56864"/>
                </a:lnTo>
                <a:lnTo>
                  <a:pt x="380058" y="24894"/>
                </a:lnTo>
                <a:lnTo>
                  <a:pt x="326757" y="7108"/>
                </a:lnTo>
                <a:lnTo>
                  <a:pt x="266321" y="0"/>
                </a:lnTo>
                <a:lnTo>
                  <a:pt x="205885" y="7108"/>
                </a:lnTo>
                <a:lnTo>
                  <a:pt x="149016" y="24894"/>
                </a:lnTo>
                <a:lnTo>
                  <a:pt x="99527" y="56864"/>
                </a:lnTo>
                <a:lnTo>
                  <a:pt x="56898" y="99488"/>
                </a:lnTo>
                <a:lnTo>
                  <a:pt x="24912" y="149232"/>
                </a:lnTo>
                <a:lnTo>
                  <a:pt x="7135" y="206063"/>
                </a:lnTo>
                <a:lnTo>
                  <a:pt x="0" y="267189"/>
                </a:lnTo>
                <a:lnTo>
                  <a:pt x="7135" y="324017"/>
                </a:lnTo>
                <a:lnTo>
                  <a:pt x="24912" y="380869"/>
                </a:lnTo>
                <a:lnTo>
                  <a:pt x="56898" y="434151"/>
                </a:lnTo>
                <a:lnTo>
                  <a:pt x="99527" y="473225"/>
                </a:lnTo>
                <a:lnTo>
                  <a:pt x="149016" y="505219"/>
                </a:lnTo>
                <a:lnTo>
                  <a:pt x="205885" y="526531"/>
                </a:lnTo>
                <a:lnTo>
                  <a:pt x="266321" y="533627"/>
                </a:lnTo>
                <a:lnTo>
                  <a:pt x="326757" y="526531"/>
                </a:lnTo>
                <a:lnTo>
                  <a:pt x="380058" y="505219"/>
                </a:lnTo>
                <a:lnTo>
                  <a:pt x="433084" y="473225"/>
                </a:lnTo>
                <a:lnTo>
                  <a:pt x="475743" y="434151"/>
                </a:lnTo>
                <a:lnTo>
                  <a:pt x="504193" y="380869"/>
                </a:lnTo>
                <a:lnTo>
                  <a:pt x="525507" y="324017"/>
                </a:lnTo>
                <a:lnTo>
                  <a:pt x="532612" y="267189"/>
                </a:lnTo>
                <a:close/>
              </a:path>
            </a:pathLst>
          </a:custGeom>
          <a:ln w="21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16062" y="441368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150"/>
                </a:lnTo>
              </a:path>
            </a:pathLst>
          </a:custGeom>
          <a:ln w="21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0980" y="45493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95" y="0"/>
                </a:lnTo>
              </a:path>
            </a:pathLst>
          </a:custGeom>
          <a:ln w="21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49741" y="4015764"/>
            <a:ext cx="131445" cy="302260"/>
          </a:xfrm>
          <a:custGeom>
            <a:avLst/>
            <a:gdLst/>
            <a:ahLst/>
            <a:cxnLst/>
            <a:rect l="l" t="t" r="r" b="b"/>
            <a:pathLst>
              <a:path w="131445" h="302260">
                <a:moveTo>
                  <a:pt x="0" y="0"/>
                </a:moveTo>
                <a:lnTo>
                  <a:pt x="131239" y="301989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33367" y="4015764"/>
            <a:ext cx="149225" cy="291465"/>
          </a:xfrm>
          <a:custGeom>
            <a:avLst/>
            <a:gdLst/>
            <a:ahLst/>
            <a:cxnLst/>
            <a:rect l="l" t="t" r="r" b="b"/>
            <a:pathLst>
              <a:path w="149225" h="291464">
                <a:moveTo>
                  <a:pt x="148986" y="0"/>
                </a:moveTo>
                <a:lnTo>
                  <a:pt x="0" y="291332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2353" y="454939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131544" y="0"/>
                </a:moveTo>
                <a:lnTo>
                  <a:pt x="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4659" y="4549392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81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6062" y="481582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457"/>
                </a:moveTo>
                <a:lnTo>
                  <a:pt x="0" y="0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83632" y="4282202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533496" y="267189"/>
                </a:moveTo>
                <a:lnTo>
                  <a:pt x="526391" y="206063"/>
                </a:lnTo>
                <a:lnTo>
                  <a:pt x="505077" y="149232"/>
                </a:lnTo>
                <a:lnTo>
                  <a:pt x="476628" y="99488"/>
                </a:lnTo>
                <a:lnTo>
                  <a:pt x="433969" y="56864"/>
                </a:lnTo>
                <a:lnTo>
                  <a:pt x="380637" y="24894"/>
                </a:lnTo>
                <a:lnTo>
                  <a:pt x="327336" y="7108"/>
                </a:lnTo>
                <a:lnTo>
                  <a:pt x="266900" y="0"/>
                </a:lnTo>
                <a:lnTo>
                  <a:pt x="205885" y="7108"/>
                </a:lnTo>
                <a:lnTo>
                  <a:pt x="148986" y="24894"/>
                </a:lnTo>
                <a:lnTo>
                  <a:pt x="99436" y="56864"/>
                </a:lnTo>
                <a:lnTo>
                  <a:pt x="56807" y="99488"/>
                </a:lnTo>
                <a:lnTo>
                  <a:pt x="24851" y="149232"/>
                </a:lnTo>
                <a:lnTo>
                  <a:pt x="7104" y="206063"/>
                </a:lnTo>
                <a:lnTo>
                  <a:pt x="0" y="267189"/>
                </a:lnTo>
                <a:lnTo>
                  <a:pt x="7104" y="324017"/>
                </a:lnTo>
                <a:lnTo>
                  <a:pt x="24851" y="380869"/>
                </a:lnTo>
                <a:lnTo>
                  <a:pt x="56807" y="434151"/>
                </a:lnTo>
                <a:lnTo>
                  <a:pt x="99436" y="473225"/>
                </a:lnTo>
                <a:lnTo>
                  <a:pt x="148986" y="505219"/>
                </a:lnTo>
                <a:lnTo>
                  <a:pt x="205885" y="526531"/>
                </a:lnTo>
                <a:lnTo>
                  <a:pt x="266900" y="533627"/>
                </a:lnTo>
                <a:lnTo>
                  <a:pt x="327336" y="526531"/>
                </a:lnTo>
                <a:lnTo>
                  <a:pt x="380637" y="505219"/>
                </a:lnTo>
                <a:lnTo>
                  <a:pt x="433969" y="473225"/>
                </a:lnTo>
                <a:lnTo>
                  <a:pt x="476628" y="434151"/>
                </a:lnTo>
                <a:lnTo>
                  <a:pt x="505077" y="380869"/>
                </a:lnTo>
                <a:lnTo>
                  <a:pt x="526391" y="324017"/>
                </a:lnTo>
                <a:lnTo>
                  <a:pt x="533496" y="267189"/>
                </a:lnTo>
                <a:close/>
              </a:path>
            </a:pathLst>
          </a:custGeom>
          <a:ln w="21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0532" y="441368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150"/>
                </a:lnTo>
              </a:path>
            </a:pathLst>
          </a:custGeom>
          <a:ln w="21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15146" y="4549392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6900" y="0"/>
                </a:lnTo>
              </a:path>
            </a:pathLst>
          </a:custGeom>
          <a:ln w="21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3632" y="4015764"/>
            <a:ext cx="132080" cy="302260"/>
          </a:xfrm>
          <a:custGeom>
            <a:avLst/>
            <a:gdLst/>
            <a:ahLst/>
            <a:cxnLst/>
            <a:rect l="l" t="t" r="r" b="b"/>
            <a:pathLst>
              <a:path w="132079" h="302260">
                <a:moveTo>
                  <a:pt x="0" y="0"/>
                </a:moveTo>
                <a:lnTo>
                  <a:pt x="131514" y="301989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7837" y="4015764"/>
            <a:ext cx="149860" cy="291465"/>
          </a:xfrm>
          <a:custGeom>
            <a:avLst/>
            <a:gdLst/>
            <a:ahLst/>
            <a:cxnLst/>
            <a:rect l="l" t="t" r="r" b="b"/>
            <a:pathLst>
              <a:path w="149860" h="291464">
                <a:moveTo>
                  <a:pt x="149291" y="0"/>
                </a:moveTo>
                <a:lnTo>
                  <a:pt x="0" y="291332"/>
                </a:lnTo>
              </a:path>
            </a:pathLst>
          </a:custGeom>
          <a:ln w="7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7128" y="454939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131239" y="0"/>
                </a:moveTo>
                <a:lnTo>
                  <a:pt x="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48672" y="4549392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59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50532" y="481582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457"/>
                </a:moveTo>
                <a:lnTo>
                  <a:pt x="0" y="0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8368" y="45493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29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82350" y="45493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321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1109" y="4477617"/>
            <a:ext cx="142181" cy="13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4972" y="4812279"/>
            <a:ext cx="142181" cy="13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3579" y="4477616"/>
            <a:ext cx="138339" cy="13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4524" y="4179213"/>
            <a:ext cx="138613" cy="138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2038" y="4179213"/>
            <a:ext cx="141906" cy="1385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79775" y="4477617"/>
            <a:ext cx="142028" cy="139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3577" y="4812279"/>
            <a:ext cx="142059" cy="13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2025" y="4477617"/>
            <a:ext cx="138497" cy="139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3168" y="4179213"/>
            <a:ext cx="138485" cy="1385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80610" y="4179213"/>
            <a:ext cx="142031" cy="138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50532" y="4947287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663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80980" y="508227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266595" y="0"/>
                </a:moveTo>
                <a:lnTo>
                  <a:pt x="0" y="0"/>
                </a:lnTo>
                <a:lnTo>
                  <a:pt x="135081" y="267153"/>
                </a:lnTo>
                <a:lnTo>
                  <a:pt x="266595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80526" y="4947287"/>
            <a:ext cx="71072" cy="1385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6062" y="534943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18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2047" y="36136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321" y="0"/>
                </a:moveTo>
                <a:lnTo>
                  <a:pt x="0" y="0"/>
                </a:lnTo>
                <a:lnTo>
                  <a:pt x="135081" y="266437"/>
                </a:lnTo>
                <a:lnTo>
                  <a:pt x="266321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5142" y="3880057"/>
            <a:ext cx="64135" cy="68580"/>
          </a:xfrm>
          <a:custGeom>
            <a:avLst/>
            <a:gdLst/>
            <a:ahLst/>
            <a:cxnLst/>
            <a:rect l="l" t="t" r="r" b="b"/>
            <a:pathLst>
              <a:path w="64135" h="68579">
                <a:moveTo>
                  <a:pt x="31986" y="68222"/>
                </a:moveTo>
                <a:lnTo>
                  <a:pt x="49763" y="61114"/>
                </a:lnTo>
                <a:lnTo>
                  <a:pt x="63973" y="46173"/>
                </a:lnTo>
                <a:lnTo>
                  <a:pt x="63973" y="24861"/>
                </a:lnTo>
                <a:lnTo>
                  <a:pt x="49763" y="7095"/>
                </a:lnTo>
                <a:lnTo>
                  <a:pt x="31986" y="0"/>
                </a:lnTo>
                <a:lnTo>
                  <a:pt x="10672" y="7095"/>
                </a:lnTo>
                <a:lnTo>
                  <a:pt x="0" y="24861"/>
                </a:lnTo>
                <a:lnTo>
                  <a:pt x="0" y="46173"/>
                </a:lnTo>
                <a:lnTo>
                  <a:pt x="10672" y="61114"/>
                </a:lnTo>
                <a:lnTo>
                  <a:pt x="31986" y="68222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17128" y="354963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81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17128" y="3948279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485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48672" y="36136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473" y="0"/>
                </a:moveTo>
                <a:lnTo>
                  <a:pt x="0" y="0"/>
                </a:lnTo>
                <a:lnTo>
                  <a:pt x="134959" y="266437"/>
                </a:lnTo>
                <a:lnTo>
                  <a:pt x="266473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1676" y="3880057"/>
            <a:ext cx="64135" cy="68580"/>
          </a:xfrm>
          <a:custGeom>
            <a:avLst/>
            <a:gdLst/>
            <a:ahLst/>
            <a:cxnLst/>
            <a:rect l="l" t="t" r="r" b="b"/>
            <a:pathLst>
              <a:path w="64135" h="68579">
                <a:moveTo>
                  <a:pt x="31956" y="68222"/>
                </a:moveTo>
                <a:lnTo>
                  <a:pt x="49702" y="61114"/>
                </a:lnTo>
                <a:lnTo>
                  <a:pt x="63912" y="46173"/>
                </a:lnTo>
                <a:lnTo>
                  <a:pt x="63912" y="24861"/>
                </a:lnTo>
                <a:lnTo>
                  <a:pt x="49702" y="7095"/>
                </a:lnTo>
                <a:lnTo>
                  <a:pt x="31956" y="0"/>
                </a:lnTo>
                <a:lnTo>
                  <a:pt x="10672" y="7095"/>
                </a:lnTo>
                <a:lnTo>
                  <a:pt x="0" y="24861"/>
                </a:lnTo>
                <a:lnTo>
                  <a:pt x="0" y="46173"/>
                </a:lnTo>
                <a:lnTo>
                  <a:pt x="10672" y="61114"/>
                </a:lnTo>
                <a:lnTo>
                  <a:pt x="31956" y="68222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83632" y="354963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81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3632" y="3948279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485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49741" y="354963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126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82353" y="354963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126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354247" y="4448155"/>
            <a:ext cx="31940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spc="7" baseline="18018" dirty="0">
                <a:latin typeface="Arial"/>
                <a:cs typeface="Arial"/>
              </a:rPr>
              <a:t>C</a:t>
            </a:r>
            <a:r>
              <a:rPr sz="1200" spc="15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718531" y="4947287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663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50618" y="36136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355" y="0"/>
                </a:moveTo>
                <a:lnTo>
                  <a:pt x="0" y="0"/>
                </a:lnTo>
                <a:lnTo>
                  <a:pt x="134956" y="266437"/>
                </a:lnTo>
                <a:lnTo>
                  <a:pt x="266355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53619" y="3880057"/>
            <a:ext cx="64135" cy="68580"/>
          </a:xfrm>
          <a:custGeom>
            <a:avLst/>
            <a:gdLst/>
            <a:ahLst/>
            <a:cxnLst/>
            <a:rect l="l" t="t" r="r" b="b"/>
            <a:pathLst>
              <a:path w="64135" h="68579">
                <a:moveTo>
                  <a:pt x="31956" y="68222"/>
                </a:moveTo>
                <a:lnTo>
                  <a:pt x="49696" y="61114"/>
                </a:lnTo>
                <a:lnTo>
                  <a:pt x="63924" y="46173"/>
                </a:lnTo>
                <a:lnTo>
                  <a:pt x="63924" y="24861"/>
                </a:lnTo>
                <a:lnTo>
                  <a:pt x="49696" y="7095"/>
                </a:lnTo>
                <a:lnTo>
                  <a:pt x="31956" y="0"/>
                </a:lnTo>
                <a:lnTo>
                  <a:pt x="10657" y="7095"/>
                </a:lnTo>
                <a:lnTo>
                  <a:pt x="0" y="24861"/>
                </a:lnTo>
                <a:lnTo>
                  <a:pt x="0" y="46173"/>
                </a:lnTo>
                <a:lnTo>
                  <a:pt x="10657" y="61114"/>
                </a:lnTo>
                <a:lnTo>
                  <a:pt x="31956" y="68222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5575" y="354963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81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85575" y="3948279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485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7234" y="36136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327" y="0"/>
                </a:moveTo>
                <a:lnTo>
                  <a:pt x="0" y="0"/>
                </a:lnTo>
                <a:lnTo>
                  <a:pt x="134956" y="266437"/>
                </a:lnTo>
                <a:lnTo>
                  <a:pt x="266327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20235" y="3880057"/>
            <a:ext cx="64135" cy="68580"/>
          </a:xfrm>
          <a:custGeom>
            <a:avLst/>
            <a:gdLst/>
            <a:ahLst/>
            <a:cxnLst/>
            <a:rect l="l" t="t" r="r" b="b"/>
            <a:pathLst>
              <a:path w="64135" h="68579">
                <a:moveTo>
                  <a:pt x="31956" y="68222"/>
                </a:moveTo>
                <a:lnTo>
                  <a:pt x="49693" y="61114"/>
                </a:lnTo>
                <a:lnTo>
                  <a:pt x="63924" y="46173"/>
                </a:lnTo>
                <a:lnTo>
                  <a:pt x="63924" y="24861"/>
                </a:lnTo>
                <a:lnTo>
                  <a:pt x="49693" y="7095"/>
                </a:lnTo>
                <a:lnTo>
                  <a:pt x="31956" y="0"/>
                </a:lnTo>
                <a:lnTo>
                  <a:pt x="10629" y="7095"/>
                </a:lnTo>
                <a:lnTo>
                  <a:pt x="0" y="24861"/>
                </a:lnTo>
                <a:lnTo>
                  <a:pt x="0" y="46173"/>
                </a:lnTo>
                <a:lnTo>
                  <a:pt x="10629" y="61114"/>
                </a:lnTo>
                <a:lnTo>
                  <a:pt x="31956" y="68222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52191" y="354963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81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52191" y="3948279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485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49646" y="508227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266351" y="0"/>
                </a:moveTo>
                <a:lnTo>
                  <a:pt x="0" y="0"/>
                </a:lnTo>
                <a:lnTo>
                  <a:pt x="134929" y="267153"/>
                </a:lnTo>
                <a:lnTo>
                  <a:pt x="266351" y="0"/>
                </a:lnTo>
                <a:close/>
              </a:path>
            </a:pathLst>
          </a:custGeom>
          <a:ln w="7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49070" y="4947287"/>
            <a:ext cx="71042" cy="1385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84576" y="534943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18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8254" y="354963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126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50958" y="354963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126"/>
                </a:lnTo>
              </a:path>
            </a:pathLst>
          </a:custGeom>
          <a:ln w="7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35940" y="1507040"/>
            <a:ext cx="7356475" cy="19716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Critical </a:t>
            </a:r>
            <a:r>
              <a:rPr sz="3200" spc="-75" dirty="0">
                <a:latin typeface="Arial"/>
                <a:cs typeface="Arial"/>
              </a:rPr>
              <a:t>path </a:t>
            </a:r>
            <a:r>
              <a:rPr sz="3200" spc="-270" dirty="0">
                <a:latin typeface="Arial"/>
                <a:cs typeface="Arial"/>
              </a:rPr>
              <a:t>passes </a:t>
            </a:r>
            <a:r>
              <a:rPr sz="3200" spc="-70" dirty="0">
                <a:latin typeface="Arial"/>
                <a:cs typeface="Arial"/>
              </a:rPr>
              <a:t>through </a:t>
            </a:r>
            <a:r>
              <a:rPr sz="3200" spc="-40" dirty="0">
                <a:latin typeface="Arial"/>
                <a:cs typeface="Arial"/>
              </a:rPr>
              <a:t>majority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gate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5" dirty="0">
                <a:latin typeface="Arial"/>
                <a:cs typeface="Arial"/>
              </a:rPr>
              <a:t>Built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25" dirty="0">
                <a:latin typeface="Arial"/>
                <a:cs typeface="Arial"/>
              </a:rPr>
              <a:t>minority </a:t>
            </a:r>
            <a:r>
              <a:rPr sz="2800" spc="-245" dirty="0">
                <a:latin typeface="Arial"/>
                <a:cs typeface="Arial"/>
              </a:rPr>
              <a:t>+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inverter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Eliminate </a:t>
            </a:r>
            <a:r>
              <a:rPr sz="2800" spc="-55" dirty="0">
                <a:latin typeface="Arial"/>
                <a:cs typeface="Arial"/>
              </a:rPr>
              <a:t>inverter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95" dirty="0">
                <a:latin typeface="Arial"/>
                <a:cs typeface="Arial"/>
              </a:rPr>
              <a:t>use </a:t>
            </a:r>
            <a:r>
              <a:rPr sz="2800" spc="-70" dirty="0">
                <a:latin typeface="Arial"/>
                <a:cs typeface="Arial"/>
              </a:rPr>
              <a:t>inverting </a:t>
            </a:r>
            <a:r>
              <a:rPr sz="2800" dirty="0">
                <a:latin typeface="Arial"/>
                <a:cs typeface="Arial"/>
              </a:rPr>
              <a:t>full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adder</a:t>
            </a:r>
            <a:endParaRPr sz="2800">
              <a:latin typeface="Arial"/>
              <a:cs typeface="Arial"/>
            </a:endParaRPr>
          </a:p>
          <a:p>
            <a:pPr marL="1791970">
              <a:lnSpc>
                <a:spcPct val="100000"/>
              </a:lnSpc>
              <a:spcBef>
                <a:spcPts val="380"/>
              </a:spcBef>
              <a:tabLst>
                <a:tab pos="2324735" algn="l"/>
                <a:tab pos="2857500" algn="l"/>
                <a:tab pos="3390265" algn="l"/>
                <a:tab pos="3923029" algn="l"/>
                <a:tab pos="4456430" algn="l"/>
                <a:tab pos="4989195" algn="l"/>
                <a:tab pos="5521960" algn="l"/>
              </a:tabLst>
            </a:pPr>
            <a:r>
              <a:rPr sz="1850" spc="15" dirty="0">
                <a:latin typeface="Arial"/>
                <a:cs typeface="Arial"/>
              </a:rPr>
              <a:t>A</a:t>
            </a:r>
            <a:r>
              <a:rPr sz="1800" spc="22" baseline="-27777" dirty="0">
                <a:latin typeface="Arial"/>
                <a:cs typeface="Arial"/>
              </a:rPr>
              <a:t>4	</a:t>
            </a:r>
            <a:r>
              <a:rPr sz="1850" spc="15" dirty="0">
                <a:latin typeface="Arial"/>
                <a:cs typeface="Arial"/>
              </a:rPr>
              <a:t>B</a:t>
            </a:r>
            <a:r>
              <a:rPr sz="1800" spc="22" baseline="-27777" dirty="0">
                <a:latin typeface="Arial"/>
                <a:cs typeface="Arial"/>
              </a:rPr>
              <a:t>4	</a:t>
            </a:r>
            <a:r>
              <a:rPr sz="1850" spc="15" dirty="0">
                <a:latin typeface="Arial"/>
                <a:cs typeface="Arial"/>
              </a:rPr>
              <a:t>A</a:t>
            </a:r>
            <a:r>
              <a:rPr sz="1800" spc="22" baseline="-27777" dirty="0">
                <a:latin typeface="Arial"/>
                <a:cs typeface="Arial"/>
              </a:rPr>
              <a:t>3	</a:t>
            </a:r>
            <a:r>
              <a:rPr sz="1850" spc="15" dirty="0">
                <a:latin typeface="Arial"/>
                <a:cs typeface="Arial"/>
              </a:rPr>
              <a:t>B</a:t>
            </a:r>
            <a:r>
              <a:rPr sz="1800" spc="22" baseline="-27777" dirty="0">
                <a:latin typeface="Arial"/>
                <a:cs typeface="Arial"/>
              </a:rPr>
              <a:t>3	</a:t>
            </a:r>
            <a:r>
              <a:rPr sz="1850" spc="15" dirty="0">
                <a:latin typeface="Arial"/>
                <a:cs typeface="Arial"/>
              </a:rPr>
              <a:t>A</a:t>
            </a:r>
            <a:r>
              <a:rPr sz="1800" spc="22" baseline="-27777" dirty="0">
                <a:latin typeface="Arial"/>
                <a:cs typeface="Arial"/>
              </a:rPr>
              <a:t>2	</a:t>
            </a:r>
            <a:r>
              <a:rPr sz="1850" spc="15" dirty="0">
                <a:latin typeface="Arial"/>
                <a:cs typeface="Arial"/>
              </a:rPr>
              <a:t>B</a:t>
            </a:r>
            <a:r>
              <a:rPr sz="1800" spc="22" baseline="-27777" dirty="0">
                <a:latin typeface="Arial"/>
                <a:cs typeface="Arial"/>
              </a:rPr>
              <a:t>2	</a:t>
            </a:r>
            <a:r>
              <a:rPr sz="1850" spc="20" dirty="0">
                <a:latin typeface="Arial"/>
                <a:cs typeface="Arial"/>
              </a:rPr>
              <a:t>A</a:t>
            </a:r>
            <a:r>
              <a:rPr sz="1800" spc="30" baseline="-27777" dirty="0">
                <a:latin typeface="Arial"/>
                <a:cs typeface="Arial"/>
              </a:rPr>
              <a:t>1	</a:t>
            </a:r>
            <a:r>
              <a:rPr sz="1850" spc="20" dirty="0">
                <a:latin typeface="Arial"/>
                <a:cs typeface="Arial"/>
              </a:rPr>
              <a:t>B</a:t>
            </a:r>
            <a:r>
              <a:rPr sz="1800" spc="30" baseline="-27777" dirty="0">
                <a:latin typeface="Arial"/>
                <a:cs typeface="Arial"/>
              </a:rPr>
              <a:t>1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46518" y="5437219"/>
            <a:ext cx="27241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Arial"/>
                <a:cs typeface="Arial"/>
              </a:rPr>
              <a:t>S</a:t>
            </a:r>
            <a:r>
              <a:rPr sz="1800" spc="22" baseline="-27777" dirty="0">
                <a:latin typeface="Arial"/>
                <a:cs typeface="Arial"/>
              </a:rPr>
              <a:t>1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80391" y="5437219"/>
            <a:ext cx="2730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5" dirty="0">
                <a:latin typeface="Arial"/>
                <a:cs typeface="Arial"/>
              </a:rPr>
              <a:t>S</a:t>
            </a:r>
            <a:r>
              <a:rPr sz="1800" spc="22" baseline="-27777" dirty="0">
                <a:latin typeface="Arial"/>
                <a:cs typeface="Arial"/>
              </a:rPr>
              <a:t>2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15101" y="5437219"/>
            <a:ext cx="27241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Arial"/>
                <a:cs typeface="Arial"/>
              </a:rPr>
              <a:t>S</a:t>
            </a:r>
            <a:r>
              <a:rPr sz="1800" spc="22" baseline="-27777" dirty="0">
                <a:latin typeface="Arial"/>
                <a:cs typeface="Arial"/>
              </a:rPr>
              <a:t>3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49038" y="5437219"/>
            <a:ext cx="2730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5" dirty="0">
                <a:latin typeface="Arial"/>
                <a:cs typeface="Arial"/>
              </a:rPr>
              <a:t>S</a:t>
            </a:r>
            <a:r>
              <a:rPr sz="1800" spc="22" baseline="-27777" dirty="0">
                <a:latin typeface="Arial"/>
                <a:cs typeface="Arial"/>
              </a:rPr>
              <a:t>4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53010" y="4636437"/>
            <a:ext cx="28321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dirty="0">
                <a:latin typeface="Arial"/>
                <a:cs typeface="Arial"/>
              </a:rPr>
              <a:t>C</a:t>
            </a:r>
            <a:r>
              <a:rPr sz="1800" spc="22" baseline="-27777" dirty="0">
                <a:latin typeface="Arial"/>
                <a:cs typeface="Arial"/>
              </a:rPr>
              <a:t>1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86844" y="4636437"/>
            <a:ext cx="28321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dirty="0">
                <a:latin typeface="Arial"/>
                <a:cs typeface="Arial"/>
              </a:rPr>
              <a:t>C</a:t>
            </a:r>
            <a:r>
              <a:rPr sz="1800" spc="22" baseline="-27777" dirty="0">
                <a:latin typeface="Arial"/>
                <a:cs typeface="Arial"/>
              </a:rPr>
              <a:t>2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21504" y="4636437"/>
            <a:ext cx="28321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dirty="0">
                <a:latin typeface="Arial"/>
                <a:cs typeface="Arial"/>
              </a:rPr>
              <a:t>C</a:t>
            </a:r>
            <a:r>
              <a:rPr sz="1800" spc="22" baseline="-27777" dirty="0">
                <a:latin typeface="Arial"/>
                <a:cs typeface="Arial"/>
              </a:rPr>
              <a:t>3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383450" y="4680834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0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51902" y="468083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8902" y="0"/>
                </a:lnTo>
              </a:path>
            </a:pathLst>
          </a:custGeom>
          <a:ln w="7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1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7" y="461589"/>
            <a:ext cx="4201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1’s </a:t>
            </a:r>
            <a:r>
              <a:rPr sz="4400" b="0" spc="70" dirty="0">
                <a:solidFill>
                  <a:srgbClr val="000000"/>
                </a:solidFill>
                <a:latin typeface="Arial"/>
                <a:cs typeface="Arial"/>
              </a:rPr>
              <a:t>&amp;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0’s</a:t>
            </a:r>
            <a:r>
              <a:rPr sz="4400" b="0" spc="-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Detectors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0" y="1510699"/>
            <a:ext cx="7159625" cy="16840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1’s </a:t>
            </a:r>
            <a:r>
              <a:rPr sz="3200" spc="-60" dirty="0">
                <a:latin typeface="Arial"/>
                <a:cs typeface="Arial"/>
              </a:rPr>
              <a:t>detector: </a:t>
            </a:r>
            <a:r>
              <a:rPr sz="3200" spc="-65" dirty="0">
                <a:latin typeface="Arial"/>
                <a:cs typeface="Arial"/>
              </a:rPr>
              <a:t>N-input </a:t>
            </a:r>
            <a:r>
              <a:rPr sz="3200" spc="-295" dirty="0">
                <a:latin typeface="Arial"/>
                <a:cs typeface="Arial"/>
              </a:rPr>
              <a:t>AND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gate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0’s </a:t>
            </a:r>
            <a:r>
              <a:rPr sz="3200" spc="-65" dirty="0">
                <a:latin typeface="Arial"/>
                <a:cs typeface="Arial"/>
              </a:rPr>
              <a:t>detector: </a:t>
            </a:r>
            <a:r>
              <a:rPr sz="3200" spc="-425" dirty="0">
                <a:latin typeface="Arial"/>
                <a:cs typeface="Arial"/>
              </a:rPr>
              <a:t>NOTs </a:t>
            </a:r>
            <a:r>
              <a:rPr sz="3200" spc="-275" dirty="0">
                <a:latin typeface="Arial"/>
                <a:cs typeface="Arial"/>
              </a:rPr>
              <a:t>+ </a:t>
            </a:r>
            <a:r>
              <a:rPr sz="3200" spc="-204" dirty="0">
                <a:latin typeface="Arial"/>
                <a:cs typeface="Arial"/>
              </a:rPr>
              <a:t>1’s </a:t>
            </a:r>
            <a:r>
              <a:rPr sz="3200" spc="-65" dirty="0">
                <a:latin typeface="Arial"/>
                <a:cs typeface="Arial"/>
              </a:rPr>
              <a:t>detector (N-input  </a:t>
            </a:r>
            <a:r>
              <a:rPr sz="3200" spc="-320" dirty="0">
                <a:latin typeface="Arial"/>
                <a:cs typeface="Arial"/>
              </a:rPr>
              <a:t>NOR)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3479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299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7806" y="397149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7806" y="413970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3639" y="405426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892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0483" y="3931240"/>
            <a:ext cx="85090" cy="80645"/>
          </a:xfrm>
          <a:custGeom>
            <a:avLst/>
            <a:gdLst/>
            <a:ahLst/>
            <a:cxnLst/>
            <a:rect l="l" t="t" r="r" b="b"/>
            <a:pathLst>
              <a:path w="85089" h="80645">
                <a:moveTo>
                  <a:pt x="84892" y="40255"/>
                </a:moveTo>
                <a:lnTo>
                  <a:pt x="80414" y="22358"/>
                </a:lnTo>
                <a:lnTo>
                  <a:pt x="69258" y="6714"/>
                </a:lnTo>
                <a:lnTo>
                  <a:pt x="51389" y="0"/>
                </a:lnTo>
                <a:lnTo>
                  <a:pt x="33505" y="0"/>
                </a:lnTo>
                <a:lnTo>
                  <a:pt x="15634" y="6714"/>
                </a:lnTo>
                <a:lnTo>
                  <a:pt x="4453" y="22358"/>
                </a:lnTo>
                <a:lnTo>
                  <a:pt x="0" y="40255"/>
                </a:lnTo>
                <a:lnTo>
                  <a:pt x="4453" y="58160"/>
                </a:lnTo>
                <a:lnTo>
                  <a:pt x="15634" y="73807"/>
                </a:lnTo>
                <a:lnTo>
                  <a:pt x="33505" y="80522"/>
                </a:lnTo>
                <a:lnTo>
                  <a:pt x="51389" y="80522"/>
                </a:lnTo>
                <a:lnTo>
                  <a:pt x="69258" y="73807"/>
                </a:lnTo>
                <a:lnTo>
                  <a:pt x="80414" y="58160"/>
                </a:lnTo>
                <a:lnTo>
                  <a:pt x="84892" y="40255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0483" y="4098987"/>
            <a:ext cx="85090" cy="81280"/>
          </a:xfrm>
          <a:custGeom>
            <a:avLst/>
            <a:gdLst/>
            <a:ahLst/>
            <a:cxnLst/>
            <a:rect l="l" t="t" r="r" b="b"/>
            <a:pathLst>
              <a:path w="85089" h="81279">
                <a:moveTo>
                  <a:pt x="84892" y="40721"/>
                </a:moveTo>
                <a:lnTo>
                  <a:pt x="80414" y="22361"/>
                </a:lnTo>
                <a:lnTo>
                  <a:pt x="69258" y="6717"/>
                </a:lnTo>
                <a:lnTo>
                  <a:pt x="51389" y="0"/>
                </a:lnTo>
                <a:lnTo>
                  <a:pt x="33505" y="0"/>
                </a:lnTo>
                <a:lnTo>
                  <a:pt x="15634" y="6717"/>
                </a:lnTo>
                <a:lnTo>
                  <a:pt x="4453" y="22361"/>
                </a:lnTo>
                <a:lnTo>
                  <a:pt x="0" y="40721"/>
                </a:lnTo>
                <a:lnTo>
                  <a:pt x="4453" y="58614"/>
                </a:lnTo>
                <a:lnTo>
                  <a:pt x="15634" y="74259"/>
                </a:lnTo>
                <a:lnTo>
                  <a:pt x="33505" y="80976"/>
                </a:lnTo>
                <a:lnTo>
                  <a:pt x="51389" y="80976"/>
                </a:lnTo>
                <a:lnTo>
                  <a:pt x="69258" y="74259"/>
                </a:lnTo>
                <a:lnTo>
                  <a:pt x="80414" y="58614"/>
                </a:lnTo>
                <a:lnTo>
                  <a:pt x="84892" y="40721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5618" y="3886496"/>
            <a:ext cx="168275" cy="336550"/>
          </a:xfrm>
          <a:custGeom>
            <a:avLst/>
            <a:gdLst/>
            <a:ahLst/>
            <a:cxnLst/>
            <a:rect l="l" t="t" r="r" b="b"/>
            <a:pathLst>
              <a:path w="168275" h="336550">
                <a:moveTo>
                  <a:pt x="0" y="0"/>
                </a:moveTo>
                <a:lnTo>
                  <a:pt x="37980" y="4477"/>
                </a:lnTo>
                <a:lnTo>
                  <a:pt x="73736" y="17908"/>
                </a:lnTo>
                <a:lnTo>
                  <a:pt x="132268" y="64865"/>
                </a:lnTo>
                <a:lnTo>
                  <a:pt x="163545" y="131968"/>
                </a:lnTo>
                <a:lnTo>
                  <a:pt x="168020" y="167770"/>
                </a:lnTo>
                <a:lnTo>
                  <a:pt x="163545" y="205788"/>
                </a:lnTo>
                <a:lnTo>
                  <a:pt x="132268" y="273333"/>
                </a:lnTo>
                <a:lnTo>
                  <a:pt x="105001" y="300169"/>
                </a:lnTo>
                <a:lnTo>
                  <a:pt x="37980" y="333734"/>
                </a:lnTo>
                <a:lnTo>
                  <a:pt x="0" y="33597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5375" y="3886496"/>
            <a:ext cx="250825" cy="336550"/>
          </a:xfrm>
          <a:custGeom>
            <a:avLst/>
            <a:gdLst/>
            <a:ahLst/>
            <a:cxnLst/>
            <a:rect l="l" t="t" r="r" b="b"/>
            <a:pathLst>
              <a:path w="250825" h="336550">
                <a:moveTo>
                  <a:pt x="250243" y="0"/>
                </a:moveTo>
                <a:lnTo>
                  <a:pt x="0" y="0"/>
                </a:lnTo>
                <a:lnTo>
                  <a:pt x="0" y="335971"/>
                </a:lnTo>
                <a:lnTo>
                  <a:pt x="250243" y="33597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9798" y="3803733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2655" y="42519"/>
                </a:moveTo>
                <a:lnTo>
                  <a:pt x="78201" y="24626"/>
                </a:lnTo>
                <a:lnTo>
                  <a:pt x="67021" y="8957"/>
                </a:lnTo>
                <a:lnTo>
                  <a:pt x="51377" y="0"/>
                </a:lnTo>
                <a:lnTo>
                  <a:pt x="31265" y="0"/>
                </a:lnTo>
                <a:lnTo>
                  <a:pt x="15634" y="8957"/>
                </a:lnTo>
                <a:lnTo>
                  <a:pt x="4465" y="24626"/>
                </a:lnTo>
                <a:lnTo>
                  <a:pt x="0" y="42519"/>
                </a:lnTo>
                <a:lnTo>
                  <a:pt x="4465" y="60403"/>
                </a:lnTo>
                <a:lnTo>
                  <a:pt x="15634" y="73820"/>
                </a:lnTo>
                <a:lnTo>
                  <a:pt x="31265" y="82762"/>
                </a:lnTo>
                <a:lnTo>
                  <a:pt x="51377" y="82762"/>
                </a:lnTo>
                <a:lnTo>
                  <a:pt x="67021" y="73820"/>
                </a:lnTo>
                <a:lnTo>
                  <a:pt x="78201" y="60403"/>
                </a:lnTo>
                <a:lnTo>
                  <a:pt x="82655" y="42519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7071" y="376124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7071" y="392900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2453" y="384625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353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2219" y="3678043"/>
            <a:ext cx="167640" cy="336550"/>
          </a:xfrm>
          <a:custGeom>
            <a:avLst/>
            <a:gdLst/>
            <a:ahLst/>
            <a:cxnLst/>
            <a:rect l="l" t="t" r="r" b="b"/>
            <a:pathLst>
              <a:path w="167639" h="336550">
                <a:moveTo>
                  <a:pt x="0" y="0"/>
                </a:moveTo>
                <a:lnTo>
                  <a:pt x="71495" y="15665"/>
                </a:lnTo>
                <a:lnTo>
                  <a:pt x="129588" y="62631"/>
                </a:lnTo>
                <a:lnTo>
                  <a:pt x="163103" y="130170"/>
                </a:lnTo>
                <a:lnTo>
                  <a:pt x="167578" y="168209"/>
                </a:lnTo>
                <a:lnTo>
                  <a:pt x="163103" y="203987"/>
                </a:lnTo>
                <a:lnTo>
                  <a:pt x="149697" y="239777"/>
                </a:lnTo>
                <a:lnTo>
                  <a:pt x="102773" y="297916"/>
                </a:lnTo>
                <a:lnTo>
                  <a:pt x="35755" y="331479"/>
                </a:lnTo>
                <a:lnTo>
                  <a:pt x="0" y="335956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9748" y="3678043"/>
            <a:ext cx="252729" cy="336550"/>
          </a:xfrm>
          <a:custGeom>
            <a:avLst/>
            <a:gdLst/>
            <a:ahLst/>
            <a:cxnLst/>
            <a:rect l="l" t="t" r="r" b="b"/>
            <a:pathLst>
              <a:path w="252730" h="336550">
                <a:moveTo>
                  <a:pt x="252471" y="0"/>
                </a:moveTo>
                <a:lnTo>
                  <a:pt x="0" y="0"/>
                </a:lnTo>
                <a:lnTo>
                  <a:pt x="0" y="335956"/>
                </a:lnTo>
                <a:lnTo>
                  <a:pt x="252471" y="335956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8532" y="4390213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8532" y="4560639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1673" y="4475201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728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3738" y="4307454"/>
            <a:ext cx="168275" cy="336550"/>
          </a:xfrm>
          <a:custGeom>
            <a:avLst/>
            <a:gdLst/>
            <a:ahLst/>
            <a:cxnLst/>
            <a:rect l="l" t="t" r="r" b="b"/>
            <a:pathLst>
              <a:path w="168275" h="336550">
                <a:moveTo>
                  <a:pt x="0" y="0"/>
                </a:moveTo>
                <a:lnTo>
                  <a:pt x="71376" y="15656"/>
                </a:lnTo>
                <a:lnTo>
                  <a:pt x="104928" y="35777"/>
                </a:lnTo>
                <a:lnTo>
                  <a:pt x="149676" y="93938"/>
                </a:lnTo>
                <a:lnTo>
                  <a:pt x="163454" y="129728"/>
                </a:lnTo>
                <a:lnTo>
                  <a:pt x="167935" y="167746"/>
                </a:lnTo>
                <a:lnTo>
                  <a:pt x="163454" y="206227"/>
                </a:lnTo>
                <a:lnTo>
                  <a:pt x="149676" y="242005"/>
                </a:lnTo>
                <a:lnTo>
                  <a:pt x="104928" y="300169"/>
                </a:lnTo>
                <a:lnTo>
                  <a:pt x="71376" y="320290"/>
                </a:lnTo>
                <a:lnTo>
                  <a:pt x="35600" y="331469"/>
                </a:lnTo>
                <a:lnTo>
                  <a:pt x="0" y="335947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1208" y="4307454"/>
            <a:ext cx="252729" cy="336550"/>
          </a:xfrm>
          <a:custGeom>
            <a:avLst/>
            <a:gdLst/>
            <a:ahLst/>
            <a:cxnLst/>
            <a:rect l="l" t="t" r="r" b="b"/>
            <a:pathLst>
              <a:path w="252730" h="336550">
                <a:moveTo>
                  <a:pt x="252529" y="0"/>
                </a:moveTo>
                <a:lnTo>
                  <a:pt x="0" y="0"/>
                </a:lnTo>
                <a:lnTo>
                  <a:pt x="0" y="335947"/>
                </a:lnTo>
                <a:lnTo>
                  <a:pt x="252529" y="335947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9798" y="4224692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2655" y="40255"/>
                </a:moveTo>
                <a:lnTo>
                  <a:pt x="78201" y="22373"/>
                </a:lnTo>
                <a:lnTo>
                  <a:pt x="67021" y="8954"/>
                </a:lnTo>
                <a:lnTo>
                  <a:pt x="51377" y="0"/>
                </a:lnTo>
                <a:lnTo>
                  <a:pt x="31265" y="0"/>
                </a:lnTo>
                <a:lnTo>
                  <a:pt x="15634" y="8954"/>
                </a:lnTo>
                <a:lnTo>
                  <a:pt x="4465" y="22373"/>
                </a:lnTo>
                <a:lnTo>
                  <a:pt x="0" y="40255"/>
                </a:lnTo>
                <a:lnTo>
                  <a:pt x="4465" y="58163"/>
                </a:lnTo>
                <a:lnTo>
                  <a:pt x="15634" y="73820"/>
                </a:lnTo>
                <a:lnTo>
                  <a:pt x="31265" y="82762"/>
                </a:lnTo>
                <a:lnTo>
                  <a:pt x="51377" y="82762"/>
                </a:lnTo>
                <a:lnTo>
                  <a:pt x="67021" y="73820"/>
                </a:lnTo>
                <a:lnTo>
                  <a:pt x="78201" y="58163"/>
                </a:lnTo>
                <a:lnTo>
                  <a:pt x="82655" y="40255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7071" y="418218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7071" y="434994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2453" y="426494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353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2219" y="4096749"/>
            <a:ext cx="167640" cy="336550"/>
          </a:xfrm>
          <a:custGeom>
            <a:avLst/>
            <a:gdLst/>
            <a:ahLst/>
            <a:cxnLst/>
            <a:rect l="l" t="t" r="r" b="b"/>
            <a:pathLst>
              <a:path w="167639" h="336550">
                <a:moveTo>
                  <a:pt x="0" y="0"/>
                </a:moveTo>
                <a:lnTo>
                  <a:pt x="71495" y="17893"/>
                </a:lnTo>
                <a:lnTo>
                  <a:pt x="129588" y="63079"/>
                </a:lnTo>
                <a:lnTo>
                  <a:pt x="149697" y="96629"/>
                </a:lnTo>
                <a:lnTo>
                  <a:pt x="163103" y="132419"/>
                </a:lnTo>
                <a:lnTo>
                  <a:pt x="167578" y="168197"/>
                </a:lnTo>
                <a:lnTo>
                  <a:pt x="163103" y="206239"/>
                </a:lnTo>
                <a:lnTo>
                  <a:pt x="149697" y="242017"/>
                </a:lnTo>
                <a:lnTo>
                  <a:pt x="102773" y="300169"/>
                </a:lnTo>
                <a:lnTo>
                  <a:pt x="35755" y="331482"/>
                </a:lnTo>
                <a:lnTo>
                  <a:pt x="0" y="33597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69748" y="4096749"/>
            <a:ext cx="252729" cy="336550"/>
          </a:xfrm>
          <a:custGeom>
            <a:avLst/>
            <a:gdLst/>
            <a:ahLst/>
            <a:cxnLst/>
            <a:rect l="l" t="t" r="r" b="b"/>
            <a:pathLst>
              <a:path w="252730" h="336550">
                <a:moveTo>
                  <a:pt x="252471" y="0"/>
                </a:moveTo>
                <a:lnTo>
                  <a:pt x="0" y="0"/>
                </a:lnTo>
                <a:lnTo>
                  <a:pt x="0" y="335971"/>
                </a:lnTo>
                <a:lnTo>
                  <a:pt x="252471" y="33597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7806" y="384625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242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7806" y="413970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239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57806" y="481117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7806" y="4979360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3639" y="4896610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892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0483" y="4770905"/>
            <a:ext cx="85090" cy="80645"/>
          </a:xfrm>
          <a:custGeom>
            <a:avLst/>
            <a:gdLst/>
            <a:ahLst/>
            <a:cxnLst/>
            <a:rect l="l" t="t" r="r" b="b"/>
            <a:pathLst>
              <a:path w="85089" h="80645">
                <a:moveTo>
                  <a:pt x="84892" y="40267"/>
                </a:moveTo>
                <a:lnTo>
                  <a:pt x="80414" y="22358"/>
                </a:lnTo>
                <a:lnTo>
                  <a:pt x="69258" y="6702"/>
                </a:lnTo>
                <a:lnTo>
                  <a:pt x="51389" y="0"/>
                </a:lnTo>
                <a:lnTo>
                  <a:pt x="33505" y="0"/>
                </a:lnTo>
                <a:lnTo>
                  <a:pt x="15634" y="6702"/>
                </a:lnTo>
                <a:lnTo>
                  <a:pt x="4453" y="22358"/>
                </a:lnTo>
                <a:lnTo>
                  <a:pt x="0" y="40267"/>
                </a:lnTo>
                <a:lnTo>
                  <a:pt x="4453" y="58148"/>
                </a:lnTo>
                <a:lnTo>
                  <a:pt x="15634" y="73807"/>
                </a:lnTo>
                <a:lnTo>
                  <a:pt x="33505" y="80510"/>
                </a:lnTo>
                <a:lnTo>
                  <a:pt x="51389" y="80510"/>
                </a:lnTo>
                <a:lnTo>
                  <a:pt x="69258" y="73807"/>
                </a:lnTo>
                <a:lnTo>
                  <a:pt x="80414" y="58148"/>
                </a:lnTo>
                <a:lnTo>
                  <a:pt x="84892" y="40267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0483" y="4939093"/>
            <a:ext cx="85090" cy="80645"/>
          </a:xfrm>
          <a:custGeom>
            <a:avLst/>
            <a:gdLst/>
            <a:ahLst/>
            <a:cxnLst/>
            <a:rect l="l" t="t" r="r" b="b"/>
            <a:pathLst>
              <a:path w="85089" h="80645">
                <a:moveTo>
                  <a:pt x="84892" y="40267"/>
                </a:moveTo>
                <a:lnTo>
                  <a:pt x="80414" y="22382"/>
                </a:lnTo>
                <a:lnTo>
                  <a:pt x="69258" y="6714"/>
                </a:lnTo>
                <a:lnTo>
                  <a:pt x="51389" y="0"/>
                </a:lnTo>
                <a:lnTo>
                  <a:pt x="33505" y="0"/>
                </a:lnTo>
                <a:lnTo>
                  <a:pt x="15634" y="6714"/>
                </a:lnTo>
                <a:lnTo>
                  <a:pt x="4453" y="22382"/>
                </a:lnTo>
                <a:lnTo>
                  <a:pt x="0" y="40267"/>
                </a:lnTo>
                <a:lnTo>
                  <a:pt x="4453" y="58160"/>
                </a:lnTo>
                <a:lnTo>
                  <a:pt x="15634" y="73817"/>
                </a:lnTo>
                <a:lnTo>
                  <a:pt x="33505" y="80522"/>
                </a:lnTo>
                <a:lnTo>
                  <a:pt x="51389" y="80522"/>
                </a:lnTo>
                <a:lnTo>
                  <a:pt x="69258" y="73817"/>
                </a:lnTo>
                <a:lnTo>
                  <a:pt x="80414" y="58160"/>
                </a:lnTo>
                <a:lnTo>
                  <a:pt x="84892" y="40267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5618" y="4728400"/>
            <a:ext cx="168275" cy="336550"/>
          </a:xfrm>
          <a:custGeom>
            <a:avLst/>
            <a:gdLst/>
            <a:ahLst/>
            <a:cxnLst/>
            <a:rect l="l" t="t" r="r" b="b"/>
            <a:pathLst>
              <a:path w="168275" h="336550">
                <a:moveTo>
                  <a:pt x="0" y="0"/>
                </a:moveTo>
                <a:lnTo>
                  <a:pt x="73736" y="15668"/>
                </a:lnTo>
                <a:lnTo>
                  <a:pt x="132268" y="62625"/>
                </a:lnTo>
                <a:lnTo>
                  <a:pt x="163545" y="129728"/>
                </a:lnTo>
                <a:lnTo>
                  <a:pt x="168020" y="168209"/>
                </a:lnTo>
                <a:lnTo>
                  <a:pt x="163545" y="203987"/>
                </a:lnTo>
                <a:lnTo>
                  <a:pt x="132268" y="271093"/>
                </a:lnTo>
                <a:lnTo>
                  <a:pt x="105001" y="297929"/>
                </a:lnTo>
                <a:lnTo>
                  <a:pt x="37980" y="331482"/>
                </a:lnTo>
                <a:lnTo>
                  <a:pt x="0" y="335956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5375" y="4728400"/>
            <a:ext cx="250825" cy="336550"/>
          </a:xfrm>
          <a:custGeom>
            <a:avLst/>
            <a:gdLst/>
            <a:ahLst/>
            <a:cxnLst/>
            <a:rect l="l" t="t" r="r" b="b"/>
            <a:pathLst>
              <a:path w="250825" h="336550">
                <a:moveTo>
                  <a:pt x="250243" y="0"/>
                </a:moveTo>
                <a:lnTo>
                  <a:pt x="0" y="0"/>
                </a:lnTo>
                <a:lnTo>
                  <a:pt x="0" y="335956"/>
                </a:lnTo>
                <a:lnTo>
                  <a:pt x="250243" y="335956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89798" y="4643401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2655" y="42504"/>
                </a:moveTo>
                <a:lnTo>
                  <a:pt x="78201" y="24619"/>
                </a:lnTo>
                <a:lnTo>
                  <a:pt x="67021" y="8942"/>
                </a:lnTo>
                <a:lnTo>
                  <a:pt x="51377" y="0"/>
                </a:lnTo>
                <a:lnTo>
                  <a:pt x="31265" y="0"/>
                </a:lnTo>
                <a:lnTo>
                  <a:pt x="15634" y="8942"/>
                </a:lnTo>
                <a:lnTo>
                  <a:pt x="4465" y="24619"/>
                </a:lnTo>
                <a:lnTo>
                  <a:pt x="0" y="42504"/>
                </a:lnTo>
                <a:lnTo>
                  <a:pt x="4465" y="60400"/>
                </a:lnTo>
                <a:lnTo>
                  <a:pt x="15634" y="73804"/>
                </a:lnTo>
                <a:lnTo>
                  <a:pt x="31265" y="82759"/>
                </a:lnTo>
                <a:lnTo>
                  <a:pt x="51377" y="82759"/>
                </a:lnTo>
                <a:lnTo>
                  <a:pt x="67021" y="73804"/>
                </a:lnTo>
                <a:lnTo>
                  <a:pt x="78201" y="60400"/>
                </a:lnTo>
                <a:lnTo>
                  <a:pt x="82655" y="42504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7071" y="460091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7071" y="47686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72453" y="468590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353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22219" y="4518159"/>
            <a:ext cx="167640" cy="335915"/>
          </a:xfrm>
          <a:custGeom>
            <a:avLst/>
            <a:gdLst/>
            <a:ahLst/>
            <a:cxnLst/>
            <a:rect l="l" t="t" r="r" b="b"/>
            <a:pathLst>
              <a:path w="167639" h="335914">
                <a:moveTo>
                  <a:pt x="0" y="0"/>
                </a:moveTo>
                <a:lnTo>
                  <a:pt x="71495" y="15656"/>
                </a:lnTo>
                <a:lnTo>
                  <a:pt x="129588" y="62613"/>
                </a:lnTo>
                <a:lnTo>
                  <a:pt x="163103" y="129719"/>
                </a:lnTo>
                <a:lnTo>
                  <a:pt x="167578" y="167746"/>
                </a:lnTo>
                <a:lnTo>
                  <a:pt x="163103" y="203524"/>
                </a:lnTo>
                <a:lnTo>
                  <a:pt x="149697" y="239326"/>
                </a:lnTo>
                <a:lnTo>
                  <a:pt x="129588" y="272867"/>
                </a:lnTo>
                <a:lnTo>
                  <a:pt x="71495" y="317611"/>
                </a:lnTo>
                <a:lnTo>
                  <a:pt x="35755" y="331027"/>
                </a:lnTo>
                <a:lnTo>
                  <a:pt x="0" y="335492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748" y="4518159"/>
            <a:ext cx="252729" cy="335915"/>
          </a:xfrm>
          <a:custGeom>
            <a:avLst/>
            <a:gdLst/>
            <a:ahLst/>
            <a:cxnLst/>
            <a:rect l="l" t="t" r="r" b="b"/>
            <a:pathLst>
              <a:path w="252730" h="335914">
                <a:moveTo>
                  <a:pt x="252471" y="0"/>
                </a:moveTo>
                <a:lnTo>
                  <a:pt x="0" y="0"/>
                </a:lnTo>
                <a:lnTo>
                  <a:pt x="0" y="335492"/>
                </a:lnTo>
                <a:lnTo>
                  <a:pt x="252471" y="335492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9798" y="5064357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2655" y="40255"/>
                </a:moveTo>
                <a:lnTo>
                  <a:pt x="78201" y="22361"/>
                </a:lnTo>
                <a:lnTo>
                  <a:pt x="67021" y="8942"/>
                </a:lnTo>
                <a:lnTo>
                  <a:pt x="51377" y="0"/>
                </a:lnTo>
                <a:lnTo>
                  <a:pt x="31265" y="0"/>
                </a:lnTo>
                <a:lnTo>
                  <a:pt x="15634" y="8942"/>
                </a:lnTo>
                <a:lnTo>
                  <a:pt x="4465" y="22361"/>
                </a:lnTo>
                <a:lnTo>
                  <a:pt x="0" y="40255"/>
                </a:lnTo>
                <a:lnTo>
                  <a:pt x="4465" y="58163"/>
                </a:lnTo>
                <a:lnTo>
                  <a:pt x="15634" y="73807"/>
                </a:lnTo>
                <a:lnTo>
                  <a:pt x="31265" y="82762"/>
                </a:lnTo>
                <a:lnTo>
                  <a:pt x="51377" y="82762"/>
                </a:lnTo>
                <a:lnTo>
                  <a:pt x="67021" y="73807"/>
                </a:lnTo>
                <a:lnTo>
                  <a:pt x="78201" y="58163"/>
                </a:lnTo>
                <a:lnTo>
                  <a:pt x="82655" y="40255"/>
                </a:lnTo>
                <a:close/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7071" y="502185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7071" y="518962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72453" y="5104612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353" y="0"/>
                </a:moveTo>
                <a:lnTo>
                  <a:pt x="0" y="0"/>
                </a:lnTo>
              </a:path>
            </a:pathLst>
          </a:custGeom>
          <a:ln w="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219" y="4936853"/>
            <a:ext cx="167640" cy="336550"/>
          </a:xfrm>
          <a:custGeom>
            <a:avLst/>
            <a:gdLst/>
            <a:ahLst/>
            <a:cxnLst/>
            <a:rect l="l" t="t" r="r" b="b"/>
            <a:pathLst>
              <a:path w="167639" h="336550">
                <a:moveTo>
                  <a:pt x="0" y="0"/>
                </a:moveTo>
                <a:lnTo>
                  <a:pt x="71495" y="17896"/>
                </a:lnTo>
                <a:lnTo>
                  <a:pt x="129588" y="64877"/>
                </a:lnTo>
                <a:lnTo>
                  <a:pt x="163103" y="131980"/>
                </a:lnTo>
                <a:lnTo>
                  <a:pt x="167578" y="167758"/>
                </a:lnTo>
                <a:lnTo>
                  <a:pt x="163103" y="205788"/>
                </a:lnTo>
                <a:lnTo>
                  <a:pt x="149697" y="241566"/>
                </a:lnTo>
                <a:lnTo>
                  <a:pt x="102773" y="300169"/>
                </a:lnTo>
                <a:lnTo>
                  <a:pt x="35755" y="331494"/>
                </a:lnTo>
                <a:lnTo>
                  <a:pt x="0" y="335959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9748" y="4936853"/>
            <a:ext cx="252729" cy="336550"/>
          </a:xfrm>
          <a:custGeom>
            <a:avLst/>
            <a:gdLst/>
            <a:ahLst/>
            <a:cxnLst/>
            <a:rect l="l" t="t" r="r" b="b"/>
            <a:pathLst>
              <a:path w="252730" h="336550">
                <a:moveTo>
                  <a:pt x="252471" y="0"/>
                </a:moveTo>
                <a:lnTo>
                  <a:pt x="0" y="0"/>
                </a:lnTo>
                <a:lnTo>
                  <a:pt x="0" y="335959"/>
                </a:lnTo>
                <a:lnTo>
                  <a:pt x="252471" y="335959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7806" y="4685905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266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57806" y="497936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25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28532" y="4054266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5947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8532" y="4560639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5971"/>
                </a:lnTo>
              </a:path>
            </a:pathLst>
          </a:custGeom>
          <a:ln w="4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52743" y="4311617"/>
            <a:ext cx="180975" cy="9658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290"/>
              </a:spcBef>
            </a:pPr>
            <a:r>
              <a:rPr sz="750" spc="1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ts val="1320"/>
              </a:lnSpc>
              <a:spcBef>
                <a:spcPts val="384"/>
              </a:spcBef>
            </a:pP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7" baseline="-29629" dirty="0">
                <a:latin typeface="Arial"/>
                <a:cs typeface="Arial"/>
              </a:rPr>
              <a:t>3  </a:t>
            </a: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15" baseline="-29629" dirty="0">
                <a:latin typeface="Arial"/>
                <a:cs typeface="Arial"/>
              </a:rPr>
              <a:t>2</a:t>
            </a:r>
            <a:endParaRPr sz="1125" baseline="-29629">
              <a:latin typeface="Arial"/>
              <a:cs typeface="Arial"/>
            </a:endParaRPr>
          </a:p>
          <a:p>
            <a:pPr marL="12700" marR="5080" algn="ctr">
              <a:lnSpc>
                <a:spcPts val="1320"/>
              </a:lnSpc>
              <a:spcBef>
                <a:spcPts val="670"/>
              </a:spcBef>
            </a:pP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7" baseline="-29629" dirty="0">
                <a:latin typeface="Arial"/>
                <a:cs typeface="Arial"/>
              </a:rPr>
              <a:t>1  </a:t>
            </a: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15" baseline="-29629" dirty="0">
                <a:latin typeface="Arial"/>
                <a:cs typeface="Arial"/>
              </a:rPr>
              <a:t>0</a:t>
            </a:r>
            <a:endParaRPr sz="1125" baseline="-29629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2743" y="4064551"/>
            <a:ext cx="12573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15" dirty="0">
                <a:latin typeface="Arial"/>
                <a:cs typeface="Arial"/>
              </a:rPr>
              <a:t>A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52743" y="4165131"/>
            <a:ext cx="1809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3030">
              <a:lnSpc>
                <a:spcPts val="715"/>
              </a:lnSpc>
              <a:spcBef>
                <a:spcPts val="120"/>
              </a:spcBef>
            </a:pPr>
            <a:r>
              <a:rPr sz="750" spc="10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150" spc="15" dirty="0">
                <a:latin typeface="Arial"/>
                <a:cs typeface="Arial"/>
              </a:rPr>
              <a:t>A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52743" y="3643596"/>
            <a:ext cx="180975" cy="3733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20"/>
              </a:spcBef>
            </a:pP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7" baseline="-29629" dirty="0">
                <a:latin typeface="Arial"/>
                <a:cs typeface="Arial"/>
              </a:rPr>
              <a:t>7  </a:t>
            </a:r>
            <a:r>
              <a:rPr sz="1150" spc="20" dirty="0">
                <a:latin typeface="Arial"/>
                <a:cs typeface="Arial"/>
              </a:rPr>
              <a:t>A</a:t>
            </a:r>
            <a:r>
              <a:rPr sz="1125" spc="15" baseline="-29629" dirty="0">
                <a:latin typeface="Arial"/>
                <a:cs typeface="Arial"/>
              </a:rPr>
              <a:t>6</a:t>
            </a:r>
            <a:endParaRPr sz="1125" baseline="-29629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75349" y="4358023"/>
            <a:ext cx="49784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10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ll</a:t>
            </a:r>
            <a:r>
              <a:rPr sz="1150" spc="10" dirty="0">
                <a:latin typeface="Arial"/>
                <a:cs typeface="Arial"/>
              </a:rPr>
              <a:t>ones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349265" y="374800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27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49265" y="3965446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27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08940" y="385527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110123" y="0"/>
                </a:moveTo>
                <a:lnTo>
                  <a:pt x="0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6492" y="3692914"/>
            <a:ext cx="110489" cy="107314"/>
          </a:xfrm>
          <a:custGeom>
            <a:avLst/>
            <a:gdLst/>
            <a:ahLst/>
            <a:cxnLst/>
            <a:rect l="l" t="t" r="r" b="b"/>
            <a:pathLst>
              <a:path w="110490" h="107314">
                <a:moveTo>
                  <a:pt x="110092" y="55093"/>
                </a:moveTo>
                <a:lnTo>
                  <a:pt x="104300" y="31904"/>
                </a:lnTo>
                <a:lnTo>
                  <a:pt x="89818" y="11579"/>
                </a:lnTo>
                <a:lnTo>
                  <a:pt x="66616" y="0"/>
                </a:lnTo>
                <a:lnTo>
                  <a:pt x="43445" y="0"/>
                </a:lnTo>
                <a:lnTo>
                  <a:pt x="20274" y="11579"/>
                </a:lnTo>
                <a:lnTo>
                  <a:pt x="5792" y="31904"/>
                </a:lnTo>
                <a:lnTo>
                  <a:pt x="0" y="55093"/>
                </a:lnTo>
                <a:lnTo>
                  <a:pt x="5792" y="78282"/>
                </a:lnTo>
                <a:lnTo>
                  <a:pt x="20274" y="95681"/>
                </a:lnTo>
                <a:lnTo>
                  <a:pt x="43445" y="107261"/>
                </a:lnTo>
                <a:lnTo>
                  <a:pt x="66616" y="107261"/>
                </a:lnTo>
                <a:lnTo>
                  <a:pt x="89818" y="95681"/>
                </a:lnTo>
                <a:lnTo>
                  <a:pt x="104300" y="78282"/>
                </a:lnTo>
                <a:lnTo>
                  <a:pt x="110092" y="55093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56492" y="3910356"/>
            <a:ext cx="110489" cy="107950"/>
          </a:xfrm>
          <a:custGeom>
            <a:avLst/>
            <a:gdLst/>
            <a:ahLst/>
            <a:cxnLst/>
            <a:rect l="l" t="t" r="r" b="b"/>
            <a:pathLst>
              <a:path w="110490" h="107950">
                <a:moveTo>
                  <a:pt x="110092" y="55090"/>
                </a:moveTo>
                <a:lnTo>
                  <a:pt x="104300" y="31910"/>
                </a:lnTo>
                <a:lnTo>
                  <a:pt x="89818" y="11609"/>
                </a:lnTo>
                <a:lnTo>
                  <a:pt x="66616" y="0"/>
                </a:lnTo>
                <a:lnTo>
                  <a:pt x="43445" y="0"/>
                </a:lnTo>
                <a:lnTo>
                  <a:pt x="20274" y="11609"/>
                </a:lnTo>
                <a:lnTo>
                  <a:pt x="5792" y="31910"/>
                </a:lnTo>
                <a:lnTo>
                  <a:pt x="0" y="55090"/>
                </a:lnTo>
                <a:lnTo>
                  <a:pt x="5792" y="78282"/>
                </a:lnTo>
                <a:lnTo>
                  <a:pt x="20274" y="96251"/>
                </a:lnTo>
                <a:lnTo>
                  <a:pt x="43445" y="107870"/>
                </a:lnTo>
                <a:lnTo>
                  <a:pt x="66616" y="107870"/>
                </a:lnTo>
                <a:lnTo>
                  <a:pt x="89818" y="96251"/>
                </a:lnTo>
                <a:lnTo>
                  <a:pt x="104300" y="78282"/>
                </a:lnTo>
                <a:lnTo>
                  <a:pt x="110092" y="55090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1650" y="3637242"/>
            <a:ext cx="217804" cy="436245"/>
          </a:xfrm>
          <a:custGeom>
            <a:avLst/>
            <a:gdLst/>
            <a:ahLst/>
            <a:cxnLst/>
            <a:rect l="l" t="t" r="r" b="b"/>
            <a:pathLst>
              <a:path w="217804" h="436245">
                <a:moveTo>
                  <a:pt x="0" y="0"/>
                </a:moveTo>
                <a:lnTo>
                  <a:pt x="49268" y="5820"/>
                </a:lnTo>
                <a:lnTo>
                  <a:pt x="95611" y="23189"/>
                </a:lnTo>
                <a:lnTo>
                  <a:pt x="136190" y="49882"/>
                </a:lnTo>
                <a:lnTo>
                  <a:pt x="170947" y="81756"/>
                </a:lnTo>
                <a:lnTo>
                  <a:pt x="197014" y="125269"/>
                </a:lnTo>
                <a:lnTo>
                  <a:pt x="211527" y="171648"/>
                </a:lnTo>
                <a:lnTo>
                  <a:pt x="217289" y="218035"/>
                </a:lnTo>
                <a:lnTo>
                  <a:pt x="211527" y="267314"/>
                </a:lnTo>
                <a:lnTo>
                  <a:pt x="197014" y="313714"/>
                </a:lnTo>
                <a:lnTo>
                  <a:pt x="170947" y="354872"/>
                </a:lnTo>
                <a:lnTo>
                  <a:pt x="136190" y="389674"/>
                </a:lnTo>
                <a:lnTo>
                  <a:pt x="95611" y="415773"/>
                </a:lnTo>
                <a:lnTo>
                  <a:pt x="49268" y="430263"/>
                </a:lnTo>
                <a:lnTo>
                  <a:pt x="0" y="436061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6585" y="3637242"/>
            <a:ext cx="325120" cy="436245"/>
          </a:xfrm>
          <a:custGeom>
            <a:avLst/>
            <a:gdLst/>
            <a:ahLst/>
            <a:cxnLst/>
            <a:rect l="l" t="t" r="r" b="b"/>
            <a:pathLst>
              <a:path w="325120" h="436245">
                <a:moveTo>
                  <a:pt x="325065" y="0"/>
                </a:moveTo>
                <a:lnTo>
                  <a:pt x="0" y="0"/>
                </a:lnTo>
                <a:lnTo>
                  <a:pt x="0" y="436061"/>
                </a:lnTo>
                <a:lnTo>
                  <a:pt x="325065" y="436061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49265" y="429074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27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8940" y="440150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110123" y="0"/>
                </a:moveTo>
                <a:lnTo>
                  <a:pt x="0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56492" y="4238562"/>
            <a:ext cx="110489" cy="107950"/>
          </a:xfrm>
          <a:custGeom>
            <a:avLst/>
            <a:gdLst/>
            <a:ahLst/>
            <a:cxnLst/>
            <a:rect l="l" t="t" r="r" b="b"/>
            <a:pathLst>
              <a:path w="110490" h="107950">
                <a:moveTo>
                  <a:pt x="110092" y="52186"/>
                </a:moveTo>
                <a:lnTo>
                  <a:pt x="104300" y="28994"/>
                </a:lnTo>
                <a:lnTo>
                  <a:pt x="89818" y="11597"/>
                </a:lnTo>
                <a:lnTo>
                  <a:pt x="66616" y="0"/>
                </a:lnTo>
                <a:lnTo>
                  <a:pt x="43445" y="0"/>
                </a:lnTo>
                <a:lnTo>
                  <a:pt x="20274" y="11597"/>
                </a:lnTo>
                <a:lnTo>
                  <a:pt x="5792" y="28994"/>
                </a:lnTo>
                <a:lnTo>
                  <a:pt x="0" y="52186"/>
                </a:lnTo>
                <a:lnTo>
                  <a:pt x="5792" y="75390"/>
                </a:lnTo>
                <a:lnTo>
                  <a:pt x="20274" y="96263"/>
                </a:lnTo>
                <a:lnTo>
                  <a:pt x="43445" y="107861"/>
                </a:lnTo>
                <a:lnTo>
                  <a:pt x="66616" y="107861"/>
                </a:lnTo>
                <a:lnTo>
                  <a:pt x="89818" y="96263"/>
                </a:lnTo>
                <a:lnTo>
                  <a:pt x="104300" y="75390"/>
                </a:lnTo>
                <a:lnTo>
                  <a:pt x="110092" y="52186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56492" y="4456592"/>
            <a:ext cx="110489" cy="107314"/>
          </a:xfrm>
          <a:custGeom>
            <a:avLst/>
            <a:gdLst/>
            <a:ahLst/>
            <a:cxnLst/>
            <a:rect l="l" t="t" r="r" b="b"/>
            <a:pathLst>
              <a:path w="110490" h="107314">
                <a:moveTo>
                  <a:pt x="110092" y="52195"/>
                </a:moveTo>
                <a:lnTo>
                  <a:pt x="104300" y="28990"/>
                </a:lnTo>
                <a:lnTo>
                  <a:pt x="89818" y="11594"/>
                </a:lnTo>
                <a:lnTo>
                  <a:pt x="66616" y="0"/>
                </a:lnTo>
                <a:lnTo>
                  <a:pt x="43445" y="0"/>
                </a:lnTo>
                <a:lnTo>
                  <a:pt x="20274" y="11594"/>
                </a:lnTo>
                <a:lnTo>
                  <a:pt x="5792" y="28990"/>
                </a:lnTo>
                <a:lnTo>
                  <a:pt x="0" y="52195"/>
                </a:lnTo>
                <a:lnTo>
                  <a:pt x="5792" y="75378"/>
                </a:lnTo>
                <a:lnTo>
                  <a:pt x="20274" y="95678"/>
                </a:lnTo>
                <a:lnTo>
                  <a:pt x="43445" y="107273"/>
                </a:lnTo>
                <a:lnTo>
                  <a:pt x="66616" y="107273"/>
                </a:lnTo>
                <a:lnTo>
                  <a:pt x="89818" y="95678"/>
                </a:lnTo>
                <a:lnTo>
                  <a:pt x="104300" y="75378"/>
                </a:lnTo>
                <a:lnTo>
                  <a:pt x="110092" y="52195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1650" y="4183472"/>
            <a:ext cx="217804" cy="435609"/>
          </a:xfrm>
          <a:custGeom>
            <a:avLst/>
            <a:gdLst/>
            <a:ahLst/>
            <a:cxnLst/>
            <a:rect l="l" t="t" r="r" b="b"/>
            <a:pathLst>
              <a:path w="217804" h="435610">
                <a:moveTo>
                  <a:pt x="0" y="0"/>
                </a:moveTo>
                <a:lnTo>
                  <a:pt x="49268" y="5798"/>
                </a:lnTo>
                <a:lnTo>
                  <a:pt x="95611" y="20288"/>
                </a:lnTo>
                <a:lnTo>
                  <a:pt x="136190" y="46399"/>
                </a:lnTo>
                <a:lnTo>
                  <a:pt x="170947" y="81189"/>
                </a:lnTo>
                <a:lnTo>
                  <a:pt x="197014" y="121765"/>
                </a:lnTo>
                <a:lnTo>
                  <a:pt x="211527" y="168747"/>
                </a:lnTo>
                <a:lnTo>
                  <a:pt x="217289" y="218029"/>
                </a:lnTo>
                <a:lnTo>
                  <a:pt x="211527" y="264425"/>
                </a:lnTo>
                <a:lnTo>
                  <a:pt x="197014" y="310801"/>
                </a:lnTo>
                <a:lnTo>
                  <a:pt x="170947" y="354296"/>
                </a:lnTo>
                <a:lnTo>
                  <a:pt x="136190" y="386191"/>
                </a:lnTo>
                <a:lnTo>
                  <a:pt x="95611" y="412290"/>
                </a:lnTo>
                <a:lnTo>
                  <a:pt x="49268" y="429687"/>
                </a:lnTo>
                <a:lnTo>
                  <a:pt x="0" y="435482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66585" y="4183472"/>
            <a:ext cx="325120" cy="435609"/>
          </a:xfrm>
          <a:custGeom>
            <a:avLst/>
            <a:gdLst/>
            <a:ahLst/>
            <a:cxnLst/>
            <a:rect l="l" t="t" r="r" b="b"/>
            <a:pathLst>
              <a:path w="325120" h="435610">
                <a:moveTo>
                  <a:pt x="325065" y="0"/>
                </a:moveTo>
                <a:lnTo>
                  <a:pt x="0" y="0"/>
                </a:lnTo>
                <a:lnTo>
                  <a:pt x="0" y="435482"/>
                </a:lnTo>
                <a:lnTo>
                  <a:pt x="325065" y="435482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19064" y="402113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196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19064" y="423856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196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71511" y="4128394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107227" y="0"/>
                </a:moveTo>
                <a:lnTo>
                  <a:pt x="0" y="0"/>
                </a:lnTo>
              </a:path>
            </a:pathLst>
          </a:custGeom>
          <a:ln w="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54222" y="3910356"/>
            <a:ext cx="217804" cy="436245"/>
          </a:xfrm>
          <a:custGeom>
            <a:avLst/>
            <a:gdLst/>
            <a:ahLst/>
            <a:cxnLst/>
            <a:rect l="l" t="t" r="r" b="b"/>
            <a:pathLst>
              <a:path w="217804" h="436245">
                <a:moveTo>
                  <a:pt x="0" y="0"/>
                </a:moveTo>
                <a:lnTo>
                  <a:pt x="46372" y="5798"/>
                </a:lnTo>
                <a:lnTo>
                  <a:pt x="92714" y="20312"/>
                </a:lnTo>
                <a:lnTo>
                  <a:pt x="133294" y="46399"/>
                </a:lnTo>
                <a:lnTo>
                  <a:pt x="168051" y="81759"/>
                </a:lnTo>
                <a:lnTo>
                  <a:pt x="194118" y="122359"/>
                </a:lnTo>
                <a:lnTo>
                  <a:pt x="211527" y="168747"/>
                </a:lnTo>
                <a:lnTo>
                  <a:pt x="217289" y="218038"/>
                </a:lnTo>
                <a:lnTo>
                  <a:pt x="211527" y="267317"/>
                </a:lnTo>
                <a:lnTo>
                  <a:pt x="194118" y="313717"/>
                </a:lnTo>
                <a:lnTo>
                  <a:pt x="168051" y="354305"/>
                </a:lnTo>
                <a:lnTo>
                  <a:pt x="133294" y="389083"/>
                </a:lnTo>
                <a:lnTo>
                  <a:pt x="92714" y="415779"/>
                </a:lnTo>
                <a:lnTo>
                  <a:pt x="46372" y="430269"/>
                </a:lnTo>
                <a:lnTo>
                  <a:pt x="0" y="436068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26260" y="3910356"/>
            <a:ext cx="328295" cy="436245"/>
          </a:xfrm>
          <a:custGeom>
            <a:avLst/>
            <a:gdLst/>
            <a:ahLst/>
            <a:cxnLst/>
            <a:rect l="l" t="t" r="r" b="b"/>
            <a:pathLst>
              <a:path w="328295" h="436245">
                <a:moveTo>
                  <a:pt x="327961" y="0"/>
                </a:moveTo>
                <a:lnTo>
                  <a:pt x="0" y="0"/>
                </a:lnTo>
                <a:lnTo>
                  <a:pt x="0" y="436068"/>
                </a:lnTo>
                <a:lnTo>
                  <a:pt x="327961" y="436068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19064" y="3855278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5852"/>
                </a:lnTo>
              </a:path>
            </a:pathLst>
          </a:custGeom>
          <a:ln w="5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19064" y="4238562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939"/>
                </a:lnTo>
              </a:path>
            </a:pathLst>
          </a:custGeom>
          <a:ln w="5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179539" y="4490434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49154" y="4272990"/>
            <a:ext cx="4521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ts val="955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 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500" spc="2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49154" y="3598672"/>
            <a:ext cx="226695" cy="8026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720"/>
              </a:lnSpc>
              <a:spcBef>
                <a:spcPts val="254"/>
              </a:spcBef>
            </a:pPr>
            <a:r>
              <a:rPr sz="1500" spc="20" dirty="0">
                <a:latin typeface="Arial"/>
                <a:cs typeface="Arial"/>
              </a:rPr>
              <a:t>A</a:t>
            </a:r>
            <a:r>
              <a:rPr sz="1500" baseline="-27777" dirty="0">
                <a:latin typeface="Arial"/>
                <a:cs typeface="Arial"/>
              </a:rPr>
              <a:t>3  </a:t>
            </a:r>
            <a:r>
              <a:rPr sz="1500" spc="20" dirty="0">
                <a:latin typeface="Arial"/>
                <a:cs typeface="Arial"/>
              </a:rPr>
              <a:t>A</a:t>
            </a:r>
            <a:r>
              <a:rPr sz="1500" baseline="-27777" dirty="0">
                <a:latin typeface="Arial"/>
                <a:cs typeface="Arial"/>
              </a:rPr>
              <a:t>2</a:t>
            </a:r>
            <a:endParaRPr sz="1500" baseline="-2777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spc="2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061611" y="3979066"/>
            <a:ext cx="69088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5" dirty="0">
                <a:latin typeface="Arial"/>
                <a:cs typeface="Arial"/>
              </a:rPr>
              <a:t>all</a:t>
            </a:r>
            <a:r>
              <a:rPr sz="1500" dirty="0">
                <a:latin typeface="Arial"/>
                <a:cs typeface="Arial"/>
              </a:rPr>
              <a:t>z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spc="15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73833" y="6342289"/>
            <a:ext cx="245613" cy="144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24459" y="6661463"/>
            <a:ext cx="71755" cy="67945"/>
          </a:xfrm>
          <a:custGeom>
            <a:avLst/>
            <a:gdLst/>
            <a:ahLst/>
            <a:cxnLst/>
            <a:rect l="l" t="t" r="r" b="b"/>
            <a:pathLst>
              <a:path w="71755" h="67945">
                <a:moveTo>
                  <a:pt x="71235" y="33754"/>
                </a:moveTo>
                <a:lnTo>
                  <a:pt x="67514" y="18752"/>
                </a:lnTo>
                <a:lnTo>
                  <a:pt x="58122" y="5631"/>
                </a:lnTo>
                <a:lnTo>
                  <a:pt x="43118" y="0"/>
                </a:lnTo>
                <a:lnTo>
                  <a:pt x="28114" y="0"/>
                </a:lnTo>
                <a:lnTo>
                  <a:pt x="13119" y="5631"/>
                </a:lnTo>
                <a:lnTo>
                  <a:pt x="3750" y="18752"/>
                </a:lnTo>
                <a:lnTo>
                  <a:pt x="0" y="33754"/>
                </a:lnTo>
                <a:lnTo>
                  <a:pt x="3750" y="48756"/>
                </a:lnTo>
                <a:lnTo>
                  <a:pt x="13119" y="61888"/>
                </a:lnTo>
                <a:lnTo>
                  <a:pt x="28114" y="67508"/>
                </a:lnTo>
                <a:lnTo>
                  <a:pt x="43118" y="67508"/>
                </a:lnTo>
                <a:lnTo>
                  <a:pt x="58122" y="61888"/>
                </a:lnTo>
                <a:lnTo>
                  <a:pt x="67514" y="48756"/>
                </a:lnTo>
                <a:lnTo>
                  <a:pt x="71235" y="33754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02207" y="6625828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625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02207" y="676685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625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3836" y="6554568"/>
            <a:ext cx="140970" cy="281940"/>
          </a:xfrm>
          <a:custGeom>
            <a:avLst/>
            <a:gdLst/>
            <a:ahLst/>
            <a:cxnLst/>
            <a:rect l="l" t="t" r="r" b="b"/>
            <a:pathLst>
              <a:path w="140969" h="281940">
                <a:moveTo>
                  <a:pt x="0" y="0"/>
                </a:moveTo>
                <a:lnTo>
                  <a:pt x="61876" y="13120"/>
                </a:lnTo>
                <a:lnTo>
                  <a:pt x="110629" y="52506"/>
                </a:lnTo>
                <a:lnTo>
                  <a:pt x="136871" y="108775"/>
                </a:lnTo>
                <a:lnTo>
                  <a:pt x="140622" y="140648"/>
                </a:lnTo>
                <a:lnTo>
                  <a:pt x="136871" y="172533"/>
                </a:lnTo>
                <a:lnTo>
                  <a:pt x="110629" y="229171"/>
                </a:lnTo>
                <a:lnTo>
                  <a:pt x="61876" y="268545"/>
                </a:lnTo>
                <a:lnTo>
                  <a:pt x="31871" y="277927"/>
                </a:lnTo>
                <a:lnTo>
                  <a:pt x="0" y="281678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73833" y="6554568"/>
            <a:ext cx="210185" cy="281940"/>
          </a:xfrm>
          <a:custGeom>
            <a:avLst/>
            <a:gdLst/>
            <a:ahLst/>
            <a:cxnLst/>
            <a:rect l="l" t="t" r="r" b="b"/>
            <a:pathLst>
              <a:path w="210185" h="281940">
                <a:moveTo>
                  <a:pt x="210003" y="0"/>
                </a:moveTo>
                <a:lnTo>
                  <a:pt x="0" y="0"/>
                </a:lnTo>
                <a:lnTo>
                  <a:pt x="0" y="281678"/>
                </a:lnTo>
                <a:lnTo>
                  <a:pt x="210003" y="281678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65072" y="6554568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268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58587" y="662582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378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36341" y="6520446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744" y="34122"/>
                </a:moveTo>
                <a:lnTo>
                  <a:pt x="65627" y="18738"/>
                </a:lnTo>
                <a:lnTo>
                  <a:pt x="56234" y="5620"/>
                </a:lnTo>
                <a:lnTo>
                  <a:pt x="43121" y="0"/>
                </a:lnTo>
                <a:lnTo>
                  <a:pt x="26256" y="0"/>
                </a:lnTo>
                <a:lnTo>
                  <a:pt x="13113" y="5620"/>
                </a:lnTo>
                <a:lnTo>
                  <a:pt x="1860" y="18738"/>
                </a:lnTo>
                <a:lnTo>
                  <a:pt x="0" y="34122"/>
                </a:lnTo>
                <a:lnTo>
                  <a:pt x="1860" y="49112"/>
                </a:lnTo>
                <a:lnTo>
                  <a:pt x="13113" y="62257"/>
                </a:lnTo>
                <a:lnTo>
                  <a:pt x="26256" y="67876"/>
                </a:lnTo>
                <a:lnTo>
                  <a:pt x="43121" y="67876"/>
                </a:lnTo>
                <a:lnTo>
                  <a:pt x="56234" y="62257"/>
                </a:lnTo>
                <a:lnTo>
                  <a:pt x="65627" y="49112"/>
                </a:lnTo>
                <a:lnTo>
                  <a:pt x="69744" y="34122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36341" y="6661463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744" y="33754"/>
                </a:moveTo>
                <a:lnTo>
                  <a:pt x="65627" y="18752"/>
                </a:lnTo>
                <a:lnTo>
                  <a:pt x="56234" y="5631"/>
                </a:lnTo>
                <a:lnTo>
                  <a:pt x="43121" y="0"/>
                </a:lnTo>
                <a:lnTo>
                  <a:pt x="26256" y="0"/>
                </a:lnTo>
                <a:lnTo>
                  <a:pt x="13113" y="5631"/>
                </a:lnTo>
                <a:lnTo>
                  <a:pt x="1860" y="18752"/>
                </a:lnTo>
                <a:lnTo>
                  <a:pt x="0" y="33754"/>
                </a:lnTo>
                <a:lnTo>
                  <a:pt x="1860" y="48756"/>
                </a:lnTo>
                <a:lnTo>
                  <a:pt x="13113" y="61888"/>
                </a:lnTo>
                <a:lnTo>
                  <a:pt x="26256" y="67508"/>
                </a:lnTo>
                <a:lnTo>
                  <a:pt x="43121" y="67508"/>
                </a:lnTo>
                <a:lnTo>
                  <a:pt x="56234" y="61888"/>
                </a:lnTo>
                <a:lnTo>
                  <a:pt x="65627" y="48756"/>
                </a:lnTo>
                <a:lnTo>
                  <a:pt x="69744" y="33754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17970" y="6484797"/>
            <a:ext cx="140970" cy="282575"/>
          </a:xfrm>
          <a:custGeom>
            <a:avLst/>
            <a:gdLst/>
            <a:ahLst/>
            <a:cxnLst/>
            <a:rect l="l" t="t" r="r" b="b"/>
            <a:pathLst>
              <a:path w="140970" h="282575">
                <a:moveTo>
                  <a:pt x="0" y="0"/>
                </a:moveTo>
                <a:lnTo>
                  <a:pt x="59985" y="13133"/>
                </a:lnTo>
                <a:lnTo>
                  <a:pt x="108748" y="52519"/>
                </a:lnTo>
                <a:lnTo>
                  <a:pt x="136865" y="109157"/>
                </a:lnTo>
                <a:lnTo>
                  <a:pt x="140616" y="141030"/>
                </a:lnTo>
                <a:lnTo>
                  <a:pt x="136865" y="171046"/>
                </a:lnTo>
                <a:lnTo>
                  <a:pt x="108748" y="227303"/>
                </a:lnTo>
                <a:lnTo>
                  <a:pt x="59985" y="266677"/>
                </a:lnTo>
                <a:lnTo>
                  <a:pt x="29977" y="278309"/>
                </a:lnTo>
                <a:lnTo>
                  <a:pt x="0" y="282060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06085" y="6484797"/>
            <a:ext cx="212090" cy="282575"/>
          </a:xfrm>
          <a:custGeom>
            <a:avLst/>
            <a:gdLst/>
            <a:ahLst/>
            <a:cxnLst/>
            <a:rect l="l" t="t" r="r" b="b"/>
            <a:pathLst>
              <a:path w="212089" h="282575">
                <a:moveTo>
                  <a:pt x="211885" y="0"/>
                </a:moveTo>
                <a:lnTo>
                  <a:pt x="0" y="0"/>
                </a:lnTo>
                <a:lnTo>
                  <a:pt x="0" y="282060"/>
                </a:lnTo>
                <a:lnTo>
                  <a:pt x="211885" y="282060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2207" y="641353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5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19446" y="6413539"/>
            <a:ext cx="245745" cy="141605"/>
          </a:xfrm>
          <a:custGeom>
            <a:avLst/>
            <a:gdLst/>
            <a:ahLst/>
            <a:cxnLst/>
            <a:rect l="l" t="t" r="r" b="b"/>
            <a:pathLst>
              <a:path w="245744" h="141604">
                <a:moveTo>
                  <a:pt x="0" y="0"/>
                </a:moveTo>
                <a:lnTo>
                  <a:pt x="245625" y="0"/>
                </a:lnTo>
                <a:lnTo>
                  <a:pt x="245625" y="14103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99203" y="5988958"/>
            <a:ext cx="245949" cy="144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50241" y="6520446"/>
            <a:ext cx="71755" cy="67945"/>
          </a:xfrm>
          <a:custGeom>
            <a:avLst/>
            <a:gdLst/>
            <a:ahLst/>
            <a:cxnLst/>
            <a:rect l="l" t="t" r="r" b="b"/>
            <a:pathLst>
              <a:path w="71754" h="67945">
                <a:moveTo>
                  <a:pt x="71146" y="34122"/>
                </a:moveTo>
                <a:lnTo>
                  <a:pt x="67395" y="18738"/>
                </a:lnTo>
                <a:lnTo>
                  <a:pt x="58033" y="5620"/>
                </a:lnTo>
                <a:lnTo>
                  <a:pt x="43182" y="0"/>
                </a:lnTo>
                <a:lnTo>
                  <a:pt x="28147" y="0"/>
                </a:lnTo>
                <a:lnTo>
                  <a:pt x="13143" y="5620"/>
                </a:lnTo>
                <a:lnTo>
                  <a:pt x="3750" y="18738"/>
                </a:lnTo>
                <a:lnTo>
                  <a:pt x="0" y="34122"/>
                </a:lnTo>
                <a:lnTo>
                  <a:pt x="3750" y="49112"/>
                </a:lnTo>
                <a:lnTo>
                  <a:pt x="13143" y="62257"/>
                </a:lnTo>
                <a:lnTo>
                  <a:pt x="28147" y="67876"/>
                </a:lnTo>
                <a:lnTo>
                  <a:pt x="43182" y="67876"/>
                </a:lnTo>
                <a:lnTo>
                  <a:pt x="58033" y="62257"/>
                </a:lnTo>
                <a:lnTo>
                  <a:pt x="67395" y="49112"/>
                </a:lnTo>
                <a:lnTo>
                  <a:pt x="71146" y="34122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27965" y="6484797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238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27965" y="662582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238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21388" y="655456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469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09625" y="6413539"/>
            <a:ext cx="140970" cy="281940"/>
          </a:xfrm>
          <a:custGeom>
            <a:avLst/>
            <a:gdLst/>
            <a:ahLst/>
            <a:cxnLst/>
            <a:rect l="l" t="t" r="r" b="b"/>
            <a:pathLst>
              <a:path w="140970" h="281940">
                <a:moveTo>
                  <a:pt x="0" y="0"/>
                </a:moveTo>
                <a:lnTo>
                  <a:pt x="61784" y="13133"/>
                </a:lnTo>
                <a:lnTo>
                  <a:pt x="110577" y="52519"/>
                </a:lnTo>
                <a:lnTo>
                  <a:pt x="136865" y="108774"/>
                </a:lnTo>
                <a:lnTo>
                  <a:pt x="140616" y="141030"/>
                </a:lnTo>
                <a:lnTo>
                  <a:pt x="136865" y="172915"/>
                </a:lnTo>
                <a:lnTo>
                  <a:pt x="110577" y="229172"/>
                </a:lnTo>
                <a:lnTo>
                  <a:pt x="61784" y="268546"/>
                </a:lnTo>
                <a:lnTo>
                  <a:pt x="31746" y="277928"/>
                </a:lnTo>
                <a:lnTo>
                  <a:pt x="0" y="281678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99203" y="6413539"/>
            <a:ext cx="210820" cy="281940"/>
          </a:xfrm>
          <a:custGeom>
            <a:avLst/>
            <a:gdLst/>
            <a:ahLst/>
            <a:cxnLst/>
            <a:rect l="l" t="t" r="r" b="b"/>
            <a:pathLst>
              <a:path w="210820" h="281940">
                <a:moveTo>
                  <a:pt x="210421" y="0"/>
                </a:moveTo>
                <a:lnTo>
                  <a:pt x="0" y="0"/>
                </a:lnTo>
                <a:lnTo>
                  <a:pt x="0" y="281678"/>
                </a:lnTo>
                <a:lnTo>
                  <a:pt x="210421" y="281678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0857" y="641353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0857" y="655456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84311" y="648479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439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62004" y="6379772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439" y="33766"/>
                </a:moveTo>
                <a:lnTo>
                  <a:pt x="65688" y="18765"/>
                </a:lnTo>
                <a:lnTo>
                  <a:pt x="56325" y="5644"/>
                </a:lnTo>
                <a:lnTo>
                  <a:pt x="43182" y="0"/>
                </a:lnTo>
                <a:lnTo>
                  <a:pt x="26287" y="0"/>
                </a:lnTo>
                <a:lnTo>
                  <a:pt x="13143" y="5644"/>
                </a:lnTo>
                <a:lnTo>
                  <a:pt x="1890" y="18765"/>
                </a:lnTo>
                <a:lnTo>
                  <a:pt x="0" y="33766"/>
                </a:lnTo>
                <a:lnTo>
                  <a:pt x="1890" y="48769"/>
                </a:lnTo>
                <a:lnTo>
                  <a:pt x="13143" y="61890"/>
                </a:lnTo>
                <a:lnTo>
                  <a:pt x="26287" y="67532"/>
                </a:lnTo>
                <a:lnTo>
                  <a:pt x="43182" y="67532"/>
                </a:lnTo>
                <a:lnTo>
                  <a:pt x="56325" y="61890"/>
                </a:lnTo>
                <a:lnTo>
                  <a:pt x="65688" y="48769"/>
                </a:lnTo>
                <a:lnTo>
                  <a:pt x="69439" y="33766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62004" y="6520446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439" y="34122"/>
                </a:moveTo>
                <a:lnTo>
                  <a:pt x="65688" y="18738"/>
                </a:lnTo>
                <a:lnTo>
                  <a:pt x="56325" y="5620"/>
                </a:lnTo>
                <a:lnTo>
                  <a:pt x="43182" y="0"/>
                </a:lnTo>
                <a:lnTo>
                  <a:pt x="26287" y="0"/>
                </a:lnTo>
                <a:lnTo>
                  <a:pt x="13143" y="5620"/>
                </a:lnTo>
                <a:lnTo>
                  <a:pt x="1890" y="18738"/>
                </a:lnTo>
                <a:lnTo>
                  <a:pt x="0" y="34122"/>
                </a:lnTo>
                <a:lnTo>
                  <a:pt x="1890" y="49112"/>
                </a:lnTo>
                <a:lnTo>
                  <a:pt x="13143" y="62257"/>
                </a:lnTo>
                <a:lnTo>
                  <a:pt x="26287" y="67876"/>
                </a:lnTo>
                <a:lnTo>
                  <a:pt x="43182" y="67876"/>
                </a:lnTo>
                <a:lnTo>
                  <a:pt x="56325" y="62257"/>
                </a:lnTo>
                <a:lnTo>
                  <a:pt x="65688" y="49112"/>
                </a:lnTo>
                <a:lnTo>
                  <a:pt x="69439" y="34122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43694" y="6344163"/>
            <a:ext cx="140970" cy="281940"/>
          </a:xfrm>
          <a:custGeom>
            <a:avLst/>
            <a:gdLst/>
            <a:ahLst/>
            <a:cxnLst/>
            <a:rect l="l" t="t" r="r" b="b"/>
            <a:pathLst>
              <a:path w="140970" h="281940">
                <a:moveTo>
                  <a:pt x="0" y="0"/>
                </a:moveTo>
                <a:lnTo>
                  <a:pt x="60076" y="13117"/>
                </a:lnTo>
                <a:lnTo>
                  <a:pt x="108687" y="52504"/>
                </a:lnTo>
                <a:lnTo>
                  <a:pt x="136865" y="108762"/>
                </a:lnTo>
                <a:lnTo>
                  <a:pt x="140616" y="140634"/>
                </a:lnTo>
                <a:lnTo>
                  <a:pt x="136865" y="170650"/>
                </a:lnTo>
                <a:lnTo>
                  <a:pt x="108687" y="227276"/>
                </a:lnTo>
                <a:lnTo>
                  <a:pt x="60076" y="266662"/>
                </a:lnTo>
                <a:lnTo>
                  <a:pt x="30038" y="277914"/>
                </a:lnTo>
                <a:lnTo>
                  <a:pt x="0" y="281664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31443" y="6344163"/>
            <a:ext cx="212725" cy="281940"/>
          </a:xfrm>
          <a:custGeom>
            <a:avLst/>
            <a:gdLst/>
            <a:ahLst/>
            <a:cxnLst/>
            <a:rect l="l" t="t" r="r" b="b"/>
            <a:pathLst>
              <a:path w="212725" h="281940">
                <a:moveTo>
                  <a:pt x="212251" y="0"/>
                </a:moveTo>
                <a:lnTo>
                  <a:pt x="0" y="0"/>
                </a:lnTo>
                <a:lnTo>
                  <a:pt x="0" y="281664"/>
                </a:lnTo>
                <a:lnTo>
                  <a:pt x="212251" y="281664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02207" y="6062090"/>
            <a:ext cx="1197610" cy="0"/>
          </a:xfrm>
          <a:custGeom>
            <a:avLst/>
            <a:gdLst/>
            <a:ahLst/>
            <a:cxnLst/>
            <a:rect l="l" t="t" r="r" b="b"/>
            <a:pathLst>
              <a:path w="1197610">
                <a:moveTo>
                  <a:pt x="1196995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5152" y="6062090"/>
            <a:ext cx="245745" cy="351790"/>
          </a:xfrm>
          <a:custGeom>
            <a:avLst/>
            <a:gdLst/>
            <a:ahLst/>
            <a:cxnLst/>
            <a:rect l="l" t="t" r="r" b="b"/>
            <a:pathLst>
              <a:path w="245745" h="351789">
                <a:moveTo>
                  <a:pt x="0" y="0"/>
                </a:moveTo>
                <a:lnTo>
                  <a:pt x="245705" y="0"/>
                </a:lnTo>
                <a:lnTo>
                  <a:pt x="245705" y="351448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02207" y="6272521"/>
            <a:ext cx="1125855" cy="212725"/>
          </a:xfrm>
          <a:custGeom>
            <a:avLst/>
            <a:gdLst/>
            <a:ahLst/>
            <a:cxnLst/>
            <a:rect l="l" t="t" r="r" b="b"/>
            <a:pathLst>
              <a:path w="1125854" h="212725">
                <a:moveTo>
                  <a:pt x="0" y="0"/>
                </a:moveTo>
                <a:lnTo>
                  <a:pt x="1125757" y="0"/>
                </a:lnTo>
                <a:lnTo>
                  <a:pt x="1125757" y="212276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24897" y="5637531"/>
            <a:ext cx="245735" cy="144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76026" y="6379772"/>
            <a:ext cx="71755" cy="67945"/>
          </a:xfrm>
          <a:custGeom>
            <a:avLst/>
            <a:gdLst/>
            <a:ahLst/>
            <a:cxnLst/>
            <a:rect l="l" t="t" r="r" b="b"/>
            <a:pathLst>
              <a:path w="71754" h="67945">
                <a:moveTo>
                  <a:pt x="71177" y="33766"/>
                </a:moveTo>
                <a:lnTo>
                  <a:pt x="67426" y="18765"/>
                </a:lnTo>
                <a:lnTo>
                  <a:pt x="58033" y="5644"/>
                </a:lnTo>
                <a:lnTo>
                  <a:pt x="43029" y="0"/>
                </a:lnTo>
                <a:lnTo>
                  <a:pt x="27995" y="0"/>
                </a:lnTo>
                <a:lnTo>
                  <a:pt x="12991" y="5644"/>
                </a:lnTo>
                <a:lnTo>
                  <a:pt x="3598" y="18765"/>
                </a:lnTo>
                <a:lnTo>
                  <a:pt x="0" y="33766"/>
                </a:lnTo>
                <a:lnTo>
                  <a:pt x="3598" y="48769"/>
                </a:lnTo>
                <a:lnTo>
                  <a:pt x="12991" y="61890"/>
                </a:lnTo>
                <a:lnTo>
                  <a:pt x="27995" y="67532"/>
                </a:lnTo>
                <a:lnTo>
                  <a:pt x="43029" y="67532"/>
                </a:lnTo>
                <a:lnTo>
                  <a:pt x="58033" y="61890"/>
                </a:lnTo>
                <a:lnTo>
                  <a:pt x="67426" y="48769"/>
                </a:lnTo>
                <a:lnTo>
                  <a:pt x="71177" y="33766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53750" y="6344163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53750" y="6484797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47203" y="6413539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439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4952" y="6272521"/>
            <a:ext cx="141605" cy="282575"/>
          </a:xfrm>
          <a:custGeom>
            <a:avLst/>
            <a:gdLst/>
            <a:ahLst/>
            <a:cxnLst/>
            <a:rect l="l" t="t" r="r" b="b"/>
            <a:pathLst>
              <a:path w="141604" h="282575">
                <a:moveTo>
                  <a:pt x="0" y="0"/>
                </a:moveTo>
                <a:lnTo>
                  <a:pt x="61937" y="13120"/>
                </a:lnTo>
                <a:lnTo>
                  <a:pt x="111035" y="52507"/>
                </a:lnTo>
                <a:lnTo>
                  <a:pt x="137322" y="109146"/>
                </a:lnTo>
                <a:lnTo>
                  <a:pt x="141073" y="141017"/>
                </a:lnTo>
                <a:lnTo>
                  <a:pt x="137322" y="172916"/>
                </a:lnTo>
                <a:lnTo>
                  <a:pt x="111035" y="229159"/>
                </a:lnTo>
                <a:lnTo>
                  <a:pt x="61937" y="268546"/>
                </a:lnTo>
                <a:lnTo>
                  <a:pt x="31898" y="278298"/>
                </a:lnTo>
                <a:lnTo>
                  <a:pt x="0" y="282048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24897" y="6272521"/>
            <a:ext cx="210185" cy="282575"/>
          </a:xfrm>
          <a:custGeom>
            <a:avLst/>
            <a:gdLst/>
            <a:ahLst/>
            <a:cxnLst/>
            <a:rect l="l" t="t" r="r" b="b"/>
            <a:pathLst>
              <a:path w="210185" h="282575">
                <a:moveTo>
                  <a:pt x="210055" y="0"/>
                </a:moveTo>
                <a:lnTo>
                  <a:pt x="0" y="0"/>
                </a:lnTo>
                <a:lnTo>
                  <a:pt x="0" y="282048"/>
                </a:lnTo>
                <a:lnTo>
                  <a:pt x="210055" y="282048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16642" y="627252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6642" y="641353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146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10095" y="6344163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286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87789" y="6238754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469" y="33766"/>
                </a:moveTo>
                <a:lnTo>
                  <a:pt x="65688" y="18765"/>
                </a:lnTo>
                <a:lnTo>
                  <a:pt x="56325" y="5620"/>
                </a:lnTo>
                <a:lnTo>
                  <a:pt x="43182" y="0"/>
                </a:lnTo>
                <a:lnTo>
                  <a:pt x="26287" y="0"/>
                </a:lnTo>
                <a:lnTo>
                  <a:pt x="13174" y="5620"/>
                </a:lnTo>
                <a:lnTo>
                  <a:pt x="1890" y="18765"/>
                </a:lnTo>
                <a:lnTo>
                  <a:pt x="0" y="33766"/>
                </a:lnTo>
                <a:lnTo>
                  <a:pt x="1890" y="48769"/>
                </a:lnTo>
                <a:lnTo>
                  <a:pt x="13174" y="61890"/>
                </a:lnTo>
                <a:lnTo>
                  <a:pt x="26287" y="67508"/>
                </a:lnTo>
                <a:lnTo>
                  <a:pt x="43182" y="67508"/>
                </a:lnTo>
                <a:lnTo>
                  <a:pt x="56325" y="61890"/>
                </a:lnTo>
                <a:lnTo>
                  <a:pt x="65688" y="48769"/>
                </a:lnTo>
                <a:lnTo>
                  <a:pt x="69469" y="33766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87789" y="6379772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69469" y="33766"/>
                </a:moveTo>
                <a:lnTo>
                  <a:pt x="65688" y="18765"/>
                </a:lnTo>
                <a:lnTo>
                  <a:pt x="56325" y="5644"/>
                </a:lnTo>
                <a:lnTo>
                  <a:pt x="43182" y="0"/>
                </a:lnTo>
                <a:lnTo>
                  <a:pt x="26287" y="0"/>
                </a:lnTo>
                <a:lnTo>
                  <a:pt x="13174" y="5644"/>
                </a:lnTo>
                <a:lnTo>
                  <a:pt x="1890" y="18765"/>
                </a:lnTo>
                <a:lnTo>
                  <a:pt x="0" y="33766"/>
                </a:lnTo>
                <a:lnTo>
                  <a:pt x="1890" y="48769"/>
                </a:lnTo>
                <a:lnTo>
                  <a:pt x="13174" y="61890"/>
                </a:lnTo>
                <a:lnTo>
                  <a:pt x="26287" y="67532"/>
                </a:lnTo>
                <a:lnTo>
                  <a:pt x="43182" y="67532"/>
                </a:lnTo>
                <a:lnTo>
                  <a:pt x="56325" y="61890"/>
                </a:lnTo>
                <a:lnTo>
                  <a:pt x="65688" y="48769"/>
                </a:lnTo>
                <a:lnTo>
                  <a:pt x="69469" y="33766"/>
                </a:lnTo>
                <a:close/>
              </a:path>
            </a:pathLst>
          </a:custGeom>
          <a:ln w="3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69021" y="6203132"/>
            <a:ext cx="141605" cy="281940"/>
          </a:xfrm>
          <a:custGeom>
            <a:avLst/>
            <a:gdLst/>
            <a:ahLst/>
            <a:cxnLst/>
            <a:rect l="l" t="t" r="r" b="b"/>
            <a:pathLst>
              <a:path w="141604" h="281939">
                <a:moveTo>
                  <a:pt x="0" y="0"/>
                </a:moveTo>
                <a:lnTo>
                  <a:pt x="60046" y="13120"/>
                </a:lnTo>
                <a:lnTo>
                  <a:pt x="108839" y="52516"/>
                </a:lnTo>
                <a:lnTo>
                  <a:pt x="137322" y="108762"/>
                </a:lnTo>
                <a:lnTo>
                  <a:pt x="141073" y="141030"/>
                </a:lnTo>
                <a:lnTo>
                  <a:pt x="137322" y="171022"/>
                </a:lnTo>
                <a:lnTo>
                  <a:pt x="108839" y="227276"/>
                </a:lnTo>
                <a:lnTo>
                  <a:pt x="60046" y="266676"/>
                </a:lnTo>
                <a:lnTo>
                  <a:pt x="30007" y="277926"/>
                </a:lnTo>
                <a:lnTo>
                  <a:pt x="0" y="281664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7258" y="6203132"/>
            <a:ext cx="212090" cy="281940"/>
          </a:xfrm>
          <a:custGeom>
            <a:avLst/>
            <a:gdLst/>
            <a:ahLst/>
            <a:cxnLst/>
            <a:rect l="l" t="t" r="r" b="b"/>
            <a:pathLst>
              <a:path w="212089" h="281939">
                <a:moveTo>
                  <a:pt x="211763" y="0"/>
                </a:moveTo>
                <a:lnTo>
                  <a:pt x="0" y="0"/>
                </a:lnTo>
                <a:lnTo>
                  <a:pt x="0" y="281664"/>
                </a:lnTo>
                <a:lnTo>
                  <a:pt x="211763" y="281664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02207" y="5708784"/>
            <a:ext cx="2322830" cy="0"/>
          </a:xfrm>
          <a:custGeom>
            <a:avLst/>
            <a:gdLst/>
            <a:ahLst/>
            <a:cxnLst/>
            <a:rect l="l" t="t" r="r" b="b"/>
            <a:pathLst>
              <a:path w="2322829">
                <a:moveTo>
                  <a:pt x="2322689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0632" y="5708784"/>
            <a:ext cx="246379" cy="563880"/>
          </a:xfrm>
          <a:custGeom>
            <a:avLst/>
            <a:gdLst/>
            <a:ahLst/>
            <a:cxnLst/>
            <a:rect l="l" t="t" r="r" b="b"/>
            <a:pathLst>
              <a:path w="246379" h="563879">
                <a:moveTo>
                  <a:pt x="0" y="0"/>
                </a:moveTo>
                <a:lnTo>
                  <a:pt x="246010" y="0"/>
                </a:lnTo>
                <a:lnTo>
                  <a:pt x="246010" y="563736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02207" y="5921072"/>
            <a:ext cx="2251710" cy="423545"/>
          </a:xfrm>
          <a:custGeom>
            <a:avLst/>
            <a:gdLst/>
            <a:ahLst/>
            <a:cxnLst/>
            <a:rect l="l" t="t" r="r" b="b"/>
            <a:pathLst>
              <a:path w="2251710" h="423545">
                <a:moveTo>
                  <a:pt x="0" y="0"/>
                </a:moveTo>
                <a:lnTo>
                  <a:pt x="2251542" y="0"/>
                </a:lnTo>
                <a:lnTo>
                  <a:pt x="2251542" y="42309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79382" y="6203132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29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79382" y="6344163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29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01353" y="627252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71177" y="0"/>
                </a:moveTo>
                <a:lnTo>
                  <a:pt x="0" y="0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60767" y="6131490"/>
            <a:ext cx="140970" cy="282575"/>
          </a:xfrm>
          <a:custGeom>
            <a:avLst/>
            <a:gdLst/>
            <a:ahLst/>
            <a:cxnLst/>
            <a:rect l="l" t="t" r="r" b="b"/>
            <a:pathLst>
              <a:path w="140970" h="282575">
                <a:moveTo>
                  <a:pt x="0" y="0"/>
                </a:moveTo>
                <a:lnTo>
                  <a:pt x="61754" y="13501"/>
                </a:lnTo>
                <a:lnTo>
                  <a:pt x="110547" y="52876"/>
                </a:lnTo>
                <a:lnTo>
                  <a:pt x="136834" y="109146"/>
                </a:lnTo>
                <a:lnTo>
                  <a:pt x="140585" y="141030"/>
                </a:lnTo>
                <a:lnTo>
                  <a:pt x="136834" y="172904"/>
                </a:lnTo>
                <a:lnTo>
                  <a:pt x="110547" y="229543"/>
                </a:lnTo>
                <a:lnTo>
                  <a:pt x="61754" y="268927"/>
                </a:lnTo>
                <a:lnTo>
                  <a:pt x="31898" y="278298"/>
                </a:lnTo>
                <a:lnTo>
                  <a:pt x="0" y="282048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50712" y="6131490"/>
            <a:ext cx="210185" cy="282575"/>
          </a:xfrm>
          <a:custGeom>
            <a:avLst/>
            <a:gdLst/>
            <a:ahLst/>
            <a:cxnLst/>
            <a:rect l="l" t="t" r="r" b="b"/>
            <a:pathLst>
              <a:path w="210185" h="282575">
                <a:moveTo>
                  <a:pt x="210055" y="0"/>
                </a:moveTo>
                <a:lnTo>
                  <a:pt x="0" y="0"/>
                </a:lnTo>
                <a:lnTo>
                  <a:pt x="0" y="282048"/>
                </a:lnTo>
                <a:lnTo>
                  <a:pt x="210055" y="282048"/>
                </a:lnTo>
              </a:path>
            </a:pathLst>
          </a:custGeom>
          <a:ln w="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02207" y="5568134"/>
            <a:ext cx="3377565" cy="635000"/>
          </a:xfrm>
          <a:custGeom>
            <a:avLst/>
            <a:gdLst/>
            <a:ahLst/>
            <a:cxnLst/>
            <a:rect l="l" t="t" r="r" b="b"/>
            <a:pathLst>
              <a:path w="3377565" h="635000">
                <a:moveTo>
                  <a:pt x="0" y="0"/>
                </a:moveTo>
                <a:lnTo>
                  <a:pt x="3377174" y="0"/>
                </a:lnTo>
                <a:lnTo>
                  <a:pt x="3377174" y="634998"/>
                </a:lnTo>
              </a:path>
            </a:pathLst>
          </a:custGeom>
          <a:ln w="3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486123" y="6171445"/>
            <a:ext cx="42290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llo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405763" y="6524776"/>
            <a:ext cx="10985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082994" y="6524776"/>
            <a:ext cx="1981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4150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490142" y="6609487"/>
            <a:ext cx="717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05763" y="5467073"/>
            <a:ext cx="156210" cy="10223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110"/>
              </a:lnSpc>
              <a:spcBef>
                <a:spcPts val="200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5641" dirty="0">
                <a:latin typeface="Arial"/>
                <a:cs typeface="Arial"/>
              </a:rPr>
              <a:t>7 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5641" dirty="0">
                <a:latin typeface="Arial"/>
                <a:cs typeface="Arial"/>
              </a:rPr>
              <a:t>6</a:t>
            </a:r>
            <a:endParaRPr sz="975" baseline="-25641">
              <a:latin typeface="Arial"/>
              <a:cs typeface="Arial"/>
            </a:endParaRPr>
          </a:p>
          <a:p>
            <a:pPr marL="12700" marR="5080">
              <a:lnSpc>
                <a:spcPts val="1110"/>
              </a:lnSpc>
              <a:spcBef>
                <a:spcPts val="565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5641" dirty="0">
                <a:latin typeface="Arial"/>
                <a:cs typeface="Arial"/>
              </a:rPr>
              <a:t>5 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9914" dirty="0">
                <a:latin typeface="Arial"/>
                <a:cs typeface="Arial"/>
              </a:rPr>
              <a:t>4</a:t>
            </a:r>
            <a:endParaRPr sz="975" baseline="-29914">
              <a:latin typeface="Arial"/>
              <a:cs typeface="Arial"/>
            </a:endParaRPr>
          </a:p>
          <a:p>
            <a:pPr marL="12700" marR="5080">
              <a:lnSpc>
                <a:spcPts val="1110"/>
              </a:lnSpc>
              <a:spcBef>
                <a:spcPts val="545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9914" dirty="0">
                <a:latin typeface="Arial"/>
                <a:cs typeface="Arial"/>
              </a:rPr>
              <a:t>3 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5641" dirty="0">
                <a:latin typeface="Arial"/>
                <a:cs typeface="Arial"/>
              </a:rPr>
              <a:t>2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405763" y="6669546"/>
            <a:ext cx="1562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975" spc="-7" baseline="-25641" dirty="0">
                <a:latin typeface="Arial"/>
                <a:cs typeface="Arial"/>
              </a:rPr>
              <a:t>0</a:t>
            </a:r>
            <a:endParaRPr sz="975" baseline="-25641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60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694" y="461589"/>
            <a:ext cx="4915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Generate </a:t>
            </a:r>
            <a:r>
              <a:rPr sz="4400" b="0" spc="475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sz="4400" b="0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Propagate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485"/>
            <a:ext cx="76504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55" dirty="0">
                <a:latin typeface="Arial"/>
                <a:cs typeface="Arial"/>
              </a:rPr>
              <a:t>Equations </a:t>
            </a:r>
            <a:r>
              <a:rPr sz="3000" spc="-30" dirty="0">
                <a:latin typeface="Arial"/>
                <a:cs typeface="Arial"/>
              </a:rPr>
              <a:t>often </a:t>
            </a:r>
            <a:r>
              <a:rPr sz="3000" spc="-85" dirty="0">
                <a:latin typeface="Arial"/>
                <a:cs typeface="Arial"/>
              </a:rPr>
              <a:t>factored </a:t>
            </a:r>
            <a:r>
              <a:rPr sz="3000" spc="-15" dirty="0">
                <a:latin typeface="Arial"/>
                <a:cs typeface="Arial"/>
              </a:rPr>
              <a:t>into </a:t>
            </a:r>
            <a:r>
              <a:rPr sz="3000" spc="-440" dirty="0">
                <a:latin typeface="Arial"/>
                <a:cs typeface="Arial"/>
              </a:rPr>
              <a:t>G </a:t>
            </a:r>
            <a:r>
              <a:rPr sz="3000" spc="-140" dirty="0">
                <a:latin typeface="Arial"/>
                <a:cs typeface="Arial"/>
              </a:rPr>
              <a:t>and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spc="-450" dirty="0">
                <a:latin typeface="Arial"/>
                <a:cs typeface="Arial"/>
              </a:rPr>
              <a:t>P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55" dirty="0">
                <a:latin typeface="Arial"/>
                <a:cs typeface="Arial"/>
              </a:rPr>
              <a:t>Generate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130" dirty="0">
                <a:latin typeface="Arial"/>
                <a:cs typeface="Arial"/>
              </a:rPr>
              <a:t>propagate </a:t>
            </a:r>
            <a:r>
              <a:rPr sz="3000" spc="-10" dirty="0">
                <a:latin typeface="Arial"/>
                <a:cs typeface="Arial"/>
              </a:rPr>
              <a:t>for </a:t>
            </a:r>
            <a:r>
              <a:rPr sz="3000" spc="-150" dirty="0">
                <a:latin typeface="Arial"/>
                <a:cs typeface="Arial"/>
              </a:rPr>
              <a:t>groups </a:t>
            </a:r>
            <a:r>
              <a:rPr sz="3000" spc="-155" dirty="0">
                <a:latin typeface="Arial"/>
                <a:cs typeface="Arial"/>
              </a:rPr>
              <a:t>spanning</a:t>
            </a:r>
            <a:r>
              <a:rPr sz="3000" spc="-360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i:j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13434"/>
            <a:ext cx="1862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80" dirty="0">
                <a:latin typeface="Arial"/>
                <a:cs typeface="Arial"/>
              </a:rPr>
              <a:t>Base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250" dirty="0">
                <a:latin typeface="Arial"/>
                <a:cs typeface="Arial"/>
              </a:rPr>
              <a:t>case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0375" y="2452789"/>
            <a:ext cx="1501140" cy="10102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155"/>
              </a:spcBef>
              <a:buFont typeface="Symbol"/>
              <a:buChar char=""/>
              <a:tabLst>
                <a:tab pos="243204" algn="l"/>
                <a:tab pos="880110" algn="l"/>
              </a:tabLst>
            </a:pPr>
            <a:r>
              <a:rPr sz="3525" i="1" spc="-127" baseline="14184" dirty="0">
                <a:latin typeface="Times New Roman"/>
                <a:cs typeface="Times New Roman"/>
              </a:rPr>
              <a:t>P</a:t>
            </a:r>
            <a:r>
              <a:rPr sz="1350" i="1" spc="-85" dirty="0">
                <a:latin typeface="Times New Roman"/>
                <a:cs typeface="Times New Roman"/>
              </a:rPr>
              <a:t>i</a:t>
            </a:r>
            <a:r>
              <a:rPr sz="1350" spc="-85" dirty="0">
                <a:latin typeface="Times New Roman"/>
                <a:cs typeface="Times New Roman"/>
              </a:rPr>
              <a:t>:</a:t>
            </a:r>
            <a:r>
              <a:rPr sz="1350" i="1" spc="-85" dirty="0">
                <a:latin typeface="Times New Roman"/>
                <a:cs typeface="Times New Roman"/>
              </a:rPr>
              <a:t>k	</a:t>
            </a:r>
            <a:r>
              <a:rPr sz="3525" i="1" baseline="14184" dirty="0">
                <a:latin typeface="Times New Roman"/>
                <a:cs typeface="Times New Roman"/>
              </a:rPr>
              <a:t>G</a:t>
            </a:r>
            <a:r>
              <a:rPr sz="1350" i="1" dirty="0">
                <a:latin typeface="Times New Roman"/>
                <a:cs typeface="Times New Roman"/>
              </a:rPr>
              <a:t>k</a:t>
            </a:r>
            <a:r>
              <a:rPr sz="1350" i="1" spc="-254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Symbol"/>
                <a:cs typeface="Symbol"/>
              </a:rPr>
              <a:t></a:t>
            </a:r>
            <a:r>
              <a:rPr sz="1350" spc="-50" dirty="0">
                <a:latin typeface="Times New Roman"/>
                <a:cs typeface="Times New Roman"/>
              </a:rPr>
              <a:t>1: </a:t>
            </a:r>
            <a:r>
              <a:rPr sz="1350" i="1" spc="1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3525" i="1" spc="-254" baseline="14184" dirty="0">
                <a:latin typeface="Times New Roman"/>
                <a:cs typeface="Times New Roman"/>
              </a:rPr>
              <a:t>P</a:t>
            </a:r>
            <a:r>
              <a:rPr sz="1350" i="1" spc="-170" dirty="0">
                <a:latin typeface="Times New Roman"/>
                <a:cs typeface="Times New Roman"/>
              </a:rPr>
              <a:t>k </a:t>
            </a:r>
            <a:r>
              <a:rPr sz="1350" spc="-50" dirty="0">
                <a:latin typeface="Symbol"/>
                <a:cs typeface="Symbol"/>
              </a:rPr>
              <a:t></a:t>
            </a:r>
            <a:r>
              <a:rPr sz="1350" spc="-50" dirty="0">
                <a:latin typeface="Times New Roman"/>
                <a:cs typeface="Times New Roman"/>
              </a:rPr>
              <a:t>1: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1756" y="2452789"/>
            <a:ext cx="1139190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marR="5080" indent="-75565">
              <a:lnSpc>
                <a:spcPct val="137500"/>
              </a:lnSpc>
              <a:spcBef>
                <a:spcPts val="95"/>
              </a:spcBef>
            </a:pPr>
            <a:r>
              <a:rPr sz="3525" i="1" spc="-15" baseline="14184" dirty="0">
                <a:latin typeface="Times New Roman"/>
                <a:cs typeface="Times New Roman"/>
              </a:rPr>
              <a:t>G</a:t>
            </a:r>
            <a:r>
              <a:rPr sz="1350" i="1" spc="-10" dirty="0">
                <a:latin typeface="Times New Roman"/>
                <a:cs typeface="Times New Roman"/>
              </a:rPr>
              <a:t>i</a:t>
            </a:r>
            <a:r>
              <a:rPr sz="1350" spc="-10" dirty="0">
                <a:latin typeface="Times New Roman"/>
                <a:cs typeface="Times New Roman"/>
              </a:rPr>
              <a:t>: </a:t>
            </a:r>
            <a:r>
              <a:rPr sz="1350" i="1" spc="10" dirty="0">
                <a:latin typeface="Times New Roman"/>
                <a:cs typeface="Times New Roman"/>
              </a:rPr>
              <a:t>j </a:t>
            </a:r>
            <a:r>
              <a:rPr sz="3525" spc="44" baseline="14184" dirty="0">
                <a:latin typeface="Symbol"/>
                <a:cs typeface="Symbol"/>
              </a:rPr>
              <a:t></a:t>
            </a:r>
            <a:r>
              <a:rPr sz="3525" spc="-202" baseline="14184" dirty="0">
                <a:latin typeface="Times New Roman"/>
                <a:cs typeface="Times New Roman"/>
              </a:rPr>
              <a:t> </a:t>
            </a:r>
            <a:r>
              <a:rPr sz="3525" i="1" baseline="14184" dirty="0">
                <a:latin typeface="Times New Roman"/>
                <a:cs typeface="Times New Roman"/>
              </a:rPr>
              <a:t>G</a:t>
            </a:r>
            <a:r>
              <a:rPr sz="1350" i="1" dirty="0">
                <a:latin typeface="Times New Roman"/>
                <a:cs typeface="Times New Roman"/>
              </a:rPr>
              <a:t>i</a:t>
            </a:r>
            <a:r>
              <a:rPr sz="1350" dirty="0">
                <a:latin typeface="Times New Roman"/>
                <a:cs typeface="Times New Roman"/>
              </a:rPr>
              <a:t>:</a:t>
            </a:r>
            <a:r>
              <a:rPr sz="1350" i="1" dirty="0">
                <a:latin typeface="Times New Roman"/>
                <a:cs typeface="Times New Roman"/>
              </a:rPr>
              <a:t>k  </a:t>
            </a:r>
            <a:r>
              <a:rPr sz="3525" i="1" spc="-179" baseline="14184" dirty="0">
                <a:latin typeface="Times New Roman"/>
                <a:cs typeface="Times New Roman"/>
              </a:rPr>
              <a:t>P</a:t>
            </a:r>
            <a:r>
              <a:rPr sz="1350" i="1" spc="-120" dirty="0">
                <a:latin typeface="Times New Roman"/>
                <a:cs typeface="Times New Roman"/>
              </a:rPr>
              <a:t>i</a:t>
            </a:r>
            <a:r>
              <a:rPr sz="1350" spc="-120" dirty="0">
                <a:latin typeface="Times New Roman"/>
                <a:cs typeface="Times New Roman"/>
              </a:rPr>
              <a:t>: </a:t>
            </a:r>
            <a:r>
              <a:rPr sz="1350" i="1" spc="10" dirty="0">
                <a:latin typeface="Times New Roman"/>
                <a:cs typeface="Times New Roman"/>
              </a:rPr>
              <a:t>j </a:t>
            </a:r>
            <a:r>
              <a:rPr sz="3525" spc="44" baseline="14184" dirty="0">
                <a:latin typeface="Symbol"/>
                <a:cs typeface="Symbol"/>
              </a:rPr>
              <a:t></a:t>
            </a:r>
            <a:r>
              <a:rPr sz="3525" spc="-292" baseline="14184" dirty="0">
                <a:latin typeface="Times New Roman"/>
                <a:cs typeface="Times New Roman"/>
              </a:rPr>
              <a:t> </a:t>
            </a:r>
            <a:r>
              <a:rPr sz="3525" i="1" spc="-127" baseline="14184" dirty="0">
                <a:latin typeface="Times New Roman"/>
                <a:cs typeface="Times New Roman"/>
              </a:rPr>
              <a:t>P</a:t>
            </a:r>
            <a:r>
              <a:rPr sz="1350" i="1" spc="-85" dirty="0">
                <a:latin typeface="Times New Roman"/>
                <a:cs typeface="Times New Roman"/>
              </a:rPr>
              <a:t>i</a:t>
            </a:r>
            <a:r>
              <a:rPr sz="1350" spc="-85" dirty="0">
                <a:latin typeface="Times New Roman"/>
                <a:cs typeface="Times New Roman"/>
              </a:rPr>
              <a:t>:</a:t>
            </a:r>
            <a:r>
              <a:rPr sz="1350" i="1" spc="-8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60867" y="2581376"/>
            <a:ext cx="877683" cy="30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5658" y="3073628"/>
            <a:ext cx="1198964" cy="302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4759" y="4377642"/>
            <a:ext cx="15875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20" dirty="0">
                <a:latin typeface="Times New Roman"/>
                <a:cs typeface="Times New Roman"/>
              </a:rPr>
              <a:t>i</a:t>
            </a:r>
            <a:r>
              <a:rPr sz="1250" spc="-35" dirty="0">
                <a:latin typeface="Times New Roman"/>
                <a:cs typeface="Times New Roman"/>
              </a:rPr>
              <a:t>:</a:t>
            </a:r>
            <a:r>
              <a:rPr sz="1250" i="1" spc="5" dirty="0"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4759" y="4803148"/>
            <a:ext cx="15875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20" dirty="0">
                <a:latin typeface="Times New Roman"/>
                <a:cs typeface="Times New Roman"/>
              </a:rPr>
              <a:t>i</a:t>
            </a:r>
            <a:r>
              <a:rPr sz="1250" spc="-35" dirty="0">
                <a:latin typeface="Times New Roman"/>
                <a:cs typeface="Times New Roman"/>
              </a:rPr>
              <a:t>:</a:t>
            </a:r>
            <a:r>
              <a:rPr sz="1250" i="1" spc="5" dirty="0"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4092" y="4188329"/>
            <a:ext cx="60261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34975" algn="l"/>
              </a:tabLst>
            </a:pPr>
            <a:r>
              <a:rPr sz="2150" i="1" spc="40" dirty="0">
                <a:latin typeface="Times New Roman"/>
                <a:cs typeface="Times New Roman"/>
              </a:rPr>
              <a:t>G	</a:t>
            </a:r>
            <a:r>
              <a:rPr sz="2150" spc="30" dirty="0">
                <a:latin typeface="Symbol"/>
                <a:cs typeface="Symbol"/>
              </a:rPr>
              <a:t>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7418" y="4199538"/>
            <a:ext cx="1250315" cy="3892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tabLst>
                <a:tab pos="1049020" algn="l"/>
              </a:tabLst>
            </a:pPr>
            <a:r>
              <a:rPr sz="2150" i="1" spc="-65" dirty="0">
                <a:latin typeface="Times New Roman"/>
                <a:cs typeface="Times New Roman"/>
              </a:rPr>
              <a:t>G</a:t>
            </a:r>
            <a:r>
              <a:rPr sz="1875" i="1" spc="7" baseline="-24444" dirty="0">
                <a:latin typeface="Times New Roman"/>
                <a:cs typeface="Times New Roman"/>
              </a:rPr>
              <a:t>i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232" baseline="-24444" dirty="0">
                <a:latin typeface="Times New Roman"/>
                <a:cs typeface="Times New Roman"/>
              </a:rPr>
              <a:t> </a:t>
            </a:r>
            <a:r>
              <a:rPr sz="2150" spc="30" dirty="0">
                <a:latin typeface="Symbol"/>
                <a:cs typeface="Symbol"/>
              </a:rPr>
              <a:t></a:t>
            </a:r>
            <a:r>
              <a:rPr sz="2150" spc="125" dirty="0">
                <a:latin typeface="Times New Roman"/>
                <a:cs typeface="Times New Roman"/>
              </a:rPr>
              <a:t> </a:t>
            </a:r>
            <a:r>
              <a:rPr sz="2150" i="1" spc="-225" dirty="0">
                <a:latin typeface="Times New Roman"/>
                <a:cs typeface="Times New Roman"/>
              </a:rPr>
              <a:t>A</a:t>
            </a:r>
            <a:r>
              <a:rPr sz="1875" i="1" spc="7" baseline="-24444" dirty="0">
                <a:latin typeface="Times New Roman"/>
                <a:cs typeface="Times New Roman"/>
              </a:rPr>
              <a:t>i</a:t>
            </a:r>
            <a:r>
              <a:rPr sz="1875" i="1" baseline="-24444" dirty="0">
                <a:latin typeface="Times New Roman"/>
                <a:cs typeface="Times New Roman"/>
              </a:rPr>
              <a:t>	</a:t>
            </a:r>
            <a:r>
              <a:rPr sz="2150" i="1" spc="-95" dirty="0">
                <a:latin typeface="Times New Roman"/>
                <a:cs typeface="Times New Roman"/>
              </a:rPr>
              <a:t>B</a:t>
            </a:r>
            <a:r>
              <a:rPr sz="1875" i="1" spc="7" baseline="-24444" dirty="0">
                <a:latin typeface="Times New Roman"/>
                <a:cs typeface="Times New Roman"/>
              </a:rPr>
              <a:t>i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2625" y="4613193"/>
            <a:ext cx="53403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6395" algn="l"/>
              </a:tabLst>
            </a:pPr>
            <a:r>
              <a:rPr sz="2150" i="1" spc="35" dirty="0">
                <a:latin typeface="Times New Roman"/>
                <a:cs typeface="Times New Roman"/>
              </a:rPr>
              <a:t>P	</a:t>
            </a:r>
            <a:r>
              <a:rPr sz="2150" spc="30" dirty="0">
                <a:latin typeface="Symbol"/>
                <a:cs typeface="Symbol"/>
              </a:rPr>
              <a:t>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4550" y="4624402"/>
            <a:ext cx="1230630" cy="3898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150" i="1" spc="-180" dirty="0">
                <a:latin typeface="Times New Roman"/>
                <a:cs typeface="Times New Roman"/>
              </a:rPr>
              <a:t>P</a:t>
            </a:r>
            <a:r>
              <a:rPr sz="1875" i="1" spc="-270" baseline="-24444" dirty="0">
                <a:latin typeface="Times New Roman"/>
                <a:cs typeface="Times New Roman"/>
              </a:rPr>
              <a:t>i </a:t>
            </a:r>
            <a:r>
              <a:rPr sz="2150" spc="30" dirty="0">
                <a:latin typeface="Symbol"/>
                <a:cs typeface="Symbol"/>
              </a:rPr>
              <a:t>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i="1" spc="-110" dirty="0">
                <a:latin typeface="Times New Roman"/>
                <a:cs typeface="Times New Roman"/>
              </a:rPr>
              <a:t>A</a:t>
            </a:r>
            <a:r>
              <a:rPr sz="1875" i="1" spc="-165" baseline="-24444" dirty="0">
                <a:latin typeface="Times New Roman"/>
                <a:cs typeface="Times New Roman"/>
              </a:rPr>
              <a:t>i </a:t>
            </a:r>
            <a:r>
              <a:rPr sz="2150" spc="45" dirty="0">
                <a:latin typeface="Symbol"/>
                <a:cs typeface="Symbol"/>
              </a:rPr>
              <a:t></a:t>
            </a:r>
            <a:r>
              <a:rPr sz="2150" spc="-175" dirty="0">
                <a:latin typeface="Times New Roman"/>
                <a:cs typeface="Times New Roman"/>
              </a:rPr>
              <a:t> </a:t>
            </a:r>
            <a:r>
              <a:rPr sz="2150" i="1" spc="-40" dirty="0">
                <a:latin typeface="Times New Roman"/>
                <a:cs typeface="Times New Roman"/>
              </a:rPr>
              <a:t>B</a:t>
            </a:r>
            <a:r>
              <a:rPr sz="1875" i="1" spc="-60" baseline="-24444" dirty="0">
                <a:latin typeface="Times New Roman"/>
                <a:cs typeface="Times New Roman"/>
              </a:rPr>
              <a:t>i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0535" y="4256852"/>
            <a:ext cx="426113" cy="281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27665" y="4091746"/>
            <a:ext cx="418465" cy="876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280" marR="5080" indent="-69215">
              <a:lnSpc>
                <a:spcPct val="129900"/>
              </a:lnSpc>
              <a:spcBef>
                <a:spcPts val="90"/>
              </a:spcBef>
            </a:pPr>
            <a:r>
              <a:rPr sz="3225" i="1" spc="-52" baseline="14211" dirty="0">
                <a:latin typeface="Times New Roman"/>
                <a:cs typeface="Times New Roman"/>
              </a:rPr>
              <a:t>G</a:t>
            </a:r>
            <a:r>
              <a:rPr sz="1250" spc="-45" dirty="0">
                <a:latin typeface="Times New Roman"/>
                <a:cs typeface="Times New Roman"/>
              </a:rPr>
              <a:t>0</a:t>
            </a:r>
            <a:r>
              <a:rPr sz="1250" spc="-5" dirty="0">
                <a:latin typeface="Times New Roman"/>
                <a:cs typeface="Times New Roman"/>
              </a:rPr>
              <a:t>:</a:t>
            </a:r>
            <a:r>
              <a:rPr sz="1250" spc="5" dirty="0">
                <a:latin typeface="Times New Roman"/>
                <a:cs typeface="Times New Roman"/>
              </a:rPr>
              <a:t>0  </a:t>
            </a:r>
            <a:r>
              <a:rPr sz="3225" i="1" spc="-509" baseline="14211" dirty="0">
                <a:latin typeface="Times New Roman"/>
                <a:cs typeface="Times New Roman"/>
              </a:rPr>
              <a:t>P</a:t>
            </a:r>
            <a:r>
              <a:rPr sz="1250" spc="-45" dirty="0">
                <a:latin typeface="Times New Roman"/>
                <a:cs typeface="Times New Roman"/>
              </a:rPr>
              <a:t>0</a:t>
            </a:r>
            <a:r>
              <a:rPr sz="1250" spc="-5" dirty="0">
                <a:latin typeface="Times New Roman"/>
                <a:cs typeface="Times New Roman"/>
              </a:rPr>
              <a:t>: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0864" y="4123339"/>
            <a:ext cx="877569" cy="3892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150" i="1" spc="-10" dirty="0">
                <a:latin typeface="Times New Roman"/>
                <a:cs typeface="Times New Roman"/>
              </a:rPr>
              <a:t>G</a:t>
            </a:r>
            <a:r>
              <a:rPr sz="1875" spc="-15" baseline="-24444" dirty="0">
                <a:latin typeface="Times New Roman"/>
                <a:cs typeface="Times New Roman"/>
              </a:rPr>
              <a:t>0 </a:t>
            </a:r>
            <a:r>
              <a:rPr sz="2150" spc="30" dirty="0">
                <a:latin typeface="Symbol"/>
                <a:cs typeface="Symbol"/>
              </a:rPr>
              <a:t>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C</a:t>
            </a:r>
            <a:r>
              <a:rPr sz="1875" i="1" spc="-7" baseline="-24444" dirty="0">
                <a:latin typeface="Times New Roman"/>
                <a:cs typeface="Times New Roman"/>
              </a:rPr>
              <a:t>in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0770" y="4020440"/>
            <a:ext cx="179705" cy="8756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150" spc="30" dirty="0">
                <a:latin typeface="Symbol"/>
                <a:cs typeface="Symbol"/>
              </a:rPr>
              <a:t></a:t>
            </a:r>
            <a:endParaRPr sz="21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150" spc="30" dirty="0">
                <a:latin typeface="Symbol"/>
                <a:cs typeface="Symbol"/>
              </a:rPr>
              <a:t>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8841" y="4548202"/>
            <a:ext cx="647065" cy="3892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150" i="1" spc="-165" dirty="0">
                <a:latin typeface="Times New Roman"/>
                <a:cs typeface="Times New Roman"/>
              </a:rPr>
              <a:t>P</a:t>
            </a:r>
            <a:r>
              <a:rPr sz="1875" spc="-247" baseline="-24444" dirty="0">
                <a:latin typeface="Times New Roman"/>
                <a:cs typeface="Times New Roman"/>
              </a:rPr>
              <a:t>0 </a:t>
            </a:r>
            <a:r>
              <a:rPr sz="2150" spc="30" dirty="0">
                <a:latin typeface="Symbol"/>
                <a:cs typeface="Symbol"/>
              </a:rPr>
              <a:t></a:t>
            </a:r>
            <a:r>
              <a:rPr sz="2150" spc="-210" dirty="0">
                <a:latin typeface="Times New Roman"/>
                <a:cs typeface="Times New Roman"/>
              </a:rPr>
              <a:t> </a:t>
            </a:r>
            <a:r>
              <a:rPr sz="2150" spc="25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5185416"/>
            <a:ext cx="13442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54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20" dirty="0">
                <a:latin typeface="Arial"/>
                <a:cs typeface="Arial"/>
              </a:rPr>
              <a:t>Sum:</a:t>
            </a:r>
            <a:endParaRPr sz="3000">
              <a:latin typeface="Arial"/>
              <a:cs typeface="Arial"/>
            </a:endParaRPr>
          </a:p>
          <a:p>
            <a:pPr marL="890269">
              <a:lnSpc>
                <a:spcPts val="2235"/>
              </a:lnSpc>
            </a:pPr>
            <a:r>
              <a:rPr sz="2150" i="1" spc="15" dirty="0">
                <a:latin typeface="Times New Roman"/>
                <a:cs typeface="Times New Roman"/>
              </a:rPr>
              <a:t>S</a:t>
            </a:r>
            <a:r>
              <a:rPr sz="1875" i="1" spc="22" baseline="-24444" dirty="0">
                <a:latin typeface="Times New Roman"/>
                <a:cs typeface="Times New Roman"/>
              </a:rPr>
              <a:t>i</a:t>
            </a:r>
            <a:r>
              <a:rPr sz="1875" i="1" spc="60" baseline="-24444" dirty="0">
                <a:latin typeface="Times New Roman"/>
                <a:cs typeface="Times New Roman"/>
              </a:rPr>
              <a:t> </a:t>
            </a:r>
            <a:r>
              <a:rPr sz="2150" spc="6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3824" y="5561751"/>
            <a:ext cx="1015365" cy="3898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>
              <a:lnSpc>
                <a:spcPts val="2445"/>
              </a:lnSpc>
              <a:spcBef>
                <a:spcPts val="620"/>
              </a:spcBef>
            </a:pPr>
            <a:r>
              <a:rPr sz="3225" i="1" spc="-262" baseline="14211" dirty="0">
                <a:latin typeface="Times New Roman"/>
                <a:cs typeface="Times New Roman"/>
              </a:rPr>
              <a:t>P</a:t>
            </a:r>
            <a:r>
              <a:rPr sz="1250" i="1" spc="-175" dirty="0">
                <a:latin typeface="Times New Roman"/>
                <a:cs typeface="Times New Roman"/>
              </a:rPr>
              <a:t>i </a:t>
            </a:r>
            <a:r>
              <a:rPr sz="3225" spc="135" baseline="14211" dirty="0">
                <a:latin typeface="Symbol"/>
                <a:cs typeface="Symbol"/>
              </a:rPr>
              <a:t></a:t>
            </a:r>
            <a:r>
              <a:rPr sz="3225" spc="-585" baseline="14211" dirty="0">
                <a:latin typeface="Times New Roman"/>
                <a:cs typeface="Times New Roman"/>
              </a:rPr>
              <a:t> </a:t>
            </a:r>
            <a:r>
              <a:rPr sz="3225" i="1" spc="-15" baseline="14211" dirty="0">
                <a:latin typeface="Times New Roman"/>
                <a:cs typeface="Times New Roman"/>
              </a:rPr>
              <a:t>G</a:t>
            </a:r>
            <a:r>
              <a:rPr sz="1250" i="1" spc="-10" dirty="0">
                <a:latin typeface="Times New Roman"/>
                <a:cs typeface="Times New Roman"/>
              </a:rPr>
              <a:t>i</a:t>
            </a:r>
            <a:r>
              <a:rPr sz="1250" spc="-10" dirty="0">
                <a:latin typeface="Symbol"/>
                <a:cs typeface="Symbol"/>
              </a:rPr>
              <a:t></a:t>
            </a:r>
            <a:r>
              <a:rPr sz="1250" spc="-10" dirty="0">
                <a:latin typeface="Times New Roman"/>
                <a:cs typeface="Times New Roman"/>
              </a:rPr>
              <a:t>1:0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1200" y="41148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457200"/>
                </a:moveTo>
                <a:lnTo>
                  <a:pt x="2057400" y="457200"/>
                </a:lnTo>
                <a:lnTo>
                  <a:pt x="2057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45720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457200"/>
                </a:moveTo>
                <a:lnTo>
                  <a:pt x="2057400" y="457200"/>
                </a:lnTo>
                <a:lnTo>
                  <a:pt x="2057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00" y="40386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457200"/>
                </a:moveTo>
                <a:lnTo>
                  <a:pt x="2057400" y="457200"/>
                </a:lnTo>
                <a:lnTo>
                  <a:pt x="2057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0" y="44958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457200"/>
                </a:moveTo>
                <a:lnTo>
                  <a:pt x="2057400" y="457200"/>
                </a:lnTo>
                <a:lnTo>
                  <a:pt x="2057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5000" y="54864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457200"/>
                </a:moveTo>
                <a:lnTo>
                  <a:pt x="2057400" y="457200"/>
                </a:lnTo>
                <a:lnTo>
                  <a:pt x="2057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317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61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680" y="461589"/>
            <a:ext cx="1953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55" dirty="0">
                <a:solidFill>
                  <a:srgbClr val="000000"/>
                </a:solidFill>
                <a:latin typeface="Arial"/>
                <a:cs typeface="Arial"/>
              </a:rPr>
              <a:t>PG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Logic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7954" y="5713517"/>
            <a:ext cx="18605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S</a:t>
            </a:r>
            <a:r>
              <a:rPr sz="1200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9188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5747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1218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7776" y="2533735"/>
            <a:ext cx="347345" cy="173990"/>
          </a:xfrm>
          <a:custGeom>
            <a:avLst/>
            <a:gdLst/>
            <a:ahLst/>
            <a:cxnLst/>
            <a:rect l="l" t="t" r="r" b="b"/>
            <a:pathLst>
              <a:path w="347345" h="173989">
                <a:moveTo>
                  <a:pt x="346883" y="0"/>
                </a:moveTo>
                <a:lnTo>
                  <a:pt x="342249" y="39347"/>
                </a:lnTo>
                <a:lnTo>
                  <a:pt x="310030" y="108777"/>
                </a:lnTo>
                <a:lnTo>
                  <a:pt x="282231" y="136573"/>
                </a:lnTo>
                <a:lnTo>
                  <a:pt x="212793" y="168971"/>
                </a:lnTo>
                <a:lnTo>
                  <a:pt x="173441" y="173604"/>
                </a:lnTo>
                <a:lnTo>
                  <a:pt x="134089" y="168971"/>
                </a:lnTo>
                <a:lnTo>
                  <a:pt x="64834" y="136573"/>
                </a:lnTo>
                <a:lnTo>
                  <a:pt x="37035" y="108777"/>
                </a:lnTo>
                <a:lnTo>
                  <a:pt x="18532" y="74062"/>
                </a:lnTo>
                <a:lnTo>
                  <a:pt x="4633" y="39347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7776" y="2272170"/>
            <a:ext cx="347345" cy="261620"/>
          </a:xfrm>
          <a:custGeom>
            <a:avLst/>
            <a:gdLst/>
            <a:ahLst/>
            <a:cxnLst/>
            <a:rect l="l" t="t" r="r" b="b"/>
            <a:pathLst>
              <a:path w="347345" h="261619">
                <a:moveTo>
                  <a:pt x="346883" y="261564"/>
                </a:moveTo>
                <a:lnTo>
                  <a:pt x="346883" y="0"/>
                </a:lnTo>
                <a:lnTo>
                  <a:pt x="0" y="0"/>
                </a:lnTo>
                <a:lnTo>
                  <a:pt x="0" y="261564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1695" y="218631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0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8070" y="21863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88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6041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2600" y="2272170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441" y="43980"/>
                </a:moveTo>
                <a:lnTo>
                  <a:pt x="134089" y="43980"/>
                </a:lnTo>
                <a:lnTo>
                  <a:pt x="97054" y="39347"/>
                </a:lnTo>
                <a:lnTo>
                  <a:pt x="64834" y="34714"/>
                </a:lnTo>
                <a:lnTo>
                  <a:pt x="37065" y="27765"/>
                </a:lnTo>
                <a:lnTo>
                  <a:pt x="16216" y="20816"/>
                </a:lnTo>
                <a:lnTo>
                  <a:pt x="4633" y="11581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6041" y="2279119"/>
            <a:ext cx="173990" cy="37465"/>
          </a:xfrm>
          <a:custGeom>
            <a:avLst/>
            <a:gdLst/>
            <a:ahLst/>
            <a:cxnLst/>
            <a:rect l="l" t="t" r="r" b="b"/>
            <a:pathLst>
              <a:path w="173989" h="37464">
                <a:moveTo>
                  <a:pt x="0" y="37031"/>
                </a:moveTo>
                <a:lnTo>
                  <a:pt x="37035" y="37031"/>
                </a:lnTo>
                <a:lnTo>
                  <a:pt x="74070" y="34714"/>
                </a:lnTo>
                <a:lnTo>
                  <a:pt x="106290" y="30082"/>
                </a:lnTo>
                <a:lnTo>
                  <a:pt x="134089" y="23133"/>
                </a:lnTo>
                <a:lnTo>
                  <a:pt x="154908" y="16183"/>
                </a:lnTo>
                <a:lnTo>
                  <a:pt x="168808" y="6918"/>
                </a:lnTo>
                <a:lnTo>
                  <a:pt x="173411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2600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441" y="293993"/>
                </a:moveTo>
                <a:lnTo>
                  <a:pt x="120189" y="284728"/>
                </a:lnTo>
                <a:lnTo>
                  <a:pt x="71571" y="245380"/>
                </a:lnTo>
                <a:lnTo>
                  <a:pt x="34718" y="180553"/>
                </a:lnTo>
                <a:lnTo>
                  <a:pt x="20849" y="141206"/>
                </a:lnTo>
                <a:lnTo>
                  <a:pt x="9266" y="97225"/>
                </a:lnTo>
                <a:lnTo>
                  <a:pt x="2316" y="48612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6041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411" y="0"/>
                </a:moveTo>
                <a:lnTo>
                  <a:pt x="168808" y="48612"/>
                </a:lnTo>
                <a:lnTo>
                  <a:pt x="161858" y="97225"/>
                </a:lnTo>
                <a:lnTo>
                  <a:pt x="152592" y="141206"/>
                </a:lnTo>
                <a:lnTo>
                  <a:pt x="136406" y="180553"/>
                </a:lnTo>
                <a:lnTo>
                  <a:pt x="120189" y="215268"/>
                </a:lnTo>
                <a:lnTo>
                  <a:pt x="76387" y="268514"/>
                </a:lnTo>
                <a:lnTo>
                  <a:pt x="25452" y="291677"/>
                </a:lnTo>
                <a:lnTo>
                  <a:pt x="0" y="29399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0287" y="2313838"/>
            <a:ext cx="351478" cy="11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5747" y="192438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93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5747" y="2186312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323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1695" y="1924382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00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9188" y="2098382"/>
            <a:ext cx="433070" cy="88265"/>
          </a:xfrm>
          <a:custGeom>
            <a:avLst/>
            <a:gdLst/>
            <a:ahLst/>
            <a:cxnLst/>
            <a:rect l="l" t="t" r="r" b="b"/>
            <a:pathLst>
              <a:path w="433070" h="88264">
                <a:moveTo>
                  <a:pt x="0" y="0"/>
                </a:moveTo>
                <a:lnTo>
                  <a:pt x="432506" y="0"/>
                </a:lnTo>
                <a:lnTo>
                  <a:pt x="432506" y="87929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87954" y="1673417"/>
            <a:ext cx="18605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B</a:t>
            </a:r>
            <a:r>
              <a:rPr sz="1200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49188" y="2098382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2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1218" y="2751320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45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6041" y="275132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6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539" y="3140772"/>
            <a:ext cx="4164329" cy="1042669"/>
          </a:xfrm>
          <a:custGeom>
            <a:avLst/>
            <a:gdLst/>
            <a:ahLst/>
            <a:cxnLst/>
            <a:rect l="l" t="t" r="r" b="b"/>
            <a:pathLst>
              <a:path w="4164329" h="1042670">
                <a:moveTo>
                  <a:pt x="87879" y="1042334"/>
                </a:moveTo>
                <a:lnTo>
                  <a:pt x="4078273" y="1042334"/>
                </a:lnTo>
                <a:lnTo>
                  <a:pt x="4103756" y="1040024"/>
                </a:lnTo>
                <a:lnTo>
                  <a:pt x="4129025" y="1026141"/>
                </a:lnTo>
                <a:lnTo>
                  <a:pt x="4147528" y="1007616"/>
                </a:lnTo>
                <a:lnTo>
                  <a:pt x="4159111" y="982160"/>
                </a:lnTo>
                <a:lnTo>
                  <a:pt x="4163744" y="956726"/>
                </a:lnTo>
                <a:lnTo>
                  <a:pt x="4163744" y="87929"/>
                </a:lnTo>
                <a:lnTo>
                  <a:pt x="4147528" y="37031"/>
                </a:lnTo>
                <a:lnTo>
                  <a:pt x="4103756" y="4632"/>
                </a:lnTo>
                <a:lnTo>
                  <a:pt x="4078273" y="0"/>
                </a:lnTo>
                <a:lnTo>
                  <a:pt x="87879" y="0"/>
                </a:lnTo>
                <a:lnTo>
                  <a:pt x="37001" y="18500"/>
                </a:lnTo>
                <a:lnTo>
                  <a:pt x="4630" y="60164"/>
                </a:lnTo>
                <a:lnTo>
                  <a:pt x="0" y="87929"/>
                </a:lnTo>
                <a:lnTo>
                  <a:pt x="0" y="956726"/>
                </a:lnTo>
                <a:lnTo>
                  <a:pt x="16191" y="1007616"/>
                </a:lnTo>
                <a:lnTo>
                  <a:pt x="60137" y="1040024"/>
                </a:lnTo>
                <a:lnTo>
                  <a:pt x="87879" y="1042334"/>
                </a:lnTo>
              </a:path>
            </a:pathLst>
          </a:custGeom>
          <a:ln w="138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90164" y="2715618"/>
            <a:ext cx="62801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025" algn="l"/>
              </a:tabLst>
            </a:pPr>
            <a:r>
              <a:rPr sz="1200" spc="10" dirty="0">
                <a:latin typeface="Arial"/>
                <a:cs typeface="Arial"/>
              </a:rPr>
              <a:t>G</a:t>
            </a:r>
            <a:r>
              <a:rPr sz="1200" baseline="-27777" dirty="0">
                <a:latin typeface="Arial"/>
                <a:cs typeface="Arial"/>
              </a:rPr>
              <a:t>1	</a:t>
            </a:r>
            <a:r>
              <a:rPr sz="1200" spc="15" dirty="0">
                <a:latin typeface="Arial"/>
                <a:cs typeface="Arial"/>
              </a:rPr>
              <a:t>P</a:t>
            </a:r>
            <a:r>
              <a:rPr sz="1200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69452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6041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1695" y="5051821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797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08070" y="4618851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624" y="44004"/>
                </a:moveTo>
                <a:lnTo>
                  <a:pt x="134272" y="41682"/>
                </a:lnTo>
                <a:lnTo>
                  <a:pt x="64834" y="34730"/>
                </a:lnTo>
                <a:lnTo>
                  <a:pt x="18532" y="18524"/>
                </a:lnTo>
                <a:lnTo>
                  <a:pt x="4633" y="9262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81695" y="4623481"/>
            <a:ext cx="173990" cy="39370"/>
          </a:xfrm>
          <a:custGeom>
            <a:avLst/>
            <a:gdLst/>
            <a:ahLst/>
            <a:cxnLst/>
            <a:rect l="l" t="t" r="r" b="b"/>
            <a:pathLst>
              <a:path w="173989" h="39370">
                <a:moveTo>
                  <a:pt x="0" y="39374"/>
                </a:moveTo>
                <a:lnTo>
                  <a:pt x="39169" y="37052"/>
                </a:lnTo>
                <a:lnTo>
                  <a:pt x="108606" y="30100"/>
                </a:lnTo>
                <a:lnTo>
                  <a:pt x="157225" y="16205"/>
                </a:lnTo>
                <a:lnTo>
                  <a:pt x="168808" y="9262"/>
                </a:lnTo>
                <a:lnTo>
                  <a:pt x="173411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8070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624" y="291726"/>
                </a:moveTo>
                <a:lnTo>
                  <a:pt x="148141" y="291726"/>
                </a:lnTo>
                <a:lnTo>
                  <a:pt x="122689" y="282451"/>
                </a:lnTo>
                <a:lnTo>
                  <a:pt x="74101" y="245411"/>
                </a:lnTo>
                <a:lnTo>
                  <a:pt x="34718" y="180581"/>
                </a:lnTo>
                <a:lnTo>
                  <a:pt x="20849" y="138923"/>
                </a:lnTo>
                <a:lnTo>
                  <a:pt x="9266" y="94915"/>
                </a:lnTo>
                <a:lnTo>
                  <a:pt x="2316" y="48600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81695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411" y="0"/>
                </a:moveTo>
                <a:lnTo>
                  <a:pt x="171124" y="48600"/>
                </a:lnTo>
                <a:lnTo>
                  <a:pt x="164175" y="94915"/>
                </a:lnTo>
                <a:lnTo>
                  <a:pt x="152592" y="138923"/>
                </a:lnTo>
                <a:lnTo>
                  <a:pt x="138692" y="180581"/>
                </a:lnTo>
                <a:lnTo>
                  <a:pt x="120189" y="215323"/>
                </a:lnTo>
                <a:lnTo>
                  <a:pt x="76204" y="268556"/>
                </a:lnTo>
                <a:lnTo>
                  <a:pt x="27586" y="291726"/>
                </a:lnTo>
                <a:lnTo>
                  <a:pt x="0" y="29172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05758" y="4660544"/>
            <a:ext cx="351660" cy="111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6041" y="419007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3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15843" y="3983078"/>
            <a:ext cx="28575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baseline="18518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0</a:t>
            </a:r>
            <a:r>
              <a:rPr sz="800" spc="-5" dirty="0">
                <a:latin typeface="Arial"/>
                <a:cs typeface="Arial"/>
              </a:rPr>
              <a:t>: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34579" y="5713517"/>
            <a:ext cx="1866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S</a:t>
            </a:r>
            <a:r>
              <a:rPr sz="1200" baseline="-27777" dirty="0">
                <a:latin typeface="Arial"/>
                <a:cs typeface="Arial"/>
              </a:rPr>
              <a:t>2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93491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0050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8021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4579" y="2533735"/>
            <a:ext cx="347345" cy="173990"/>
          </a:xfrm>
          <a:custGeom>
            <a:avLst/>
            <a:gdLst/>
            <a:ahLst/>
            <a:cxnLst/>
            <a:rect l="l" t="t" r="r" b="b"/>
            <a:pathLst>
              <a:path w="347345" h="173989">
                <a:moveTo>
                  <a:pt x="346883" y="0"/>
                </a:moveTo>
                <a:lnTo>
                  <a:pt x="342249" y="39347"/>
                </a:lnTo>
                <a:lnTo>
                  <a:pt x="307500" y="108777"/>
                </a:lnTo>
                <a:lnTo>
                  <a:pt x="279731" y="136573"/>
                </a:lnTo>
                <a:lnTo>
                  <a:pt x="210294" y="168971"/>
                </a:lnTo>
                <a:lnTo>
                  <a:pt x="173441" y="173604"/>
                </a:lnTo>
                <a:lnTo>
                  <a:pt x="134089" y="168971"/>
                </a:lnTo>
                <a:lnTo>
                  <a:pt x="97054" y="155073"/>
                </a:lnTo>
                <a:lnTo>
                  <a:pt x="36852" y="108777"/>
                </a:lnTo>
                <a:lnTo>
                  <a:pt x="16033" y="74062"/>
                </a:lnTo>
                <a:lnTo>
                  <a:pt x="4633" y="39347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34579" y="2272170"/>
            <a:ext cx="347345" cy="261620"/>
          </a:xfrm>
          <a:custGeom>
            <a:avLst/>
            <a:gdLst/>
            <a:ahLst/>
            <a:cxnLst/>
            <a:rect l="l" t="t" r="r" b="b"/>
            <a:pathLst>
              <a:path w="347345" h="261619">
                <a:moveTo>
                  <a:pt x="346883" y="261564"/>
                </a:moveTo>
                <a:lnTo>
                  <a:pt x="346883" y="0"/>
                </a:lnTo>
                <a:lnTo>
                  <a:pt x="0" y="0"/>
                </a:lnTo>
                <a:lnTo>
                  <a:pt x="0" y="261564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8315" y="218631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0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4873" y="21863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88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40344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66902" y="2272170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441" y="43980"/>
                </a:moveTo>
                <a:lnTo>
                  <a:pt x="134272" y="43980"/>
                </a:lnTo>
                <a:lnTo>
                  <a:pt x="99553" y="39347"/>
                </a:lnTo>
                <a:lnTo>
                  <a:pt x="64834" y="34714"/>
                </a:lnTo>
                <a:lnTo>
                  <a:pt x="37065" y="27765"/>
                </a:lnTo>
                <a:lnTo>
                  <a:pt x="18532" y="20816"/>
                </a:lnTo>
                <a:lnTo>
                  <a:pt x="4633" y="11581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40344" y="2279119"/>
            <a:ext cx="173990" cy="37465"/>
          </a:xfrm>
          <a:custGeom>
            <a:avLst/>
            <a:gdLst/>
            <a:ahLst/>
            <a:cxnLst/>
            <a:rect l="l" t="t" r="r" b="b"/>
            <a:pathLst>
              <a:path w="173989" h="37464">
                <a:moveTo>
                  <a:pt x="0" y="37031"/>
                </a:moveTo>
                <a:lnTo>
                  <a:pt x="39352" y="37031"/>
                </a:lnTo>
                <a:lnTo>
                  <a:pt x="76387" y="34714"/>
                </a:lnTo>
                <a:lnTo>
                  <a:pt x="108789" y="30082"/>
                </a:lnTo>
                <a:lnTo>
                  <a:pt x="136589" y="23133"/>
                </a:lnTo>
                <a:lnTo>
                  <a:pt x="157408" y="16183"/>
                </a:lnTo>
                <a:lnTo>
                  <a:pt x="168991" y="6918"/>
                </a:lnTo>
                <a:lnTo>
                  <a:pt x="173624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66902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441" y="293993"/>
                </a:moveTo>
                <a:lnTo>
                  <a:pt x="122719" y="284728"/>
                </a:lnTo>
                <a:lnTo>
                  <a:pt x="74070" y="245380"/>
                </a:lnTo>
                <a:lnTo>
                  <a:pt x="34718" y="180553"/>
                </a:lnTo>
                <a:lnTo>
                  <a:pt x="20849" y="141206"/>
                </a:lnTo>
                <a:lnTo>
                  <a:pt x="9266" y="97225"/>
                </a:lnTo>
                <a:lnTo>
                  <a:pt x="2316" y="48612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0344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624" y="0"/>
                </a:moveTo>
                <a:lnTo>
                  <a:pt x="171307" y="48612"/>
                </a:lnTo>
                <a:lnTo>
                  <a:pt x="164358" y="97225"/>
                </a:lnTo>
                <a:lnTo>
                  <a:pt x="152774" y="141206"/>
                </a:lnTo>
                <a:lnTo>
                  <a:pt x="138905" y="180553"/>
                </a:lnTo>
                <a:lnTo>
                  <a:pt x="120372" y="215268"/>
                </a:lnTo>
                <a:lnTo>
                  <a:pt x="76387" y="268514"/>
                </a:lnTo>
                <a:lnTo>
                  <a:pt x="27768" y="291677"/>
                </a:lnTo>
                <a:lnTo>
                  <a:pt x="0" y="29399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4590" y="2313838"/>
            <a:ext cx="351691" cy="111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0050" y="192438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93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0050" y="2186312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823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8315" y="1924382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00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93491" y="2098382"/>
            <a:ext cx="434975" cy="88265"/>
          </a:xfrm>
          <a:custGeom>
            <a:avLst/>
            <a:gdLst/>
            <a:ahLst/>
            <a:cxnLst/>
            <a:rect l="l" t="t" r="r" b="b"/>
            <a:pathLst>
              <a:path w="434975" h="88264">
                <a:moveTo>
                  <a:pt x="0" y="0"/>
                </a:moveTo>
                <a:lnTo>
                  <a:pt x="434823" y="0"/>
                </a:lnTo>
                <a:lnTo>
                  <a:pt x="434823" y="87929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34564" y="1673417"/>
            <a:ext cx="53403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60045" algn="l"/>
              </a:tabLst>
            </a:pPr>
            <a:r>
              <a:rPr sz="1200" spc="15" dirty="0">
                <a:latin typeface="Arial"/>
                <a:cs typeface="Arial"/>
              </a:rPr>
              <a:t>B</a:t>
            </a:r>
            <a:r>
              <a:rPr sz="1200" baseline="-27777" dirty="0">
                <a:latin typeface="Arial"/>
                <a:cs typeface="Arial"/>
              </a:rPr>
              <a:t>2	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93491" y="2098382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2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08021" y="2751320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45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436775" y="2715618"/>
            <a:ext cx="62801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025" algn="l"/>
              </a:tabLst>
            </a:pPr>
            <a:r>
              <a:rPr sz="1200" spc="10" dirty="0">
                <a:latin typeface="Arial"/>
                <a:cs typeface="Arial"/>
              </a:rPr>
              <a:t>G</a:t>
            </a:r>
            <a:r>
              <a:rPr sz="1200" baseline="-27777" dirty="0">
                <a:latin typeface="Arial"/>
                <a:cs typeface="Arial"/>
              </a:rPr>
              <a:t>2	</a:t>
            </a:r>
            <a:r>
              <a:rPr sz="1200" spc="15" dirty="0">
                <a:latin typeface="Arial"/>
                <a:cs typeface="Arial"/>
              </a:rPr>
              <a:t>P</a:t>
            </a:r>
            <a:r>
              <a:rPr sz="1200" baseline="-27777" dirty="0">
                <a:latin typeface="Arial"/>
                <a:cs typeface="Arial"/>
              </a:rPr>
              <a:t>2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13969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40344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28315" y="5051821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797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54873" y="4618851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441" y="44004"/>
                </a:moveTo>
                <a:lnTo>
                  <a:pt x="134089" y="41682"/>
                </a:lnTo>
                <a:lnTo>
                  <a:pt x="64834" y="34730"/>
                </a:lnTo>
                <a:lnTo>
                  <a:pt x="16216" y="18524"/>
                </a:lnTo>
                <a:lnTo>
                  <a:pt x="4633" y="9262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28315" y="4623481"/>
            <a:ext cx="173990" cy="39370"/>
          </a:xfrm>
          <a:custGeom>
            <a:avLst/>
            <a:gdLst/>
            <a:ahLst/>
            <a:cxnLst/>
            <a:rect l="l" t="t" r="r" b="b"/>
            <a:pathLst>
              <a:path w="173989" h="39370">
                <a:moveTo>
                  <a:pt x="0" y="39374"/>
                </a:moveTo>
                <a:lnTo>
                  <a:pt x="37035" y="37052"/>
                </a:lnTo>
                <a:lnTo>
                  <a:pt x="74070" y="34742"/>
                </a:lnTo>
                <a:lnTo>
                  <a:pt x="106290" y="30100"/>
                </a:lnTo>
                <a:lnTo>
                  <a:pt x="134059" y="23145"/>
                </a:lnTo>
                <a:lnTo>
                  <a:pt x="154908" y="16205"/>
                </a:lnTo>
                <a:lnTo>
                  <a:pt x="169357" y="9262"/>
                </a:lnTo>
                <a:lnTo>
                  <a:pt x="17399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54873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441" y="291726"/>
                </a:moveTo>
                <a:lnTo>
                  <a:pt x="145642" y="291726"/>
                </a:lnTo>
                <a:lnTo>
                  <a:pt x="120189" y="282451"/>
                </a:lnTo>
                <a:lnTo>
                  <a:pt x="71754" y="245411"/>
                </a:lnTo>
                <a:lnTo>
                  <a:pt x="34749" y="180581"/>
                </a:lnTo>
                <a:lnTo>
                  <a:pt x="20849" y="138923"/>
                </a:lnTo>
                <a:lnTo>
                  <a:pt x="9266" y="94915"/>
                </a:lnTo>
                <a:lnTo>
                  <a:pt x="2316" y="48600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28315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990" y="0"/>
                </a:moveTo>
                <a:lnTo>
                  <a:pt x="169357" y="48600"/>
                </a:lnTo>
                <a:lnTo>
                  <a:pt x="161858" y="94915"/>
                </a:lnTo>
                <a:lnTo>
                  <a:pt x="152592" y="138923"/>
                </a:lnTo>
                <a:lnTo>
                  <a:pt x="136406" y="180581"/>
                </a:lnTo>
                <a:lnTo>
                  <a:pt x="120189" y="215323"/>
                </a:lnTo>
                <a:lnTo>
                  <a:pt x="76387" y="268556"/>
                </a:lnTo>
                <a:lnTo>
                  <a:pt x="25452" y="291726"/>
                </a:lnTo>
                <a:lnTo>
                  <a:pt x="0" y="29172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52560" y="4660544"/>
            <a:ext cx="352057" cy="111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40344" y="419007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3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263025" y="3983078"/>
            <a:ext cx="28575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baseline="18518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1</a:t>
            </a:r>
            <a:r>
              <a:rPr sz="800" spc="-5" dirty="0">
                <a:latin typeface="Arial"/>
                <a:cs typeface="Arial"/>
              </a:rPr>
              <a:t>: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79445" y="5713514"/>
            <a:ext cx="1866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S</a:t>
            </a:r>
            <a:r>
              <a:rPr sz="1200" baseline="-27777" dirty="0">
                <a:latin typeface="Arial"/>
                <a:cs typeface="Arial"/>
              </a:rPr>
              <a:t>3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40700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67249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52805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9355" y="2533735"/>
            <a:ext cx="347345" cy="173990"/>
          </a:xfrm>
          <a:custGeom>
            <a:avLst/>
            <a:gdLst/>
            <a:ahLst/>
            <a:cxnLst/>
            <a:rect l="l" t="t" r="r" b="b"/>
            <a:pathLst>
              <a:path w="347344" h="173989">
                <a:moveTo>
                  <a:pt x="346913" y="0"/>
                </a:moveTo>
                <a:lnTo>
                  <a:pt x="342283" y="39347"/>
                </a:lnTo>
                <a:lnTo>
                  <a:pt x="309896" y="108777"/>
                </a:lnTo>
                <a:lnTo>
                  <a:pt x="282155" y="136573"/>
                </a:lnTo>
                <a:lnTo>
                  <a:pt x="212766" y="168971"/>
                </a:lnTo>
                <a:lnTo>
                  <a:pt x="173450" y="173604"/>
                </a:lnTo>
                <a:lnTo>
                  <a:pt x="134138" y="168971"/>
                </a:lnTo>
                <a:lnTo>
                  <a:pt x="64758" y="136573"/>
                </a:lnTo>
                <a:lnTo>
                  <a:pt x="37004" y="108777"/>
                </a:lnTo>
                <a:lnTo>
                  <a:pt x="18502" y="74062"/>
                </a:lnTo>
                <a:lnTo>
                  <a:pt x="4633" y="39347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9355" y="2272170"/>
            <a:ext cx="347345" cy="261620"/>
          </a:xfrm>
          <a:custGeom>
            <a:avLst/>
            <a:gdLst/>
            <a:ahLst/>
            <a:cxnLst/>
            <a:rect l="l" t="t" r="r" b="b"/>
            <a:pathLst>
              <a:path w="347344" h="261619">
                <a:moveTo>
                  <a:pt x="346913" y="261564"/>
                </a:moveTo>
                <a:lnTo>
                  <a:pt x="346913" y="0"/>
                </a:lnTo>
                <a:lnTo>
                  <a:pt x="0" y="0"/>
                </a:lnTo>
                <a:lnTo>
                  <a:pt x="0" y="261564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73194" y="218631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0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99719" y="21863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88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87540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14150" y="2272170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389" y="43980"/>
                </a:moveTo>
                <a:lnTo>
                  <a:pt x="134220" y="43980"/>
                </a:lnTo>
                <a:lnTo>
                  <a:pt x="97130" y="39347"/>
                </a:lnTo>
                <a:lnTo>
                  <a:pt x="64758" y="34714"/>
                </a:lnTo>
                <a:lnTo>
                  <a:pt x="36992" y="27765"/>
                </a:lnTo>
                <a:lnTo>
                  <a:pt x="16179" y="20816"/>
                </a:lnTo>
                <a:lnTo>
                  <a:pt x="4617" y="11581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87540" y="2279119"/>
            <a:ext cx="173990" cy="37465"/>
          </a:xfrm>
          <a:custGeom>
            <a:avLst/>
            <a:gdLst/>
            <a:ahLst/>
            <a:cxnLst/>
            <a:rect l="l" t="t" r="r" b="b"/>
            <a:pathLst>
              <a:path w="173989" h="37464">
                <a:moveTo>
                  <a:pt x="0" y="37031"/>
                </a:moveTo>
                <a:lnTo>
                  <a:pt x="37029" y="37031"/>
                </a:lnTo>
                <a:lnTo>
                  <a:pt x="74070" y="34714"/>
                </a:lnTo>
                <a:lnTo>
                  <a:pt x="106479" y="30082"/>
                </a:lnTo>
                <a:lnTo>
                  <a:pt x="134269" y="23133"/>
                </a:lnTo>
                <a:lnTo>
                  <a:pt x="155103" y="16183"/>
                </a:lnTo>
                <a:lnTo>
                  <a:pt x="168811" y="6918"/>
                </a:lnTo>
                <a:lnTo>
                  <a:pt x="173414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14150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389" y="293993"/>
                </a:moveTo>
                <a:lnTo>
                  <a:pt x="120253" y="284728"/>
                </a:lnTo>
                <a:lnTo>
                  <a:pt x="71674" y="245380"/>
                </a:lnTo>
                <a:lnTo>
                  <a:pt x="34682" y="180553"/>
                </a:lnTo>
                <a:lnTo>
                  <a:pt x="20812" y="141206"/>
                </a:lnTo>
                <a:lnTo>
                  <a:pt x="9251" y="97225"/>
                </a:lnTo>
                <a:lnTo>
                  <a:pt x="2310" y="48612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87540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414" y="0"/>
                </a:moveTo>
                <a:lnTo>
                  <a:pt x="168811" y="48612"/>
                </a:lnTo>
                <a:lnTo>
                  <a:pt x="161861" y="97225"/>
                </a:lnTo>
                <a:lnTo>
                  <a:pt x="152784" y="141206"/>
                </a:lnTo>
                <a:lnTo>
                  <a:pt x="136579" y="180553"/>
                </a:lnTo>
                <a:lnTo>
                  <a:pt x="120372" y="215268"/>
                </a:lnTo>
                <a:lnTo>
                  <a:pt x="76393" y="268514"/>
                </a:lnTo>
                <a:lnTo>
                  <a:pt x="25455" y="291677"/>
                </a:lnTo>
                <a:lnTo>
                  <a:pt x="0" y="29399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11838" y="2313838"/>
            <a:ext cx="351429" cy="111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67249" y="192438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93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7249" y="218631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247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73194" y="1924382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00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700" y="2098382"/>
            <a:ext cx="433070" cy="88265"/>
          </a:xfrm>
          <a:custGeom>
            <a:avLst/>
            <a:gdLst/>
            <a:ahLst/>
            <a:cxnLst/>
            <a:rect l="l" t="t" r="r" b="b"/>
            <a:pathLst>
              <a:path w="433069" h="88264">
                <a:moveTo>
                  <a:pt x="0" y="0"/>
                </a:moveTo>
                <a:lnTo>
                  <a:pt x="432494" y="0"/>
                </a:lnTo>
                <a:lnTo>
                  <a:pt x="432494" y="87929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79447" y="1673417"/>
            <a:ext cx="53340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9410" algn="l"/>
              </a:tabLst>
            </a:pPr>
            <a:r>
              <a:rPr sz="1200" spc="15" dirty="0">
                <a:latin typeface="Arial"/>
                <a:cs typeface="Arial"/>
              </a:rPr>
              <a:t>B</a:t>
            </a:r>
            <a:r>
              <a:rPr sz="1200" baseline="-27777" dirty="0">
                <a:latin typeface="Arial"/>
                <a:cs typeface="Arial"/>
              </a:rPr>
              <a:t>3	</a:t>
            </a:r>
            <a:r>
              <a:rPr sz="1200" spc="10" dirty="0">
                <a:latin typeface="Arial"/>
                <a:cs typeface="Arial"/>
              </a:rPr>
              <a:t>A</a:t>
            </a:r>
            <a:r>
              <a:rPr sz="1200" baseline="-27777" dirty="0">
                <a:latin typeface="Arial"/>
                <a:cs typeface="Arial"/>
              </a:rPr>
              <a:t>2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40700" y="2098382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2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52805" y="2751320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45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481718" y="2715618"/>
            <a:ext cx="62801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025" algn="l"/>
              </a:tabLst>
            </a:pPr>
            <a:r>
              <a:rPr sz="1200" spc="10" dirty="0">
                <a:latin typeface="Arial"/>
                <a:cs typeface="Arial"/>
              </a:rPr>
              <a:t>G</a:t>
            </a:r>
            <a:r>
              <a:rPr sz="1200" baseline="-27777" dirty="0">
                <a:latin typeface="Arial"/>
                <a:cs typeface="Arial"/>
              </a:rPr>
              <a:t>3	</a:t>
            </a:r>
            <a:r>
              <a:rPr sz="1200" spc="15" dirty="0">
                <a:latin typeface="Arial"/>
                <a:cs typeface="Arial"/>
              </a:rPr>
              <a:t>P</a:t>
            </a:r>
            <a:r>
              <a:rPr sz="1200" baseline="-27777" dirty="0">
                <a:latin typeface="Arial"/>
                <a:cs typeface="Arial"/>
              </a:rPr>
              <a:t>3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060954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87540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73194" y="5051821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797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99719" y="4618851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475" y="44004"/>
                </a:moveTo>
                <a:lnTo>
                  <a:pt x="134113" y="41682"/>
                </a:lnTo>
                <a:lnTo>
                  <a:pt x="64664" y="34730"/>
                </a:lnTo>
                <a:lnTo>
                  <a:pt x="18502" y="18524"/>
                </a:lnTo>
                <a:lnTo>
                  <a:pt x="4608" y="9262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73194" y="4623481"/>
            <a:ext cx="173990" cy="39370"/>
          </a:xfrm>
          <a:custGeom>
            <a:avLst/>
            <a:gdLst/>
            <a:ahLst/>
            <a:cxnLst/>
            <a:rect l="l" t="t" r="r" b="b"/>
            <a:pathLst>
              <a:path w="173989" h="39370">
                <a:moveTo>
                  <a:pt x="0" y="39374"/>
                </a:moveTo>
                <a:lnTo>
                  <a:pt x="39352" y="37052"/>
                </a:lnTo>
                <a:lnTo>
                  <a:pt x="108609" y="30100"/>
                </a:lnTo>
                <a:lnTo>
                  <a:pt x="157228" y="16205"/>
                </a:lnTo>
                <a:lnTo>
                  <a:pt x="168811" y="9262"/>
                </a:lnTo>
                <a:lnTo>
                  <a:pt x="173414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9719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475" y="291726"/>
                </a:moveTo>
                <a:lnTo>
                  <a:pt x="148007" y="291726"/>
                </a:lnTo>
                <a:lnTo>
                  <a:pt x="122540" y="282451"/>
                </a:lnTo>
                <a:lnTo>
                  <a:pt x="73927" y="245411"/>
                </a:lnTo>
                <a:lnTo>
                  <a:pt x="34685" y="180581"/>
                </a:lnTo>
                <a:lnTo>
                  <a:pt x="20812" y="138923"/>
                </a:lnTo>
                <a:lnTo>
                  <a:pt x="9242" y="94915"/>
                </a:lnTo>
                <a:lnTo>
                  <a:pt x="2322" y="48600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73194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414" y="0"/>
                </a:moveTo>
                <a:lnTo>
                  <a:pt x="171097" y="48600"/>
                </a:lnTo>
                <a:lnTo>
                  <a:pt x="164178" y="94915"/>
                </a:lnTo>
                <a:lnTo>
                  <a:pt x="152595" y="138923"/>
                </a:lnTo>
                <a:lnTo>
                  <a:pt x="138695" y="180581"/>
                </a:lnTo>
                <a:lnTo>
                  <a:pt x="120192" y="215323"/>
                </a:lnTo>
                <a:lnTo>
                  <a:pt x="76207" y="268556"/>
                </a:lnTo>
                <a:lnTo>
                  <a:pt x="27778" y="291726"/>
                </a:lnTo>
                <a:lnTo>
                  <a:pt x="0" y="29172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97406" y="4660544"/>
            <a:ext cx="351514" cy="111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87540" y="419007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3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307336" y="3983078"/>
            <a:ext cx="28575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baseline="18518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: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26224" y="5713517"/>
            <a:ext cx="18669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S</a:t>
            </a:r>
            <a:r>
              <a:rPr sz="1200" baseline="-27777" dirty="0">
                <a:latin typeface="Arial"/>
                <a:cs typeface="Arial"/>
              </a:rPr>
              <a:t>4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585085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11647" y="218631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99516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26066" y="2533735"/>
            <a:ext cx="347345" cy="173990"/>
          </a:xfrm>
          <a:custGeom>
            <a:avLst/>
            <a:gdLst/>
            <a:ahLst/>
            <a:cxnLst/>
            <a:rect l="l" t="t" r="r" b="b"/>
            <a:pathLst>
              <a:path w="347344" h="173989">
                <a:moveTo>
                  <a:pt x="346901" y="0"/>
                </a:moveTo>
                <a:lnTo>
                  <a:pt x="342292" y="39347"/>
                </a:lnTo>
                <a:lnTo>
                  <a:pt x="307586" y="108777"/>
                </a:lnTo>
                <a:lnTo>
                  <a:pt x="279844" y="136573"/>
                </a:lnTo>
                <a:lnTo>
                  <a:pt x="210455" y="168971"/>
                </a:lnTo>
                <a:lnTo>
                  <a:pt x="173450" y="173604"/>
                </a:lnTo>
                <a:lnTo>
                  <a:pt x="134135" y="168971"/>
                </a:lnTo>
                <a:lnTo>
                  <a:pt x="97130" y="155073"/>
                </a:lnTo>
                <a:lnTo>
                  <a:pt x="37004" y="108777"/>
                </a:lnTo>
                <a:lnTo>
                  <a:pt x="16179" y="74062"/>
                </a:lnTo>
                <a:lnTo>
                  <a:pt x="4630" y="39347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26066" y="2272170"/>
            <a:ext cx="347345" cy="261620"/>
          </a:xfrm>
          <a:custGeom>
            <a:avLst/>
            <a:gdLst/>
            <a:ahLst/>
            <a:cxnLst/>
            <a:rect l="l" t="t" r="r" b="b"/>
            <a:pathLst>
              <a:path w="347344" h="261619">
                <a:moveTo>
                  <a:pt x="346901" y="261564"/>
                </a:moveTo>
                <a:lnTo>
                  <a:pt x="346901" y="0"/>
                </a:lnTo>
                <a:lnTo>
                  <a:pt x="0" y="0"/>
                </a:lnTo>
                <a:lnTo>
                  <a:pt x="0" y="261564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20344" y="218631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0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6418" y="218631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88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31990" y="27073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3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58539" y="2272170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450" y="43980"/>
                </a:moveTo>
                <a:lnTo>
                  <a:pt x="134135" y="43980"/>
                </a:lnTo>
                <a:lnTo>
                  <a:pt x="99453" y="39347"/>
                </a:lnTo>
                <a:lnTo>
                  <a:pt x="64767" y="34714"/>
                </a:lnTo>
                <a:lnTo>
                  <a:pt x="37001" y="27765"/>
                </a:lnTo>
                <a:lnTo>
                  <a:pt x="18502" y="20816"/>
                </a:lnTo>
                <a:lnTo>
                  <a:pt x="4630" y="11581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31990" y="2279119"/>
            <a:ext cx="173990" cy="37465"/>
          </a:xfrm>
          <a:custGeom>
            <a:avLst/>
            <a:gdLst/>
            <a:ahLst/>
            <a:cxnLst/>
            <a:rect l="l" t="t" r="r" b="b"/>
            <a:pathLst>
              <a:path w="173989" h="37464">
                <a:moveTo>
                  <a:pt x="0" y="37031"/>
                </a:moveTo>
                <a:lnTo>
                  <a:pt x="39312" y="37031"/>
                </a:lnTo>
                <a:lnTo>
                  <a:pt x="76783" y="34714"/>
                </a:lnTo>
                <a:lnTo>
                  <a:pt x="109155" y="30082"/>
                </a:lnTo>
                <a:lnTo>
                  <a:pt x="136909" y="23133"/>
                </a:lnTo>
                <a:lnTo>
                  <a:pt x="157734" y="16183"/>
                </a:lnTo>
                <a:lnTo>
                  <a:pt x="169283" y="6918"/>
                </a:lnTo>
                <a:lnTo>
                  <a:pt x="173914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58539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450" y="293993"/>
                </a:moveTo>
                <a:lnTo>
                  <a:pt x="122585" y="284728"/>
                </a:lnTo>
                <a:lnTo>
                  <a:pt x="74006" y="245380"/>
                </a:lnTo>
                <a:lnTo>
                  <a:pt x="34694" y="180553"/>
                </a:lnTo>
                <a:lnTo>
                  <a:pt x="20822" y="141206"/>
                </a:lnTo>
                <a:lnTo>
                  <a:pt x="9239" y="97225"/>
                </a:lnTo>
                <a:lnTo>
                  <a:pt x="2319" y="48612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31990" y="2413345"/>
            <a:ext cx="173990" cy="294005"/>
          </a:xfrm>
          <a:custGeom>
            <a:avLst/>
            <a:gdLst/>
            <a:ahLst/>
            <a:cxnLst/>
            <a:rect l="l" t="t" r="r" b="b"/>
            <a:pathLst>
              <a:path w="173989" h="294005">
                <a:moveTo>
                  <a:pt x="173914" y="0"/>
                </a:moveTo>
                <a:lnTo>
                  <a:pt x="171603" y="48612"/>
                </a:lnTo>
                <a:lnTo>
                  <a:pt x="164675" y="97225"/>
                </a:lnTo>
                <a:lnTo>
                  <a:pt x="153101" y="141206"/>
                </a:lnTo>
                <a:lnTo>
                  <a:pt x="139231" y="180553"/>
                </a:lnTo>
                <a:lnTo>
                  <a:pt x="120729" y="215268"/>
                </a:lnTo>
                <a:lnTo>
                  <a:pt x="76783" y="268514"/>
                </a:lnTo>
                <a:lnTo>
                  <a:pt x="27765" y="291677"/>
                </a:lnTo>
                <a:lnTo>
                  <a:pt x="0" y="29399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56226" y="2313838"/>
            <a:ext cx="351990" cy="111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11647" y="192438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93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11647" y="2186312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771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20344" y="1924382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00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85085" y="2098382"/>
            <a:ext cx="435609" cy="88265"/>
          </a:xfrm>
          <a:custGeom>
            <a:avLst/>
            <a:gdLst/>
            <a:ahLst/>
            <a:cxnLst/>
            <a:rect l="l" t="t" r="r" b="b"/>
            <a:pathLst>
              <a:path w="435610" h="88264">
                <a:moveTo>
                  <a:pt x="0" y="0"/>
                </a:moveTo>
                <a:lnTo>
                  <a:pt x="435259" y="0"/>
                </a:lnTo>
                <a:lnTo>
                  <a:pt x="435259" y="87929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926223" y="1673417"/>
            <a:ext cx="53403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9410" algn="l"/>
              </a:tabLst>
            </a:pPr>
            <a:r>
              <a:rPr sz="1200" spc="15" dirty="0">
                <a:latin typeface="Arial"/>
                <a:cs typeface="Arial"/>
              </a:rPr>
              <a:t>B</a:t>
            </a:r>
            <a:r>
              <a:rPr sz="1200" baseline="-27777" dirty="0">
                <a:latin typeface="Arial"/>
                <a:cs typeface="Arial"/>
              </a:rPr>
              <a:t>4	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baseline="-27777" dirty="0">
                <a:latin typeface="Arial"/>
                <a:cs typeface="Arial"/>
              </a:rPr>
              <a:t>3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585085" y="2098382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2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99516" y="2751320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45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528435" y="2715618"/>
            <a:ext cx="62865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</a:tabLst>
            </a:pPr>
            <a:r>
              <a:rPr sz="1200" spc="10" dirty="0">
                <a:latin typeface="Arial"/>
                <a:cs typeface="Arial"/>
              </a:rPr>
              <a:t>G</a:t>
            </a:r>
            <a:r>
              <a:rPr sz="1200" baseline="-27777" dirty="0">
                <a:latin typeface="Arial"/>
                <a:cs typeface="Arial"/>
              </a:rPr>
              <a:t>4	</a:t>
            </a:r>
            <a:r>
              <a:rPr sz="1200" spc="15" dirty="0">
                <a:latin typeface="Arial"/>
                <a:cs typeface="Arial"/>
              </a:rPr>
              <a:t>P</a:t>
            </a:r>
            <a:r>
              <a:rPr sz="1200" baseline="-27777" dirty="0">
                <a:latin typeface="Arial"/>
                <a:cs typeface="Arial"/>
              </a:rPr>
              <a:t>4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105904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31990" y="45304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8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20344" y="5051821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797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46418" y="4618851"/>
            <a:ext cx="173990" cy="44450"/>
          </a:xfrm>
          <a:custGeom>
            <a:avLst/>
            <a:gdLst/>
            <a:ahLst/>
            <a:cxnLst/>
            <a:rect l="l" t="t" r="r" b="b"/>
            <a:pathLst>
              <a:path w="173989" h="44450">
                <a:moveTo>
                  <a:pt x="173926" y="44004"/>
                </a:moveTo>
                <a:lnTo>
                  <a:pt x="134613" y="41682"/>
                </a:lnTo>
                <a:lnTo>
                  <a:pt x="64758" y="34730"/>
                </a:lnTo>
                <a:lnTo>
                  <a:pt x="16204" y="18524"/>
                </a:lnTo>
                <a:lnTo>
                  <a:pt x="4630" y="9262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20344" y="4623481"/>
            <a:ext cx="173990" cy="39370"/>
          </a:xfrm>
          <a:custGeom>
            <a:avLst/>
            <a:gdLst/>
            <a:ahLst/>
            <a:cxnLst/>
            <a:rect l="l" t="t" r="r" b="b"/>
            <a:pathLst>
              <a:path w="173989" h="39370">
                <a:moveTo>
                  <a:pt x="0" y="39374"/>
                </a:moveTo>
                <a:lnTo>
                  <a:pt x="37004" y="37052"/>
                </a:lnTo>
                <a:lnTo>
                  <a:pt x="73997" y="34742"/>
                </a:lnTo>
                <a:lnTo>
                  <a:pt x="106372" y="30100"/>
                </a:lnTo>
                <a:lnTo>
                  <a:pt x="134138" y="23145"/>
                </a:lnTo>
                <a:lnTo>
                  <a:pt x="154948" y="16205"/>
                </a:lnTo>
                <a:lnTo>
                  <a:pt x="168820" y="9262"/>
                </a:lnTo>
                <a:lnTo>
                  <a:pt x="17345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46418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926" y="291726"/>
                </a:moveTo>
                <a:lnTo>
                  <a:pt x="146160" y="291726"/>
                </a:lnTo>
                <a:lnTo>
                  <a:pt x="120253" y="282451"/>
                </a:lnTo>
                <a:lnTo>
                  <a:pt x="71699" y="245411"/>
                </a:lnTo>
                <a:lnTo>
                  <a:pt x="34706" y="180581"/>
                </a:lnTo>
                <a:lnTo>
                  <a:pt x="20812" y="138923"/>
                </a:lnTo>
                <a:lnTo>
                  <a:pt x="9251" y="94915"/>
                </a:lnTo>
                <a:lnTo>
                  <a:pt x="2310" y="48600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20344" y="4760094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89" h="292100">
                <a:moveTo>
                  <a:pt x="173450" y="0"/>
                </a:moveTo>
                <a:lnTo>
                  <a:pt x="168820" y="48600"/>
                </a:lnTo>
                <a:lnTo>
                  <a:pt x="161879" y="94915"/>
                </a:lnTo>
                <a:lnTo>
                  <a:pt x="152640" y="138923"/>
                </a:lnTo>
                <a:lnTo>
                  <a:pt x="136445" y="180581"/>
                </a:lnTo>
                <a:lnTo>
                  <a:pt x="120241" y="215323"/>
                </a:lnTo>
                <a:lnTo>
                  <a:pt x="76320" y="268556"/>
                </a:lnTo>
                <a:lnTo>
                  <a:pt x="25434" y="291726"/>
                </a:lnTo>
                <a:lnTo>
                  <a:pt x="0" y="29172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44105" y="4660544"/>
            <a:ext cx="352002" cy="111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31990" y="419007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3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354543" y="3983078"/>
            <a:ext cx="28575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baseline="18518" dirty="0">
                <a:latin typeface="Arial"/>
                <a:cs typeface="Arial"/>
              </a:rPr>
              <a:t>G</a:t>
            </a:r>
            <a:r>
              <a:rPr sz="800" spc="-10" dirty="0">
                <a:latin typeface="Arial"/>
                <a:cs typeface="Arial"/>
              </a:rPr>
              <a:t>3</a:t>
            </a:r>
            <a:r>
              <a:rPr sz="800" spc="-5" dirty="0">
                <a:latin typeface="Arial"/>
                <a:cs typeface="Arial"/>
              </a:rPr>
              <a:t>: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317996" y="1673416"/>
            <a:ext cx="18605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A</a:t>
            </a:r>
            <a:r>
              <a:rPr sz="1200" baseline="-27777" dirty="0">
                <a:latin typeface="Arial"/>
                <a:cs typeface="Arial"/>
              </a:rPr>
              <a:t>4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316335" y="1924382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38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48842" y="2533735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3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16335" y="41831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30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96041" y="31592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96041" y="319630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96041" y="32148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96041" y="32333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96041" y="2707339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91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96041" y="32888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96041" y="33074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96041" y="33259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796041" y="334445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96041" y="33629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96041" y="33814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96041" y="34185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96041" y="34370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96041" y="34557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96041" y="34742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6041" y="35112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6041" y="35298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6041" y="35483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6041" y="3325927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19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6041" y="35853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6041" y="36038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6041" y="36224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6041" y="36409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6041" y="36594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6041" y="36779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6041" y="369648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6041" y="373351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6041" y="375241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6041" y="377094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6041" y="38079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6041" y="38264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6041" y="384500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6041" y="38635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6041" y="388204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6041" y="39005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6041" y="391927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6041" y="393778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6041" y="3640921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4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6041" y="39748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6041" y="39933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6041" y="40118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6041" y="403038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6041" y="40488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6041" y="406741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6041" y="408592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6041" y="410439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7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6041" y="41414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96041" y="415996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96041" y="4067413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40344" y="275132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6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61218" y="41831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30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40344" y="31592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40344" y="319630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40344" y="32148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40344" y="32333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40344" y="2707339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91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40344" y="32888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40344" y="33074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40344" y="33259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840344" y="334445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40344" y="33629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840344" y="33814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40344" y="34185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40344" y="34370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40344" y="34557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840344" y="34742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840344" y="35112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840344" y="35298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40344" y="35483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40344" y="3325927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19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40344" y="35853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840344" y="36038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40344" y="36224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840344" y="36409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840344" y="36594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840344" y="36779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840344" y="369648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840344" y="373351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840344" y="375241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840344" y="377094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840344" y="38079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840344" y="38264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40344" y="384500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840344" y="38635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40344" y="388204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840344" y="39005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840344" y="391927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40344" y="393778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40344" y="3640921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4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840344" y="39748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840344" y="39933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40344" y="40118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840344" y="403038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40344" y="40488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840344" y="406741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40344" y="408592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40344" y="410439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7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40344" y="41414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40344" y="415996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40344" y="4067413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887540" y="275132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6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408021" y="41831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30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87540" y="31592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87540" y="319630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87540" y="32148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87540" y="32333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887540" y="2707339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91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87540" y="32888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87540" y="33074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887540" y="33259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887540" y="334445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887540" y="33629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887540" y="33814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887540" y="34185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887540" y="34370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887540" y="34557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87540" y="34742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87540" y="35112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87540" y="35298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887540" y="35483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87540" y="3325927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19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87540" y="35853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87540" y="36038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887540" y="36224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87540" y="36409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87540" y="36594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887540" y="36779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887540" y="369648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887540" y="373351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87540" y="375241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887540" y="377094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887540" y="38079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87540" y="38264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887540" y="384500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87540" y="38635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87540" y="388204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540" y="39005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7540" y="391927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87540" y="393778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87540" y="3640921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4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87540" y="39748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87540" y="39933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87540" y="40118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87540" y="403038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87540" y="40488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87540" y="406741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87540" y="408592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87540" y="410439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7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87540" y="41414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87540" y="415996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87540" y="4067413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31990" y="275132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6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52805" y="4183106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30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931990" y="31592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31990" y="319630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31990" y="32148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31990" y="323333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931990" y="2707339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91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931990" y="32888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31990" y="33074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31990" y="33259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31990" y="334445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31990" y="33629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31990" y="33814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931990" y="34185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31990" y="34370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31990" y="34557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31990" y="347426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31990" y="35112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31990" y="352982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31990" y="35483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931990" y="3325927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19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931990" y="35853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31990" y="36038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31990" y="36224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17"/>
                </a:moveTo>
                <a:lnTo>
                  <a:pt x="2312" y="4617"/>
                </a:lnTo>
              </a:path>
            </a:pathLst>
          </a:custGeom>
          <a:ln w="9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31990" y="36409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31990" y="36594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31990" y="367795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31990" y="369648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31990" y="373351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31990" y="375241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31990" y="377094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931990" y="380797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931990" y="38264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31990" y="384500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31990" y="38635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31990" y="388204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31990" y="39005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31990" y="391927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5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31990" y="393778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931990" y="3640921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4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31990" y="39748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31990" y="39933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31990" y="401185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31990" y="403038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931990" y="40488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312" y="4625"/>
                </a:moveTo>
                <a:lnTo>
                  <a:pt x="2312" y="4625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931990" y="406741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31990" y="408592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31990" y="410439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74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931990" y="414144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31990" y="415996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26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31990" y="4067413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47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 txBox="1"/>
          <p:nvPr/>
        </p:nvSpPr>
        <p:spPr>
          <a:xfrm>
            <a:off x="5206572" y="1724340"/>
            <a:ext cx="21717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aseline="1851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5508283" y="2531423"/>
            <a:ext cx="240558" cy="178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/>
          <p:nvPr/>
        </p:nvSpPr>
        <p:spPr>
          <a:xfrm>
            <a:off x="5345280" y="2715619"/>
            <a:ext cx="62801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025" algn="l"/>
              </a:tabLst>
            </a:pPr>
            <a:r>
              <a:rPr sz="1200" spc="10" dirty="0">
                <a:latin typeface="Arial"/>
                <a:cs typeface="Arial"/>
              </a:rPr>
              <a:t>G</a:t>
            </a:r>
            <a:r>
              <a:rPr sz="1200" baseline="-27777" dirty="0">
                <a:latin typeface="Arial"/>
                <a:cs typeface="Arial"/>
              </a:rPr>
              <a:t>0	</a:t>
            </a:r>
            <a:r>
              <a:rPr sz="1200" spc="10" dirty="0">
                <a:latin typeface="Arial"/>
                <a:cs typeface="Arial"/>
              </a:rPr>
              <a:t>P</a:t>
            </a:r>
            <a:r>
              <a:rPr sz="1200" baseline="-27777" dirty="0">
                <a:latin typeface="Arial"/>
                <a:cs typeface="Arial"/>
              </a:rPr>
              <a:t>0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6159377" y="2412393"/>
            <a:ext cx="131826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1: Bitwise </a:t>
            </a:r>
            <a:r>
              <a:rPr sz="1200" spc="10" dirty="0">
                <a:solidFill>
                  <a:srgbClr val="0000FF"/>
                </a:solidFill>
                <a:latin typeface="Arial"/>
                <a:cs typeface="Arial"/>
              </a:rPr>
              <a:t>PG</a:t>
            </a:r>
            <a:r>
              <a:rPr sz="1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logic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6159377" y="3454785"/>
            <a:ext cx="125603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2: Group </a:t>
            </a:r>
            <a:r>
              <a:rPr sz="1200" spc="10" dirty="0">
                <a:solidFill>
                  <a:srgbClr val="0000FF"/>
                </a:solidFill>
                <a:latin typeface="Arial"/>
                <a:cs typeface="Arial"/>
              </a:rPr>
              <a:t>PG</a:t>
            </a:r>
            <a:r>
              <a:rPr sz="1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logic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6159377" y="4497536"/>
            <a:ext cx="88138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3: </a:t>
            </a:r>
            <a:r>
              <a:rPr sz="1200" spc="10" dirty="0">
                <a:solidFill>
                  <a:srgbClr val="0000FF"/>
                </a:solidFill>
                <a:latin typeface="Arial"/>
                <a:cs typeface="Arial"/>
              </a:rPr>
              <a:t>Sum</a:t>
            </a:r>
            <a:r>
              <a:rPr sz="12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logic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349917" y="4367407"/>
            <a:ext cx="19367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baseline="-27777" dirty="0">
                <a:latin typeface="Arial"/>
                <a:cs typeface="Arial"/>
              </a:rPr>
              <a:t>0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394796" y="4367407"/>
            <a:ext cx="19304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3441415" y="4367407"/>
            <a:ext cx="19367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baseline="-27777" dirty="0">
                <a:latin typeface="Arial"/>
                <a:cs typeface="Arial"/>
              </a:rPr>
              <a:t>2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2486354" y="4367407"/>
            <a:ext cx="19304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baseline="-27777" dirty="0">
                <a:latin typeface="Arial"/>
                <a:cs typeface="Arial"/>
              </a:rPr>
              <a:t>3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186154" y="5764448"/>
            <a:ext cx="274955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aseline="18518" dirty="0">
                <a:latin typeface="Arial"/>
                <a:cs typeface="Arial"/>
              </a:rPr>
              <a:t>C</a:t>
            </a:r>
            <a:r>
              <a:rPr sz="800" spc="-10" dirty="0">
                <a:latin typeface="Arial"/>
                <a:cs typeface="Arial"/>
              </a:rPr>
              <a:t>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585085" y="4530409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4">
                <a:moveTo>
                  <a:pt x="0" y="0"/>
                </a:moveTo>
                <a:lnTo>
                  <a:pt x="86772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60954" y="4530409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7066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013969" y="4530409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7248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969452" y="4530409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6883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85085" y="45304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44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411647" y="45304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44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326066" y="4878158"/>
            <a:ext cx="347345" cy="173990"/>
          </a:xfrm>
          <a:custGeom>
            <a:avLst/>
            <a:gdLst/>
            <a:ahLst/>
            <a:cxnLst/>
            <a:rect l="l" t="t" r="r" b="b"/>
            <a:pathLst>
              <a:path w="347344" h="173989">
                <a:moveTo>
                  <a:pt x="346901" y="0"/>
                </a:moveTo>
                <a:lnTo>
                  <a:pt x="342292" y="39371"/>
                </a:lnTo>
                <a:lnTo>
                  <a:pt x="328399" y="76412"/>
                </a:lnTo>
                <a:lnTo>
                  <a:pt x="307586" y="108835"/>
                </a:lnTo>
                <a:lnTo>
                  <a:pt x="279844" y="136609"/>
                </a:lnTo>
                <a:lnTo>
                  <a:pt x="247448" y="157447"/>
                </a:lnTo>
                <a:lnTo>
                  <a:pt x="210455" y="169020"/>
                </a:lnTo>
                <a:lnTo>
                  <a:pt x="173450" y="173662"/>
                </a:lnTo>
                <a:lnTo>
                  <a:pt x="134135" y="169020"/>
                </a:lnTo>
                <a:lnTo>
                  <a:pt x="97130" y="157447"/>
                </a:lnTo>
                <a:lnTo>
                  <a:pt x="64758" y="136609"/>
                </a:lnTo>
                <a:lnTo>
                  <a:pt x="37004" y="108835"/>
                </a:lnTo>
                <a:lnTo>
                  <a:pt x="16179" y="76412"/>
                </a:lnTo>
                <a:lnTo>
                  <a:pt x="4630" y="39371"/>
                </a:lnTo>
                <a:lnTo>
                  <a:pt x="0" y="0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326066" y="4618851"/>
            <a:ext cx="347345" cy="259715"/>
          </a:xfrm>
          <a:custGeom>
            <a:avLst/>
            <a:gdLst/>
            <a:ahLst/>
            <a:cxnLst/>
            <a:rect l="l" t="t" r="r" b="b"/>
            <a:pathLst>
              <a:path w="347344" h="259714">
                <a:moveTo>
                  <a:pt x="346901" y="259306"/>
                </a:moveTo>
                <a:lnTo>
                  <a:pt x="346901" y="0"/>
                </a:lnTo>
                <a:lnTo>
                  <a:pt x="0" y="0"/>
                </a:lnTo>
                <a:lnTo>
                  <a:pt x="0" y="259306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238171" y="4530409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451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326066" y="548754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6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52615" y="5139796"/>
            <a:ext cx="173990" cy="347980"/>
          </a:xfrm>
          <a:custGeom>
            <a:avLst/>
            <a:gdLst/>
            <a:ahLst/>
            <a:cxnLst/>
            <a:rect l="l" t="t" r="r" b="b"/>
            <a:pathLst>
              <a:path w="173990" h="347979">
                <a:moveTo>
                  <a:pt x="173450" y="347745"/>
                </a:moveTo>
                <a:lnTo>
                  <a:pt x="117943" y="331089"/>
                </a:lnTo>
                <a:lnTo>
                  <a:pt x="71687" y="280141"/>
                </a:lnTo>
                <a:lnTo>
                  <a:pt x="50874" y="245423"/>
                </a:lnTo>
                <a:lnTo>
                  <a:pt x="32371" y="203741"/>
                </a:lnTo>
                <a:lnTo>
                  <a:pt x="18499" y="157447"/>
                </a:lnTo>
                <a:lnTo>
                  <a:pt x="6928" y="106500"/>
                </a:lnTo>
                <a:lnTo>
                  <a:pt x="2319" y="53245"/>
                </a:ln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326066" y="5139796"/>
            <a:ext cx="173990" cy="347980"/>
          </a:xfrm>
          <a:custGeom>
            <a:avLst/>
            <a:gdLst/>
            <a:ahLst/>
            <a:cxnLst/>
            <a:rect l="l" t="t" r="r" b="b"/>
            <a:pathLst>
              <a:path w="173990" h="347979">
                <a:moveTo>
                  <a:pt x="173450" y="0"/>
                </a:moveTo>
                <a:lnTo>
                  <a:pt x="171128" y="53245"/>
                </a:lnTo>
                <a:lnTo>
                  <a:pt x="164211" y="106500"/>
                </a:lnTo>
                <a:lnTo>
                  <a:pt x="152637" y="157447"/>
                </a:lnTo>
                <a:lnTo>
                  <a:pt x="138765" y="203741"/>
                </a:lnTo>
                <a:lnTo>
                  <a:pt x="122573" y="245423"/>
                </a:lnTo>
                <a:lnTo>
                  <a:pt x="101763" y="280141"/>
                </a:lnTo>
                <a:lnTo>
                  <a:pt x="53184" y="331089"/>
                </a:lnTo>
                <a:lnTo>
                  <a:pt x="25443" y="343128"/>
                </a:lnTo>
                <a:lnTo>
                  <a:pt x="0" y="34774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50302" y="5049508"/>
            <a:ext cx="351526" cy="90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11647" y="4444744"/>
            <a:ext cx="520700" cy="85725"/>
          </a:xfrm>
          <a:custGeom>
            <a:avLst/>
            <a:gdLst/>
            <a:ahLst/>
            <a:cxnLst/>
            <a:rect l="l" t="t" r="r" b="b"/>
            <a:pathLst>
              <a:path w="520700" h="85725">
                <a:moveTo>
                  <a:pt x="520343" y="0"/>
                </a:moveTo>
                <a:lnTo>
                  <a:pt x="0" y="0"/>
                </a:lnTo>
                <a:lnTo>
                  <a:pt x="0" y="85665"/>
                </a:lnTo>
              </a:path>
            </a:pathLst>
          </a:custGeom>
          <a:ln w="4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238171" y="3140772"/>
            <a:ext cx="261620" cy="1390015"/>
          </a:xfrm>
          <a:custGeom>
            <a:avLst/>
            <a:gdLst/>
            <a:ahLst/>
            <a:cxnLst/>
            <a:rect l="l" t="t" r="r" b="b"/>
            <a:pathLst>
              <a:path w="261619" h="1390014">
                <a:moveTo>
                  <a:pt x="261345" y="0"/>
                </a:moveTo>
                <a:lnTo>
                  <a:pt x="261345" y="520996"/>
                </a:lnTo>
                <a:lnTo>
                  <a:pt x="0" y="520996"/>
                </a:lnTo>
                <a:lnTo>
                  <a:pt x="0" y="1389637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020344" y="5139796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3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326066" y="557320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75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973194" y="5139796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3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928315" y="5139796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3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881695" y="5139796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38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1489114" y="5322232"/>
            <a:ext cx="19304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baseline="-27777" dirty="0">
                <a:latin typeface="Arial"/>
                <a:cs typeface="Arial"/>
              </a:rPr>
              <a:t>4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064733" y="4271106"/>
            <a:ext cx="4511040" cy="1302385"/>
          </a:xfrm>
          <a:custGeom>
            <a:avLst/>
            <a:gdLst/>
            <a:ahLst/>
            <a:cxnLst/>
            <a:rect l="l" t="t" r="r" b="b"/>
            <a:pathLst>
              <a:path w="4511040" h="1302385">
                <a:moveTo>
                  <a:pt x="0" y="1302101"/>
                </a:moveTo>
                <a:lnTo>
                  <a:pt x="4510667" y="1302101"/>
                </a:lnTo>
                <a:lnTo>
                  <a:pt x="4510667" y="0"/>
                </a:lnTo>
                <a:lnTo>
                  <a:pt x="0" y="0"/>
                </a:lnTo>
                <a:lnTo>
                  <a:pt x="0" y="1302101"/>
                </a:lnTo>
              </a:path>
            </a:pathLst>
          </a:custGeom>
          <a:ln w="138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64733" y="2012342"/>
            <a:ext cx="5031105" cy="1043305"/>
          </a:xfrm>
          <a:custGeom>
            <a:avLst/>
            <a:gdLst/>
            <a:ahLst/>
            <a:cxnLst/>
            <a:rect l="l" t="t" r="r" b="b"/>
            <a:pathLst>
              <a:path w="5031105" h="1043305">
                <a:moveTo>
                  <a:pt x="261332" y="0"/>
                </a:moveTo>
                <a:lnTo>
                  <a:pt x="4772079" y="0"/>
                </a:lnTo>
                <a:lnTo>
                  <a:pt x="5030961" y="259827"/>
                </a:lnTo>
                <a:lnTo>
                  <a:pt x="5030961" y="780610"/>
                </a:lnTo>
                <a:lnTo>
                  <a:pt x="4772079" y="1042785"/>
                </a:lnTo>
                <a:lnTo>
                  <a:pt x="261332" y="1042785"/>
                </a:lnTo>
                <a:lnTo>
                  <a:pt x="0" y="780610"/>
                </a:lnTo>
                <a:lnTo>
                  <a:pt x="0" y="259827"/>
                </a:lnTo>
                <a:lnTo>
                  <a:pt x="261332" y="0"/>
                </a:lnTo>
              </a:path>
            </a:pathLst>
          </a:custGeom>
          <a:ln w="138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74" name="object 37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318</a:t>
            </a:r>
          </a:p>
        </p:txBody>
      </p:sp>
    </p:spTree>
    <p:extLst>
      <p:ext uri="{BB962C8B-B14F-4D97-AF65-F5344CB8AC3E}">
        <p14:creationId xmlns:p14="http://schemas.microsoft.com/office/powerpoint/2010/main" val="121688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8" y="461589"/>
            <a:ext cx="5016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Carry-Ripple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Revisited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931" y="1671934"/>
            <a:ext cx="256286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35480" algn="l"/>
              </a:tabLst>
            </a:pPr>
            <a:r>
              <a:rPr sz="3750" i="1" baseline="14444" dirty="0">
                <a:latin typeface="Times New Roman"/>
                <a:cs typeface="Times New Roman"/>
              </a:rPr>
              <a:t>G</a:t>
            </a:r>
            <a:r>
              <a:rPr sz="1450" i="1" dirty="0">
                <a:latin typeface="Times New Roman"/>
                <a:cs typeface="Times New Roman"/>
              </a:rPr>
              <a:t>i</a:t>
            </a:r>
            <a:r>
              <a:rPr sz="1450" dirty="0">
                <a:latin typeface="Times New Roman"/>
                <a:cs typeface="Times New Roman"/>
              </a:rPr>
              <a:t>:0 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3750" spc="135" baseline="14444" dirty="0">
                <a:latin typeface="Symbol"/>
                <a:cs typeface="Symbol"/>
              </a:rPr>
              <a:t></a:t>
            </a:r>
            <a:r>
              <a:rPr sz="3750" spc="-270" baseline="14444" dirty="0">
                <a:latin typeface="Times New Roman"/>
                <a:cs typeface="Times New Roman"/>
              </a:rPr>
              <a:t> </a:t>
            </a:r>
            <a:r>
              <a:rPr sz="3750" i="1" spc="-30" baseline="14444" dirty="0">
                <a:latin typeface="Times New Roman"/>
                <a:cs typeface="Times New Roman"/>
              </a:rPr>
              <a:t>G</a:t>
            </a:r>
            <a:r>
              <a:rPr sz="1450" i="1" spc="-20" dirty="0">
                <a:latin typeface="Times New Roman"/>
                <a:cs typeface="Times New Roman"/>
              </a:rPr>
              <a:t>i	</a:t>
            </a:r>
            <a:r>
              <a:rPr sz="3750" i="1" spc="-15" baseline="14444" dirty="0">
                <a:latin typeface="Times New Roman"/>
                <a:cs typeface="Times New Roman"/>
              </a:rPr>
              <a:t>G</a:t>
            </a:r>
            <a:r>
              <a:rPr sz="1450" i="1" spc="-10" dirty="0">
                <a:latin typeface="Times New Roman"/>
                <a:cs typeface="Times New Roman"/>
              </a:rPr>
              <a:t>i</a:t>
            </a:r>
            <a:r>
              <a:rPr sz="1450" spc="-10" dirty="0">
                <a:latin typeface="Symbol"/>
                <a:cs typeface="Symbol"/>
              </a:rPr>
              <a:t></a:t>
            </a:r>
            <a:r>
              <a:rPr sz="1450" spc="-10" dirty="0">
                <a:latin typeface="Times New Roman"/>
                <a:cs typeface="Times New Roman"/>
              </a:rPr>
              <a:t>1:0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5475" y="1588241"/>
            <a:ext cx="4686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8445" indent="-245745">
              <a:lnSpc>
                <a:spcPct val="100000"/>
              </a:lnSpc>
              <a:spcBef>
                <a:spcPts val="130"/>
              </a:spcBef>
              <a:buFont typeface="Symbol"/>
              <a:buChar char=""/>
              <a:tabLst>
                <a:tab pos="259079" algn="l"/>
              </a:tabLst>
            </a:pPr>
            <a:r>
              <a:rPr sz="2500" i="1" spc="-415" dirty="0">
                <a:latin typeface="Times New Roman"/>
                <a:cs typeface="Times New Roman"/>
              </a:rPr>
              <a:t>P</a:t>
            </a:r>
            <a:r>
              <a:rPr sz="2175" i="1" spc="37" baseline="-24904" dirty="0">
                <a:latin typeface="Times New Roman"/>
                <a:cs typeface="Times New Roman"/>
              </a:rPr>
              <a:t>i</a:t>
            </a:r>
            <a:endParaRPr sz="2175" baseline="-2490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7021" y="1665027"/>
            <a:ext cx="888214" cy="32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12198" y="5742264"/>
            <a:ext cx="15811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latin typeface="Arial"/>
                <a:cs typeface="Arial"/>
              </a:rPr>
              <a:t>S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2439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8900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9709" y="2972593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800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5865" y="2828919"/>
            <a:ext cx="287655" cy="144145"/>
          </a:xfrm>
          <a:custGeom>
            <a:avLst/>
            <a:gdLst/>
            <a:ahLst/>
            <a:cxnLst/>
            <a:rect l="l" t="t" r="r" b="b"/>
            <a:pathLst>
              <a:path w="287654" h="144144">
                <a:moveTo>
                  <a:pt x="287199" y="0"/>
                </a:moveTo>
                <a:lnTo>
                  <a:pt x="273818" y="61382"/>
                </a:lnTo>
                <a:lnTo>
                  <a:pt x="233612" y="111153"/>
                </a:lnTo>
                <a:lnTo>
                  <a:pt x="176367" y="139833"/>
                </a:lnTo>
                <a:lnTo>
                  <a:pt x="143843" y="143673"/>
                </a:lnTo>
                <a:lnTo>
                  <a:pt x="113239" y="139833"/>
                </a:lnTo>
                <a:lnTo>
                  <a:pt x="55995" y="111153"/>
                </a:lnTo>
                <a:lnTo>
                  <a:pt x="15332" y="61382"/>
                </a:lnTo>
                <a:lnTo>
                  <a:pt x="3840" y="30782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5865" y="2612708"/>
            <a:ext cx="287655" cy="216535"/>
          </a:xfrm>
          <a:custGeom>
            <a:avLst/>
            <a:gdLst/>
            <a:ahLst/>
            <a:cxnLst/>
            <a:rect l="l" t="t" r="r" b="b"/>
            <a:pathLst>
              <a:path w="287654" h="216535">
                <a:moveTo>
                  <a:pt x="287199" y="216211"/>
                </a:moveTo>
                <a:lnTo>
                  <a:pt x="287199" y="0"/>
                </a:lnTo>
                <a:lnTo>
                  <a:pt x="0" y="0"/>
                </a:lnTo>
                <a:lnTo>
                  <a:pt x="0" y="21621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3883" y="2541938"/>
            <a:ext cx="290535" cy="50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8900" y="23252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6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8900" y="2541938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7521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9777" y="2325238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2439" y="2469217"/>
            <a:ext cx="357505" cy="73025"/>
          </a:xfrm>
          <a:custGeom>
            <a:avLst/>
            <a:gdLst/>
            <a:ahLst/>
            <a:cxnLst/>
            <a:rect l="l" t="t" r="r" b="b"/>
            <a:pathLst>
              <a:path w="357504" h="73025">
                <a:moveTo>
                  <a:pt x="0" y="0"/>
                </a:moveTo>
                <a:lnTo>
                  <a:pt x="357338" y="0"/>
                </a:lnTo>
                <a:lnTo>
                  <a:pt x="357338" y="7272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12198" y="2115600"/>
            <a:ext cx="15811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latin typeface="Arial"/>
                <a:cs typeface="Arial"/>
              </a:rPr>
              <a:t>B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32439" y="246921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9709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9151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7939" y="3330863"/>
            <a:ext cx="3442970" cy="1148715"/>
          </a:xfrm>
          <a:custGeom>
            <a:avLst/>
            <a:gdLst/>
            <a:ahLst/>
            <a:cxnLst/>
            <a:rect l="l" t="t" r="r" b="b"/>
            <a:pathLst>
              <a:path w="3442970" h="1148714">
                <a:moveTo>
                  <a:pt x="72638" y="1148590"/>
                </a:moveTo>
                <a:lnTo>
                  <a:pt x="3371805" y="1148590"/>
                </a:lnTo>
                <a:lnTo>
                  <a:pt x="3392868" y="1146673"/>
                </a:lnTo>
                <a:lnTo>
                  <a:pt x="3413931" y="1135195"/>
                </a:lnTo>
                <a:lnTo>
                  <a:pt x="3429233" y="1119883"/>
                </a:lnTo>
                <a:lnTo>
                  <a:pt x="3440541" y="1098844"/>
                </a:lnTo>
                <a:lnTo>
                  <a:pt x="3442462" y="1077829"/>
                </a:lnTo>
                <a:lnTo>
                  <a:pt x="3442462" y="72690"/>
                </a:lnTo>
                <a:lnTo>
                  <a:pt x="3429233" y="30599"/>
                </a:lnTo>
                <a:lnTo>
                  <a:pt x="3392868" y="3809"/>
                </a:lnTo>
                <a:lnTo>
                  <a:pt x="3371805" y="0"/>
                </a:lnTo>
                <a:lnTo>
                  <a:pt x="72638" y="0"/>
                </a:lnTo>
                <a:lnTo>
                  <a:pt x="30585" y="13379"/>
                </a:lnTo>
                <a:lnTo>
                  <a:pt x="3822" y="49740"/>
                </a:lnTo>
                <a:lnTo>
                  <a:pt x="0" y="72690"/>
                </a:lnTo>
                <a:lnTo>
                  <a:pt x="0" y="1077829"/>
                </a:lnTo>
                <a:lnTo>
                  <a:pt x="13381" y="1119883"/>
                </a:lnTo>
                <a:lnTo>
                  <a:pt x="49709" y="1146673"/>
                </a:lnTo>
                <a:lnTo>
                  <a:pt x="72638" y="1148590"/>
                </a:lnTo>
              </a:path>
            </a:pathLst>
          </a:custGeom>
          <a:ln w="114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81477" y="2977232"/>
            <a:ext cx="5238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190" algn="l"/>
              </a:tabLst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5" dirty="0">
                <a:latin typeface="Arial"/>
                <a:cs typeface="Arial"/>
              </a:rPr>
              <a:t>P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44509" y="4766905"/>
            <a:ext cx="290535" cy="50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9151" y="4485205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73208" y="4311889"/>
            <a:ext cx="2406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aseline="19444" dirty="0">
                <a:latin typeface="Arial"/>
                <a:cs typeface="Arial"/>
              </a:rPr>
              <a:t>G</a:t>
            </a:r>
            <a:r>
              <a:rPr sz="650" spc="-5" dirty="0">
                <a:latin typeface="Arial"/>
                <a:cs typeface="Arial"/>
              </a:rPr>
              <a:t>0: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2221" y="5742266"/>
            <a:ext cx="15875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latin typeface="Arial"/>
                <a:cs typeface="Arial"/>
              </a:rPr>
              <a:t>S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42441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9085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1632" y="2972593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800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7971" y="2828919"/>
            <a:ext cx="287655" cy="144145"/>
          </a:xfrm>
          <a:custGeom>
            <a:avLst/>
            <a:gdLst/>
            <a:ahLst/>
            <a:cxnLst/>
            <a:rect l="l" t="t" r="r" b="b"/>
            <a:pathLst>
              <a:path w="287654" h="144144">
                <a:moveTo>
                  <a:pt x="287199" y="0"/>
                </a:moveTo>
                <a:lnTo>
                  <a:pt x="271897" y="61382"/>
                </a:lnTo>
                <a:lnTo>
                  <a:pt x="233612" y="111153"/>
                </a:lnTo>
                <a:lnTo>
                  <a:pt x="174295" y="139833"/>
                </a:lnTo>
                <a:lnTo>
                  <a:pt x="143660" y="143673"/>
                </a:lnTo>
                <a:lnTo>
                  <a:pt x="111319" y="139833"/>
                </a:lnTo>
                <a:lnTo>
                  <a:pt x="53891" y="111153"/>
                </a:lnTo>
                <a:lnTo>
                  <a:pt x="13381" y="61382"/>
                </a:lnTo>
                <a:lnTo>
                  <a:pt x="3840" y="30782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7971" y="2612708"/>
            <a:ext cx="287655" cy="216535"/>
          </a:xfrm>
          <a:custGeom>
            <a:avLst/>
            <a:gdLst/>
            <a:ahLst/>
            <a:cxnLst/>
            <a:rect l="l" t="t" r="r" b="b"/>
            <a:pathLst>
              <a:path w="287654" h="216535">
                <a:moveTo>
                  <a:pt x="287199" y="216211"/>
                </a:moveTo>
                <a:lnTo>
                  <a:pt x="287199" y="0"/>
                </a:lnTo>
                <a:lnTo>
                  <a:pt x="0" y="0"/>
                </a:lnTo>
                <a:lnTo>
                  <a:pt x="0" y="21621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3885" y="2541938"/>
            <a:ext cx="290535" cy="50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9085" y="23252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6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9085" y="254193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441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1883" y="2325238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2441" y="2469217"/>
            <a:ext cx="360045" cy="73025"/>
          </a:xfrm>
          <a:custGeom>
            <a:avLst/>
            <a:gdLst/>
            <a:ahLst/>
            <a:cxnLst/>
            <a:rect l="l" t="t" r="r" b="b"/>
            <a:pathLst>
              <a:path w="360045" h="73025">
                <a:moveTo>
                  <a:pt x="0" y="0"/>
                </a:moveTo>
                <a:lnTo>
                  <a:pt x="359441" y="0"/>
                </a:lnTo>
                <a:lnTo>
                  <a:pt x="359441" y="7272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22219" y="2115600"/>
            <a:ext cx="44577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000" spc="10" dirty="0">
                <a:latin typeface="Arial"/>
                <a:cs typeface="Arial"/>
              </a:rPr>
              <a:t>B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42441" y="246921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1632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293403" y="2977232"/>
            <a:ext cx="5238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190" algn="l"/>
              </a:tabLst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5" dirty="0">
                <a:latin typeface="Arial"/>
                <a:cs typeface="Arial"/>
              </a:rPr>
              <a:t>P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56615" y="4766905"/>
            <a:ext cx="290535" cy="503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9153" y="4485205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83382" y="4311889"/>
            <a:ext cx="2406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aseline="19444" dirty="0">
                <a:latin typeface="Arial"/>
                <a:cs typeface="Arial"/>
              </a:rPr>
              <a:t>G</a:t>
            </a:r>
            <a:r>
              <a:rPr sz="650" spc="-5" dirty="0">
                <a:latin typeface="Arial"/>
                <a:cs typeface="Arial"/>
              </a:rPr>
              <a:t>1: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4310" y="5742266"/>
            <a:ext cx="15811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latin typeface="Arial"/>
                <a:cs typeface="Arial"/>
              </a:rPr>
              <a:t>S</a:t>
            </a:r>
            <a:r>
              <a:rPr sz="975" spc="7" baseline="-29914" dirty="0">
                <a:latin typeface="Arial"/>
                <a:cs typeface="Arial"/>
              </a:rPr>
              <a:t>3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54455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1099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81817" y="2972593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800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38065" y="2828919"/>
            <a:ext cx="287655" cy="144145"/>
          </a:xfrm>
          <a:custGeom>
            <a:avLst/>
            <a:gdLst/>
            <a:ahLst/>
            <a:cxnLst/>
            <a:rect l="l" t="t" r="r" b="b"/>
            <a:pathLst>
              <a:path w="287654" h="144144">
                <a:moveTo>
                  <a:pt x="287138" y="0"/>
                </a:moveTo>
                <a:lnTo>
                  <a:pt x="273757" y="61382"/>
                </a:lnTo>
                <a:lnTo>
                  <a:pt x="233612" y="111153"/>
                </a:lnTo>
                <a:lnTo>
                  <a:pt x="176245" y="139833"/>
                </a:lnTo>
                <a:lnTo>
                  <a:pt x="143752" y="143673"/>
                </a:lnTo>
                <a:lnTo>
                  <a:pt x="113179" y="139833"/>
                </a:lnTo>
                <a:lnTo>
                  <a:pt x="53922" y="111153"/>
                </a:lnTo>
                <a:lnTo>
                  <a:pt x="15271" y="61382"/>
                </a:lnTo>
                <a:lnTo>
                  <a:pt x="3810" y="30782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38065" y="2612708"/>
            <a:ext cx="287655" cy="216535"/>
          </a:xfrm>
          <a:custGeom>
            <a:avLst/>
            <a:gdLst/>
            <a:ahLst/>
            <a:cxnLst/>
            <a:rect l="l" t="t" r="r" b="b"/>
            <a:pathLst>
              <a:path w="287654" h="216535">
                <a:moveTo>
                  <a:pt x="287138" y="216211"/>
                </a:moveTo>
                <a:lnTo>
                  <a:pt x="287138" y="0"/>
                </a:lnTo>
                <a:lnTo>
                  <a:pt x="0" y="0"/>
                </a:lnTo>
                <a:lnTo>
                  <a:pt x="0" y="21621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5930" y="2541938"/>
            <a:ext cx="290596" cy="501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1099" y="23252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6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1099" y="2541938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46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1885" y="2325238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54455" y="2469217"/>
            <a:ext cx="357505" cy="73025"/>
          </a:xfrm>
          <a:custGeom>
            <a:avLst/>
            <a:gdLst/>
            <a:ahLst/>
            <a:cxnLst/>
            <a:rect l="l" t="t" r="r" b="b"/>
            <a:pathLst>
              <a:path w="357504" h="73025">
                <a:moveTo>
                  <a:pt x="0" y="0"/>
                </a:moveTo>
                <a:lnTo>
                  <a:pt x="357429" y="0"/>
                </a:lnTo>
                <a:lnTo>
                  <a:pt x="357429" y="7272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34310" y="2115600"/>
            <a:ext cx="44577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000" spc="5" dirty="0">
                <a:latin typeface="Arial"/>
                <a:cs typeface="Arial"/>
              </a:rPr>
              <a:t>B</a:t>
            </a:r>
            <a:r>
              <a:rPr sz="975" spc="7" baseline="-29914" dirty="0">
                <a:latin typeface="Arial"/>
                <a:cs typeface="Arial"/>
              </a:rPr>
              <a:t>3	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54455" y="246921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81817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503538" y="2977232"/>
            <a:ext cx="5238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190" algn="l"/>
              </a:tabLst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975" spc="7" baseline="-29914" dirty="0">
                <a:latin typeface="Arial"/>
                <a:cs typeface="Arial"/>
              </a:rPr>
              <a:t>3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10" dirty="0">
                <a:latin typeface="Arial"/>
                <a:cs typeface="Arial"/>
              </a:rPr>
              <a:t>P</a:t>
            </a:r>
            <a:r>
              <a:rPr sz="975" spc="7" baseline="-29914" dirty="0">
                <a:latin typeface="Arial"/>
                <a:cs typeface="Arial"/>
              </a:rPr>
              <a:t>3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766648" y="4766905"/>
            <a:ext cx="290535" cy="503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41259" y="4485205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295321" y="4311889"/>
            <a:ext cx="2406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aseline="19444" dirty="0">
                <a:latin typeface="Arial"/>
                <a:cs typeface="Arial"/>
              </a:rPr>
              <a:t>G</a:t>
            </a:r>
            <a:r>
              <a:rPr sz="650" spc="-5" dirty="0">
                <a:latin typeface="Arial"/>
                <a:cs typeface="Arial"/>
              </a:rPr>
              <a:t>2: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44359" y="5742266"/>
            <a:ext cx="15875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latin typeface="Arial"/>
                <a:cs typeface="Arial"/>
              </a:rPr>
              <a:t>S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64564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21190" y="254193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77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3828" y="2972593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800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50073" y="2828919"/>
            <a:ext cx="287655" cy="144145"/>
          </a:xfrm>
          <a:custGeom>
            <a:avLst/>
            <a:gdLst/>
            <a:ahLst/>
            <a:cxnLst/>
            <a:rect l="l" t="t" r="r" b="b"/>
            <a:pathLst>
              <a:path w="287655" h="144144">
                <a:moveTo>
                  <a:pt x="287129" y="0"/>
                </a:moveTo>
                <a:lnTo>
                  <a:pt x="271830" y="61382"/>
                </a:lnTo>
                <a:lnTo>
                  <a:pt x="231695" y="111153"/>
                </a:lnTo>
                <a:lnTo>
                  <a:pt x="174343" y="139833"/>
                </a:lnTo>
                <a:lnTo>
                  <a:pt x="143755" y="143673"/>
                </a:lnTo>
                <a:lnTo>
                  <a:pt x="111252" y="139833"/>
                </a:lnTo>
                <a:lnTo>
                  <a:pt x="53913" y="111153"/>
                </a:lnTo>
                <a:lnTo>
                  <a:pt x="13384" y="61382"/>
                </a:lnTo>
                <a:lnTo>
                  <a:pt x="3822" y="30782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50073" y="2612708"/>
            <a:ext cx="287655" cy="216535"/>
          </a:xfrm>
          <a:custGeom>
            <a:avLst/>
            <a:gdLst/>
            <a:ahLst/>
            <a:cxnLst/>
            <a:rect l="l" t="t" r="r" b="b"/>
            <a:pathLst>
              <a:path w="287655" h="216535">
                <a:moveTo>
                  <a:pt x="287129" y="216211"/>
                </a:moveTo>
                <a:lnTo>
                  <a:pt x="287129" y="0"/>
                </a:lnTo>
                <a:lnTo>
                  <a:pt x="0" y="0"/>
                </a:lnTo>
                <a:lnTo>
                  <a:pt x="0" y="21621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06027" y="2541938"/>
            <a:ext cx="290562" cy="501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21190" y="23252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6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1190" y="2541938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9386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3960" y="2325238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64564" y="2469217"/>
            <a:ext cx="359410" cy="73025"/>
          </a:xfrm>
          <a:custGeom>
            <a:avLst/>
            <a:gdLst/>
            <a:ahLst/>
            <a:cxnLst/>
            <a:rect l="l" t="t" r="r" b="b"/>
            <a:pathLst>
              <a:path w="359410" h="73025">
                <a:moveTo>
                  <a:pt x="0" y="0"/>
                </a:moveTo>
                <a:lnTo>
                  <a:pt x="359396" y="0"/>
                </a:lnTo>
                <a:lnTo>
                  <a:pt x="359396" y="7272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64564" y="246921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3828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715541" y="2977232"/>
            <a:ext cx="5238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190" algn="l"/>
              </a:tabLst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5" dirty="0">
                <a:latin typeface="Arial"/>
                <a:cs typeface="Arial"/>
              </a:rPr>
              <a:t>P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978665" y="4766905"/>
            <a:ext cx="290593" cy="5033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51322" y="4485205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505444" y="4311889"/>
            <a:ext cx="2406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aseline="19444" dirty="0">
                <a:latin typeface="Arial"/>
                <a:cs typeface="Arial"/>
              </a:rPr>
              <a:t>G</a:t>
            </a:r>
            <a:r>
              <a:rPr sz="650" spc="-5" dirty="0">
                <a:latin typeface="Arial"/>
                <a:cs typeface="Arial"/>
              </a:rPr>
              <a:t>3: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41208" y="2115600"/>
            <a:ext cx="94869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5620" algn="l"/>
                <a:tab pos="802005" algn="l"/>
              </a:tabLst>
            </a:pPr>
            <a:r>
              <a:rPr sz="1000" spc="10" dirty="0">
                <a:latin typeface="Arial"/>
                <a:cs typeface="Arial"/>
              </a:rPr>
              <a:t>A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5" dirty="0">
                <a:latin typeface="Arial"/>
                <a:cs typeface="Arial"/>
              </a:rPr>
              <a:t>B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975" spc="7" baseline="-29914" dirty="0">
                <a:latin typeface="Arial"/>
                <a:cs typeface="Arial"/>
              </a:rPr>
              <a:t>3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49676" y="2325238"/>
            <a:ext cx="0" cy="2154555"/>
          </a:xfrm>
          <a:custGeom>
            <a:avLst/>
            <a:gdLst/>
            <a:ahLst/>
            <a:cxnLst/>
            <a:rect l="l" t="t" r="r" b="b"/>
            <a:pathLst>
              <a:path h="2154554">
                <a:moveTo>
                  <a:pt x="0" y="0"/>
                </a:moveTo>
                <a:lnTo>
                  <a:pt x="0" y="2154215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07045" y="2828919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5">
                <a:moveTo>
                  <a:pt x="0" y="0"/>
                </a:moveTo>
                <a:lnTo>
                  <a:pt x="0" y="50194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49676" y="447945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45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19151" y="33308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19151" y="33461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9151" y="33614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9151" y="33920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9151" y="34073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19151" y="34226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19151" y="343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19151" y="34532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19151" y="346862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19151" y="34839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19151" y="34992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19151" y="35145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19151" y="35298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9151" y="35451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19151" y="35604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19151" y="35757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19151" y="35910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9151" y="36063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9151" y="36216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19151" y="36369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9151" y="36522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9151" y="36676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19151" y="36829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19151" y="36982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19151" y="3713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19151" y="37288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19151" y="37594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19151" y="37747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9151" y="37900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19151" y="38053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6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19151" y="3835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19151" y="38512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19151" y="38667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19151" y="38820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19151" y="38973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19151" y="39129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9151" y="3008923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2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9151" y="39589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19151" y="39742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9151" y="39895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19151" y="40048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19151" y="40201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19151" y="40354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19151" y="40660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19151" y="40813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19151" y="40966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19151" y="4111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19151" y="414257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9151" y="41578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19151" y="41731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19151" y="398951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644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19151" y="42038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0"/>
                </a:moveTo>
                <a:lnTo>
                  <a:pt x="1911" y="3820"/>
                </a:lnTo>
              </a:path>
            </a:pathLst>
          </a:custGeom>
          <a:ln w="7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19151" y="421911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19151" y="42344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19151" y="42497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1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19151" y="426519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19151" y="42804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19151" y="42957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151" y="4311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19151" y="4341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19151" y="43570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19151" y="43723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19151" y="424972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5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19151" y="4402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19151" y="44182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9151" y="44335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19151" y="44488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19151" y="44641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29153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59709" y="447945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45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29153" y="33308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29153" y="33461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29153" y="33614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629153" y="33920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629153" y="34073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29153" y="34226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29153" y="343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29153" y="34532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29153" y="346862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29153" y="34839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29153" y="34992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29153" y="35145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29153" y="35298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29153" y="35451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29153" y="35604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29153" y="35757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29153" y="35910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29153" y="36063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29153" y="36216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29153" y="36369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29153" y="36522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29153" y="36676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29153" y="36829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29153" y="36982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29153" y="3713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29153" y="37288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29153" y="37594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29153" y="37747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29153" y="37900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29153" y="38053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6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29153" y="3835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29153" y="38512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29153" y="38667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29153" y="38820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29153" y="38973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29153" y="39129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629153" y="3008923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2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29153" y="39589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29153" y="39742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29153" y="39895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29153" y="40048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629153" y="40201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29153" y="40354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29153" y="40660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29153" y="40813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29153" y="40966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29153" y="4111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629153" y="414257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29153" y="41578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29153" y="41731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29153" y="398951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644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9153" y="42038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0"/>
                </a:moveTo>
                <a:lnTo>
                  <a:pt x="1911" y="3820"/>
                </a:lnTo>
              </a:path>
            </a:pathLst>
          </a:custGeom>
          <a:ln w="7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9153" y="421911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9153" y="42344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9153" y="42497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1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29153" y="426519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29153" y="42804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629153" y="42957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29153" y="4311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629153" y="4341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29153" y="43570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29153" y="43723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29153" y="424972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5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29153" y="4402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629153" y="44182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629153" y="44335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29153" y="44488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29153" y="44641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41259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71632" y="447945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45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841259" y="33308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41259" y="33461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41259" y="33614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841259" y="33920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841259" y="34073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41259" y="34226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841259" y="343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41259" y="34532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841259" y="346862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41259" y="34839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41259" y="34992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41259" y="35145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41259" y="35298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41259" y="35451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841259" y="35604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841259" y="35757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841259" y="35910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841259" y="36063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841259" y="36216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841259" y="36369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841259" y="36522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841259" y="36676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841259" y="36829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841259" y="36982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41259" y="3713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41259" y="37288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841259" y="37594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841259" y="37747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841259" y="37900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841259" y="38053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6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841259" y="3835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841259" y="38512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41259" y="38667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841259" y="38820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841259" y="38973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841259" y="39129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841259" y="3008923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2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841259" y="39589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841259" y="39742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41259" y="39895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841259" y="40048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841259" y="40201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841259" y="40354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41259" y="40660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841259" y="40813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841259" y="40966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841259" y="4111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841259" y="414257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841259" y="41578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841259" y="41731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841259" y="398951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644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841259" y="42038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0"/>
                </a:moveTo>
                <a:lnTo>
                  <a:pt x="1911" y="3820"/>
                </a:lnTo>
              </a:path>
            </a:pathLst>
          </a:custGeom>
          <a:ln w="7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841259" y="421911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841259" y="42344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841259" y="42497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1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41259" y="426519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841259" y="42804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841259" y="42957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841259" y="4311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841259" y="4341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841259" y="43570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841259" y="43723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41259" y="424972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5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841259" y="4402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841259" y="44182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841259" y="44335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841259" y="44488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841259" y="44641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051322" y="300892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3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81817" y="447945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45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051322" y="33308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051322" y="33461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051322" y="33614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051322" y="33920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51322" y="34073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051322" y="34226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051322" y="343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051322" y="34532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051322" y="346862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051322" y="34839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051322" y="34992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051322" y="35145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051322" y="352982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051322" y="35451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051322" y="35604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051322" y="35757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051322" y="35910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051322" y="360635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8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51322" y="36216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051322" y="363698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051322" y="36522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051322" y="36676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051322" y="36829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51322" y="36982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51322" y="37135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051322" y="37288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051322" y="37594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051322" y="37747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51322" y="379004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051322" y="38053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6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051322" y="3835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051322" y="38512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051322" y="386674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051322" y="388204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051322" y="389735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51322" y="391297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51322" y="3008923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2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51322" y="39589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051322" y="39742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051322" y="39895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51322" y="400482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051322" y="40201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051322" y="403543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051322" y="40660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51322" y="40813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051322" y="40966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051322" y="411196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51322" y="414257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051322" y="415788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051322" y="41731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051322" y="398951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644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051322" y="42038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0"/>
                </a:moveTo>
                <a:lnTo>
                  <a:pt x="1911" y="3820"/>
                </a:lnTo>
              </a:path>
            </a:pathLst>
          </a:custGeom>
          <a:ln w="7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051322" y="421911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51322" y="42344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051322" y="424972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1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051322" y="426519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51322" y="42804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51322" y="429579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51322" y="431111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051322" y="43417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51322" y="43570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051322" y="437233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51322" y="424972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578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51322" y="440295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51322" y="441822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51322" y="44335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51322" y="444884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1" y="3821"/>
                </a:moveTo>
                <a:lnTo>
                  <a:pt x="1911" y="3821"/>
                </a:lnTo>
              </a:path>
            </a:pathLst>
          </a:custGeom>
          <a:ln w="7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51322" y="44641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56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5758552" y="2157700"/>
            <a:ext cx="18351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7" baseline="19444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in</a:t>
            </a:r>
            <a:endParaRPr sz="650">
              <a:latin typeface="Arial"/>
              <a:cs typeface="Arial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6008373" y="2827008"/>
            <a:ext cx="198671" cy="147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5871290" y="2977232"/>
            <a:ext cx="5238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190" algn="l"/>
              </a:tabLst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975" spc="7" baseline="-29914" dirty="0">
                <a:latin typeface="Arial"/>
                <a:cs typeface="Arial"/>
              </a:rPr>
              <a:t>0</a:t>
            </a:r>
            <a:r>
              <a:rPr sz="975" baseline="-29914" dirty="0">
                <a:latin typeface="Arial"/>
                <a:cs typeface="Arial"/>
              </a:rPr>
              <a:t>	</a:t>
            </a:r>
            <a:r>
              <a:rPr sz="1000" spc="10" dirty="0">
                <a:latin typeface="Arial"/>
                <a:cs typeface="Arial"/>
              </a:rPr>
              <a:t>P</a:t>
            </a:r>
            <a:r>
              <a:rPr sz="975" spc="7" baseline="-29914" dirty="0">
                <a:latin typeface="Arial"/>
                <a:cs typeface="Arial"/>
              </a:rPr>
              <a:t>0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5875126" y="4629973"/>
            <a:ext cx="1644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C</a:t>
            </a:r>
            <a:r>
              <a:rPr sz="975" spc="7" baseline="-29914" dirty="0">
                <a:latin typeface="Arial"/>
                <a:cs typeface="Arial"/>
              </a:rPr>
              <a:t>0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5085300" y="4629973"/>
            <a:ext cx="1644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975" spc="7" baseline="-29914" dirty="0">
                <a:latin typeface="Arial"/>
                <a:cs typeface="Arial"/>
              </a:rPr>
              <a:t>1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4297238" y="4629973"/>
            <a:ext cx="1644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C</a:t>
            </a:r>
            <a:r>
              <a:rPr sz="975" spc="7" baseline="-29914" dirty="0">
                <a:latin typeface="Arial"/>
                <a:cs typeface="Arial"/>
              </a:rPr>
              <a:t>2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3507361" y="4629973"/>
            <a:ext cx="1644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975" spc="7" baseline="-29914" dirty="0">
                <a:latin typeface="Arial"/>
                <a:cs typeface="Arial"/>
              </a:rPr>
              <a:t>3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2432228" y="5784365"/>
            <a:ext cx="23177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7" baseline="19444" dirty="0">
                <a:latin typeface="Arial"/>
                <a:cs typeface="Arial"/>
              </a:rPr>
              <a:t>C</a:t>
            </a:r>
            <a:r>
              <a:rPr sz="650" spc="-5" dirty="0">
                <a:latin typeface="Arial"/>
                <a:cs typeface="Arial"/>
              </a:rPr>
              <a:t>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2764564" y="4766905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252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984615" y="476690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16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772509" y="4766905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199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62506" y="4766905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169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764564" y="476690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621190" y="476690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550073" y="5053977"/>
            <a:ext cx="287655" cy="144145"/>
          </a:xfrm>
          <a:custGeom>
            <a:avLst/>
            <a:gdLst/>
            <a:ahLst/>
            <a:cxnLst/>
            <a:rect l="l" t="t" r="r" b="b"/>
            <a:pathLst>
              <a:path w="287655" h="144145">
                <a:moveTo>
                  <a:pt x="287129" y="0"/>
                </a:moveTo>
                <a:lnTo>
                  <a:pt x="271830" y="63150"/>
                </a:lnTo>
                <a:lnTo>
                  <a:pt x="231695" y="112906"/>
                </a:lnTo>
                <a:lnTo>
                  <a:pt x="174343" y="141625"/>
                </a:lnTo>
                <a:lnTo>
                  <a:pt x="143755" y="143539"/>
                </a:lnTo>
                <a:lnTo>
                  <a:pt x="111252" y="141625"/>
                </a:lnTo>
                <a:lnTo>
                  <a:pt x="53913" y="112906"/>
                </a:lnTo>
                <a:lnTo>
                  <a:pt x="13384" y="63150"/>
                </a:lnTo>
                <a:lnTo>
                  <a:pt x="3822" y="32538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50073" y="4839628"/>
            <a:ext cx="287655" cy="214629"/>
          </a:xfrm>
          <a:custGeom>
            <a:avLst/>
            <a:gdLst/>
            <a:ahLst/>
            <a:cxnLst/>
            <a:rect l="l" t="t" r="r" b="b"/>
            <a:pathLst>
              <a:path w="287655" h="214629">
                <a:moveTo>
                  <a:pt x="287129" y="214349"/>
                </a:moveTo>
                <a:lnTo>
                  <a:pt x="287129" y="0"/>
                </a:lnTo>
                <a:lnTo>
                  <a:pt x="0" y="0"/>
                </a:lnTo>
                <a:lnTo>
                  <a:pt x="0" y="214349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477422" y="4766905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224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550073" y="5557683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0806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06698" y="5270241"/>
            <a:ext cx="143510" cy="287655"/>
          </a:xfrm>
          <a:custGeom>
            <a:avLst/>
            <a:gdLst/>
            <a:ahLst/>
            <a:cxnLst/>
            <a:rect l="l" t="t" r="r" b="b"/>
            <a:pathLst>
              <a:path w="143510" h="287654">
                <a:moveTo>
                  <a:pt x="143374" y="287441"/>
                </a:moveTo>
                <a:lnTo>
                  <a:pt x="97499" y="274046"/>
                </a:lnTo>
                <a:lnTo>
                  <a:pt x="59256" y="231947"/>
                </a:lnTo>
                <a:lnTo>
                  <a:pt x="26753" y="168784"/>
                </a:lnTo>
                <a:lnTo>
                  <a:pt x="15286" y="130516"/>
                </a:lnTo>
                <a:lnTo>
                  <a:pt x="5727" y="88023"/>
                </a:lnTo>
                <a:lnTo>
                  <a:pt x="1917" y="44007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550073" y="5270241"/>
            <a:ext cx="144145" cy="287655"/>
          </a:xfrm>
          <a:custGeom>
            <a:avLst/>
            <a:gdLst/>
            <a:ahLst/>
            <a:cxnLst/>
            <a:rect l="l" t="t" r="r" b="b"/>
            <a:pathLst>
              <a:path w="144144" h="287654">
                <a:moveTo>
                  <a:pt x="143755" y="0"/>
                </a:moveTo>
                <a:lnTo>
                  <a:pt x="141838" y="44007"/>
                </a:lnTo>
                <a:lnTo>
                  <a:pt x="136113" y="88023"/>
                </a:lnTo>
                <a:lnTo>
                  <a:pt x="126551" y="130516"/>
                </a:lnTo>
                <a:lnTo>
                  <a:pt x="115087" y="168784"/>
                </a:lnTo>
                <a:lnTo>
                  <a:pt x="84498" y="231947"/>
                </a:lnTo>
                <a:lnTo>
                  <a:pt x="43957" y="274046"/>
                </a:lnTo>
                <a:lnTo>
                  <a:pt x="21026" y="283619"/>
                </a:lnTo>
                <a:lnTo>
                  <a:pt x="0" y="28744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404787" y="5195606"/>
            <a:ext cx="290952" cy="74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621190" y="4696098"/>
            <a:ext cx="430530" cy="71120"/>
          </a:xfrm>
          <a:custGeom>
            <a:avLst/>
            <a:gdLst/>
            <a:ahLst/>
            <a:cxnLst/>
            <a:rect l="l" t="t" r="r" b="b"/>
            <a:pathLst>
              <a:path w="430530" h="71120">
                <a:moveTo>
                  <a:pt x="430132" y="0"/>
                </a:moveTo>
                <a:lnTo>
                  <a:pt x="0" y="0"/>
                </a:lnTo>
                <a:lnTo>
                  <a:pt x="0" y="70806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477422" y="3330863"/>
            <a:ext cx="216535" cy="1436370"/>
          </a:xfrm>
          <a:custGeom>
            <a:avLst/>
            <a:gdLst/>
            <a:ahLst/>
            <a:cxnLst/>
            <a:rect l="l" t="t" r="r" b="b"/>
            <a:pathLst>
              <a:path w="216535" h="1436370">
                <a:moveTo>
                  <a:pt x="216405" y="0"/>
                </a:moveTo>
                <a:lnTo>
                  <a:pt x="216405" y="539705"/>
                </a:lnTo>
                <a:lnTo>
                  <a:pt x="0" y="539705"/>
                </a:lnTo>
                <a:lnTo>
                  <a:pt x="0" y="1436041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123960" y="5270241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972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550073" y="562848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3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911885" y="5270241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972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701883" y="5270241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972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489777" y="5270241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972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 txBox="1"/>
          <p:nvPr/>
        </p:nvSpPr>
        <p:spPr>
          <a:xfrm>
            <a:off x="2683055" y="5418834"/>
            <a:ext cx="16446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975" spc="7" baseline="-29914" dirty="0">
                <a:latin typeface="Arial"/>
                <a:cs typeface="Arial"/>
              </a:rPr>
              <a:t>4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2334048" y="4552189"/>
            <a:ext cx="3729990" cy="1076325"/>
          </a:xfrm>
          <a:custGeom>
            <a:avLst/>
            <a:gdLst/>
            <a:ahLst/>
            <a:cxnLst/>
            <a:rect l="l" t="t" r="r" b="b"/>
            <a:pathLst>
              <a:path w="3729990" h="1076325">
                <a:moveTo>
                  <a:pt x="0" y="1076299"/>
                </a:moveTo>
                <a:lnTo>
                  <a:pt x="3729640" y="1076299"/>
                </a:lnTo>
                <a:lnTo>
                  <a:pt x="3729640" y="0"/>
                </a:lnTo>
                <a:lnTo>
                  <a:pt x="0" y="0"/>
                </a:lnTo>
                <a:lnTo>
                  <a:pt x="0" y="1076299"/>
                </a:lnTo>
              </a:path>
            </a:pathLst>
          </a:custGeom>
          <a:ln w="114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334048" y="2397959"/>
            <a:ext cx="4159885" cy="862330"/>
          </a:xfrm>
          <a:custGeom>
            <a:avLst/>
            <a:gdLst/>
            <a:ahLst/>
            <a:cxnLst/>
            <a:rect l="l" t="t" r="r" b="b"/>
            <a:pathLst>
              <a:path w="4159885" h="862329">
                <a:moveTo>
                  <a:pt x="216024" y="0"/>
                </a:moveTo>
                <a:lnTo>
                  <a:pt x="3945696" y="0"/>
                </a:lnTo>
                <a:lnTo>
                  <a:pt x="4159861" y="214748"/>
                </a:lnTo>
                <a:lnTo>
                  <a:pt x="4159861" y="645434"/>
                </a:lnTo>
                <a:lnTo>
                  <a:pt x="3945696" y="862102"/>
                </a:lnTo>
                <a:lnTo>
                  <a:pt x="216024" y="862102"/>
                </a:lnTo>
                <a:lnTo>
                  <a:pt x="0" y="645434"/>
                </a:lnTo>
                <a:lnTo>
                  <a:pt x="0" y="214748"/>
                </a:lnTo>
                <a:lnTo>
                  <a:pt x="216024" y="0"/>
                </a:lnTo>
              </a:path>
            </a:pathLst>
          </a:custGeom>
          <a:ln w="114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485797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342441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271632" y="3761366"/>
            <a:ext cx="287020" cy="144145"/>
          </a:xfrm>
          <a:custGeom>
            <a:avLst/>
            <a:gdLst/>
            <a:ahLst/>
            <a:cxnLst/>
            <a:rect l="l" t="t" r="r" b="b"/>
            <a:pathLst>
              <a:path w="287020" h="144145">
                <a:moveTo>
                  <a:pt x="286894" y="0"/>
                </a:moveTo>
                <a:lnTo>
                  <a:pt x="271593" y="63123"/>
                </a:lnTo>
                <a:lnTo>
                  <a:pt x="233307" y="113037"/>
                </a:lnTo>
                <a:lnTo>
                  <a:pt x="173990" y="139812"/>
                </a:lnTo>
                <a:lnTo>
                  <a:pt x="143538" y="143646"/>
                </a:lnTo>
                <a:lnTo>
                  <a:pt x="110984" y="139812"/>
                </a:lnTo>
                <a:lnTo>
                  <a:pt x="53587" y="113037"/>
                </a:lnTo>
                <a:lnTo>
                  <a:pt x="13412" y="63123"/>
                </a:lnTo>
                <a:lnTo>
                  <a:pt x="3840" y="32520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271632" y="3547074"/>
            <a:ext cx="287020" cy="214629"/>
          </a:xfrm>
          <a:custGeom>
            <a:avLst/>
            <a:gdLst/>
            <a:ahLst/>
            <a:cxnLst/>
            <a:rect l="l" t="t" r="r" b="b"/>
            <a:pathLst>
              <a:path w="287020" h="214629">
                <a:moveTo>
                  <a:pt x="286894" y="214291"/>
                </a:moveTo>
                <a:lnTo>
                  <a:pt x="286894" y="0"/>
                </a:lnTo>
                <a:lnTo>
                  <a:pt x="0" y="0"/>
                </a:lnTo>
                <a:lnTo>
                  <a:pt x="0" y="21429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199085" y="3474353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59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271632" y="426519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0794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127971" y="3978034"/>
            <a:ext cx="144145" cy="287655"/>
          </a:xfrm>
          <a:custGeom>
            <a:avLst/>
            <a:gdLst/>
            <a:ahLst/>
            <a:cxnLst/>
            <a:rect l="l" t="t" r="r" b="b"/>
            <a:pathLst>
              <a:path w="144145" h="287654">
                <a:moveTo>
                  <a:pt x="143660" y="287155"/>
                </a:moveTo>
                <a:lnTo>
                  <a:pt x="99827" y="273604"/>
                </a:lnTo>
                <a:lnTo>
                  <a:pt x="59622" y="231514"/>
                </a:lnTo>
                <a:lnTo>
                  <a:pt x="26793" y="168376"/>
                </a:lnTo>
                <a:lnTo>
                  <a:pt x="15301" y="130110"/>
                </a:lnTo>
                <a:lnTo>
                  <a:pt x="5730" y="88008"/>
                </a:lnTo>
                <a:lnTo>
                  <a:pt x="1920" y="44004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271632" y="3978034"/>
            <a:ext cx="144145" cy="287655"/>
          </a:xfrm>
          <a:custGeom>
            <a:avLst/>
            <a:gdLst/>
            <a:ahLst/>
            <a:cxnLst/>
            <a:rect l="l" t="t" r="r" b="b"/>
            <a:pathLst>
              <a:path w="144145" h="287654">
                <a:moveTo>
                  <a:pt x="143538" y="0"/>
                </a:moveTo>
                <a:lnTo>
                  <a:pt x="141618" y="44004"/>
                </a:lnTo>
                <a:lnTo>
                  <a:pt x="135857" y="88008"/>
                </a:lnTo>
                <a:lnTo>
                  <a:pt x="128237" y="130110"/>
                </a:lnTo>
                <a:lnTo>
                  <a:pt x="114825" y="168376"/>
                </a:lnTo>
                <a:lnTo>
                  <a:pt x="84221" y="231514"/>
                </a:lnTo>
                <a:lnTo>
                  <a:pt x="44015" y="273604"/>
                </a:lnTo>
                <a:lnTo>
                  <a:pt x="21062" y="283333"/>
                </a:lnTo>
                <a:lnTo>
                  <a:pt x="0" y="287155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126059" y="3903100"/>
            <a:ext cx="291023" cy="749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984615" y="3403553"/>
            <a:ext cx="287020" cy="932815"/>
          </a:xfrm>
          <a:custGeom>
            <a:avLst/>
            <a:gdLst/>
            <a:ahLst/>
            <a:cxnLst/>
            <a:rect l="l" t="t" r="r" b="b"/>
            <a:pathLst>
              <a:path w="287020" h="932814">
                <a:moveTo>
                  <a:pt x="287016" y="932431"/>
                </a:moveTo>
                <a:lnTo>
                  <a:pt x="70656" y="932431"/>
                </a:lnTo>
                <a:lnTo>
                  <a:pt x="70656" y="0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271632" y="433598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46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199085" y="3330863"/>
            <a:ext cx="73025" cy="143510"/>
          </a:xfrm>
          <a:custGeom>
            <a:avLst/>
            <a:gdLst/>
            <a:ahLst/>
            <a:cxnLst/>
            <a:rect l="l" t="t" r="r" b="b"/>
            <a:pathLst>
              <a:path w="73025" h="143510">
                <a:moveTo>
                  <a:pt x="0" y="143490"/>
                </a:moveTo>
                <a:lnTo>
                  <a:pt x="72546" y="143490"/>
                </a:lnTo>
                <a:lnTo>
                  <a:pt x="72546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342441" y="3403553"/>
            <a:ext cx="430530" cy="71120"/>
          </a:xfrm>
          <a:custGeom>
            <a:avLst/>
            <a:gdLst/>
            <a:ahLst/>
            <a:cxnLst/>
            <a:rect l="l" t="t" r="r" b="b"/>
            <a:pathLst>
              <a:path w="430529" h="71120">
                <a:moveTo>
                  <a:pt x="0" y="70800"/>
                </a:moveTo>
                <a:lnTo>
                  <a:pt x="0" y="0"/>
                </a:lnTo>
                <a:lnTo>
                  <a:pt x="430068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485797" y="347435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356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275795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32439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059709" y="3761366"/>
            <a:ext cx="287020" cy="144145"/>
          </a:xfrm>
          <a:custGeom>
            <a:avLst/>
            <a:gdLst/>
            <a:ahLst/>
            <a:cxnLst/>
            <a:rect l="l" t="t" r="r" b="b"/>
            <a:pathLst>
              <a:path w="287020" h="144145">
                <a:moveTo>
                  <a:pt x="286712" y="0"/>
                </a:moveTo>
                <a:lnTo>
                  <a:pt x="273330" y="63123"/>
                </a:lnTo>
                <a:lnTo>
                  <a:pt x="233307" y="113037"/>
                </a:lnTo>
                <a:lnTo>
                  <a:pt x="175880" y="139812"/>
                </a:lnTo>
                <a:lnTo>
                  <a:pt x="143356" y="143646"/>
                </a:lnTo>
                <a:lnTo>
                  <a:pt x="112752" y="139812"/>
                </a:lnTo>
                <a:lnTo>
                  <a:pt x="55507" y="113037"/>
                </a:lnTo>
                <a:lnTo>
                  <a:pt x="15301" y="63123"/>
                </a:lnTo>
                <a:lnTo>
                  <a:pt x="3840" y="32520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059709" y="3547074"/>
            <a:ext cx="287020" cy="214629"/>
          </a:xfrm>
          <a:custGeom>
            <a:avLst/>
            <a:gdLst/>
            <a:ahLst/>
            <a:cxnLst/>
            <a:rect l="l" t="t" r="r" b="b"/>
            <a:pathLst>
              <a:path w="287020" h="214629">
                <a:moveTo>
                  <a:pt x="286712" y="214291"/>
                </a:moveTo>
                <a:lnTo>
                  <a:pt x="286712" y="0"/>
                </a:lnTo>
                <a:lnTo>
                  <a:pt x="0" y="0"/>
                </a:lnTo>
                <a:lnTo>
                  <a:pt x="0" y="21429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988900" y="3474353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59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059709" y="426519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0794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915865" y="3978034"/>
            <a:ext cx="144145" cy="287655"/>
          </a:xfrm>
          <a:custGeom>
            <a:avLst/>
            <a:gdLst/>
            <a:ahLst/>
            <a:cxnLst/>
            <a:rect l="l" t="t" r="r" b="b"/>
            <a:pathLst>
              <a:path w="144145" h="287654">
                <a:moveTo>
                  <a:pt x="143843" y="287155"/>
                </a:moveTo>
                <a:lnTo>
                  <a:pt x="99827" y="273604"/>
                </a:lnTo>
                <a:lnTo>
                  <a:pt x="59805" y="231514"/>
                </a:lnTo>
                <a:lnTo>
                  <a:pt x="28713" y="168376"/>
                </a:lnTo>
                <a:lnTo>
                  <a:pt x="15332" y="130110"/>
                </a:lnTo>
                <a:lnTo>
                  <a:pt x="7650" y="88008"/>
                </a:lnTo>
                <a:lnTo>
                  <a:pt x="1920" y="44004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059709" y="3978034"/>
            <a:ext cx="143510" cy="287655"/>
          </a:xfrm>
          <a:custGeom>
            <a:avLst/>
            <a:gdLst/>
            <a:ahLst/>
            <a:cxnLst/>
            <a:rect l="l" t="t" r="r" b="b"/>
            <a:pathLst>
              <a:path w="143510" h="287654">
                <a:moveTo>
                  <a:pt x="143356" y="0"/>
                </a:moveTo>
                <a:lnTo>
                  <a:pt x="141435" y="44004"/>
                </a:lnTo>
                <a:lnTo>
                  <a:pt x="137625" y="88008"/>
                </a:lnTo>
                <a:lnTo>
                  <a:pt x="128054" y="130110"/>
                </a:lnTo>
                <a:lnTo>
                  <a:pt x="116562" y="168376"/>
                </a:lnTo>
                <a:lnTo>
                  <a:pt x="84038" y="231514"/>
                </a:lnTo>
                <a:lnTo>
                  <a:pt x="44015" y="273604"/>
                </a:lnTo>
                <a:lnTo>
                  <a:pt x="22952" y="283333"/>
                </a:lnTo>
                <a:lnTo>
                  <a:pt x="0" y="287155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913953" y="3903100"/>
            <a:ext cx="291023" cy="749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772509" y="3403553"/>
            <a:ext cx="287655" cy="932815"/>
          </a:xfrm>
          <a:custGeom>
            <a:avLst/>
            <a:gdLst/>
            <a:ahLst/>
            <a:cxnLst/>
            <a:rect l="l" t="t" r="r" b="b"/>
            <a:pathLst>
              <a:path w="287654" h="932814">
                <a:moveTo>
                  <a:pt x="287199" y="932431"/>
                </a:moveTo>
                <a:lnTo>
                  <a:pt x="72729" y="932431"/>
                </a:lnTo>
                <a:lnTo>
                  <a:pt x="72729" y="0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059709" y="433598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46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88900" y="3330863"/>
            <a:ext cx="71120" cy="143510"/>
          </a:xfrm>
          <a:custGeom>
            <a:avLst/>
            <a:gdLst/>
            <a:ahLst/>
            <a:cxnLst/>
            <a:rect l="l" t="t" r="r" b="b"/>
            <a:pathLst>
              <a:path w="71120" h="143510">
                <a:moveTo>
                  <a:pt x="0" y="143490"/>
                </a:moveTo>
                <a:lnTo>
                  <a:pt x="70809" y="143490"/>
                </a:lnTo>
                <a:lnTo>
                  <a:pt x="70809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132439" y="3403553"/>
            <a:ext cx="717550" cy="71120"/>
          </a:xfrm>
          <a:custGeom>
            <a:avLst/>
            <a:gdLst/>
            <a:ahLst/>
            <a:cxnLst/>
            <a:rect l="l" t="t" r="r" b="b"/>
            <a:pathLst>
              <a:path w="717550" h="71120">
                <a:moveTo>
                  <a:pt x="0" y="70800"/>
                </a:moveTo>
                <a:lnTo>
                  <a:pt x="0" y="0"/>
                </a:lnTo>
                <a:lnTo>
                  <a:pt x="717237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275795" y="347435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356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697842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554455" y="34743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2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481817" y="3761366"/>
            <a:ext cx="287020" cy="144145"/>
          </a:xfrm>
          <a:custGeom>
            <a:avLst/>
            <a:gdLst/>
            <a:ahLst/>
            <a:cxnLst/>
            <a:rect l="l" t="t" r="r" b="b"/>
            <a:pathLst>
              <a:path w="287020" h="144145">
                <a:moveTo>
                  <a:pt x="286742" y="0"/>
                </a:moveTo>
                <a:lnTo>
                  <a:pt x="273391" y="63123"/>
                </a:lnTo>
                <a:lnTo>
                  <a:pt x="233216" y="113037"/>
                </a:lnTo>
                <a:lnTo>
                  <a:pt x="175880" y="139812"/>
                </a:lnTo>
                <a:lnTo>
                  <a:pt x="143386" y="143646"/>
                </a:lnTo>
                <a:lnTo>
                  <a:pt x="112782" y="139812"/>
                </a:lnTo>
                <a:lnTo>
                  <a:pt x="53526" y="113037"/>
                </a:lnTo>
                <a:lnTo>
                  <a:pt x="15301" y="63123"/>
                </a:lnTo>
                <a:lnTo>
                  <a:pt x="3810" y="32520"/>
                </a:lnTo>
                <a:lnTo>
                  <a:pt x="0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481817" y="3547074"/>
            <a:ext cx="287020" cy="214629"/>
          </a:xfrm>
          <a:custGeom>
            <a:avLst/>
            <a:gdLst/>
            <a:ahLst/>
            <a:cxnLst/>
            <a:rect l="l" t="t" r="r" b="b"/>
            <a:pathLst>
              <a:path w="287020" h="214629">
                <a:moveTo>
                  <a:pt x="286742" y="214291"/>
                </a:moveTo>
                <a:lnTo>
                  <a:pt x="286742" y="0"/>
                </a:lnTo>
                <a:lnTo>
                  <a:pt x="0" y="0"/>
                </a:lnTo>
                <a:lnTo>
                  <a:pt x="0" y="214291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411099" y="3474353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59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481817" y="426519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0794"/>
                </a:move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338065" y="3978034"/>
            <a:ext cx="144145" cy="287655"/>
          </a:xfrm>
          <a:custGeom>
            <a:avLst/>
            <a:gdLst/>
            <a:ahLst/>
            <a:cxnLst/>
            <a:rect l="l" t="t" r="r" b="b"/>
            <a:pathLst>
              <a:path w="144145" h="287654">
                <a:moveTo>
                  <a:pt x="143752" y="287155"/>
                </a:moveTo>
                <a:lnTo>
                  <a:pt x="99797" y="273604"/>
                </a:lnTo>
                <a:lnTo>
                  <a:pt x="59652" y="231514"/>
                </a:lnTo>
                <a:lnTo>
                  <a:pt x="28683" y="168376"/>
                </a:lnTo>
                <a:lnTo>
                  <a:pt x="15271" y="130110"/>
                </a:lnTo>
                <a:lnTo>
                  <a:pt x="7650" y="88008"/>
                </a:lnTo>
                <a:lnTo>
                  <a:pt x="1889" y="44004"/>
                </a:lnTo>
                <a:lnTo>
                  <a:pt x="0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481817" y="3978034"/>
            <a:ext cx="143510" cy="287655"/>
          </a:xfrm>
          <a:custGeom>
            <a:avLst/>
            <a:gdLst/>
            <a:ahLst/>
            <a:cxnLst/>
            <a:rect l="l" t="t" r="r" b="b"/>
            <a:pathLst>
              <a:path w="143510" h="287654">
                <a:moveTo>
                  <a:pt x="143386" y="0"/>
                </a:moveTo>
                <a:lnTo>
                  <a:pt x="141466" y="44004"/>
                </a:lnTo>
                <a:lnTo>
                  <a:pt x="137625" y="88008"/>
                </a:lnTo>
                <a:lnTo>
                  <a:pt x="128084" y="130110"/>
                </a:lnTo>
                <a:lnTo>
                  <a:pt x="116623" y="168376"/>
                </a:lnTo>
                <a:lnTo>
                  <a:pt x="84099" y="231514"/>
                </a:lnTo>
                <a:lnTo>
                  <a:pt x="43985" y="273604"/>
                </a:lnTo>
                <a:lnTo>
                  <a:pt x="22952" y="283333"/>
                </a:lnTo>
                <a:lnTo>
                  <a:pt x="0" y="287155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336153" y="3903100"/>
            <a:ext cx="290962" cy="749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481817" y="433598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469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411099" y="3330863"/>
            <a:ext cx="71120" cy="143510"/>
          </a:xfrm>
          <a:custGeom>
            <a:avLst/>
            <a:gdLst/>
            <a:ahLst/>
            <a:cxnLst/>
            <a:rect l="l" t="t" r="r" b="b"/>
            <a:pathLst>
              <a:path w="71120" h="143510">
                <a:moveTo>
                  <a:pt x="0" y="143490"/>
                </a:moveTo>
                <a:lnTo>
                  <a:pt x="70717" y="143490"/>
                </a:lnTo>
                <a:lnTo>
                  <a:pt x="70717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54455" y="3403553"/>
            <a:ext cx="430530" cy="71120"/>
          </a:xfrm>
          <a:custGeom>
            <a:avLst/>
            <a:gdLst/>
            <a:ahLst/>
            <a:cxnLst/>
            <a:rect l="l" t="t" r="r" b="b"/>
            <a:pathLst>
              <a:path w="430529" h="71120">
                <a:moveTo>
                  <a:pt x="0" y="70800"/>
                </a:moveTo>
                <a:lnTo>
                  <a:pt x="0" y="0"/>
                </a:lnTo>
                <a:lnTo>
                  <a:pt x="430159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697842" y="347435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417" y="0"/>
                </a:lnTo>
              </a:path>
            </a:pathLst>
          </a:custGeom>
          <a:ln w="3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34" name="object 43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319</a:t>
            </a:r>
          </a:p>
        </p:txBody>
      </p:sp>
    </p:spTree>
    <p:extLst>
      <p:ext uri="{BB962C8B-B14F-4D97-AF65-F5344CB8AC3E}">
        <p14:creationId xmlns:p14="http://schemas.microsoft.com/office/powerpoint/2010/main" val="111226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4" y="461589"/>
            <a:ext cx="3855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Carry-Skip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8043545" cy="16840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Carry-ripple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14" dirty="0">
                <a:latin typeface="Arial"/>
                <a:cs typeface="Arial"/>
              </a:rPr>
              <a:t>slow </a:t>
            </a:r>
            <a:r>
              <a:rPr sz="3200" spc="-70" dirty="0">
                <a:latin typeface="Arial"/>
                <a:cs typeface="Arial"/>
              </a:rPr>
              <a:t>through </a:t>
            </a:r>
            <a:r>
              <a:rPr sz="3200" spc="-65" dirty="0">
                <a:latin typeface="Arial"/>
                <a:cs typeface="Arial"/>
              </a:rPr>
              <a:t>all </a:t>
            </a:r>
            <a:r>
              <a:rPr sz="3200" spc="-245" dirty="0">
                <a:latin typeface="Arial"/>
                <a:cs typeface="Arial"/>
              </a:rPr>
              <a:t>N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stages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Carry-skip </a:t>
            </a:r>
            <a:r>
              <a:rPr sz="3200" spc="-120" dirty="0">
                <a:latin typeface="Arial"/>
                <a:cs typeface="Arial"/>
              </a:rPr>
              <a:t>allows </a:t>
            </a:r>
            <a:r>
              <a:rPr sz="3200" spc="-114" dirty="0">
                <a:latin typeface="Arial"/>
                <a:cs typeface="Arial"/>
              </a:rPr>
              <a:t>carry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45" dirty="0">
                <a:latin typeface="Arial"/>
                <a:cs typeface="Arial"/>
              </a:rPr>
              <a:t>skip </a:t>
            </a:r>
            <a:r>
              <a:rPr sz="3200" spc="-110" dirty="0">
                <a:latin typeface="Arial"/>
                <a:cs typeface="Arial"/>
              </a:rPr>
              <a:t>over </a:t>
            </a:r>
            <a:r>
              <a:rPr sz="3200" spc="-155" dirty="0">
                <a:latin typeface="Arial"/>
                <a:cs typeface="Arial"/>
              </a:rPr>
              <a:t>groups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58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n  </a:t>
            </a:r>
            <a:r>
              <a:rPr sz="3200" spc="-65" dirty="0">
                <a:latin typeface="Arial"/>
                <a:cs typeface="Arial"/>
              </a:rPr>
              <a:t>bits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086" y="4282779"/>
            <a:ext cx="2032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5" baseline="20202" dirty="0">
                <a:latin typeface="Arial"/>
                <a:cs typeface="Arial"/>
              </a:rPr>
              <a:t>C</a:t>
            </a:r>
            <a:r>
              <a:rPr sz="750" spc="-5" dirty="0">
                <a:latin typeface="Arial"/>
                <a:cs typeface="Arial"/>
              </a:rPr>
              <a:t>in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8079" y="4348568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629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5629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5629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7009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7009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3367" y="3744386"/>
            <a:ext cx="643890" cy="402590"/>
          </a:xfrm>
          <a:custGeom>
            <a:avLst/>
            <a:gdLst/>
            <a:ahLst/>
            <a:cxnLst/>
            <a:rect l="l" t="t" r="r" b="b"/>
            <a:pathLst>
              <a:path w="643890" h="402589">
                <a:moveTo>
                  <a:pt x="0" y="402226"/>
                </a:moveTo>
                <a:lnTo>
                  <a:pt x="643861" y="402226"/>
                </a:lnTo>
                <a:lnTo>
                  <a:pt x="643861" y="0"/>
                </a:lnTo>
                <a:lnTo>
                  <a:pt x="0" y="0"/>
                </a:lnTo>
                <a:lnTo>
                  <a:pt x="0" y="402226"/>
                </a:lnTo>
                <a:close/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3367" y="4269068"/>
            <a:ext cx="643890" cy="323215"/>
          </a:xfrm>
          <a:custGeom>
            <a:avLst/>
            <a:gdLst/>
            <a:ahLst/>
            <a:cxnLst/>
            <a:rect l="l" t="t" r="r" b="b"/>
            <a:pathLst>
              <a:path w="643890" h="323214">
                <a:moveTo>
                  <a:pt x="0" y="0"/>
                </a:moveTo>
                <a:lnTo>
                  <a:pt x="81446" y="322732"/>
                </a:lnTo>
                <a:lnTo>
                  <a:pt x="564456" y="322732"/>
                </a:lnTo>
                <a:lnTo>
                  <a:pt x="643739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3367" y="4269068"/>
            <a:ext cx="643890" cy="161925"/>
          </a:xfrm>
          <a:custGeom>
            <a:avLst/>
            <a:gdLst/>
            <a:ahLst/>
            <a:cxnLst/>
            <a:rect l="l" t="t" r="r" b="b"/>
            <a:pathLst>
              <a:path w="643890" h="161925">
                <a:moveTo>
                  <a:pt x="643739" y="0"/>
                </a:moveTo>
                <a:lnTo>
                  <a:pt x="362699" y="0"/>
                </a:lnTo>
                <a:lnTo>
                  <a:pt x="321884" y="161581"/>
                </a:lnTo>
                <a:lnTo>
                  <a:pt x="283203" y="0"/>
                </a:ln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5629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009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5252" y="459180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496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51743" y="4396635"/>
            <a:ext cx="1098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5" dirty="0"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88456" y="443065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199623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02328" y="4766624"/>
            <a:ext cx="25209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37" baseline="20202" dirty="0">
                <a:latin typeface="Arial"/>
                <a:cs typeface="Arial"/>
              </a:rPr>
              <a:t>S</a:t>
            </a:r>
            <a:r>
              <a:rPr sz="750" spc="-15" dirty="0">
                <a:latin typeface="Arial"/>
                <a:cs typeface="Arial"/>
              </a:rPr>
              <a:t>4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05252" y="467129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42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3871" y="4428495"/>
            <a:ext cx="120650" cy="2540"/>
          </a:xfrm>
          <a:custGeom>
            <a:avLst/>
            <a:gdLst/>
            <a:ahLst/>
            <a:cxnLst/>
            <a:rect l="l" t="t" r="r" b="b"/>
            <a:pathLst>
              <a:path w="120650" h="2539">
                <a:moveTo>
                  <a:pt x="120127" y="0"/>
                </a:moveTo>
                <a:lnTo>
                  <a:pt x="0" y="2154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63453" y="3355869"/>
            <a:ext cx="25209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30" baseline="17676" dirty="0">
                <a:latin typeface="Arial"/>
                <a:cs typeface="Arial"/>
              </a:rPr>
              <a:t>B</a:t>
            </a:r>
            <a:r>
              <a:rPr sz="750" spc="-15" dirty="0">
                <a:latin typeface="Arial"/>
                <a:cs typeface="Arial"/>
              </a:rPr>
              <a:t>4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32396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2396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35941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5941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1933" y="3744386"/>
            <a:ext cx="644525" cy="402590"/>
          </a:xfrm>
          <a:custGeom>
            <a:avLst/>
            <a:gdLst/>
            <a:ahLst/>
            <a:cxnLst/>
            <a:rect l="l" t="t" r="r" b="b"/>
            <a:pathLst>
              <a:path w="644525" h="402589">
                <a:moveTo>
                  <a:pt x="0" y="402226"/>
                </a:moveTo>
                <a:lnTo>
                  <a:pt x="644287" y="402226"/>
                </a:lnTo>
                <a:lnTo>
                  <a:pt x="644287" y="0"/>
                </a:lnTo>
                <a:lnTo>
                  <a:pt x="0" y="0"/>
                </a:lnTo>
                <a:lnTo>
                  <a:pt x="0" y="402226"/>
                </a:lnTo>
                <a:close/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1933" y="4269068"/>
            <a:ext cx="644525" cy="323215"/>
          </a:xfrm>
          <a:custGeom>
            <a:avLst/>
            <a:gdLst/>
            <a:ahLst/>
            <a:cxnLst/>
            <a:rect l="l" t="t" r="r" b="b"/>
            <a:pathLst>
              <a:path w="644525" h="323214">
                <a:moveTo>
                  <a:pt x="0" y="0"/>
                </a:moveTo>
                <a:lnTo>
                  <a:pt x="81446" y="322732"/>
                </a:lnTo>
                <a:lnTo>
                  <a:pt x="564822" y="322732"/>
                </a:lnTo>
                <a:lnTo>
                  <a:pt x="644135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1933" y="4269068"/>
            <a:ext cx="644525" cy="161925"/>
          </a:xfrm>
          <a:custGeom>
            <a:avLst/>
            <a:gdLst/>
            <a:ahLst/>
            <a:cxnLst/>
            <a:rect l="l" t="t" r="r" b="b"/>
            <a:pathLst>
              <a:path w="644525" h="161925">
                <a:moveTo>
                  <a:pt x="644135" y="0"/>
                </a:moveTo>
                <a:lnTo>
                  <a:pt x="363065" y="0"/>
                </a:lnTo>
                <a:lnTo>
                  <a:pt x="322250" y="161581"/>
                </a:lnTo>
                <a:lnTo>
                  <a:pt x="281435" y="0"/>
                </a:ln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2396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5941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4184" y="459180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496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7571" y="443065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199593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4184" y="467129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42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0993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0993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4873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4873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0865" y="3744386"/>
            <a:ext cx="644525" cy="402590"/>
          </a:xfrm>
          <a:custGeom>
            <a:avLst/>
            <a:gdLst/>
            <a:ahLst/>
            <a:cxnLst/>
            <a:rect l="l" t="t" r="r" b="b"/>
            <a:pathLst>
              <a:path w="644525" h="402589">
                <a:moveTo>
                  <a:pt x="0" y="402226"/>
                </a:moveTo>
                <a:lnTo>
                  <a:pt x="644287" y="402226"/>
                </a:lnTo>
                <a:lnTo>
                  <a:pt x="644287" y="0"/>
                </a:lnTo>
                <a:lnTo>
                  <a:pt x="0" y="0"/>
                </a:lnTo>
                <a:lnTo>
                  <a:pt x="0" y="402226"/>
                </a:lnTo>
                <a:close/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0865" y="4269068"/>
            <a:ext cx="644525" cy="323215"/>
          </a:xfrm>
          <a:custGeom>
            <a:avLst/>
            <a:gdLst/>
            <a:ahLst/>
            <a:cxnLst/>
            <a:rect l="l" t="t" r="r" b="b"/>
            <a:pathLst>
              <a:path w="644525" h="323214">
                <a:moveTo>
                  <a:pt x="0" y="0"/>
                </a:moveTo>
                <a:lnTo>
                  <a:pt x="79495" y="322732"/>
                </a:lnTo>
                <a:lnTo>
                  <a:pt x="562658" y="322732"/>
                </a:lnTo>
                <a:lnTo>
                  <a:pt x="644287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0865" y="4269068"/>
            <a:ext cx="644525" cy="161925"/>
          </a:xfrm>
          <a:custGeom>
            <a:avLst/>
            <a:gdLst/>
            <a:ahLst/>
            <a:cxnLst/>
            <a:rect l="l" t="t" r="r" b="b"/>
            <a:pathLst>
              <a:path w="644525" h="161925">
                <a:moveTo>
                  <a:pt x="644287" y="0"/>
                </a:moveTo>
                <a:lnTo>
                  <a:pt x="362699" y="0"/>
                </a:lnTo>
                <a:lnTo>
                  <a:pt x="321884" y="161581"/>
                </a:lnTo>
                <a:lnTo>
                  <a:pt x="281070" y="0"/>
                </a:ln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0993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64873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2750" y="459180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496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07094" y="4396635"/>
            <a:ext cx="1098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5" dirty="0"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60005" y="4766624"/>
            <a:ext cx="303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30" baseline="20202" dirty="0">
                <a:latin typeface="Arial"/>
                <a:cs typeface="Arial"/>
              </a:rPr>
              <a:t>S</a:t>
            </a:r>
            <a:r>
              <a:rPr sz="750" spc="-15" dirty="0">
                <a:latin typeface="Arial"/>
                <a:cs typeface="Arial"/>
              </a:rPr>
              <a:t>12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2750" y="467129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42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90019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0019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3497" y="354243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1958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93497" y="414661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817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69849" y="3744386"/>
            <a:ext cx="643890" cy="402590"/>
          </a:xfrm>
          <a:custGeom>
            <a:avLst/>
            <a:gdLst/>
            <a:ahLst/>
            <a:cxnLst/>
            <a:rect l="l" t="t" r="r" b="b"/>
            <a:pathLst>
              <a:path w="643889" h="402589">
                <a:moveTo>
                  <a:pt x="0" y="402226"/>
                </a:moveTo>
                <a:lnTo>
                  <a:pt x="643852" y="402226"/>
                </a:lnTo>
                <a:lnTo>
                  <a:pt x="643852" y="0"/>
                </a:lnTo>
                <a:lnTo>
                  <a:pt x="0" y="0"/>
                </a:lnTo>
                <a:lnTo>
                  <a:pt x="0" y="402226"/>
                </a:lnTo>
                <a:close/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69849" y="4269068"/>
            <a:ext cx="643890" cy="323215"/>
          </a:xfrm>
          <a:custGeom>
            <a:avLst/>
            <a:gdLst/>
            <a:ahLst/>
            <a:cxnLst/>
            <a:rect l="l" t="t" r="r" b="b"/>
            <a:pathLst>
              <a:path w="643889" h="323214">
                <a:moveTo>
                  <a:pt x="0" y="0"/>
                </a:moveTo>
                <a:lnTo>
                  <a:pt x="79413" y="322732"/>
                </a:lnTo>
                <a:lnTo>
                  <a:pt x="562283" y="322732"/>
                </a:lnTo>
                <a:lnTo>
                  <a:pt x="64385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69849" y="4269068"/>
            <a:ext cx="643890" cy="161925"/>
          </a:xfrm>
          <a:custGeom>
            <a:avLst/>
            <a:gdLst/>
            <a:ahLst/>
            <a:cxnLst/>
            <a:rect l="l" t="t" r="r" b="b"/>
            <a:pathLst>
              <a:path w="643889" h="161925">
                <a:moveTo>
                  <a:pt x="643852" y="0"/>
                </a:moveTo>
                <a:lnTo>
                  <a:pt x="362699" y="0"/>
                </a:lnTo>
                <a:lnTo>
                  <a:pt x="321909" y="161581"/>
                </a:lnTo>
                <a:lnTo>
                  <a:pt x="281152" y="0"/>
                </a:ln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0019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93497" y="418742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91758" y="459180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496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1758" y="467129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42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93450" y="3256869"/>
            <a:ext cx="6831965" cy="8216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6144" marR="375285" indent="-894080">
              <a:lnSpc>
                <a:spcPts val="3240"/>
              </a:lnSpc>
              <a:spcBef>
                <a:spcPts val="305"/>
              </a:spcBef>
              <a:tabLst>
                <a:tab pos="2677160" algn="l"/>
                <a:tab pos="4448175" algn="l"/>
                <a:tab pos="6221730" algn="l"/>
              </a:tabLst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Dec</a:t>
            </a:r>
            <a:r>
              <a:rPr sz="2800" spc="-459" dirty="0">
                <a:latin typeface="Arial"/>
                <a:cs typeface="Arial"/>
              </a:rPr>
              <a:t>i</a:t>
            </a:r>
            <a:r>
              <a:rPr sz="1650" spc="-405" baseline="63131" dirty="0">
                <a:latin typeface="Arial"/>
                <a:cs typeface="Arial"/>
              </a:rPr>
              <a:t>A</a:t>
            </a:r>
            <a:r>
              <a:rPr sz="2800" spc="-1115" dirty="0">
                <a:latin typeface="Arial"/>
                <a:cs typeface="Arial"/>
              </a:rPr>
              <a:t>s</a:t>
            </a:r>
            <a:r>
              <a:rPr sz="1125" spc="-22" baseline="66666" dirty="0">
                <a:latin typeface="Arial"/>
                <a:cs typeface="Arial"/>
              </a:rPr>
              <a:t>1</a:t>
            </a:r>
            <a:r>
              <a:rPr sz="1125" spc="-37" baseline="66666" dirty="0">
                <a:latin typeface="Arial"/>
                <a:cs typeface="Arial"/>
              </a:rPr>
              <a:t>6</a:t>
            </a:r>
            <a:r>
              <a:rPr sz="2800" spc="-615" dirty="0">
                <a:latin typeface="Arial"/>
                <a:cs typeface="Arial"/>
              </a:rPr>
              <a:t>i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22" baseline="66666" dirty="0">
                <a:latin typeface="Arial"/>
                <a:cs typeface="Arial"/>
              </a:rPr>
              <a:t>1</a:t>
            </a:r>
            <a:r>
              <a:rPr sz="1125" spc="-607" baseline="66666" dirty="0">
                <a:latin typeface="Arial"/>
                <a:cs typeface="Arial"/>
              </a:rPr>
              <a:t>3</a:t>
            </a:r>
            <a:r>
              <a:rPr sz="2800" spc="-580" dirty="0">
                <a:latin typeface="Arial"/>
                <a:cs typeface="Arial"/>
              </a:rPr>
              <a:t>o</a:t>
            </a:r>
            <a:r>
              <a:rPr sz="1650" spc="-367" baseline="63131" dirty="0">
                <a:latin typeface="Arial"/>
                <a:cs typeface="Arial"/>
              </a:rPr>
              <a:t>B</a:t>
            </a:r>
            <a:r>
              <a:rPr sz="2800" spc="-1295" dirty="0">
                <a:latin typeface="Arial"/>
                <a:cs typeface="Arial"/>
              </a:rPr>
              <a:t>n</a:t>
            </a:r>
            <a:r>
              <a:rPr sz="1125" spc="-22" baseline="66666" dirty="0">
                <a:latin typeface="Arial"/>
                <a:cs typeface="Arial"/>
              </a:rPr>
              <a:t>16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22" baseline="66666" dirty="0">
                <a:latin typeface="Arial"/>
                <a:cs typeface="Arial"/>
              </a:rPr>
              <a:t>1</a:t>
            </a:r>
            <a:r>
              <a:rPr sz="1125" spc="22" baseline="66666" dirty="0">
                <a:latin typeface="Arial"/>
                <a:cs typeface="Arial"/>
              </a:rPr>
              <a:t>3</a:t>
            </a:r>
            <a:r>
              <a:rPr sz="2800" spc="-180" dirty="0">
                <a:latin typeface="Arial"/>
                <a:cs typeface="Arial"/>
              </a:rPr>
              <a:t>based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Arial"/>
                <a:cs typeface="Arial"/>
              </a:rPr>
              <a:t>o</a:t>
            </a:r>
            <a:r>
              <a:rPr sz="1650" spc="-982" baseline="63131" dirty="0">
                <a:latin typeface="Arial"/>
                <a:cs typeface="Arial"/>
              </a:rPr>
              <a:t>A</a:t>
            </a:r>
            <a:r>
              <a:rPr sz="2800" spc="-885" dirty="0">
                <a:latin typeface="Arial"/>
                <a:cs typeface="Arial"/>
              </a:rPr>
              <a:t>n</a:t>
            </a:r>
            <a:r>
              <a:rPr sz="1125" spc="-22" baseline="66666" dirty="0">
                <a:latin typeface="Arial"/>
                <a:cs typeface="Arial"/>
              </a:rPr>
              <a:t>12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baseline="66666" dirty="0">
                <a:latin typeface="Arial"/>
                <a:cs typeface="Arial"/>
              </a:rPr>
              <a:t>9</a:t>
            </a:r>
            <a:r>
              <a:rPr sz="2800" spc="-1220" dirty="0">
                <a:latin typeface="Arial"/>
                <a:cs typeface="Arial"/>
              </a:rPr>
              <a:t>n</a:t>
            </a:r>
            <a:r>
              <a:rPr sz="1650" spc="30" baseline="63131" dirty="0">
                <a:latin typeface="Arial"/>
                <a:cs typeface="Arial"/>
              </a:rPr>
              <a:t>B</a:t>
            </a:r>
            <a:r>
              <a:rPr sz="1125" spc="-60" baseline="66666" dirty="0">
                <a:latin typeface="Arial"/>
                <a:cs typeface="Arial"/>
              </a:rPr>
              <a:t>1</a:t>
            </a:r>
            <a:r>
              <a:rPr sz="2800" spc="-915" dirty="0">
                <a:latin typeface="Arial"/>
                <a:cs typeface="Arial"/>
              </a:rPr>
              <a:t>-</a:t>
            </a:r>
            <a:r>
              <a:rPr sz="1125" spc="-22" baseline="66666" dirty="0">
                <a:latin typeface="Arial"/>
                <a:cs typeface="Arial"/>
              </a:rPr>
              <a:t>2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307" baseline="66666" dirty="0">
                <a:latin typeface="Arial"/>
                <a:cs typeface="Arial"/>
              </a:rPr>
              <a:t>9</a:t>
            </a:r>
            <a:r>
              <a:rPr sz="2800" spc="-55" dirty="0">
                <a:latin typeface="Arial"/>
                <a:cs typeface="Arial"/>
              </a:rPr>
              <a:t>b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Arial"/>
                <a:cs typeface="Arial"/>
              </a:rPr>
              <a:t>p</a:t>
            </a:r>
            <a:r>
              <a:rPr sz="2800" spc="-80" dirty="0">
                <a:latin typeface="Arial"/>
                <a:cs typeface="Arial"/>
              </a:rPr>
              <a:t>r</a:t>
            </a:r>
            <a:r>
              <a:rPr sz="2800" spc="-90" dirty="0">
                <a:latin typeface="Arial"/>
                <a:cs typeface="Arial"/>
              </a:rPr>
              <a:t>op</a:t>
            </a:r>
            <a:r>
              <a:rPr sz="2800" spc="-1180" dirty="0">
                <a:latin typeface="Arial"/>
                <a:cs typeface="Arial"/>
              </a:rPr>
              <a:t>a</a:t>
            </a:r>
            <a:r>
              <a:rPr sz="1650" spc="37" baseline="63131" dirty="0">
                <a:latin typeface="Arial"/>
                <a:cs typeface="Arial"/>
              </a:rPr>
              <a:t>A</a:t>
            </a:r>
            <a:r>
              <a:rPr sz="1125" spc="-345" baseline="66666" dirty="0">
                <a:latin typeface="Arial"/>
                <a:cs typeface="Arial"/>
              </a:rPr>
              <a:t>8</a:t>
            </a:r>
            <a:r>
              <a:rPr sz="2800" spc="-1345" dirty="0">
                <a:latin typeface="Arial"/>
                <a:cs typeface="Arial"/>
              </a:rPr>
              <a:t>g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7" baseline="66666" dirty="0">
                <a:latin typeface="Arial"/>
                <a:cs typeface="Arial"/>
              </a:rPr>
              <a:t>5</a:t>
            </a:r>
            <a:r>
              <a:rPr sz="1125" baseline="66666" dirty="0">
                <a:latin typeface="Arial"/>
                <a:cs typeface="Arial"/>
              </a:rPr>
              <a:t> </a:t>
            </a:r>
            <a:r>
              <a:rPr sz="1125" spc="30" baseline="66666" dirty="0">
                <a:latin typeface="Arial"/>
                <a:cs typeface="Arial"/>
              </a:rPr>
              <a:t> </a:t>
            </a:r>
            <a:r>
              <a:rPr sz="2800" spc="-1250" dirty="0">
                <a:latin typeface="Arial"/>
                <a:cs typeface="Arial"/>
              </a:rPr>
              <a:t>a</a:t>
            </a:r>
            <a:r>
              <a:rPr sz="1650" spc="30" baseline="63131" dirty="0">
                <a:latin typeface="Arial"/>
                <a:cs typeface="Arial"/>
              </a:rPr>
              <a:t>B</a:t>
            </a:r>
            <a:r>
              <a:rPr sz="1125" spc="-262" baseline="66666" dirty="0">
                <a:latin typeface="Arial"/>
                <a:cs typeface="Arial"/>
              </a:rPr>
              <a:t>8</a:t>
            </a:r>
            <a:r>
              <a:rPr sz="2800" spc="-625" dirty="0">
                <a:latin typeface="Arial"/>
                <a:cs typeface="Arial"/>
              </a:rPr>
              <a:t>t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7" baseline="66666" dirty="0">
                <a:latin typeface="Arial"/>
                <a:cs typeface="Arial"/>
              </a:rPr>
              <a:t>5</a:t>
            </a:r>
            <a:r>
              <a:rPr sz="1125" spc="-112" baseline="66666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Arial"/>
                <a:cs typeface="Arial"/>
              </a:rPr>
              <a:t>s</a:t>
            </a:r>
            <a:r>
              <a:rPr sz="2800" spc="-100" dirty="0">
                <a:latin typeface="Arial"/>
                <a:cs typeface="Arial"/>
              </a:rPr>
              <a:t>i</a:t>
            </a:r>
            <a:r>
              <a:rPr sz="2800" spc="-135" dirty="0">
                <a:latin typeface="Arial"/>
                <a:cs typeface="Arial"/>
              </a:rPr>
              <a:t>gnal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1650" spc="30" baseline="63131" dirty="0">
                <a:latin typeface="Arial"/>
                <a:cs typeface="Arial"/>
              </a:rPr>
              <a:t>A</a:t>
            </a:r>
            <a:r>
              <a:rPr sz="1125" spc="-22" baseline="66666" dirty="0">
                <a:latin typeface="Arial"/>
                <a:cs typeface="Arial"/>
              </a:rPr>
              <a:t>4</a:t>
            </a:r>
            <a:r>
              <a:rPr sz="1125" spc="-15" baseline="66666" dirty="0">
                <a:latin typeface="Arial"/>
                <a:cs typeface="Arial"/>
              </a:rPr>
              <a:t>:</a:t>
            </a:r>
            <a:r>
              <a:rPr sz="1125" spc="-7" baseline="66666" dirty="0">
                <a:latin typeface="Arial"/>
                <a:cs typeface="Arial"/>
              </a:rPr>
              <a:t>1  </a:t>
            </a:r>
            <a:r>
              <a:rPr sz="1650" spc="37" baseline="17676" dirty="0">
                <a:latin typeface="Arial"/>
                <a:cs typeface="Arial"/>
              </a:rPr>
              <a:t>P</a:t>
            </a:r>
            <a:r>
              <a:rPr sz="750" spc="-15" dirty="0">
                <a:latin typeface="Arial"/>
                <a:cs typeface="Arial"/>
              </a:rPr>
              <a:t>16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15" dirty="0">
                <a:latin typeface="Arial"/>
                <a:cs typeface="Arial"/>
              </a:rPr>
              <a:t>1</a:t>
            </a:r>
            <a:r>
              <a:rPr sz="750" spc="-5" dirty="0">
                <a:latin typeface="Arial"/>
                <a:cs typeface="Arial"/>
              </a:rPr>
              <a:t>3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650" spc="30" baseline="17676" dirty="0">
                <a:latin typeface="Arial"/>
                <a:cs typeface="Arial"/>
              </a:rPr>
              <a:t>P</a:t>
            </a:r>
            <a:r>
              <a:rPr sz="750" spc="-15" dirty="0">
                <a:latin typeface="Arial"/>
                <a:cs typeface="Arial"/>
              </a:rPr>
              <a:t>12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9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650" spc="37" baseline="17676" dirty="0">
                <a:latin typeface="Arial"/>
                <a:cs typeface="Arial"/>
              </a:rPr>
              <a:t>P</a:t>
            </a:r>
            <a:r>
              <a:rPr sz="750" spc="-15" dirty="0">
                <a:latin typeface="Arial"/>
                <a:cs typeface="Arial"/>
              </a:rPr>
              <a:t>8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5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650" spc="37" baseline="17676" dirty="0">
                <a:latin typeface="Arial"/>
                <a:cs typeface="Arial"/>
              </a:rPr>
              <a:t>P</a:t>
            </a:r>
            <a:r>
              <a:rPr sz="750" spc="-15" dirty="0">
                <a:latin typeface="Arial"/>
                <a:cs typeface="Arial"/>
              </a:rPr>
              <a:t>4</a:t>
            </a:r>
            <a:r>
              <a:rPr sz="750" spc="-10" dirty="0">
                <a:latin typeface="Arial"/>
                <a:cs typeface="Arial"/>
              </a:rPr>
              <a:t>:</a:t>
            </a:r>
            <a:r>
              <a:rPr sz="750" spc="-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332438" y="4428495"/>
            <a:ext cx="120650" cy="2540"/>
          </a:xfrm>
          <a:custGeom>
            <a:avLst/>
            <a:gdLst/>
            <a:ahLst/>
            <a:cxnLst/>
            <a:rect l="l" t="t" r="r" b="b"/>
            <a:pathLst>
              <a:path w="120650" h="2539">
                <a:moveTo>
                  <a:pt x="120127" y="0"/>
                </a:moveTo>
                <a:lnTo>
                  <a:pt x="0" y="2154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4338" y="4430650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201757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59236" y="4428495"/>
            <a:ext cx="120650" cy="2540"/>
          </a:xfrm>
          <a:custGeom>
            <a:avLst/>
            <a:gdLst/>
            <a:ahLst/>
            <a:cxnLst/>
            <a:rect l="l" t="t" r="r" b="b"/>
            <a:pathLst>
              <a:path w="120650" h="2539">
                <a:moveTo>
                  <a:pt x="120280" y="0"/>
                </a:moveTo>
                <a:lnTo>
                  <a:pt x="0" y="2154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2911" y="4430650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201763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88302" y="4428495"/>
            <a:ext cx="120650" cy="2540"/>
          </a:xfrm>
          <a:custGeom>
            <a:avLst/>
            <a:gdLst/>
            <a:ahLst/>
            <a:cxnLst/>
            <a:rect l="l" t="t" r="r" b="b"/>
            <a:pathLst>
              <a:path w="120650" h="2539">
                <a:moveTo>
                  <a:pt x="120170" y="0"/>
                </a:moveTo>
                <a:lnTo>
                  <a:pt x="0" y="2154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39442" y="4194247"/>
            <a:ext cx="514984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4165" algn="l"/>
                <a:tab pos="501650" algn="l"/>
              </a:tabLst>
            </a:pPr>
            <a:r>
              <a:rPr sz="1100" spc="20" dirty="0">
                <a:latin typeface="Arial"/>
                <a:cs typeface="Arial"/>
              </a:rPr>
              <a:t>C	</a:t>
            </a:r>
            <a:r>
              <a:rPr sz="11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42443" y="4293020"/>
            <a:ext cx="15367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latin typeface="Arial"/>
                <a:cs typeface="Arial"/>
              </a:rPr>
              <a:t>out</a:t>
            </a:r>
            <a:endParaRPr sz="7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03871" y="44306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0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3871" y="4187429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>
                <a:moveTo>
                  <a:pt x="884208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81469" y="3946790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4">
                <a:moveTo>
                  <a:pt x="401898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8079" y="418742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139"/>
                </a:lnTo>
              </a:path>
            </a:pathLst>
          </a:custGeom>
          <a:ln w="42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0526" y="4026289"/>
            <a:ext cx="322580" cy="645160"/>
          </a:xfrm>
          <a:custGeom>
            <a:avLst/>
            <a:gdLst/>
            <a:ahLst/>
            <a:cxnLst/>
            <a:rect l="l" t="t" r="r" b="b"/>
            <a:pathLst>
              <a:path w="322579" h="645160">
                <a:moveTo>
                  <a:pt x="322403" y="0"/>
                </a:moveTo>
                <a:lnTo>
                  <a:pt x="322403" y="645008"/>
                </a:lnTo>
                <a:lnTo>
                  <a:pt x="0" y="565511"/>
                </a:lnTo>
                <a:lnTo>
                  <a:pt x="0" y="81639"/>
                </a:lnTo>
                <a:lnTo>
                  <a:pt x="322403" y="0"/>
                </a:lnTo>
                <a:close/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81469" y="394679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13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42928" y="418742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42928" y="451015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59583" y="434856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160942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88079" y="434856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81"/>
                </a:moveTo>
                <a:lnTo>
                  <a:pt x="0" y="0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17164" y="434856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242419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32438" y="4187429"/>
            <a:ext cx="885190" cy="0"/>
          </a:xfrm>
          <a:custGeom>
            <a:avLst/>
            <a:gdLst/>
            <a:ahLst/>
            <a:cxnLst/>
            <a:rect l="l" t="t" r="r" b="b"/>
            <a:pathLst>
              <a:path w="885189">
                <a:moveTo>
                  <a:pt x="884726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10553" y="3946790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4">
                <a:moveTo>
                  <a:pt x="401380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7164" y="418742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139"/>
                </a:lnTo>
              </a:path>
            </a:pathLst>
          </a:custGeom>
          <a:ln w="42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49610" y="4026289"/>
            <a:ext cx="321945" cy="645160"/>
          </a:xfrm>
          <a:custGeom>
            <a:avLst/>
            <a:gdLst/>
            <a:ahLst/>
            <a:cxnLst/>
            <a:rect l="l" t="t" r="r" b="b"/>
            <a:pathLst>
              <a:path w="321945" h="645160">
                <a:moveTo>
                  <a:pt x="321884" y="0"/>
                </a:moveTo>
                <a:lnTo>
                  <a:pt x="321884" y="645008"/>
                </a:lnTo>
                <a:lnTo>
                  <a:pt x="0" y="565511"/>
                </a:lnTo>
                <a:lnTo>
                  <a:pt x="0" y="81639"/>
                </a:lnTo>
                <a:lnTo>
                  <a:pt x="321884" y="0"/>
                </a:lnTo>
                <a:close/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0553" y="394679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13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71495" y="418742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71495" y="451015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88698" y="434856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160911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583611" y="4091111"/>
            <a:ext cx="2346960" cy="873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30"/>
              </a:spcBef>
              <a:tabLst>
                <a:tab pos="452755" algn="l"/>
                <a:tab pos="1772920" algn="l"/>
                <a:tab pos="2225675" algn="l"/>
              </a:tabLst>
            </a:pPr>
            <a:r>
              <a:rPr sz="1650" spc="44" baseline="-10101" dirty="0">
                <a:latin typeface="Arial"/>
                <a:cs typeface="Arial"/>
              </a:rPr>
              <a:t>C</a:t>
            </a:r>
            <a:r>
              <a:rPr sz="1125" spc="-7" baseline="-40740" dirty="0">
                <a:latin typeface="Arial"/>
                <a:cs typeface="Arial"/>
              </a:rPr>
              <a:t>8</a:t>
            </a:r>
            <a:r>
              <a:rPr sz="1125" baseline="-40740" dirty="0">
                <a:latin typeface="Arial"/>
                <a:cs typeface="Arial"/>
              </a:rPr>
              <a:t>	</a:t>
            </a:r>
            <a:r>
              <a:rPr sz="1100" spc="1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650" spc="15" baseline="-10101" dirty="0">
                <a:latin typeface="Arial"/>
                <a:cs typeface="Arial"/>
              </a:rPr>
              <a:t>C</a:t>
            </a:r>
            <a:r>
              <a:rPr sz="1125" spc="-7" baseline="-40740" dirty="0">
                <a:latin typeface="Arial"/>
                <a:cs typeface="Arial"/>
              </a:rPr>
              <a:t>4</a:t>
            </a:r>
            <a:r>
              <a:rPr sz="1125" baseline="-40740" dirty="0">
                <a:latin typeface="Arial"/>
                <a:cs typeface="Arial"/>
              </a:rPr>
              <a:t>	</a:t>
            </a:r>
            <a:r>
              <a:rPr sz="1100" spc="1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085"/>
              </a:spcBef>
              <a:tabLst>
                <a:tab pos="1107440" algn="l"/>
                <a:tab pos="2253615" algn="l"/>
              </a:tabLst>
            </a:pPr>
            <a:r>
              <a:rPr sz="1100" spc="15" dirty="0">
                <a:latin typeface="Arial"/>
                <a:cs typeface="Arial"/>
              </a:rPr>
              <a:t>0	+	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50" spc="-7" baseline="20202" dirty="0">
                <a:latin typeface="Arial"/>
                <a:cs typeface="Arial"/>
              </a:rPr>
              <a:t>S</a:t>
            </a:r>
            <a:r>
              <a:rPr sz="750" spc="-5" dirty="0">
                <a:latin typeface="Arial"/>
                <a:cs typeface="Arial"/>
              </a:rPr>
              <a:t>8:5</a:t>
            </a:r>
            <a:endParaRPr sz="7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217164" y="434856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81"/>
                </a:moveTo>
                <a:lnTo>
                  <a:pt x="0" y="0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46096" y="4348568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242602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2438" y="44306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0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59236" y="4187429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886859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37351" y="3946790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403514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46096" y="418742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139"/>
                </a:lnTo>
              </a:path>
            </a:pathLst>
          </a:custGeom>
          <a:ln w="42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812531" y="4162027"/>
            <a:ext cx="23177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5" baseline="17676" dirty="0">
                <a:latin typeface="Arial"/>
                <a:cs typeface="Arial"/>
              </a:rPr>
              <a:t>C</a:t>
            </a:r>
            <a:r>
              <a:rPr sz="750" spc="-15" dirty="0"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076408" y="4026289"/>
            <a:ext cx="321945" cy="645160"/>
          </a:xfrm>
          <a:custGeom>
            <a:avLst/>
            <a:gdLst/>
            <a:ahLst/>
            <a:cxnLst/>
            <a:rect l="l" t="t" r="r" b="b"/>
            <a:pathLst>
              <a:path w="321945" h="645160">
                <a:moveTo>
                  <a:pt x="321884" y="0"/>
                </a:moveTo>
                <a:lnTo>
                  <a:pt x="321884" y="645008"/>
                </a:lnTo>
                <a:lnTo>
                  <a:pt x="0" y="565511"/>
                </a:lnTo>
                <a:lnTo>
                  <a:pt x="0" y="81639"/>
                </a:lnTo>
                <a:lnTo>
                  <a:pt x="321884" y="0"/>
                </a:lnTo>
                <a:close/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37351" y="3946790"/>
            <a:ext cx="2540" cy="120650"/>
          </a:xfrm>
          <a:custGeom>
            <a:avLst/>
            <a:gdLst/>
            <a:ahLst/>
            <a:cxnLst/>
            <a:rect l="l" t="t" r="r" b="b"/>
            <a:pathLst>
              <a:path w="2539" h="120650">
                <a:moveTo>
                  <a:pt x="0" y="0"/>
                </a:moveTo>
                <a:lnTo>
                  <a:pt x="2133" y="120313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98293" y="418742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98293" y="451015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4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15466" y="434856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160942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46096" y="434856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81"/>
                </a:moveTo>
                <a:lnTo>
                  <a:pt x="0" y="0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74" y="434856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240791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9236" y="44306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0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88302" y="4187429"/>
            <a:ext cx="886460" cy="0"/>
          </a:xfrm>
          <a:custGeom>
            <a:avLst/>
            <a:gdLst/>
            <a:ahLst/>
            <a:cxnLst/>
            <a:rect l="l" t="t" r="r" b="b"/>
            <a:pathLst>
              <a:path w="886460">
                <a:moveTo>
                  <a:pt x="886372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6359" y="3946790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403490" y="0"/>
                </a:moveTo>
                <a:lnTo>
                  <a:pt x="0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4674" y="418742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139"/>
                </a:lnTo>
              </a:path>
            </a:pathLst>
          </a:custGeom>
          <a:ln w="42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04968" y="4026289"/>
            <a:ext cx="322580" cy="645160"/>
          </a:xfrm>
          <a:custGeom>
            <a:avLst/>
            <a:gdLst/>
            <a:ahLst/>
            <a:cxnLst/>
            <a:rect l="l" t="t" r="r" b="b"/>
            <a:pathLst>
              <a:path w="322580" h="645160">
                <a:moveTo>
                  <a:pt x="322351" y="0"/>
                </a:moveTo>
                <a:lnTo>
                  <a:pt x="322351" y="645008"/>
                </a:lnTo>
                <a:lnTo>
                  <a:pt x="0" y="565511"/>
                </a:lnTo>
                <a:lnTo>
                  <a:pt x="0" y="81639"/>
                </a:lnTo>
                <a:lnTo>
                  <a:pt x="322351" y="0"/>
                </a:lnTo>
                <a:close/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66359" y="3946790"/>
            <a:ext cx="2540" cy="120650"/>
          </a:xfrm>
          <a:custGeom>
            <a:avLst/>
            <a:gdLst/>
            <a:ahLst/>
            <a:cxnLst/>
            <a:rect l="l" t="t" r="r" b="b"/>
            <a:pathLst>
              <a:path w="2540" h="120650">
                <a:moveTo>
                  <a:pt x="0" y="0"/>
                </a:moveTo>
                <a:lnTo>
                  <a:pt x="2155" y="120313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27320" y="418742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8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27320" y="451015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82" y="0"/>
                </a:lnTo>
              </a:path>
            </a:pathLst>
          </a:custGeom>
          <a:ln w="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494448" y="4091111"/>
            <a:ext cx="187642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83080" algn="l"/>
              </a:tabLst>
            </a:pPr>
            <a:r>
              <a:rPr sz="1100" spc="15" dirty="0">
                <a:latin typeface="Arial"/>
                <a:cs typeface="Arial"/>
              </a:rPr>
              <a:t>1	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09462" y="4396637"/>
            <a:ext cx="1878964" cy="5683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8810" algn="l"/>
                <a:tab pos="1785620" algn="l"/>
              </a:tabLst>
            </a:pPr>
            <a:r>
              <a:rPr sz="1100" spc="15" dirty="0">
                <a:latin typeface="Arial"/>
                <a:cs typeface="Arial"/>
              </a:rPr>
              <a:t>0	+	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591820">
              <a:lnSpc>
                <a:spcPct val="100000"/>
              </a:lnSpc>
            </a:pPr>
            <a:r>
              <a:rPr sz="1650" spc="-7" baseline="20202" dirty="0">
                <a:latin typeface="Arial"/>
                <a:cs typeface="Arial"/>
              </a:rPr>
              <a:t>S</a:t>
            </a:r>
            <a:r>
              <a:rPr sz="750" spc="-5" dirty="0">
                <a:latin typeface="Arial"/>
                <a:cs typeface="Arial"/>
              </a:rPr>
              <a:t>16:13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674674" y="434856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81"/>
                </a:moveTo>
                <a:lnTo>
                  <a:pt x="0" y="0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88302" y="44306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09"/>
                </a:lnTo>
              </a:path>
            </a:pathLst>
          </a:custGeom>
          <a:ln w="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44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902" y="461589"/>
            <a:ext cx="5395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Carry-Lookahead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Adder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85431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357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0" dirty="0">
                <a:latin typeface="Arial"/>
                <a:cs typeface="Arial"/>
              </a:rPr>
              <a:t>Carry-lookahead </a:t>
            </a:r>
            <a:r>
              <a:rPr sz="3200" spc="-114" dirty="0">
                <a:latin typeface="Arial"/>
                <a:cs typeface="Arial"/>
              </a:rPr>
              <a:t>adder </a:t>
            </a:r>
            <a:r>
              <a:rPr sz="3200" spc="-135" dirty="0">
                <a:latin typeface="Arial"/>
                <a:cs typeface="Arial"/>
              </a:rPr>
              <a:t>computes </a:t>
            </a:r>
            <a:r>
              <a:rPr sz="3200" spc="-160" dirty="0">
                <a:latin typeface="Arial"/>
                <a:cs typeface="Arial"/>
              </a:rPr>
              <a:t>Gi:0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for  </a:t>
            </a:r>
            <a:r>
              <a:rPr sz="3200" spc="-170" dirty="0">
                <a:latin typeface="Arial"/>
                <a:cs typeface="Arial"/>
              </a:rPr>
              <a:t>many </a:t>
            </a:r>
            <a:r>
              <a:rPr sz="3200" spc="-65" dirty="0">
                <a:latin typeface="Arial"/>
                <a:cs typeface="Arial"/>
              </a:rPr>
              <a:t>bits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parallel.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90" dirty="0">
                <a:latin typeface="Arial"/>
                <a:cs typeface="Arial"/>
              </a:rPr>
              <a:t>Uses </a:t>
            </a:r>
            <a:r>
              <a:rPr sz="3200" spc="-130" dirty="0">
                <a:latin typeface="Arial"/>
                <a:cs typeface="Arial"/>
              </a:rPr>
              <a:t>higher-valency </a:t>
            </a:r>
            <a:r>
              <a:rPr sz="3200" spc="-150" dirty="0">
                <a:latin typeface="Arial"/>
                <a:cs typeface="Arial"/>
              </a:rPr>
              <a:t>cells </a:t>
            </a:r>
            <a:r>
              <a:rPr sz="3200" spc="15" dirty="0">
                <a:latin typeface="Arial"/>
                <a:cs typeface="Arial"/>
              </a:rPr>
              <a:t>with </a:t>
            </a:r>
            <a:r>
              <a:rPr sz="3200" spc="-95" dirty="0">
                <a:latin typeface="Arial"/>
                <a:cs typeface="Arial"/>
              </a:rPr>
              <a:t>more </a:t>
            </a:r>
            <a:r>
              <a:rPr sz="3200" spc="-65" dirty="0">
                <a:latin typeface="Arial"/>
                <a:cs typeface="Arial"/>
              </a:rPr>
              <a:t>than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two  </a:t>
            </a:r>
            <a:r>
              <a:rPr sz="3200" spc="-80" dirty="0">
                <a:latin typeface="Arial"/>
                <a:cs typeface="Arial"/>
              </a:rPr>
              <a:t>inputs.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7292" y="4686455"/>
            <a:ext cx="205104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22" baseline="19323" dirty="0">
                <a:latin typeface="Arial"/>
                <a:cs typeface="Arial"/>
              </a:rPr>
              <a:t>C</a:t>
            </a:r>
            <a:r>
              <a:rPr sz="750" dirty="0">
                <a:latin typeface="Arial"/>
                <a:cs typeface="Arial"/>
              </a:rPr>
              <a:t>in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1437" y="4672892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82916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99146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9146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204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7204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7484" y="3979032"/>
            <a:ext cx="651510" cy="407034"/>
          </a:xfrm>
          <a:custGeom>
            <a:avLst/>
            <a:gdLst/>
            <a:ahLst/>
            <a:cxnLst/>
            <a:rect l="l" t="t" r="r" b="b"/>
            <a:pathLst>
              <a:path w="651509" h="407035">
                <a:moveTo>
                  <a:pt x="0" y="406681"/>
                </a:moveTo>
                <a:lnTo>
                  <a:pt x="651106" y="406681"/>
                </a:lnTo>
                <a:lnTo>
                  <a:pt x="651106" y="0"/>
                </a:lnTo>
                <a:lnTo>
                  <a:pt x="0" y="0"/>
                </a:lnTo>
                <a:lnTo>
                  <a:pt x="0" y="406681"/>
                </a:lnTo>
                <a:close/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7484" y="4509525"/>
            <a:ext cx="651510" cy="326390"/>
          </a:xfrm>
          <a:custGeom>
            <a:avLst/>
            <a:gdLst/>
            <a:ahLst/>
            <a:cxnLst/>
            <a:rect l="l" t="t" r="r" b="b"/>
            <a:pathLst>
              <a:path w="651509" h="326389">
                <a:moveTo>
                  <a:pt x="0" y="0"/>
                </a:moveTo>
                <a:lnTo>
                  <a:pt x="82550" y="326316"/>
                </a:lnTo>
                <a:lnTo>
                  <a:pt x="570812" y="326316"/>
                </a:lnTo>
                <a:lnTo>
                  <a:pt x="651167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7484" y="4509525"/>
            <a:ext cx="651510" cy="163830"/>
          </a:xfrm>
          <a:custGeom>
            <a:avLst/>
            <a:gdLst/>
            <a:ahLst/>
            <a:cxnLst/>
            <a:rect l="l" t="t" r="r" b="b"/>
            <a:pathLst>
              <a:path w="651509" h="163829">
                <a:moveTo>
                  <a:pt x="651167" y="0"/>
                </a:moveTo>
                <a:lnTo>
                  <a:pt x="366783" y="0"/>
                </a:lnTo>
                <a:lnTo>
                  <a:pt x="325690" y="163366"/>
                </a:lnTo>
                <a:lnTo>
                  <a:pt x="284415" y="0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9146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7204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3175" y="4835841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7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47019" y="4638651"/>
            <a:ext cx="11048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87407" y="467289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204029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99229" y="5012754"/>
            <a:ext cx="25463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S</a:t>
            </a:r>
            <a:r>
              <a:rPr sz="750" spc="-10" dirty="0">
                <a:latin typeface="Arial"/>
                <a:cs typeface="Arial"/>
              </a:rPr>
              <a:t>4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03175" y="491621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4527" y="4100689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242957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7281" y="426405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80203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79654" y="4034293"/>
            <a:ext cx="647065" cy="3632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7940" marR="366395">
              <a:lnSpc>
                <a:spcPts val="1280"/>
              </a:lnSpc>
              <a:spcBef>
                <a:spcPts val="220"/>
              </a:spcBef>
            </a:pPr>
            <a:r>
              <a:rPr sz="1725" spc="-15" baseline="19323" dirty="0">
                <a:latin typeface="Arial"/>
                <a:cs typeface="Arial"/>
              </a:rPr>
              <a:t>G</a:t>
            </a:r>
            <a:r>
              <a:rPr sz="750" spc="-10" dirty="0">
                <a:latin typeface="Arial"/>
                <a:cs typeface="Arial"/>
              </a:rPr>
              <a:t>4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1  </a:t>
            </a:r>
            <a:r>
              <a:rPr sz="1725" spc="-7" baseline="19323" dirty="0">
                <a:latin typeface="Arial"/>
                <a:cs typeface="Arial"/>
              </a:rPr>
              <a:t>P</a:t>
            </a:r>
            <a:r>
              <a:rPr sz="750" spc="-5" dirty="0">
                <a:latin typeface="Arial"/>
                <a:cs typeface="Arial"/>
              </a:rPr>
              <a:t>4:1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97281" y="4426981"/>
            <a:ext cx="894715" cy="0"/>
          </a:xfrm>
          <a:custGeom>
            <a:avLst/>
            <a:gdLst/>
            <a:ahLst/>
            <a:cxnLst/>
            <a:rect l="l" t="t" r="r" b="b"/>
            <a:pathLst>
              <a:path w="894715">
                <a:moveTo>
                  <a:pt x="894155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7281" y="426405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80203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88857" y="4183675"/>
            <a:ext cx="163195" cy="326390"/>
          </a:xfrm>
          <a:custGeom>
            <a:avLst/>
            <a:gdLst/>
            <a:ahLst/>
            <a:cxnLst/>
            <a:rect l="l" t="t" r="r" b="b"/>
            <a:pathLst>
              <a:path w="163195" h="326389">
                <a:moveTo>
                  <a:pt x="162753" y="325849"/>
                </a:moveTo>
                <a:lnTo>
                  <a:pt x="91055" y="308478"/>
                </a:lnTo>
                <a:lnTo>
                  <a:pt x="34568" y="262855"/>
                </a:lnTo>
                <a:lnTo>
                  <a:pt x="4359" y="197679"/>
                </a:lnTo>
                <a:lnTo>
                  <a:pt x="0" y="162924"/>
                </a:lnTo>
                <a:lnTo>
                  <a:pt x="4359" y="125994"/>
                </a:lnTo>
                <a:lnTo>
                  <a:pt x="34568" y="60830"/>
                </a:lnTo>
                <a:lnTo>
                  <a:pt x="91055" y="15204"/>
                </a:lnTo>
                <a:lnTo>
                  <a:pt x="125837" y="2166"/>
                </a:lnTo>
                <a:lnTo>
                  <a:pt x="162753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1611" y="4183675"/>
            <a:ext cx="245745" cy="326390"/>
          </a:xfrm>
          <a:custGeom>
            <a:avLst/>
            <a:gdLst/>
            <a:ahLst/>
            <a:cxnLst/>
            <a:rect l="l" t="t" r="r" b="b"/>
            <a:pathLst>
              <a:path w="245745" h="326389">
                <a:moveTo>
                  <a:pt x="0" y="325849"/>
                </a:moveTo>
                <a:lnTo>
                  <a:pt x="245670" y="325849"/>
                </a:lnTo>
                <a:lnTo>
                  <a:pt x="245670" y="0"/>
                </a:lnTo>
                <a:lnTo>
                  <a:pt x="0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4105" y="410068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523379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412" y="41836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386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798" y="4020311"/>
            <a:ext cx="325755" cy="163830"/>
          </a:xfrm>
          <a:custGeom>
            <a:avLst/>
            <a:gdLst/>
            <a:ahLst/>
            <a:cxnLst/>
            <a:rect l="l" t="t" r="r" b="b"/>
            <a:pathLst>
              <a:path w="325754" h="163829">
                <a:moveTo>
                  <a:pt x="0" y="163363"/>
                </a:moveTo>
                <a:lnTo>
                  <a:pt x="17375" y="110786"/>
                </a:lnTo>
                <a:lnTo>
                  <a:pt x="63010" y="67327"/>
                </a:lnTo>
                <a:lnTo>
                  <a:pt x="134525" y="30405"/>
                </a:lnTo>
                <a:lnTo>
                  <a:pt x="177965" y="17380"/>
                </a:lnTo>
                <a:lnTo>
                  <a:pt x="225764" y="6521"/>
                </a:lnTo>
                <a:lnTo>
                  <a:pt x="275544" y="2179"/>
                </a:lnTo>
                <a:lnTo>
                  <a:pt x="325507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0798" y="4183675"/>
            <a:ext cx="325755" cy="163195"/>
          </a:xfrm>
          <a:custGeom>
            <a:avLst/>
            <a:gdLst/>
            <a:ahLst/>
            <a:cxnLst/>
            <a:rect l="l" t="t" r="r" b="b"/>
            <a:pathLst>
              <a:path w="325754" h="163195">
                <a:moveTo>
                  <a:pt x="325507" y="162924"/>
                </a:moveTo>
                <a:lnTo>
                  <a:pt x="275544" y="160758"/>
                </a:lnTo>
                <a:lnTo>
                  <a:pt x="225764" y="154245"/>
                </a:lnTo>
                <a:lnTo>
                  <a:pt x="177965" y="143374"/>
                </a:lnTo>
                <a:lnTo>
                  <a:pt x="134525" y="130349"/>
                </a:lnTo>
                <a:lnTo>
                  <a:pt x="95414" y="115135"/>
                </a:lnTo>
                <a:lnTo>
                  <a:pt x="36916" y="73867"/>
                </a:lnTo>
                <a:lnTo>
                  <a:pt x="4328" y="23896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6306" y="4018141"/>
            <a:ext cx="84720" cy="330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1437" y="4426981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911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56099" y="3586330"/>
            <a:ext cx="25463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A</a:t>
            </a:r>
            <a:r>
              <a:rPr sz="750" spc="-10" dirty="0">
                <a:latin typeface="Arial"/>
                <a:cs typeface="Arial"/>
              </a:rPr>
              <a:t>4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61983" y="3586330"/>
            <a:ext cx="25463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B</a:t>
            </a:r>
            <a:r>
              <a:rPr sz="750" spc="-10" dirty="0">
                <a:latin typeface="Arial"/>
                <a:cs typeface="Arial"/>
              </a:rPr>
              <a:t>4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0412" y="4183675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16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7756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07756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6180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6180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86124" y="3979032"/>
            <a:ext cx="652145" cy="407034"/>
          </a:xfrm>
          <a:custGeom>
            <a:avLst/>
            <a:gdLst/>
            <a:ahLst/>
            <a:cxnLst/>
            <a:rect l="l" t="t" r="r" b="b"/>
            <a:pathLst>
              <a:path w="652145" h="407035">
                <a:moveTo>
                  <a:pt x="0" y="406681"/>
                </a:moveTo>
                <a:lnTo>
                  <a:pt x="651533" y="406681"/>
                </a:lnTo>
                <a:lnTo>
                  <a:pt x="651533" y="0"/>
                </a:lnTo>
                <a:lnTo>
                  <a:pt x="0" y="0"/>
                </a:lnTo>
                <a:lnTo>
                  <a:pt x="0" y="406681"/>
                </a:lnTo>
                <a:close/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86124" y="4509525"/>
            <a:ext cx="652145" cy="326390"/>
          </a:xfrm>
          <a:custGeom>
            <a:avLst/>
            <a:gdLst/>
            <a:ahLst/>
            <a:cxnLst/>
            <a:rect l="l" t="t" r="r" b="b"/>
            <a:pathLst>
              <a:path w="652145" h="326389">
                <a:moveTo>
                  <a:pt x="0" y="0"/>
                </a:moveTo>
                <a:lnTo>
                  <a:pt x="80355" y="326316"/>
                </a:lnTo>
                <a:lnTo>
                  <a:pt x="569166" y="326316"/>
                </a:lnTo>
                <a:lnTo>
                  <a:pt x="651533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6124" y="4509525"/>
            <a:ext cx="652145" cy="163830"/>
          </a:xfrm>
          <a:custGeom>
            <a:avLst/>
            <a:gdLst/>
            <a:ahLst/>
            <a:cxnLst/>
            <a:rect l="l" t="t" r="r" b="b"/>
            <a:pathLst>
              <a:path w="652145" h="163829">
                <a:moveTo>
                  <a:pt x="651533" y="0"/>
                </a:moveTo>
                <a:lnTo>
                  <a:pt x="367301" y="0"/>
                </a:lnTo>
                <a:lnTo>
                  <a:pt x="325660" y="163366"/>
                </a:lnTo>
                <a:lnTo>
                  <a:pt x="284384" y="0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7756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6180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1785" y="4835841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7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55657" y="4638651"/>
            <a:ext cx="11048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96383" y="467289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204029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807867" y="5012754"/>
            <a:ext cx="25463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S</a:t>
            </a:r>
            <a:r>
              <a:rPr sz="750" spc="-10" dirty="0">
                <a:latin typeface="Arial"/>
                <a:cs typeface="Arial"/>
              </a:rPr>
              <a:t>8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11785" y="491621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40973" y="4100689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245152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3726" y="426405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98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588294" y="4034293"/>
            <a:ext cx="647700" cy="3632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7940" marR="367030">
              <a:lnSpc>
                <a:spcPts val="1280"/>
              </a:lnSpc>
              <a:spcBef>
                <a:spcPts val="220"/>
              </a:spcBef>
            </a:pPr>
            <a:r>
              <a:rPr sz="1725" spc="-15" baseline="19323" dirty="0">
                <a:latin typeface="Arial"/>
                <a:cs typeface="Arial"/>
              </a:rPr>
              <a:t>G</a:t>
            </a:r>
            <a:r>
              <a:rPr sz="750" spc="-10" dirty="0">
                <a:latin typeface="Arial"/>
                <a:cs typeface="Arial"/>
              </a:rPr>
              <a:t>8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5  </a:t>
            </a:r>
            <a:r>
              <a:rPr sz="1725" spc="-7" baseline="19323" dirty="0">
                <a:latin typeface="Arial"/>
                <a:cs typeface="Arial"/>
              </a:rPr>
              <a:t>P</a:t>
            </a:r>
            <a:r>
              <a:rPr sz="750" spc="-5" dirty="0">
                <a:latin typeface="Arial"/>
                <a:cs typeface="Arial"/>
              </a:rPr>
              <a:t>8:5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03726" y="4426981"/>
            <a:ext cx="897255" cy="0"/>
          </a:xfrm>
          <a:custGeom>
            <a:avLst/>
            <a:gdLst/>
            <a:ahLst/>
            <a:cxnLst/>
            <a:rect l="l" t="t" r="r" b="b"/>
            <a:pathLst>
              <a:path w="897254">
                <a:moveTo>
                  <a:pt x="896685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03726" y="426405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98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97863" y="4183675"/>
            <a:ext cx="163195" cy="326390"/>
          </a:xfrm>
          <a:custGeom>
            <a:avLst/>
            <a:gdLst/>
            <a:ahLst/>
            <a:cxnLst/>
            <a:rect l="l" t="t" r="r" b="b"/>
            <a:pathLst>
              <a:path w="163195" h="326389">
                <a:moveTo>
                  <a:pt x="162753" y="325849"/>
                </a:moveTo>
                <a:lnTo>
                  <a:pt x="91238" y="308478"/>
                </a:lnTo>
                <a:lnTo>
                  <a:pt x="34751" y="262855"/>
                </a:lnTo>
                <a:lnTo>
                  <a:pt x="4328" y="197679"/>
                </a:lnTo>
                <a:lnTo>
                  <a:pt x="0" y="162924"/>
                </a:lnTo>
                <a:lnTo>
                  <a:pt x="4328" y="125994"/>
                </a:lnTo>
                <a:lnTo>
                  <a:pt x="34751" y="60830"/>
                </a:lnTo>
                <a:lnTo>
                  <a:pt x="91238" y="15204"/>
                </a:lnTo>
                <a:lnTo>
                  <a:pt x="125807" y="2166"/>
                </a:lnTo>
                <a:lnTo>
                  <a:pt x="162753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0617" y="4183675"/>
            <a:ext cx="243204" cy="326390"/>
          </a:xfrm>
          <a:custGeom>
            <a:avLst/>
            <a:gdLst/>
            <a:ahLst/>
            <a:cxnLst/>
            <a:rect l="l" t="t" r="r" b="b"/>
            <a:pathLst>
              <a:path w="243204" h="326389">
                <a:moveTo>
                  <a:pt x="0" y="325849"/>
                </a:moveTo>
                <a:lnTo>
                  <a:pt x="243109" y="325849"/>
                </a:lnTo>
                <a:lnTo>
                  <a:pt x="243109" y="0"/>
                </a:lnTo>
                <a:lnTo>
                  <a:pt x="0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3081" y="4100689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523043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09053" y="41836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386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9439" y="4020311"/>
            <a:ext cx="326390" cy="163830"/>
          </a:xfrm>
          <a:custGeom>
            <a:avLst/>
            <a:gdLst/>
            <a:ahLst/>
            <a:cxnLst/>
            <a:rect l="l" t="t" r="r" b="b"/>
            <a:pathLst>
              <a:path w="326389" h="163829">
                <a:moveTo>
                  <a:pt x="0" y="163363"/>
                </a:moveTo>
                <a:lnTo>
                  <a:pt x="17375" y="110786"/>
                </a:lnTo>
                <a:lnTo>
                  <a:pt x="62796" y="67327"/>
                </a:lnTo>
                <a:lnTo>
                  <a:pt x="134861" y="30405"/>
                </a:lnTo>
                <a:lnTo>
                  <a:pt x="178300" y="17380"/>
                </a:lnTo>
                <a:lnTo>
                  <a:pt x="226099" y="6521"/>
                </a:lnTo>
                <a:lnTo>
                  <a:pt x="276062" y="2179"/>
                </a:lnTo>
                <a:lnTo>
                  <a:pt x="325873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9439" y="4183675"/>
            <a:ext cx="326390" cy="163195"/>
          </a:xfrm>
          <a:custGeom>
            <a:avLst/>
            <a:gdLst/>
            <a:ahLst/>
            <a:cxnLst/>
            <a:rect l="l" t="t" r="r" b="b"/>
            <a:pathLst>
              <a:path w="326389" h="163195">
                <a:moveTo>
                  <a:pt x="325873" y="162924"/>
                </a:moveTo>
                <a:lnTo>
                  <a:pt x="276062" y="160758"/>
                </a:lnTo>
                <a:lnTo>
                  <a:pt x="226099" y="154245"/>
                </a:lnTo>
                <a:lnTo>
                  <a:pt x="178300" y="143374"/>
                </a:lnTo>
                <a:lnTo>
                  <a:pt x="134861" y="130349"/>
                </a:lnTo>
                <a:lnTo>
                  <a:pt x="95384" y="115135"/>
                </a:lnTo>
                <a:lnTo>
                  <a:pt x="36916" y="73867"/>
                </a:lnTo>
                <a:lnTo>
                  <a:pt x="4328" y="23896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15312" y="4018141"/>
            <a:ext cx="84720" cy="330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00412" y="4426981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911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645103" y="3586330"/>
            <a:ext cx="58039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7" baseline="19323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8:5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1725" spc="-7" baseline="19323" dirty="0">
                <a:latin typeface="Arial"/>
                <a:cs typeface="Arial"/>
              </a:rPr>
              <a:t>B</a:t>
            </a:r>
            <a:r>
              <a:rPr sz="750" spc="-5" dirty="0">
                <a:latin typeface="Arial"/>
                <a:cs typeface="Arial"/>
              </a:rPr>
              <a:t>8:5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609053" y="4183675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16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16762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16762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22656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2656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95283" y="3979032"/>
            <a:ext cx="651510" cy="407034"/>
          </a:xfrm>
          <a:custGeom>
            <a:avLst/>
            <a:gdLst/>
            <a:ahLst/>
            <a:cxnLst/>
            <a:rect l="l" t="t" r="r" b="b"/>
            <a:pathLst>
              <a:path w="651510" h="407035">
                <a:moveTo>
                  <a:pt x="0" y="406681"/>
                </a:moveTo>
                <a:lnTo>
                  <a:pt x="651106" y="406681"/>
                </a:lnTo>
                <a:lnTo>
                  <a:pt x="651106" y="0"/>
                </a:lnTo>
                <a:lnTo>
                  <a:pt x="0" y="0"/>
                </a:lnTo>
                <a:lnTo>
                  <a:pt x="0" y="406681"/>
                </a:lnTo>
                <a:close/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95283" y="4509525"/>
            <a:ext cx="651510" cy="326390"/>
          </a:xfrm>
          <a:custGeom>
            <a:avLst/>
            <a:gdLst/>
            <a:ahLst/>
            <a:cxnLst/>
            <a:rect l="l" t="t" r="r" b="b"/>
            <a:pathLst>
              <a:path w="651510" h="326389">
                <a:moveTo>
                  <a:pt x="0" y="0"/>
                </a:moveTo>
                <a:lnTo>
                  <a:pt x="80203" y="326316"/>
                </a:lnTo>
                <a:lnTo>
                  <a:pt x="568647" y="326316"/>
                </a:lnTo>
                <a:lnTo>
                  <a:pt x="651015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95283" y="4509525"/>
            <a:ext cx="651510" cy="163830"/>
          </a:xfrm>
          <a:custGeom>
            <a:avLst/>
            <a:gdLst/>
            <a:ahLst/>
            <a:cxnLst/>
            <a:rect l="l" t="t" r="r" b="b"/>
            <a:pathLst>
              <a:path w="651510" h="163829">
                <a:moveTo>
                  <a:pt x="651015" y="0"/>
                </a:moveTo>
                <a:lnTo>
                  <a:pt x="364618" y="0"/>
                </a:lnTo>
                <a:lnTo>
                  <a:pt x="325507" y="163366"/>
                </a:lnTo>
                <a:lnTo>
                  <a:pt x="284232" y="0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16762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22656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20791" y="4835841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7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064651" y="4638651"/>
            <a:ext cx="11048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405024" y="467289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204029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016848" y="5012754"/>
            <a:ext cx="30670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S</a:t>
            </a:r>
            <a:r>
              <a:rPr sz="750" spc="-10" dirty="0">
                <a:latin typeface="Arial"/>
                <a:cs typeface="Arial"/>
              </a:rPr>
              <a:t>12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120791" y="491621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49613" y="4100689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245670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12733" y="426405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550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797453" y="4034293"/>
            <a:ext cx="647065" cy="3632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7940" marR="314325">
              <a:lnSpc>
                <a:spcPts val="1280"/>
              </a:lnSpc>
              <a:spcBef>
                <a:spcPts val="220"/>
              </a:spcBef>
            </a:pPr>
            <a:r>
              <a:rPr sz="1725" spc="-15" baseline="19323" dirty="0">
                <a:latin typeface="Arial"/>
                <a:cs typeface="Arial"/>
              </a:rPr>
              <a:t>G</a:t>
            </a:r>
            <a:r>
              <a:rPr sz="750" spc="-10" dirty="0">
                <a:latin typeface="Arial"/>
                <a:cs typeface="Arial"/>
              </a:rPr>
              <a:t>12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9  </a:t>
            </a:r>
            <a:r>
              <a:rPr sz="1725" spc="-7" baseline="19323" dirty="0">
                <a:latin typeface="Arial"/>
                <a:cs typeface="Arial"/>
              </a:rPr>
              <a:t>P</a:t>
            </a:r>
            <a:r>
              <a:rPr sz="750" spc="-10" dirty="0">
                <a:latin typeface="Arial"/>
                <a:cs typeface="Arial"/>
              </a:rPr>
              <a:t>12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dirty="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712733" y="4426981"/>
            <a:ext cx="896619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896319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12733" y="426405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550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6473" y="4183675"/>
            <a:ext cx="163195" cy="326390"/>
          </a:xfrm>
          <a:custGeom>
            <a:avLst/>
            <a:gdLst/>
            <a:ahLst/>
            <a:cxnLst/>
            <a:rect l="l" t="t" r="r" b="b"/>
            <a:pathLst>
              <a:path w="163195" h="326389">
                <a:moveTo>
                  <a:pt x="162753" y="325849"/>
                </a:moveTo>
                <a:lnTo>
                  <a:pt x="91055" y="308478"/>
                </a:lnTo>
                <a:lnTo>
                  <a:pt x="34782" y="262855"/>
                </a:lnTo>
                <a:lnTo>
                  <a:pt x="4359" y="197679"/>
                </a:lnTo>
                <a:lnTo>
                  <a:pt x="0" y="162924"/>
                </a:lnTo>
                <a:lnTo>
                  <a:pt x="4359" y="125994"/>
                </a:lnTo>
                <a:lnTo>
                  <a:pt x="34782" y="60830"/>
                </a:lnTo>
                <a:lnTo>
                  <a:pt x="91055" y="15204"/>
                </a:lnTo>
                <a:lnTo>
                  <a:pt x="125837" y="2166"/>
                </a:lnTo>
                <a:lnTo>
                  <a:pt x="162753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69227" y="4183675"/>
            <a:ext cx="243840" cy="326390"/>
          </a:xfrm>
          <a:custGeom>
            <a:avLst/>
            <a:gdLst/>
            <a:ahLst/>
            <a:cxnLst/>
            <a:rect l="l" t="t" r="r" b="b"/>
            <a:pathLst>
              <a:path w="243839" h="326389">
                <a:moveTo>
                  <a:pt x="0" y="325849"/>
                </a:moveTo>
                <a:lnTo>
                  <a:pt x="243505" y="325849"/>
                </a:lnTo>
                <a:lnTo>
                  <a:pt x="243505" y="0"/>
                </a:lnTo>
                <a:lnTo>
                  <a:pt x="0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71721" y="410068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523562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18221" y="41836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00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98421" y="4020311"/>
            <a:ext cx="325755" cy="163830"/>
          </a:xfrm>
          <a:custGeom>
            <a:avLst/>
            <a:gdLst/>
            <a:ahLst/>
            <a:cxnLst/>
            <a:rect l="l" t="t" r="r" b="b"/>
            <a:pathLst>
              <a:path w="325755" h="163829">
                <a:moveTo>
                  <a:pt x="0" y="163363"/>
                </a:moveTo>
                <a:lnTo>
                  <a:pt x="15214" y="110786"/>
                </a:lnTo>
                <a:lnTo>
                  <a:pt x="63007" y="67327"/>
                </a:lnTo>
                <a:lnTo>
                  <a:pt x="134516" y="30405"/>
                </a:lnTo>
                <a:lnTo>
                  <a:pt x="177959" y="17380"/>
                </a:lnTo>
                <a:lnTo>
                  <a:pt x="225758" y="6521"/>
                </a:lnTo>
                <a:lnTo>
                  <a:pt x="275721" y="2179"/>
                </a:lnTo>
                <a:lnTo>
                  <a:pt x="325501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98421" y="4183675"/>
            <a:ext cx="325755" cy="163195"/>
          </a:xfrm>
          <a:custGeom>
            <a:avLst/>
            <a:gdLst/>
            <a:ahLst/>
            <a:cxnLst/>
            <a:rect l="l" t="t" r="r" b="b"/>
            <a:pathLst>
              <a:path w="325755" h="163195">
                <a:moveTo>
                  <a:pt x="325501" y="162924"/>
                </a:moveTo>
                <a:lnTo>
                  <a:pt x="275721" y="160758"/>
                </a:lnTo>
                <a:lnTo>
                  <a:pt x="225758" y="154245"/>
                </a:lnTo>
                <a:lnTo>
                  <a:pt x="177959" y="143374"/>
                </a:lnTo>
                <a:lnTo>
                  <a:pt x="134516" y="130349"/>
                </a:lnTo>
                <a:lnTo>
                  <a:pt x="95594" y="115135"/>
                </a:lnTo>
                <a:lnTo>
                  <a:pt x="34766" y="73867"/>
                </a:lnTo>
                <a:lnTo>
                  <a:pt x="4343" y="23896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3922" y="4018141"/>
            <a:ext cx="84720" cy="330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09053" y="4426981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911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854097" y="3586330"/>
            <a:ext cx="63246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7" baseline="19323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12:9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1725" spc="-7" baseline="19323" dirty="0">
                <a:latin typeface="Arial"/>
                <a:cs typeface="Arial"/>
              </a:rPr>
              <a:t>B</a:t>
            </a:r>
            <a:r>
              <a:rPr sz="750" spc="-5" dirty="0">
                <a:latin typeface="Arial"/>
                <a:cs typeface="Arial"/>
              </a:rPr>
              <a:t>12:9</a:t>
            </a:r>
            <a:endParaRPr sz="7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818221" y="4183675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16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5396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25396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31683" y="377483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02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31683" y="43857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5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01689" y="3979032"/>
            <a:ext cx="654050" cy="407034"/>
          </a:xfrm>
          <a:custGeom>
            <a:avLst/>
            <a:gdLst/>
            <a:ahLst/>
            <a:cxnLst/>
            <a:rect l="l" t="t" r="r" b="b"/>
            <a:pathLst>
              <a:path w="654050" h="407035">
                <a:moveTo>
                  <a:pt x="0" y="406681"/>
                </a:moveTo>
                <a:lnTo>
                  <a:pt x="653688" y="406681"/>
                </a:lnTo>
                <a:lnTo>
                  <a:pt x="653688" y="0"/>
                </a:lnTo>
                <a:lnTo>
                  <a:pt x="0" y="0"/>
                </a:lnTo>
                <a:lnTo>
                  <a:pt x="0" y="406681"/>
                </a:lnTo>
                <a:close/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01689" y="4509525"/>
            <a:ext cx="654050" cy="326390"/>
          </a:xfrm>
          <a:custGeom>
            <a:avLst/>
            <a:gdLst/>
            <a:ahLst/>
            <a:cxnLst/>
            <a:rect l="l" t="t" r="r" b="b"/>
            <a:pathLst>
              <a:path w="654050" h="326389">
                <a:moveTo>
                  <a:pt x="0" y="0"/>
                </a:moveTo>
                <a:lnTo>
                  <a:pt x="82462" y="326316"/>
                </a:lnTo>
                <a:lnTo>
                  <a:pt x="571226" y="326316"/>
                </a:lnTo>
                <a:lnTo>
                  <a:pt x="653606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01689" y="4509525"/>
            <a:ext cx="654050" cy="163830"/>
          </a:xfrm>
          <a:custGeom>
            <a:avLst/>
            <a:gdLst/>
            <a:ahLst/>
            <a:cxnLst/>
            <a:rect l="l" t="t" r="r" b="b"/>
            <a:pathLst>
              <a:path w="654050" h="163829">
                <a:moveTo>
                  <a:pt x="653606" y="0"/>
                </a:moveTo>
                <a:lnTo>
                  <a:pt x="366783" y="0"/>
                </a:lnTo>
                <a:lnTo>
                  <a:pt x="327720" y="163366"/>
                </a:lnTo>
                <a:lnTo>
                  <a:pt x="286476" y="0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25396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1683" y="44269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4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29410" y="4835841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7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273289" y="4638651"/>
            <a:ext cx="11048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614194" y="467289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204026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225562" y="5012754"/>
            <a:ext cx="35877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baseline="19323" dirty="0">
                <a:latin typeface="Arial"/>
                <a:cs typeface="Arial"/>
              </a:rPr>
              <a:t>S</a:t>
            </a:r>
            <a:r>
              <a:rPr sz="750" spc="-10" dirty="0">
                <a:latin typeface="Arial"/>
                <a:cs typeface="Arial"/>
              </a:rPr>
              <a:t>16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spc="-10" dirty="0">
                <a:latin typeface="Arial"/>
                <a:cs typeface="Arial"/>
              </a:rPr>
              <a:t>1</a:t>
            </a:r>
            <a:r>
              <a:rPr sz="75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329410" y="491621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7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76124" y="4100689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5">
                <a:moveTo>
                  <a:pt x="325565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21382" y="426405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80306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003859" y="4034293"/>
            <a:ext cx="649605" cy="3632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9845" marR="262890">
              <a:lnSpc>
                <a:spcPts val="1280"/>
              </a:lnSpc>
              <a:spcBef>
                <a:spcPts val="220"/>
              </a:spcBef>
            </a:pPr>
            <a:r>
              <a:rPr sz="1725" spc="-15" baseline="19323" dirty="0">
                <a:latin typeface="Arial"/>
                <a:cs typeface="Arial"/>
              </a:rPr>
              <a:t>G</a:t>
            </a:r>
            <a:r>
              <a:rPr sz="750" spc="-10" dirty="0">
                <a:latin typeface="Arial"/>
                <a:cs typeface="Arial"/>
              </a:rPr>
              <a:t>16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spc="-10" dirty="0">
                <a:latin typeface="Arial"/>
                <a:cs typeface="Arial"/>
              </a:rPr>
              <a:t>1</a:t>
            </a:r>
            <a:r>
              <a:rPr sz="750" dirty="0">
                <a:latin typeface="Arial"/>
                <a:cs typeface="Arial"/>
              </a:rPr>
              <a:t>3  </a:t>
            </a:r>
            <a:r>
              <a:rPr sz="1725" baseline="19323" dirty="0">
                <a:latin typeface="Arial"/>
                <a:cs typeface="Arial"/>
              </a:rPr>
              <a:t>P</a:t>
            </a:r>
            <a:r>
              <a:rPr sz="750" spc="-10" dirty="0">
                <a:latin typeface="Arial"/>
                <a:cs typeface="Arial"/>
              </a:rPr>
              <a:t>16</a:t>
            </a:r>
            <a:r>
              <a:rPr sz="750" spc="-5" dirty="0">
                <a:latin typeface="Arial"/>
                <a:cs typeface="Arial"/>
              </a:rPr>
              <a:t>:</a:t>
            </a:r>
            <a:r>
              <a:rPr sz="750" spc="-10" dirty="0">
                <a:latin typeface="Arial"/>
                <a:cs typeface="Arial"/>
              </a:rPr>
              <a:t>1</a:t>
            </a:r>
            <a:r>
              <a:rPr sz="75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921382" y="4426981"/>
            <a:ext cx="897255" cy="0"/>
          </a:xfrm>
          <a:custGeom>
            <a:avLst/>
            <a:gdLst/>
            <a:ahLst/>
            <a:cxnLst/>
            <a:rect l="l" t="t" r="r" b="b"/>
            <a:pathLst>
              <a:path w="897255">
                <a:moveTo>
                  <a:pt x="896838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21382" y="426405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80306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3354" y="4183675"/>
            <a:ext cx="163195" cy="326390"/>
          </a:xfrm>
          <a:custGeom>
            <a:avLst/>
            <a:gdLst/>
            <a:ahLst/>
            <a:cxnLst/>
            <a:rect l="l" t="t" r="r" b="b"/>
            <a:pathLst>
              <a:path w="163194" h="326389">
                <a:moveTo>
                  <a:pt x="162769" y="325849"/>
                </a:moveTo>
                <a:lnTo>
                  <a:pt x="93332" y="308478"/>
                </a:lnTo>
                <a:lnTo>
                  <a:pt x="36897" y="262855"/>
                </a:lnTo>
                <a:lnTo>
                  <a:pt x="4347" y="197679"/>
                </a:lnTo>
                <a:lnTo>
                  <a:pt x="0" y="162924"/>
                </a:lnTo>
                <a:lnTo>
                  <a:pt x="4347" y="125994"/>
                </a:lnTo>
                <a:lnTo>
                  <a:pt x="36897" y="60830"/>
                </a:lnTo>
                <a:lnTo>
                  <a:pt x="93332" y="15204"/>
                </a:lnTo>
                <a:lnTo>
                  <a:pt x="128050" y="2166"/>
                </a:lnTo>
                <a:lnTo>
                  <a:pt x="162769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76124" y="4183675"/>
            <a:ext cx="245745" cy="326390"/>
          </a:xfrm>
          <a:custGeom>
            <a:avLst/>
            <a:gdLst/>
            <a:ahLst/>
            <a:cxnLst/>
            <a:rect l="l" t="t" r="r" b="b"/>
            <a:pathLst>
              <a:path w="245744" h="326389">
                <a:moveTo>
                  <a:pt x="0" y="325849"/>
                </a:moveTo>
                <a:lnTo>
                  <a:pt x="245258" y="325849"/>
                </a:lnTo>
                <a:lnTo>
                  <a:pt x="245258" y="0"/>
                </a:lnTo>
                <a:lnTo>
                  <a:pt x="0" y="0"/>
                </a:lnTo>
              </a:path>
            </a:pathLst>
          </a:custGeom>
          <a:ln w="4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78636" y="4100689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523052" y="0"/>
                </a:move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1833" y="41836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243" y="0"/>
                </a:lnTo>
              </a:path>
            </a:pathLst>
          </a:custGeom>
          <a:ln w="43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07076" y="4020311"/>
            <a:ext cx="326390" cy="163830"/>
          </a:xfrm>
          <a:custGeom>
            <a:avLst/>
            <a:gdLst/>
            <a:ahLst/>
            <a:cxnLst/>
            <a:rect l="l" t="t" r="r" b="b"/>
            <a:pathLst>
              <a:path w="326390" h="163829">
                <a:moveTo>
                  <a:pt x="0" y="163363"/>
                </a:moveTo>
                <a:lnTo>
                  <a:pt x="15181" y="110786"/>
                </a:lnTo>
                <a:lnTo>
                  <a:pt x="62949" y="67327"/>
                </a:lnTo>
                <a:lnTo>
                  <a:pt x="134565" y="30405"/>
                </a:lnTo>
                <a:lnTo>
                  <a:pt x="177974" y="17380"/>
                </a:lnTo>
                <a:lnTo>
                  <a:pt x="225721" y="6521"/>
                </a:lnTo>
                <a:lnTo>
                  <a:pt x="273892" y="2179"/>
                </a:lnTo>
                <a:lnTo>
                  <a:pt x="325971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07076" y="4183675"/>
            <a:ext cx="326390" cy="163195"/>
          </a:xfrm>
          <a:custGeom>
            <a:avLst/>
            <a:gdLst/>
            <a:ahLst/>
            <a:cxnLst/>
            <a:rect l="l" t="t" r="r" b="b"/>
            <a:pathLst>
              <a:path w="326390" h="163195">
                <a:moveTo>
                  <a:pt x="325971" y="162924"/>
                </a:moveTo>
                <a:lnTo>
                  <a:pt x="273892" y="160758"/>
                </a:lnTo>
                <a:lnTo>
                  <a:pt x="225721" y="154245"/>
                </a:lnTo>
                <a:lnTo>
                  <a:pt x="177974" y="143374"/>
                </a:lnTo>
                <a:lnTo>
                  <a:pt x="134565" y="130349"/>
                </a:lnTo>
                <a:lnTo>
                  <a:pt x="95500" y="115135"/>
                </a:lnTo>
                <a:lnTo>
                  <a:pt x="34721" y="73867"/>
                </a:lnTo>
                <a:lnTo>
                  <a:pt x="4347" y="23896"/>
                </a:lnTo>
                <a:lnTo>
                  <a:pt x="0" y="0"/>
                </a:lnTo>
              </a:path>
            </a:pathLst>
          </a:custGeom>
          <a:ln w="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33047" y="4018141"/>
            <a:ext cx="82477" cy="330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8221" y="4426981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911"/>
                </a:lnTo>
              </a:path>
            </a:pathLst>
          </a:custGeom>
          <a:ln w="43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1980299" y="3586330"/>
            <a:ext cx="76708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7" baseline="19323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16:13</a:t>
            </a:r>
            <a:r>
              <a:rPr sz="750" spc="95" dirty="0">
                <a:latin typeface="Arial"/>
                <a:cs typeface="Arial"/>
              </a:rPr>
              <a:t> </a:t>
            </a:r>
            <a:r>
              <a:rPr sz="1725" spc="-7" baseline="19323" dirty="0">
                <a:latin typeface="Arial"/>
                <a:cs typeface="Arial"/>
              </a:rPr>
              <a:t>B</a:t>
            </a:r>
            <a:r>
              <a:rPr sz="750" spc="-5" dirty="0">
                <a:latin typeface="Arial"/>
                <a:cs typeface="Arial"/>
              </a:rPr>
              <a:t>16:13</a:t>
            </a:r>
            <a:endParaRPr sz="750">
              <a:latin typeface="Arial"/>
              <a:cs typeface="Arial"/>
            </a:endParaRPr>
          </a:p>
        </p:txBody>
      </p:sp>
      <p:sp>
        <p:nvSpPr>
          <p:cNvPr id="126" name="object 12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296654" y="3944792"/>
            <a:ext cx="18288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15" dirty="0">
                <a:latin typeface="Arial"/>
                <a:cs typeface="Arial"/>
              </a:rPr>
              <a:t>C</a:t>
            </a:r>
            <a:r>
              <a:rPr sz="1125" baseline="-29629" dirty="0">
                <a:latin typeface="Arial"/>
                <a:cs typeface="Arial"/>
              </a:rPr>
              <a:t>4</a:t>
            </a:r>
            <a:endParaRPr sz="1125" baseline="-29629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505290" y="3944792"/>
            <a:ext cx="18288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15" dirty="0">
                <a:latin typeface="Arial"/>
                <a:cs typeface="Arial"/>
              </a:rPr>
              <a:t>C</a:t>
            </a:r>
            <a:r>
              <a:rPr sz="1125" baseline="-29629" dirty="0">
                <a:latin typeface="Arial"/>
                <a:cs typeface="Arial"/>
              </a:rPr>
              <a:t>8</a:t>
            </a:r>
            <a:endParaRPr sz="1125" baseline="-29629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672995" y="3994738"/>
            <a:ext cx="23431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22" baseline="19323" dirty="0">
                <a:latin typeface="Arial"/>
                <a:cs typeface="Arial"/>
              </a:rPr>
              <a:t>C</a:t>
            </a:r>
            <a:r>
              <a:rPr sz="750" spc="-10" dirty="0"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40446" y="3994738"/>
            <a:ext cx="25971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25" spc="-22" baseline="19323" dirty="0">
                <a:latin typeface="Arial"/>
                <a:cs typeface="Arial"/>
              </a:rPr>
              <a:t>C</a:t>
            </a:r>
            <a:r>
              <a:rPr sz="750" spc="-10" dirty="0">
                <a:latin typeface="Arial"/>
                <a:cs typeface="Arial"/>
              </a:rPr>
              <a:t>out</a:t>
            </a:r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88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495" y="461589"/>
            <a:ext cx="4284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0" dirty="0">
                <a:solidFill>
                  <a:srgbClr val="000000"/>
                </a:solidFill>
                <a:latin typeface="Arial"/>
                <a:cs typeface="Arial"/>
              </a:rPr>
              <a:t>Carry-Select</a:t>
            </a: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Adder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982584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85" dirty="0">
                <a:latin typeface="Arial"/>
                <a:cs typeface="Arial"/>
              </a:rPr>
              <a:t>Trick </a:t>
            </a:r>
            <a:r>
              <a:rPr sz="3200" spc="-10" dirty="0">
                <a:latin typeface="Arial"/>
                <a:cs typeface="Arial"/>
              </a:rPr>
              <a:t>for </a:t>
            </a:r>
            <a:r>
              <a:rPr sz="3200" spc="-60" dirty="0">
                <a:latin typeface="Arial"/>
                <a:cs typeface="Arial"/>
              </a:rPr>
              <a:t>critical </a:t>
            </a:r>
            <a:r>
              <a:rPr sz="3200" spc="-130" dirty="0">
                <a:latin typeface="Arial"/>
                <a:cs typeface="Arial"/>
              </a:rPr>
              <a:t>paths </a:t>
            </a:r>
            <a:r>
              <a:rPr sz="3200" spc="-105" dirty="0">
                <a:latin typeface="Arial"/>
                <a:cs typeface="Arial"/>
              </a:rPr>
              <a:t>dependent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80" dirty="0">
                <a:latin typeface="Arial"/>
                <a:cs typeface="Arial"/>
              </a:rPr>
              <a:t>late</a:t>
            </a:r>
            <a:r>
              <a:rPr sz="3200" spc="-60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input  </a:t>
            </a:r>
            <a:r>
              <a:rPr sz="3200" spc="-475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25" dirty="0">
                <a:latin typeface="Arial"/>
                <a:cs typeface="Arial"/>
              </a:rPr>
              <a:t>Precompute </a:t>
            </a:r>
            <a:r>
              <a:rPr sz="2800" spc="10" dirty="0">
                <a:latin typeface="Arial"/>
                <a:cs typeface="Arial"/>
              </a:rPr>
              <a:t>two </a:t>
            </a:r>
            <a:r>
              <a:rPr sz="2800" spc="-130" dirty="0">
                <a:latin typeface="Arial"/>
                <a:cs typeface="Arial"/>
              </a:rPr>
              <a:t>possible </a:t>
            </a:r>
            <a:r>
              <a:rPr sz="2800" spc="-55" dirty="0">
                <a:latin typeface="Arial"/>
                <a:cs typeface="Arial"/>
              </a:rPr>
              <a:t>outputs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420" dirty="0">
                <a:latin typeface="Arial"/>
                <a:cs typeface="Arial"/>
              </a:rPr>
              <a:t>X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14" dirty="0">
                <a:latin typeface="Arial"/>
                <a:cs typeface="Arial"/>
              </a:rPr>
              <a:t>0,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65" dirty="0">
                <a:latin typeface="Arial"/>
                <a:cs typeface="Arial"/>
              </a:rPr>
              <a:t>Select </a:t>
            </a:r>
            <a:r>
              <a:rPr sz="2800" spc="-70" dirty="0">
                <a:latin typeface="Arial"/>
                <a:cs typeface="Arial"/>
              </a:rPr>
              <a:t>proper </a:t>
            </a:r>
            <a:r>
              <a:rPr sz="2800" spc="-10" dirty="0">
                <a:latin typeface="Arial"/>
                <a:cs typeface="Arial"/>
              </a:rPr>
              <a:t>output </a:t>
            </a:r>
            <a:r>
              <a:rPr sz="2800" spc="-95" dirty="0">
                <a:latin typeface="Arial"/>
                <a:cs typeface="Arial"/>
              </a:rPr>
              <a:t>when </a:t>
            </a:r>
            <a:r>
              <a:rPr sz="2800" spc="-420" dirty="0">
                <a:latin typeface="Arial"/>
                <a:cs typeface="Arial"/>
              </a:rPr>
              <a:t>X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arrives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592" y="4958010"/>
            <a:ext cx="9144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in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5047" y="4829961"/>
            <a:ext cx="570865" cy="285115"/>
          </a:xfrm>
          <a:custGeom>
            <a:avLst/>
            <a:gdLst/>
            <a:ahLst/>
            <a:cxnLst/>
            <a:rect l="l" t="t" r="r" b="b"/>
            <a:pathLst>
              <a:path w="570865" h="285114">
                <a:moveTo>
                  <a:pt x="0" y="0"/>
                </a:moveTo>
                <a:lnTo>
                  <a:pt x="70191" y="285084"/>
                </a:lnTo>
                <a:lnTo>
                  <a:pt x="498019" y="285084"/>
                </a:lnTo>
                <a:lnTo>
                  <a:pt x="57028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5047" y="4829961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5" h="142875">
                <a:moveTo>
                  <a:pt x="570284" y="0"/>
                </a:moveTo>
                <a:lnTo>
                  <a:pt x="321015" y="0"/>
                </a:lnTo>
                <a:lnTo>
                  <a:pt x="284882" y="142553"/>
                </a:lnTo>
                <a:lnTo>
                  <a:pt x="248780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1372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8520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9931" y="511504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0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1372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8520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7304" y="3742598"/>
            <a:ext cx="234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310" baseline="5208" dirty="0">
                <a:latin typeface="Arial"/>
                <a:cs typeface="Arial"/>
              </a:rPr>
              <a:t>s</a:t>
            </a:r>
            <a:r>
              <a:rPr sz="1500" spc="7" baseline="19444" dirty="0">
                <a:latin typeface="Arial"/>
                <a:cs typeface="Arial"/>
              </a:rPr>
              <a:t>B</a:t>
            </a:r>
            <a:r>
              <a:rPr sz="650" spc="-10" dirty="0">
                <a:latin typeface="Arial"/>
                <a:cs typeface="Arial"/>
              </a:rPr>
              <a:t>4</a:t>
            </a:r>
            <a:r>
              <a:rPr sz="650" spc="-35" dirty="0">
                <a:latin typeface="Arial"/>
                <a:cs typeface="Arial"/>
              </a:rPr>
              <a:t>:</a:t>
            </a:r>
            <a:r>
              <a:rPr sz="4800" spc="-2632" baseline="5208" dirty="0">
                <a:latin typeface="Arial"/>
                <a:cs typeface="Arial"/>
              </a:rPr>
              <a:t>u</a:t>
            </a: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7526" y="5770341"/>
            <a:ext cx="2260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aseline="19444" dirty="0">
                <a:latin typeface="Arial"/>
                <a:cs typeface="Arial"/>
              </a:rPr>
              <a:t>S</a:t>
            </a:r>
            <a:r>
              <a:rPr sz="650" spc="-10" dirty="0">
                <a:latin typeface="Arial"/>
                <a:cs typeface="Arial"/>
              </a:rPr>
              <a:t>4</a:t>
            </a:r>
            <a:r>
              <a:rPr sz="650" spc="-5" dirty="0">
                <a:latin typeface="Arial"/>
                <a:cs typeface="Arial"/>
              </a:rPr>
              <a:t>:</a:t>
            </a: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2591" y="4972514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8630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2591" y="4972514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191" y="0"/>
                </a:lnTo>
              </a:path>
            </a:pathLst>
          </a:custGeom>
          <a:ln w="3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77245" y="4849666"/>
            <a:ext cx="172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90" dirty="0">
                <a:latin typeface="Arial"/>
                <a:cs typeface="Arial"/>
              </a:rPr>
              <a:t>4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sng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6499" y="4806008"/>
            <a:ext cx="25272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</a:t>
            </a:r>
            <a:r>
              <a:rPr sz="650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spc="-114" dirty="0">
                <a:latin typeface="Arial"/>
                <a:cs typeface="Arial"/>
              </a:rPr>
              <a:t> </a:t>
            </a:r>
            <a:r>
              <a:rPr sz="1500" baseline="-27777" dirty="0">
                <a:latin typeface="Arial"/>
                <a:cs typeface="Arial"/>
              </a:rPr>
              <a:t>C</a:t>
            </a:r>
            <a:endParaRPr sz="1500" baseline="-27777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69931" y="518764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535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7394" y="4331316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0" y="0"/>
                </a:moveTo>
                <a:lnTo>
                  <a:pt x="70191" y="285416"/>
                </a:lnTo>
                <a:lnTo>
                  <a:pt x="497714" y="285416"/>
                </a:lnTo>
                <a:lnTo>
                  <a:pt x="57028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7394" y="4331316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84" y="0"/>
                </a:moveTo>
                <a:lnTo>
                  <a:pt x="321045" y="0"/>
                </a:lnTo>
                <a:lnTo>
                  <a:pt x="284913" y="142872"/>
                </a:lnTo>
                <a:lnTo>
                  <a:pt x="248780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93718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0866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72307" y="461673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87394" y="4829961"/>
            <a:ext cx="570865" cy="285115"/>
          </a:xfrm>
          <a:custGeom>
            <a:avLst/>
            <a:gdLst/>
            <a:ahLst/>
            <a:cxnLst/>
            <a:rect l="l" t="t" r="r" b="b"/>
            <a:pathLst>
              <a:path w="570864" h="285114">
                <a:moveTo>
                  <a:pt x="0" y="0"/>
                </a:moveTo>
                <a:lnTo>
                  <a:pt x="70191" y="285084"/>
                </a:lnTo>
                <a:lnTo>
                  <a:pt x="497714" y="285084"/>
                </a:lnTo>
                <a:lnTo>
                  <a:pt x="57028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7394" y="4829961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84" y="0"/>
                </a:moveTo>
                <a:lnTo>
                  <a:pt x="321045" y="0"/>
                </a:lnTo>
                <a:lnTo>
                  <a:pt x="284913" y="142553"/>
                </a:lnTo>
                <a:lnTo>
                  <a:pt x="248780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93718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0866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2307" y="511504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0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3718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0866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7394" y="5330178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570284" y="0"/>
                </a:moveTo>
                <a:lnTo>
                  <a:pt x="0" y="0"/>
                </a:lnTo>
                <a:lnTo>
                  <a:pt x="70191" y="285465"/>
                </a:lnTo>
                <a:lnTo>
                  <a:pt x="497714" y="285465"/>
                </a:lnTo>
                <a:lnTo>
                  <a:pt x="570284" y="0"/>
                </a:lnTo>
                <a:close/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1545" y="5470814"/>
            <a:ext cx="106680" cy="1905"/>
          </a:xfrm>
          <a:custGeom>
            <a:avLst/>
            <a:gdLst/>
            <a:ahLst/>
            <a:cxnLst/>
            <a:rect l="l" t="t" r="r" b="b"/>
            <a:pathLst>
              <a:path w="106679" h="1904">
                <a:moveTo>
                  <a:pt x="106324" y="1904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4764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29850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2307" y="561564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19853" y="5353594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0165" y="5338390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21545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324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1545" y="49725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324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79724" y="5770341"/>
            <a:ext cx="2260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" baseline="19444" dirty="0">
                <a:latin typeface="Arial"/>
                <a:cs typeface="Arial"/>
              </a:rPr>
              <a:t>S</a:t>
            </a:r>
            <a:r>
              <a:rPr sz="650" spc="-10" dirty="0">
                <a:latin typeface="Arial"/>
                <a:cs typeface="Arial"/>
              </a:rPr>
              <a:t>8</a:t>
            </a:r>
            <a:r>
              <a:rPr sz="650" spc="-5" dirty="0">
                <a:latin typeface="Arial"/>
                <a:cs typeface="Arial"/>
              </a:rPr>
              <a:t>:</a:t>
            </a:r>
            <a:r>
              <a:rPr sz="650" dirty="0"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29850" y="518764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56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2307" y="4687051"/>
            <a:ext cx="142875" cy="501015"/>
          </a:xfrm>
          <a:custGeom>
            <a:avLst/>
            <a:gdLst/>
            <a:ahLst/>
            <a:cxnLst/>
            <a:rect l="l" t="t" r="r" b="b"/>
            <a:pathLst>
              <a:path w="142875" h="501014">
                <a:moveTo>
                  <a:pt x="0" y="0"/>
                </a:moveTo>
                <a:lnTo>
                  <a:pt x="142456" y="0"/>
                </a:lnTo>
                <a:lnTo>
                  <a:pt x="142456" y="500597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5129" y="497251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33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5129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32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5129" y="447418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188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59931" y="4938295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2849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733306" y="4728093"/>
            <a:ext cx="1631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C</a:t>
            </a:r>
            <a:r>
              <a:rPr sz="975" baseline="-29914" dirty="0">
                <a:latin typeface="Arial"/>
                <a:cs typeface="Arial"/>
              </a:rPr>
              <a:t>8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15129" y="5151144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4">
                <a:moveTo>
                  <a:pt x="0" y="0"/>
                </a:moveTo>
                <a:lnTo>
                  <a:pt x="927462" y="0"/>
                </a:lnTo>
              </a:path>
            </a:pathLst>
          </a:custGeom>
          <a:ln w="3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27869" y="5151144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321573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2307" y="5685961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44937" y="5151144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70191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44937" y="5008613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70191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87301" y="4938295"/>
            <a:ext cx="143510" cy="285750"/>
          </a:xfrm>
          <a:custGeom>
            <a:avLst/>
            <a:gdLst/>
            <a:ahLst/>
            <a:cxnLst/>
            <a:rect l="l" t="t" r="r" b="b"/>
            <a:pathLst>
              <a:path w="143510" h="285750">
                <a:moveTo>
                  <a:pt x="142944" y="285465"/>
                </a:moveTo>
                <a:lnTo>
                  <a:pt x="82083" y="270249"/>
                </a:lnTo>
                <a:lnTo>
                  <a:pt x="32321" y="229970"/>
                </a:lnTo>
                <a:lnTo>
                  <a:pt x="3811" y="172951"/>
                </a:lnTo>
                <a:lnTo>
                  <a:pt x="0" y="142531"/>
                </a:lnTo>
                <a:lnTo>
                  <a:pt x="3811" y="110241"/>
                </a:lnTo>
                <a:lnTo>
                  <a:pt x="32321" y="53222"/>
                </a:lnTo>
                <a:lnTo>
                  <a:pt x="82083" y="13299"/>
                </a:lnTo>
                <a:lnTo>
                  <a:pt x="112513" y="3799"/>
                </a:lnTo>
                <a:lnTo>
                  <a:pt x="142944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30246" y="4938295"/>
            <a:ext cx="215265" cy="285750"/>
          </a:xfrm>
          <a:custGeom>
            <a:avLst/>
            <a:gdLst/>
            <a:ahLst/>
            <a:cxnLst/>
            <a:rect l="l" t="t" r="r" b="b"/>
            <a:pathLst>
              <a:path w="215264" h="285750">
                <a:moveTo>
                  <a:pt x="0" y="285465"/>
                </a:moveTo>
                <a:lnTo>
                  <a:pt x="214691" y="285465"/>
                </a:lnTo>
                <a:lnTo>
                  <a:pt x="214691" y="0"/>
                </a:lnTo>
                <a:lnTo>
                  <a:pt x="0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7023" y="4866072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458105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59931" y="4938295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265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32196" y="4795385"/>
            <a:ext cx="285115" cy="143510"/>
          </a:xfrm>
          <a:custGeom>
            <a:avLst/>
            <a:gdLst/>
            <a:ahLst/>
            <a:cxnLst/>
            <a:rect l="l" t="t" r="r" b="b"/>
            <a:pathLst>
              <a:path w="285114" h="143510">
                <a:moveTo>
                  <a:pt x="0" y="142909"/>
                </a:moveTo>
                <a:lnTo>
                  <a:pt x="13141" y="97298"/>
                </a:lnTo>
                <a:lnTo>
                  <a:pt x="54976" y="59294"/>
                </a:lnTo>
                <a:lnTo>
                  <a:pt x="117728" y="26979"/>
                </a:lnTo>
                <a:lnTo>
                  <a:pt x="155751" y="15572"/>
                </a:lnTo>
                <a:lnTo>
                  <a:pt x="197432" y="5691"/>
                </a:lnTo>
                <a:lnTo>
                  <a:pt x="239267" y="1892"/>
                </a:lnTo>
                <a:lnTo>
                  <a:pt x="284913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2196" y="4938295"/>
            <a:ext cx="285115" cy="142875"/>
          </a:xfrm>
          <a:custGeom>
            <a:avLst/>
            <a:gdLst/>
            <a:ahLst/>
            <a:cxnLst/>
            <a:rect l="l" t="t" r="r" b="b"/>
            <a:pathLst>
              <a:path w="285114" h="142875">
                <a:moveTo>
                  <a:pt x="284913" y="142531"/>
                </a:moveTo>
                <a:lnTo>
                  <a:pt x="239267" y="140636"/>
                </a:lnTo>
                <a:lnTo>
                  <a:pt x="197432" y="134935"/>
                </a:lnTo>
                <a:lnTo>
                  <a:pt x="155751" y="125432"/>
                </a:lnTo>
                <a:lnTo>
                  <a:pt x="117728" y="114040"/>
                </a:lnTo>
                <a:lnTo>
                  <a:pt x="54976" y="83617"/>
                </a:lnTo>
                <a:lnTo>
                  <a:pt x="13141" y="43722"/>
                </a:lnTo>
                <a:lnTo>
                  <a:pt x="3811" y="20895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17109" y="4793486"/>
            <a:ext cx="72091" cy="28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5129" y="4972514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60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04764" y="4331316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0" y="0"/>
                </a:moveTo>
                <a:lnTo>
                  <a:pt x="72082" y="285416"/>
                </a:lnTo>
                <a:lnTo>
                  <a:pt x="499909" y="285416"/>
                </a:lnTo>
                <a:lnTo>
                  <a:pt x="57028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04764" y="4331316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84" y="0"/>
                </a:moveTo>
                <a:lnTo>
                  <a:pt x="321015" y="0"/>
                </a:lnTo>
                <a:lnTo>
                  <a:pt x="284882" y="142872"/>
                </a:lnTo>
                <a:lnTo>
                  <a:pt x="250671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12979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68541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89647" y="461673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04764" y="4829961"/>
            <a:ext cx="570865" cy="285115"/>
          </a:xfrm>
          <a:custGeom>
            <a:avLst/>
            <a:gdLst/>
            <a:ahLst/>
            <a:cxnLst/>
            <a:rect l="l" t="t" r="r" b="b"/>
            <a:pathLst>
              <a:path w="570864" h="285114">
                <a:moveTo>
                  <a:pt x="0" y="0"/>
                </a:moveTo>
                <a:lnTo>
                  <a:pt x="72082" y="285084"/>
                </a:lnTo>
                <a:lnTo>
                  <a:pt x="499909" y="285084"/>
                </a:lnTo>
                <a:lnTo>
                  <a:pt x="57028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04764" y="4829961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84" y="0"/>
                </a:moveTo>
                <a:lnTo>
                  <a:pt x="321015" y="0"/>
                </a:lnTo>
                <a:lnTo>
                  <a:pt x="284882" y="142553"/>
                </a:lnTo>
                <a:lnTo>
                  <a:pt x="250671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12979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68541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9647" y="511504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0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12979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8541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04764" y="5330178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570284" y="0"/>
                </a:moveTo>
                <a:lnTo>
                  <a:pt x="0" y="0"/>
                </a:lnTo>
                <a:lnTo>
                  <a:pt x="72082" y="285465"/>
                </a:lnTo>
                <a:lnTo>
                  <a:pt x="499909" y="285465"/>
                </a:lnTo>
                <a:lnTo>
                  <a:pt x="570284" y="0"/>
                </a:lnTo>
                <a:close/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40806" y="5470814"/>
            <a:ext cx="106680" cy="1905"/>
          </a:xfrm>
          <a:custGeom>
            <a:avLst/>
            <a:gdLst/>
            <a:ahLst/>
            <a:cxnLst/>
            <a:rect l="l" t="t" r="r" b="b"/>
            <a:pathLst>
              <a:path w="106679" h="1904">
                <a:moveTo>
                  <a:pt x="106324" y="1904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32591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7221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9647" y="561564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337382" y="5353594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067527" y="5338390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40806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324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40806" y="49725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324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197251" y="5770341"/>
            <a:ext cx="2717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aseline="19444" dirty="0">
                <a:latin typeface="Arial"/>
                <a:cs typeface="Arial"/>
              </a:rPr>
              <a:t>S</a:t>
            </a:r>
            <a:r>
              <a:rPr sz="650" spc="-10" dirty="0">
                <a:latin typeface="Arial"/>
                <a:cs typeface="Arial"/>
              </a:rPr>
              <a:t>12</a:t>
            </a:r>
            <a:r>
              <a:rPr sz="650" spc="-5" dirty="0">
                <a:latin typeface="Arial"/>
                <a:cs typeface="Arial"/>
              </a:rPr>
              <a:t>:</a:t>
            </a:r>
            <a:r>
              <a:rPr sz="650" dirty="0">
                <a:latin typeface="Arial"/>
                <a:cs typeface="Arial"/>
              </a:rPr>
              <a:t>9</a:t>
            </a:r>
            <a:endParaRPr sz="6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47221" y="518764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26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89647" y="4687051"/>
            <a:ext cx="143510" cy="501015"/>
          </a:xfrm>
          <a:custGeom>
            <a:avLst/>
            <a:gdLst/>
            <a:ahLst/>
            <a:cxnLst/>
            <a:rect l="l" t="t" r="r" b="b"/>
            <a:pathLst>
              <a:path w="143510" h="501014">
                <a:moveTo>
                  <a:pt x="0" y="0"/>
                </a:moveTo>
                <a:lnTo>
                  <a:pt x="142944" y="0"/>
                </a:lnTo>
                <a:lnTo>
                  <a:pt x="142944" y="500597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34390" y="4972514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95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34390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76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34390" y="447418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188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79192" y="4938295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2849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34390" y="5151144"/>
            <a:ext cx="925830" cy="0"/>
          </a:xfrm>
          <a:custGeom>
            <a:avLst/>
            <a:gdLst/>
            <a:ahLst/>
            <a:cxnLst/>
            <a:rect l="l" t="t" r="r" b="b"/>
            <a:pathLst>
              <a:path w="925829">
                <a:moveTo>
                  <a:pt x="0" y="0"/>
                </a:moveTo>
                <a:lnTo>
                  <a:pt x="925541" y="0"/>
                </a:lnTo>
              </a:path>
            </a:pathLst>
          </a:custGeom>
          <a:ln w="3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47130" y="5151144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321573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89647" y="5685961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62307" y="5151144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2082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62307" y="5008613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2082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07050" y="4938295"/>
            <a:ext cx="142875" cy="285750"/>
          </a:xfrm>
          <a:custGeom>
            <a:avLst/>
            <a:gdLst/>
            <a:ahLst/>
            <a:cxnLst/>
            <a:rect l="l" t="t" r="r" b="b"/>
            <a:pathLst>
              <a:path w="142875" h="285750">
                <a:moveTo>
                  <a:pt x="142456" y="285465"/>
                </a:moveTo>
                <a:lnTo>
                  <a:pt x="79857" y="270249"/>
                </a:lnTo>
                <a:lnTo>
                  <a:pt x="30430" y="229970"/>
                </a:lnTo>
                <a:lnTo>
                  <a:pt x="3780" y="172951"/>
                </a:lnTo>
                <a:lnTo>
                  <a:pt x="0" y="142531"/>
                </a:lnTo>
                <a:lnTo>
                  <a:pt x="3780" y="110241"/>
                </a:lnTo>
                <a:lnTo>
                  <a:pt x="30430" y="53222"/>
                </a:lnTo>
                <a:lnTo>
                  <a:pt x="79857" y="13299"/>
                </a:lnTo>
                <a:lnTo>
                  <a:pt x="110105" y="3799"/>
                </a:lnTo>
                <a:lnTo>
                  <a:pt x="142456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49507" y="4938295"/>
            <a:ext cx="213360" cy="285750"/>
          </a:xfrm>
          <a:custGeom>
            <a:avLst/>
            <a:gdLst/>
            <a:ahLst/>
            <a:cxnLst/>
            <a:rect l="l" t="t" r="r" b="b"/>
            <a:pathLst>
              <a:path w="213360" h="285750">
                <a:moveTo>
                  <a:pt x="0" y="285465"/>
                </a:moveTo>
                <a:lnTo>
                  <a:pt x="212800" y="285465"/>
                </a:lnTo>
                <a:lnTo>
                  <a:pt x="212800" y="0"/>
                </a:lnTo>
                <a:lnTo>
                  <a:pt x="0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76619" y="4866072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70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79192" y="4938295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374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49567" y="4795385"/>
            <a:ext cx="285115" cy="143510"/>
          </a:xfrm>
          <a:custGeom>
            <a:avLst/>
            <a:gdLst/>
            <a:ahLst/>
            <a:cxnLst/>
            <a:rect l="l" t="t" r="r" b="b"/>
            <a:pathLst>
              <a:path w="285114" h="143510">
                <a:moveTo>
                  <a:pt x="0" y="142909"/>
                </a:moveTo>
                <a:lnTo>
                  <a:pt x="15215" y="97298"/>
                </a:lnTo>
                <a:lnTo>
                  <a:pt x="55128" y="59294"/>
                </a:lnTo>
                <a:lnTo>
                  <a:pt x="117728" y="26979"/>
                </a:lnTo>
                <a:lnTo>
                  <a:pt x="155751" y="15572"/>
                </a:lnTo>
                <a:lnTo>
                  <a:pt x="197585" y="5691"/>
                </a:lnTo>
                <a:lnTo>
                  <a:pt x="241157" y="1892"/>
                </a:lnTo>
                <a:lnTo>
                  <a:pt x="284882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49567" y="4938295"/>
            <a:ext cx="285115" cy="142875"/>
          </a:xfrm>
          <a:custGeom>
            <a:avLst/>
            <a:gdLst/>
            <a:ahLst/>
            <a:cxnLst/>
            <a:rect l="l" t="t" r="r" b="b"/>
            <a:pathLst>
              <a:path w="285114" h="142875">
                <a:moveTo>
                  <a:pt x="284882" y="142531"/>
                </a:moveTo>
                <a:lnTo>
                  <a:pt x="241157" y="140636"/>
                </a:lnTo>
                <a:lnTo>
                  <a:pt x="197585" y="134935"/>
                </a:lnTo>
                <a:lnTo>
                  <a:pt x="155751" y="125432"/>
                </a:lnTo>
                <a:lnTo>
                  <a:pt x="117728" y="114040"/>
                </a:lnTo>
                <a:lnTo>
                  <a:pt x="55128" y="83617"/>
                </a:lnTo>
                <a:lnTo>
                  <a:pt x="15215" y="43722"/>
                </a:lnTo>
                <a:lnTo>
                  <a:pt x="3811" y="20895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34450" y="4793486"/>
            <a:ext cx="74499" cy="289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34390" y="4972514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60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24046" y="4331316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0" y="0"/>
                </a:moveTo>
                <a:lnTo>
                  <a:pt x="70295" y="285416"/>
                </a:lnTo>
                <a:lnTo>
                  <a:pt x="498159" y="285416"/>
                </a:lnTo>
                <a:lnTo>
                  <a:pt x="570253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24046" y="4331316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53" y="0"/>
                </a:moveTo>
                <a:lnTo>
                  <a:pt x="321411" y="0"/>
                </a:lnTo>
                <a:lnTo>
                  <a:pt x="285309" y="142872"/>
                </a:lnTo>
                <a:lnTo>
                  <a:pt x="248854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30416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87976" y="425910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1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09356" y="461673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24046" y="4829961"/>
            <a:ext cx="570865" cy="285115"/>
          </a:xfrm>
          <a:custGeom>
            <a:avLst/>
            <a:gdLst/>
            <a:ahLst/>
            <a:cxnLst/>
            <a:rect l="l" t="t" r="r" b="b"/>
            <a:pathLst>
              <a:path w="570864" h="285114">
                <a:moveTo>
                  <a:pt x="0" y="0"/>
                </a:moveTo>
                <a:lnTo>
                  <a:pt x="70295" y="285084"/>
                </a:lnTo>
                <a:lnTo>
                  <a:pt x="498159" y="285084"/>
                </a:lnTo>
                <a:lnTo>
                  <a:pt x="570253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24046" y="4829961"/>
            <a:ext cx="570865" cy="142875"/>
          </a:xfrm>
          <a:custGeom>
            <a:avLst/>
            <a:gdLst/>
            <a:ahLst/>
            <a:cxnLst/>
            <a:rect l="l" t="t" r="r" b="b"/>
            <a:pathLst>
              <a:path w="570864" h="142875">
                <a:moveTo>
                  <a:pt x="570253" y="0"/>
                </a:moveTo>
                <a:lnTo>
                  <a:pt x="321411" y="0"/>
                </a:lnTo>
                <a:lnTo>
                  <a:pt x="285309" y="142553"/>
                </a:lnTo>
                <a:lnTo>
                  <a:pt x="248854" y="0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30416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87976" y="475926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09356" y="511504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03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458290" y="4942851"/>
            <a:ext cx="46609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145" algn="l"/>
                <a:tab pos="3575685" algn="l"/>
                <a:tab pos="4573270" algn="l"/>
              </a:tabLst>
            </a:pPr>
            <a:r>
              <a:rPr sz="1000" dirty="0">
                <a:latin typeface="Arial"/>
                <a:cs typeface="Arial"/>
              </a:rPr>
              <a:t>+	+	+	+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330416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87976" y="4188809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5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24046" y="5330178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4" h="285750">
                <a:moveTo>
                  <a:pt x="570253" y="0"/>
                </a:moveTo>
                <a:lnTo>
                  <a:pt x="0" y="0"/>
                </a:lnTo>
                <a:lnTo>
                  <a:pt x="70295" y="285465"/>
                </a:lnTo>
                <a:lnTo>
                  <a:pt x="498159" y="285465"/>
                </a:lnTo>
                <a:lnTo>
                  <a:pt x="570253" y="0"/>
                </a:lnTo>
                <a:close/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58174" y="5470814"/>
            <a:ext cx="106680" cy="1905"/>
          </a:xfrm>
          <a:custGeom>
            <a:avLst/>
            <a:gdLst/>
            <a:ahLst/>
            <a:cxnLst/>
            <a:rect l="l" t="t" r="r" b="b"/>
            <a:pathLst>
              <a:path w="106680" h="1904">
                <a:moveTo>
                  <a:pt x="106479" y="1904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1853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66518" y="518764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528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09356" y="561564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318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2557018" y="5353594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286900" y="5338390"/>
            <a:ext cx="153035" cy="965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758174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479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58174" y="49725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479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35940" y="3705230"/>
            <a:ext cx="7494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5962650" algn="l"/>
                <a:tab pos="6996430" algn="l"/>
              </a:tabLst>
            </a:pPr>
            <a:r>
              <a:rPr sz="3200" spc="-185" dirty="0">
                <a:latin typeface="Arial"/>
                <a:cs typeface="Arial"/>
              </a:rPr>
              <a:t>Carry</a:t>
            </a:r>
            <a:r>
              <a:rPr sz="3200" spc="-85" dirty="0">
                <a:latin typeface="Arial"/>
                <a:cs typeface="Arial"/>
              </a:rPr>
              <a:t>-</a:t>
            </a:r>
            <a:r>
              <a:rPr sz="3200" spc="-355" dirty="0">
                <a:latin typeface="Arial"/>
                <a:cs typeface="Arial"/>
              </a:rPr>
              <a:t>s</a:t>
            </a:r>
            <a:r>
              <a:rPr sz="3200" spc="-254" dirty="0">
                <a:latin typeface="Arial"/>
                <a:cs typeface="Arial"/>
              </a:rPr>
              <a:t>e</a:t>
            </a:r>
            <a:r>
              <a:rPr sz="1500" spc="-914" baseline="2777" dirty="0">
                <a:latin typeface="Arial"/>
                <a:cs typeface="Arial"/>
              </a:rPr>
              <a:t>A</a:t>
            </a:r>
            <a:r>
              <a:rPr sz="3200" spc="-105" dirty="0">
                <a:latin typeface="Arial"/>
                <a:cs typeface="Arial"/>
              </a:rPr>
              <a:t>l</a:t>
            </a:r>
            <a:r>
              <a:rPr sz="975" spc="-359" baseline="-25641" dirty="0">
                <a:latin typeface="Arial"/>
                <a:cs typeface="Arial"/>
              </a:rPr>
              <a:t>1</a:t>
            </a:r>
            <a:r>
              <a:rPr sz="3200" spc="-1555" dirty="0">
                <a:latin typeface="Arial"/>
                <a:cs typeface="Arial"/>
              </a:rPr>
              <a:t>e</a:t>
            </a:r>
            <a:r>
              <a:rPr sz="975" spc="-15" baseline="-25641" dirty="0">
                <a:latin typeface="Arial"/>
                <a:cs typeface="Arial"/>
              </a:rPr>
              <a:t>6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spc="-15" baseline="-25641" dirty="0">
                <a:latin typeface="Arial"/>
                <a:cs typeface="Arial"/>
              </a:rPr>
              <a:t>1</a:t>
            </a:r>
            <a:r>
              <a:rPr sz="975" baseline="-25641" dirty="0">
                <a:latin typeface="Arial"/>
                <a:cs typeface="Arial"/>
              </a:rPr>
              <a:t>3</a:t>
            </a:r>
            <a:r>
              <a:rPr sz="975" spc="-127" baseline="-25641" dirty="0">
                <a:latin typeface="Arial"/>
                <a:cs typeface="Arial"/>
              </a:rPr>
              <a:t> </a:t>
            </a:r>
            <a:r>
              <a:rPr sz="3200" spc="-1185" dirty="0">
                <a:latin typeface="Arial"/>
                <a:cs typeface="Arial"/>
              </a:rPr>
              <a:t>c</a:t>
            </a:r>
            <a:r>
              <a:rPr sz="1500" spc="7" baseline="2777" dirty="0">
                <a:latin typeface="Arial"/>
                <a:cs typeface="Arial"/>
              </a:rPr>
              <a:t>B</a:t>
            </a:r>
            <a:r>
              <a:rPr sz="975" spc="-157" baseline="-25641" dirty="0">
                <a:latin typeface="Arial"/>
                <a:cs typeface="Arial"/>
              </a:rPr>
              <a:t>1</a:t>
            </a:r>
            <a:r>
              <a:rPr sz="3200" spc="-800" dirty="0">
                <a:latin typeface="Arial"/>
                <a:cs typeface="Arial"/>
              </a:rPr>
              <a:t>t</a:t>
            </a:r>
            <a:r>
              <a:rPr sz="975" spc="-15" baseline="-25641" dirty="0">
                <a:latin typeface="Arial"/>
                <a:cs typeface="Arial"/>
              </a:rPr>
              <a:t>6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spc="-15" baseline="-25641" dirty="0">
                <a:latin typeface="Arial"/>
                <a:cs typeface="Arial"/>
              </a:rPr>
              <a:t>1</a:t>
            </a:r>
            <a:r>
              <a:rPr sz="975" baseline="-25641" dirty="0">
                <a:latin typeface="Arial"/>
                <a:cs typeface="Arial"/>
              </a:rPr>
              <a:t>3 </a:t>
            </a:r>
            <a:r>
              <a:rPr sz="975" spc="67" baseline="-25641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adder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605" dirty="0">
                <a:latin typeface="Arial"/>
                <a:cs typeface="Arial"/>
              </a:rPr>
              <a:t>p</a:t>
            </a:r>
            <a:r>
              <a:rPr sz="1500" baseline="2777" dirty="0">
                <a:latin typeface="Arial"/>
                <a:cs typeface="Arial"/>
              </a:rPr>
              <a:t>A</a:t>
            </a:r>
            <a:r>
              <a:rPr sz="975" spc="-15" baseline="-25641" dirty="0">
                <a:latin typeface="Arial"/>
                <a:cs typeface="Arial"/>
              </a:rPr>
              <a:t>12</a:t>
            </a:r>
            <a:r>
              <a:rPr sz="975" spc="-104" baseline="-25641" dirty="0">
                <a:latin typeface="Arial"/>
                <a:cs typeface="Arial"/>
              </a:rPr>
              <a:t>:</a:t>
            </a:r>
            <a:r>
              <a:rPr sz="3200" spc="-1005" dirty="0">
                <a:latin typeface="Arial"/>
                <a:cs typeface="Arial"/>
              </a:rPr>
              <a:t>r</a:t>
            </a:r>
            <a:r>
              <a:rPr sz="975" baseline="-25641" dirty="0">
                <a:latin typeface="Arial"/>
                <a:cs typeface="Arial"/>
              </a:rPr>
              <a:t>9   </a:t>
            </a:r>
            <a:r>
              <a:rPr sz="975" spc="-120" baseline="-25641" dirty="0">
                <a:latin typeface="Arial"/>
                <a:cs typeface="Arial"/>
              </a:rPr>
              <a:t> </a:t>
            </a:r>
            <a:r>
              <a:rPr sz="3200" spc="-1570" dirty="0">
                <a:latin typeface="Arial"/>
                <a:cs typeface="Arial"/>
              </a:rPr>
              <a:t>e</a:t>
            </a:r>
            <a:r>
              <a:rPr sz="1500" spc="7" baseline="2777" dirty="0">
                <a:latin typeface="Arial"/>
                <a:cs typeface="Arial"/>
              </a:rPr>
              <a:t>B</a:t>
            </a:r>
            <a:r>
              <a:rPr sz="975" spc="-15" baseline="-25641" dirty="0">
                <a:latin typeface="Arial"/>
                <a:cs typeface="Arial"/>
              </a:rPr>
              <a:t>1</a:t>
            </a:r>
            <a:r>
              <a:rPr sz="975" spc="-37" baseline="-25641" dirty="0">
                <a:latin typeface="Arial"/>
                <a:cs typeface="Arial"/>
              </a:rPr>
              <a:t>2</a:t>
            </a:r>
            <a:r>
              <a:rPr sz="3200" spc="-1595" dirty="0">
                <a:latin typeface="Arial"/>
                <a:cs typeface="Arial"/>
              </a:rPr>
              <a:t>c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baseline="-25641" dirty="0">
                <a:latin typeface="Arial"/>
                <a:cs typeface="Arial"/>
              </a:rPr>
              <a:t>9   </a:t>
            </a:r>
            <a:r>
              <a:rPr sz="975" spc="75" baseline="-25641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ompu</a:t>
            </a:r>
            <a:r>
              <a:rPr sz="3200" spc="5" dirty="0">
                <a:latin typeface="Arial"/>
                <a:cs typeface="Arial"/>
              </a:rPr>
              <a:t>t</a:t>
            </a:r>
            <a:r>
              <a:rPr sz="1500" spc="-817" baseline="2777" dirty="0">
                <a:latin typeface="Arial"/>
                <a:cs typeface="Arial"/>
              </a:rPr>
              <a:t>A</a:t>
            </a:r>
            <a:r>
              <a:rPr sz="3200" spc="-1240" dirty="0">
                <a:latin typeface="Arial"/>
                <a:cs typeface="Arial"/>
              </a:rPr>
              <a:t>e</a:t>
            </a:r>
            <a:r>
              <a:rPr sz="975" spc="-15" baseline="-25641" dirty="0">
                <a:latin typeface="Arial"/>
                <a:cs typeface="Arial"/>
              </a:rPr>
              <a:t>8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baseline="-25641" dirty="0">
                <a:latin typeface="Arial"/>
                <a:cs typeface="Arial"/>
              </a:rPr>
              <a:t>5</a:t>
            </a:r>
            <a:r>
              <a:rPr sz="975" spc="-52" baseline="-25641" dirty="0">
                <a:latin typeface="Arial"/>
                <a:cs typeface="Arial"/>
              </a:rPr>
              <a:t> </a:t>
            </a:r>
            <a:r>
              <a:rPr sz="3200" spc="-520" dirty="0">
                <a:latin typeface="Arial"/>
                <a:cs typeface="Arial"/>
              </a:rPr>
              <a:t>s</a:t>
            </a:r>
            <a:r>
              <a:rPr sz="1500" spc="7" baseline="2777" dirty="0">
                <a:latin typeface="Arial"/>
                <a:cs typeface="Arial"/>
              </a:rPr>
              <a:t>B</a:t>
            </a:r>
            <a:r>
              <a:rPr sz="975" spc="-225" baseline="-25641" dirty="0">
                <a:latin typeface="Arial"/>
                <a:cs typeface="Arial"/>
              </a:rPr>
              <a:t>8</a:t>
            </a:r>
            <a:r>
              <a:rPr sz="3200" spc="-1645" dirty="0">
                <a:latin typeface="Arial"/>
                <a:cs typeface="Arial"/>
              </a:rPr>
              <a:t>n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baseline="-25641" dirty="0">
                <a:latin typeface="Arial"/>
                <a:cs typeface="Arial"/>
              </a:rPr>
              <a:t>5	</a:t>
            </a:r>
            <a:r>
              <a:rPr sz="3200" spc="-85" dirty="0">
                <a:latin typeface="Arial"/>
                <a:cs typeface="Arial"/>
              </a:rPr>
              <a:t>-</a:t>
            </a:r>
            <a:r>
              <a:rPr sz="3200" spc="-310" dirty="0">
                <a:latin typeface="Arial"/>
                <a:cs typeface="Arial"/>
              </a:rPr>
              <a:t>b</a:t>
            </a:r>
            <a:r>
              <a:rPr sz="1500" spc="-697" baseline="2777" dirty="0">
                <a:latin typeface="Arial"/>
                <a:cs typeface="Arial"/>
              </a:rPr>
              <a:t>A</a:t>
            </a:r>
            <a:r>
              <a:rPr sz="3200" spc="-250" dirty="0">
                <a:latin typeface="Arial"/>
                <a:cs typeface="Arial"/>
              </a:rPr>
              <a:t>i</a:t>
            </a:r>
            <a:r>
              <a:rPr sz="975" spc="-150" baseline="-25641" dirty="0">
                <a:latin typeface="Arial"/>
                <a:cs typeface="Arial"/>
              </a:rPr>
              <a:t>4</a:t>
            </a:r>
            <a:r>
              <a:rPr sz="3200" spc="-805" dirty="0">
                <a:latin typeface="Arial"/>
                <a:cs typeface="Arial"/>
              </a:rPr>
              <a:t>t</a:t>
            </a:r>
            <a:r>
              <a:rPr sz="975" spc="-7" baseline="-25641" dirty="0">
                <a:latin typeface="Arial"/>
                <a:cs typeface="Arial"/>
              </a:rPr>
              <a:t>:</a:t>
            </a:r>
            <a:r>
              <a:rPr sz="975" baseline="-25641" dirty="0">
                <a:latin typeface="Arial"/>
                <a:cs typeface="Arial"/>
              </a:rPr>
              <a:t>1	</a:t>
            </a:r>
            <a:r>
              <a:rPr sz="3200" spc="-235" dirty="0">
                <a:latin typeface="Arial"/>
                <a:cs typeface="Arial"/>
              </a:rPr>
              <a:t>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416493" y="5770341"/>
            <a:ext cx="3175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" baseline="19444" dirty="0">
                <a:latin typeface="Arial"/>
                <a:cs typeface="Arial"/>
              </a:rPr>
              <a:t>S</a:t>
            </a:r>
            <a:r>
              <a:rPr sz="650" spc="-10" dirty="0">
                <a:latin typeface="Arial"/>
                <a:cs typeface="Arial"/>
              </a:rPr>
              <a:t>16</a:t>
            </a:r>
            <a:r>
              <a:rPr sz="650" spc="-5" dirty="0">
                <a:latin typeface="Arial"/>
                <a:cs typeface="Arial"/>
              </a:rPr>
              <a:t>:</a:t>
            </a:r>
            <a:r>
              <a:rPr sz="650" spc="-10" dirty="0">
                <a:latin typeface="Arial"/>
                <a:cs typeface="Arial"/>
              </a:rPr>
              <a:t>1</a:t>
            </a:r>
            <a:r>
              <a:rPr sz="65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366518" y="518764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837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09356" y="4687051"/>
            <a:ext cx="142875" cy="501015"/>
          </a:xfrm>
          <a:custGeom>
            <a:avLst/>
            <a:gdLst/>
            <a:ahLst/>
            <a:cxnLst/>
            <a:rect l="l" t="t" r="r" b="b"/>
            <a:pathLst>
              <a:path w="142875" h="501014">
                <a:moveTo>
                  <a:pt x="0" y="0"/>
                </a:moveTo>
                <a:lnTo>
                  <a:pt x="142496" y="0"/>
                </a:lnTo>
                <a:lnTo>
                  <a:pt x="142496" y="500597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51870" y="497251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67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51870" y="44741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372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151870" y="447418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188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54182" y="493829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84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133884" y="4771819"/>
            <a:ext cx="23050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" baseline="19444" dirty="0">
                <a:latin typeface="Arial"/>
                <a:cs typeface="Arial"/>
              </a:rPr>
              <a:t>C</a:t>
            </a:r>
            <a:r>
              <a:rPr sz="650" spc="-10" dirty="0">
                <a:latin typeface="Arial"/>
                <a:cs typeface="Arial"/>
              </a:rPr>
              <a:t>o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ut</a:t>
            </a:r>
            <a:endParaRPr sz="65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151870" y="5151144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322" y="0"/>
                </a:lnTo>
              </a:path>
            </a:pathLst>
          </a:custGeom>
          <a:ln w="3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64653" y="5151144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321573"/>
                </a:moveTo>
                <a:lnTo>
                  <a:pt x="0" y="0"/>
                </a:lnTo>
              </a:path>
            </a:pathLst>
          </a:custGeom>
          <a:ln w="37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09356" y="5685961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81577" y="5151144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70292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81577" y="5008613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70292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24448" y="4938295"/>
            <a:ext cx="142875" cy="285750"/>
          </a:xfrm>
          <a:custGeom>
            <a:avLst/>
            <a:gdLst/>
            <a:ahLst/>
            <a:cxnLst/>
            <a:rect l="l" t="t" r="r" b="b"/>
            <a:pathLst>
              <a:path w="142875" h="285750">
                <a:moveTo>
                  <a:pt x="142468" y="285465"/>
                </a:moveTo>
                <a:lnTo>
                  <a:pt x="81686" y="270249"/>
                </a:lnTo>
                <a:lnTo>
                  <a:pt x="32287" y="229970"/>
                </a:lnTo>
                <a:lnTo>
                  <a:pt x="3796" y="172951"/>
                </a:lnTo>
                <a:lnTo>
                  <a:pt x="0" y="142531"/>
                </a:lnTo>
                <a:lnTo>
                  <a:pt x="3796" y="110241"/>
                </a:lnTo>
                <a:lnTo>
                  <a:pt x="32287" y="53222"/>
                </a:lnTo>
                <a:lnTo>
                  <a:pt x="81686" y="13299"/>
                </a:lnTo>
                <a:lnTo>
                  <a:pt x="112071" y="3799"/>
                </a:lnTo>
                <a:lnTo>
                  <a:pt x="142468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66917" y="4938295"/>
            <a:ext cx="215265" cy="285750"/>
          </a:xfrm>
          <a:custGeom>
            <a:avLst/>
            <a:gdLst/>
            <a:ahLst/>
            <a:cxnLst/>
            <a:rect l="l" t="t" r="r" b="b"/>
            <a:pathLst>
              <a:path w="215264" h="285750">
                <a:moveTo>
                  <a:pt x="0" y="285465"/>
                </a:moveTo>
                <a:lnTo>
                  <a:pt x="214660" y="285465"/>
                </a:lnTo>
                <a:lnTo>
                  <a:pt x="214660" y="0"/>
                </a:lnTo>
                <a:lnTo>
                  <a:pt x="0" y="0"/>
                </a:lnTo>
              </a:path>
            </a:pathLst>
          </a:custGeom>
          <a:ln w="3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4051" y="4866072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818" y="0"/>
                </a:move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68843" y="4795385"/>
            <a:ext cx="285750" cy="143510"/>
          </a:xfrm>
          <a:custGeom>
            <a:avLst/>
            <a:gdLst/>
            <a:ahLst/>
            <a:cxnLst/>
            <a:rect l="l" t="t" r="r" b="b"/>
            <a:pathLst>
              <a:path w="285750" h="143510">
                <a:moveTo>
                  <a:pt x="0" y="142909"/>
                </a:moveTo>
                <a:lnTo>
                  <a:pt x="13285" y="97298"/>
                </a:lnTo>
                <a:lnTo>
                  <a:pt x="55089" y="59294"/>
                </a:lnTo>
                <a:lnTo>
                  <a:pt x="117776" y="26979"/>
                </a:lnTo>
                <a:lnTo>
                  <a:pt x="155769" y="15572"/>
                </a:lnTo>
                <a:lnTo>
                  <a:pt x="197942" y="5691"/>
                </a:lnTo>
                <a:lnTo>
                  <a:pt x="239718" y="1892"/>
                </a:lnTo>
                <a:lnTo>
                  <a:pt x="285309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68843" y="4938295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285309" y="142531"/>
                </a:moveTo>
                <a:lnTo>
                  <a:pt x="239718" y="140636"/>
                </a:lnTo>
                <a:lnTo>
                  <a:pt x="197942" y="134935"/>
                </a:lnTo>
                <a:lnTo>
                  <a:pt x="155769" y="125432"/>
                </a:lnTo>
                <a:lnTo>
                  <a:pt x="117776" y="114040"/>
                </a:lnTo>
                <a:lnTo>
                  <a:pt x="55089" y="83617"/>
                </a:lnTo>
                <a:lnTo>
                  <a:pt x="13285" y="43722"/>
                </a:lnTo>
                <a:lnTo>
                  <a:pt x="3796" y="20895"/>
                </a:lnTo>
                <a:lnTo>
                  <a:pt x="0" y="0"/>
                </a:lnTo>
              </a:path>
            </a:pathLst>
          </a:custGeom>
          <a:ln w="3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54153" y="4793486"/>
            <a:ext cx="72194" cy="289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1870" y="4972514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6099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993450" y="4281302"/>
            <a:ext cx="6187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470" dirty="0">
                <a:latin typeface="Arial"/>
                <a:cs typeface="Arial"/>
              </a:rPr>
              <a:t>F</a:t>
            </a: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bot</a:t>
            </a:r>
            <a:r>
              <a:rPr sz="2800" spc="-480" dirty="0">
                <a:latin typeface="Arial"/>
                <a:cs typeface="Arial"/>
              </a:rPr>
              <a:t>h</a:t>
            </a:r>
            <a:r>
              <a:rPr sz="1500" baseline="27777" dirty="0">
                <a:latin typeface="Arial"/>
                <a:cs typeface="Arial"/>
              </a:rPr>
              <a:t>+ </a:t>
            </a:r>
            <a:r>
              <a:rPr sz="1500" spc="-157" baseline="27777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</a:t>
            </a:r>
            <a:r>
              <a:rPr sz="2800" spc="-745" dirty="0">
                <a:latin typeface="Arial"/>
                <a:cs typeface="Arial"/>
              </a:rPr>
              <a:t>o</a:t>
            </a:r>
            <a:r>
              <a:rPr sz="1500" baseline="61111" dirty="0">
                <a:latin typeface="Arial"/>
                <a:cs typeface="Arial"/>
              </a:rPr>
              <a:t>0</a:t>
            </a:r>
            <a:r>
              <a:rPr sz="1500" spc="-270" baseline="61111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ss</a:t>
            </a:r>
            <a:r>
              <a:rPr sz="2800" spc="-120" dirty="0">
                <a:latin typeface="Arial"/>
                <a:cs typeface="Arial"/>
              </a:rPr>
              <a:t>i</a:t>
            </a:r>
            <a:r>
              <a:rPr sz="2800" spc="-55" dirty="0">
                <a:latin typeface="Arial"/>
                <a:cs typeface="Arial"/>
              </a:rPr>
              <a:t>b</a:t>
            </a:r>
            <a:r>
              <a:rPr sz="2800" spc="-30" dirty="0">
                <a:latin typeface="Arial"/>
                <a:cs typeface="Arial"/>
              </a:rPr>
              <a:t>l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Arial"/>
                <a:cs typeface="Arial"/>
              </a:rPr>
              <a:t>c</a:t>
            </a:r>
            <a:r>
              <a:rPr sz="2800" spc="-220" dirty="0">
                <a:latin typeface="Arial"/>
                <a:cs typeface="Arial"/>
              </a:rPr>
              <a:t>a</a:t>
            </a:r>
            <a:r>
              <a:rPr sz="2800" spc="-365" dirty="0">
                <a:latin typeface="Arial"/>
                <a:cs typeface="Arial"/>
              </a:rPr>
              <a:t>r</a:t>
            </a:r>
            <a:r>
              <a:rPr sz="1500" spc="-277" baseline="27777" dirty="0">
                <a:latin typeface="Arial"/>
                <a:cs typeface="Arial"/>
              </a:rPr>
              <a:t>+</a:t>
            </a:r>
            <a:r>
              <a:rPr sz="2800" spc="3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i</a:t>
            </a:r>
            <a:r>
              <a:rPr sz="2800" spc="-265" dirty="0">
                <a:latin typeface="Arial"/>
                <a:cs typeface="Arial"/>
              </a:rPr>
              <a:t>e</a:t>
            </a:r>
            <a:r>
              <a:rPr sz="1500" spc="-697" baseline="61111" dirty="0">
                <a:latin typeface="Arial"/>
                <a:cs typeface="Arial"/>
              </a:rPr>
              <a:t>0</a:t>
            </a:r>
            <a:r>
              <a:rPr sz="2800" spc="-310" dirty="0">
                <a:latin typeface="Arial"/>
                <a:cs typeface="Arial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Arial"/>
                <a:cs typeface="Arial"/>
              </a:rPr>
              <a:t>i</a:t>
            </a:r>
            <a:r>
              <a:rPr sz="2800" spc="-130" dirty="0">
                <a:latin typeface="Arial"/>
                <a:cs typeface="Arial"/>
              </a:rPr>
              <a:t>n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85" dirty="0">
                <a:latin typeface="Arial"/>
                <a:cs typeface="Arial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Arial"/>
                <a:cs typeface="Arial"/>
              </a:rPr>
              <a:t>n</a:t>
            </a:r>
            <a:r>
              <a:rPr sz="2800" spc="-85" dirty="0">
                <a:latin typeface="Arial"/>
                <a:cs typeface="Arial"/>
              </a:rPr>
              <a:t>-</a:t>
            </a:r>
            <a:r>
              <a:rPr sz="2800" spc="-130" dirty="0">
                <a:latin typeface="Arial"/>
                <a:cs typeface="Arial"/>
              </a:rPr>
              <a:t>b</a:t>
            </a:r>
            <a:r>
              <a:rPr sz="1500" spc="-832" baseline="27777" dirty="0">
                <a:latin typeface="Arial"/>
                <a:cs typeface="Arial"/>
              </a:rPr>
              <a:t>+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9" dirty="0">
                <a:latin typeface="Arial"/>
                <a:cs typeface="Arial"/>
              </a:rPr>
              <a:t>g</a:t>
            </a:r>
            <a:r>
              <a:rPr sz="1500" spc="-442" baseline="61111" dirty="0">
                <a:latin typeface="Arial"/>
                <a:cs typeface="Arial"/>
              </a:rPr>
              <a:t>0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95" dirty="0">
                <a:latin typeface="Arial"/>
                <a:cs typeface="Arial"/>
              </a:rPr>
              <a:t>oup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4447543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880307" y="4771819"/>
            <a:ext cx="38233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ts val="990"/>
              </a:lnSpc>
              <a:spcBef>
                <a:spcPts val="100"/>
              </a:spcBef>
              <a:tabLst>
                <a:tab pos="3717925" algn="l"/>
              </a:tabLst>
            </a:pPr>
            <a:r>
              <a:rPr sz="1500" spc="-15" baseline="19444" dirty="0">
                <a:latin typeface="Arial"/>
                <a:cs typeface="Arial"/>
              </a:rPr>
              <a:t>C</a:t>
            </a:r>
            <a:r>
              <a:rPr sz="650" spc="-10" dirty="0">
                <a:latin typeface="Arial"/>
                <a:cs typeface="Arial"/>
              </a:rPr>
              <a:t>1</a:t>
            </a:r>
            <a:r>
              <a:rPr sz="650" dirty="0">
                <a:latin typeface="Arial"/>
                <a:cs typeface="Arial"/>
              </a:rPr>
              <a:t>2	</a:t>
            </a:r>
            <a:r>
              <a:rPr sz="1500" baseline="2777" dirty="0">
                <a:latin typeface="Arial"/>
                <a:cs typeface="Arial"/>
              </a:rPr>
              <a:t>C</a:t>
            </a:r>
            <a:endParaRPr sz="1500" baseline="2777">
              <a:latin typeface="Arial"/>
              <a:cs typeface="Arial"/>
            </a:endParaRPr>
          </a:p>
          <a:p>
            <a:pPr marL="12700">
              <a:lnSpc>
                <a:spcPts val="990"/>
              </a:lnSpc>
              <a:tabLst>
                <a:tab pos="1793239" algn="l"/>
                <a:tab pos="3575685" algn="l"/>
              </a:tabLst>
            </a:pPr>
            <a:r>
              <a:rPr sz="1000" dirty="0">
                <a:latin typeface="Arial"/>
                <a:cs typeface="Arial"/>
              </a:rPr>
              <a:t>1	1	1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62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007" y="461589"/>
            <a:ext cx="4476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Carry </a:t>
            </a:r>
            <a:r>
              <a:rPr sz="4400" b="0" spc="-465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80" dirty="0">
                <a:solidFill>
                  <a:srgbClr val="000000"/>
                </a:solidFill>
                <a:latin typeface="Arial"/>
                <a:cs typeface="Arial"/>
              </a:rPr>
              <a:t>Addition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601584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512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8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full </a:t>
            </a:r>
            <a:r>
              <a:rPr sz="3200" spc="-114" dirty="0">
                <a:latin typeface="Arial"/>
                <a:cs typeface="Arial"/>
              </a:rPr>
              <a:t>adder </a:t>
            </a:r>
            <a:r>
              <a:rPr sz="3200" spc="-229" dirty="0">
                <a:latin typeface="Arial"/>
                <a:cs typeface="Arial"/>
              </a:rPr>
              <a:t>sums </a:t>
            </a:r>
            <a:r>
              <a:rPr sz="3200" spc="-155" dirty="0">
                <a:latin typeface="Arial"/>
                <a:cs typeface="Arial"/>
              </a:rPr>
              <a:t>3 </a:t>
            </a:r>
            <a:r>
              <a:rPr sz="3200" spc="-80" dirty="0">
                <a:latin typeface="Arial"/>
                <a:cs typeface="Arial"/>
              </a:rPr>
              <a:t>inputs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150" dirty="0">
                <a:latin typeface="Arial"/>
                <a:cs typeface="Arial"/>
              </a:rPr>
              <a:t>produces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2  </a:t>
            </a:r>
            <a:r>
              <a:rPr sz="3200" spc="-60" dirty="0">
                <a:latin typeface="Arial"/>
                <a:cs typeface="Arial"/>
              </a:rPr>
              <a:t>outputs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65" dirty="0">
                <a:latin typeface="Arial"/>
                <a:cs typeface="Arial"/>
              </a:rPr>
              <a:t>Carry </a:t>
            </a:r>
            <a:r>
              <a:rPr sz="2800" spc="-10" dirty="0">
                <a:latin typeface="Arial"/>
                <a:cs typeface="Arial"/>
              </a:rPr>
              <a:t>output </a:t>
            </a:r>
            <a:r>
              <a:rPr sz="2800" spc="-210" dirty="0">
                <a:latin typeface="Arial"/>
                <a:cs typeface="Arial"/>
              </a:rPr>
              <a:t>has </a:t>
            </a:r>
            <a:r>
              <a:rPr sz="2800" spc="-50" dirty="0">
                <a:latin typeface="Arial"/>
                <a:cs typeface="Arial"/>
              </a:rPr>
              <a:t>twice </a:t>
            </a:r>
            <a:r>
              <a:rPr sz="2800" spc="-70" dirty="0">
                <a:latin typeface="Arial"/>
                <a:cs typeface="Arial"/>
              </a:rPr>
              <a:t>weight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70" dirty="0">
                <a:latin typeface="Arial"/>
                <a:cs typeface="Arial"/>
              </a:rPr>
              <a:t>sum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5" dirty="0">
                <a:latin typeface="Arial"/>
                <a:cs typeface="Arial"/>
              </a:rPr>
              <a:t>N </a:t>
            </a:r>
            <a:r>
              <a:rPr sz="3200" dirty="0">
                <a:latin typeface="Arial"/>
                <a:cs typeface="Arial"/>
              </a:rPr>
              <a:t>full </a:t>
            </a:r>
            <a:r>
              <a:rPr sz="3200" spc="-165" dirty="0">
                <a:latin typeface="Arial"/>
                <a:cs typeface="Arial"/>
              </a:rPr>
              <a:t>adders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95" dirty="0">
                <a:latin typeface="Arial"/>
                <a:cs typeface="Arial"/>
              </a:rPr>
              <a:t>parallel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130" dirty="0">
                <a:latin typeface="Arial"/>
                <a:cs typeface="Arial"/>
              </a:rPr>
              <a:t>called </a:t>
            </a:r>
            <a:r>
              <a:rPr sz="3200" spc="-114" dirty="0">
                <a:latin typeface="Arial"/>
                <a:cs typeface="Arial"/>
              </a:rPr>
              <a:t>carry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260" dirty="0">
                <a:latin typeface="Arial"/>
                <a:cs typeface="Arial"/>
              </a:rPr>
              <a:t>save  </a:t>
            </a:r>
            <a:r>
              <a:rPr sz="3200" spc="-114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0" y="4256918"/>
            <a:ext cx="510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60" dirty="0">
                <a:latin typeface="Arial"/>
                <a:cs typeface="Arial"/>
              </a:rPr>
              <a:t>Produce </a:t>
            </a:r>
            <a:r>
              <a:rPr sz="2800" spc="-220" dirty="0">
                <a:latin typeface="Arial"/>
                <a:cs typeface="Arial"/>
              </a:rPr>
              <a:t>N </a:t>
            </a:r>
            <a:r>
              <a:rPr sz="2800" spc="-204" dirty="0">
                <a:latin typeface="Arial"/>
                <a:cs typeface="Arial"/>
              </a:rPr>
              <a:t>sums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20" dirty="0">
                <a:latin typeface="Arial"/>
                <a:cs typeface="Arial"/>
              </a:rPr>
              <a:t>N </a:t>
            </a:r>
            <a:r>
              <a:rPr sz="2800" spc="-105" dirty="0">
                <a:latin typeface="Arial"/>
                <a:cs typeface="Arial"/>
              </a:rPr>
              <a:t>carry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outs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3479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9439" y="4580799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442" y="0"/>
                </a:moveTo>
                <a:lnTo>
                  <a:pt x="135696" y="4678"/>
                </a:lnTo>
                <a:lnTo>
                  <a:pt x="98237" y="16383"/>
                </a:lnTo>
                <a:lnTo>
                  <a:pt x="65471" y="37432"/>
                </a:lnTo>
                <a:lnTo>
                  <a:pt x="37429" y="65507"/>
                </a:lnTo>
                <a:lnTo>
                  <a:pt x="16367" y="100608"/>
                </a:lnTo>
                <a:lnTo>
                  <a:pt x="0" y="175485"/>
                </a:lnTo>
                <a:lnTo>
                  <a:pt x="4663" y="215728"/>
                </a:lnTo>
                <a:lnTo>
                  <a:pt x="16367" y="253160"/>
                </a:lnTo>
                <a:lnTo>
                  <a:pt x="37429" y="285938"/>
                </a:lnTo>
                <a:lnTo>
                  <a:pt x="65471" y="314014"/>
                </a:lnTo>
                <a:lnTo>
                  <a:pt x="98237" y="335075"/>
                </a:lnTo>
                <a:lnTo>
                  <a:pt x="135696" y="346767"/>
                </a:lnTo>
                <a:lnTo>
                  <a:pt x="175442" y="351470"/>
                </a:lnTo>
                <a:lnTo>
                  <a:pt x="215219" y="346767"/>
                </a:lnTo>
                <a:lnTo>
                  <a:pt x="285384" y="314014"/>
                </a:lnTo>
                <a:lnTo>
                  <a:pt x="313944" y="285938"/>
                </a:lnTo>
                <a:lnTo>
                  <a:pt x="346679" y="215728"/>
                </a:lnTo>
                <a:lnTo>
                  <a:pt x="351373" y="175485"/>
                </a:lnTo>
                <a:lnTo>
                  <a:pt x="346679" y="135706"/>
                </a:lnTo>
                <a:lnTo>
                  <a:pt x="313944" y="65507"/>
                </a:lnTo>
                <a:lnTo>
                  <a:pt x="285384" y="37432"/>
                </a:lnTo>
                <a:lnTo>
                  <a:pt x="250301" y="16383"/>
                </a:lnTo>
                <a:lnTo>
                  <a:pt x="175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9454" y="4580797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351372" y="175486"/>
                </a:moveTo>
                <a:lnTo>
                  <a:pt x="346676" y="135709"/>
                </a:lnTo>
                <a:lnTo>
                  <a:pt x="313957" y="65510"/>
                </a:lnTo>
                <a:lnTo>
                  <a:pt x="285384" y="37434"/>
                </a:lnTo>
                <a:lnTo>
                  <a:pt x="250317" y="16385"/>
                </a:lnTo>
                <a:lnTo>
                  <a:pt x="175457" y="0"/>
                </a:lnTo>
                <a:lnTo>
                  <a:pt x="135694" y="4679"/>
                </a:lnTo>
                <a:lnTo>
                  <a:pt x="98248" y="16385"/>
                </a:lnTo>
                <a:lnTo>
                  <a:pt x="65468" y="37434"/>
                </a:lnTo>
                <a:lnTo>
                  <a:pt x="37415" y="65510"/>
                </a:lnTo>
                <a:lnTo>
                  <a:pt x="16374" y="100608"/>
                </a:lnTo>
                <a:lnTo>
                  <a:pt x="0" y="175486"/>
                </a:lnTo>
                <a:lnTo>
                  <a:pt x="4665" y="215730"/>
                </a:lnTo>
                <a:lnTo>
                  <a:pt x="16374" y="253165"/>
                </a:lnTo>
                <a:lnTo>
                  <a:pt x="37415" y="285941"/>
                </a:lnTo>
                <a:lnTo>
                  <a:pt x="65468" y="314017"/>
                </a:lnTo>
                <a:lnTo>
                  <a:pt x="98248" y="335078"/>
                </a:lnTo>
                <a:lnTo>
                  <a:pt x="135694" y="346772"/>
                </a:lnTo>
                <a:lnTo>
                  <a:pt x="175457" y="351473"/>
                </a:lnTo>
                <a:lnTo>
                  <a:pt x="215220" y="346772"/>
                </a:lnTo>
                <a:lnTo>
                  <a:pt x="285384" y="314017"/>
                </a:lnTo>
                <a:lnTo>
                  <a:pt x="313957" y="285941"/>
                </a:lnTo>
                <a:lnTo>
                  <a:pt x="346676" y="215730"/>
                </a:lnTo>
                <a:lnTo>
                  <a:pt x="351372" y="175486"/>
                </a:lnTo>
                <a:close/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4912" y="466971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37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5994" y="475628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457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9454" y="4405121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89">
                <a:moveTo>
                  <a:pt x="0" y="0"/>
                </a:moveTo>
                <a:lnTo>
                  <a:pt x="86539" y="199071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2089" y="4405121"/>
            <a:ext cx="99060" cy="194945"/>
          </a:xfrm>
          <a:custGeom>
            <a:avLst/>
            <a:gdLst/>
            <a:ahLst/>
            <a:cxnLst/>
            <a:rect l="l" t="t" r="r" b="b"/>
            <a:pathLst>
              <a:path w="99060" h="194945">
                <a:moveTo>
                  <a:pt x="98736" y="0"/>
                </a:moveTo>
                <a:lnTo>
                  <a:pt x="0" y="194394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0826" y="475628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539" y="0"/>
                </a:moveTo>
                <a:lnTo>
                  <a:pt x="0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0536" y="475628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8917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4912" y="49322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8927"/>
                </a:moveTo>
                <a:lnTo>
                  <a:pt x="0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7366" y="4405121"/>
            <a:ext cx="175895" cy="351790"/>
          </a:xfrm>
          <a:custGeom>
            <a:avLst/>
            <a:gdLst/>
            <a:ahLst/>
            <a:cxnLst/>
            <a:rect l="l" t="t" r="r" b="b"/>
            <a:pathLst>
              <a:path w="175895" h="351789">
                <a:moveTo>
                  <a:pt x="0" y="351162"/>
                </a:moveTo>
                <a:lnTo>
                  <a:pt x="175487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4912" y="5021197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596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0536" y="4756283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509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43606" y="5116796"/>
            <a:ext cx="454659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latin typeface="Arial"/>
                <a:cs typeface="Arial"/>
              </a:rPr>
              <a:t>C</a:t>
            </a:r>
            <a:r>
              <a:rPr sz="1200" spc="15" baseline="-27777" dirty="0">
                <a:latin typeface="Arial"/>
                <a:cs typeface="Arial"/>
              </a:rPr>
              <a:t>4</a:t>
            </a:r>
            <a:r>
              <a:rPr sz="1200" spc="330" baseline="-27777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</a:t>
            </a:r>
            <a:r>
              <a:rPr sz="1200" spc="22" baseline="-27777" dirty="0">
                <a:latin typeface="Arial"/>
                <a:cs typeface="Arial"/>
              </a:rPr>
              <a:t>4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07171" y="4580799"/>
            <a:ext cx="351155" cy="351790"/>
          </a:xfrm>
          <a:custGeom>
            <a:avLst/>
            <a:gdLst/>
            <a:ahLst/>
            <a:cxnLst/>
            <a:rect l="l" t="t" r="r" b="b"/>
            <a:pathLst>
              <a:path w="351154" h="351789">
                <a:moveTo>
                  <a:pt x="175473" y="0"/>
                </a:moveTo>
                <a:lnTo>
                  <a:pt x="135696" y="4678"/>
                </a:lnTo>
                <a:lnTo>
                  <a:pt x="98267" y="16383"/>
                </a:lnTo>
                <a:lnTo>
                  <a:pt x="65501" y="37432"/>
                </a:lnTo>
                <a:lnTo>
                  <a:pt x="37429" y="65507"/>
                </a:lnTo>
                <a:lnTo>
                  <a:pt x="16367" y="100608"/>
                </a:lnTo>
                <a:lnTo>
                  <a:pt x="0" y="175485"/>
                </a:lnTo>
                <a:lnTo>
                  <a:pt x="4693" y="215728"/>
                </a:lnTo>
                <a:lnTo>
                  <a:pt x="16367" y="253160"/>
                </a:lnTo>
                <a:lnTo>
                  <a:pt x="37429" y="285938"/>
                </a:lnTo>
                <a:lnTo>
                  <a:pt x="65501" y="314014"/>
                </a:lnTo>
                <a:lnTo>
                  <a:pt x="98267" y="335075"/>
                </a:lnTo>
                <a:lnTo>
                  <a:pt x="135696" y="346767"/>
                </a:lnTo>
                <a:lnTo>
                  <a:pt x="175473" y="351470"/>
                </a:lnTo>
                <a:lnTo>
                  <a:pt x="215249" y="346767"/>
                </a:lnTo>
                <a:lnTo>
                  <a:pt x="252679" y="335075"/>
                </a:lnTo>
                <a:lnTo>
                  <a:pt x="285445" y="314014"/>
                </a:lnTo>
                <a:lnTo>
                  <a:pt x="313486" y="285938"/>
                </a:lnTo>
                <a:lnTo>
                  <a:pt x="334548" y="253160"/>
                </a:lnTo>
                <a:lnTo>
                  <a:pt x="346252" y="215728"/>
                </a:lnTo>
                <a:lnTo>
                  <a:pt x="350946" y="175485"/>
                </a:lnTo>
                <a:lnTo>
                  <a:pt x="346252" y="135706"/>
                </a:lnTo>
                <a:lnTo>
                  <a:pt x="313486" y="65507"/>
                </a:lnTo>
                <a:lnTo>
                  <a:pt x="285445" y="37432"/>
                </a:lnTo>
                <a:lnTo>
                  <a:pt x="252679" y="16383"/>
                </a:lnTo>
                <a:lnTo>
                  <a:pt x="215249" y="4678"/>
                </a:lnTo>
                <a:lnTo>
                  <a:pt x="175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198" y="4580797"/>
            <a:ext cx="351155" cy="351790"/>
          </a:xfrm>
          <a:custGeom>
            <a:avLst/>
            <a:gdLst/>
            <a:ahLst/>
            <a:cxnLst/>
            <a:rect l="l" t="t" r="r" b="b"/>
            <a:pathLst>
              <a:path w="351154" h="351789">
                <a:moveTo>
                  <a:pt x="350945" y="175486"/>
                </a:moveTo>
                <a:lnTo>
                  <a:pt x="346249" y="135709"/>
                </a:lnTo>
                <a:lnTo>
                  <a:pt x="313469" y="65510"/>
                </a:lnTo>
                <a:lnTo>
                  <a:pt x="285415" y="37434"/>
                </a:lnTo>
                <a:lnTo>
                  <a:pt x="252665" y="16385"/>
                </a:lnTo>
                <a:lnTo>
                  <a:pt x="215220" y="4679"/>
                </a:lnTo>
                <a:lnTo>
                  <a:pt x="175457" y="0"/>
                </a:lnTo>
                <a:lnTo>
                  <a:pt x="135694" y="4679"/>
                </a:lnTo>
                <a:lnTo>
                  <a:pt x="98248" y="16385"/>
                </a:lnTo>
                <a:lnTo>
                  <a:pt x="65499" y="37434"/>
                </a:lnTo>
                <a:lnTo>
                  <a:pt x="37415" y="65510"/>
                </a:lnTo>
                <a:lnTo>
                  <a:pt x="16374" y="100608"/>
                </a:lnTo>
                <a:lnTo>
                  <a:pt x="0" y="175486"/>
                </a:lnTo>
                <a:lnTo>
                  <a:pt x="4695" y="215730"/>
                </a:lnTo>
                <a:lnTo>
                  <a:pt x="16374" y="253165"/>
                </a:lnTo>
                <a:lnTo>
                  <a:pt x="37415" y="285941"/>
                </a:lnTo>
                <a:lnTo>
                  <a:pt x="65499" y="314017"/>
                </a:lnTo>
                <a:lnTo>
                  <a:pt x="98248" y="335078"/>
                </a:lnTo>
                <a:lnTo>
                  <a:pt x="135694" y="346772"/>
                </a:lnTo>
                <a:lnTo>
                  <a:pt x="175457" y="351473"/>
                </a:lnTo>
                <a:lnTo>
                  <a:pt x="215220" y="346772"/>
                </a:lnTo>
                <a:lnTo>
                  <a:pt x="252665" y="335078"/>
                </a:lnTo>
                <a:lnTo>
                  <a:pt x="285415" y="314017"/>
                </a:lnTo>
                <a:lnTo>
                  <a:pt x="313469" y="285941"/>
                </a:lnTo>
                <a:lnTo>
                  <a:pt x="334539" y="253165"/>
                </a:lnTo>
                <a:lnTo>
                  <a:pt x="346249" y="215730"/>
                </a:lnTo>
                <a:lnTo>
                  <a:pt x="350945" y="175486"/>
                </a:lnTo>
                <a:close/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2656" y="466971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37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93768" y="475628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457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7198" y="4405121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89">
                <a:moveTo>
                  <a:pt x="0" y="0"/>
                </a:moveTo>
                <a:lnTo>
                  <a:pt x="86569" y="199071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9864" y="4405121"/>
            <a:ext cx="98425" cy="194945"/>
          </a:xfrm>
          <a:custGeom>
            <a:avLst/>
            <a:gdLst/>
            <a:ahLst/>
            <a:cxnLst/>
            <a:rect l="l" t="t" r="r" b="b"/>
            <a:pathLst>
              <a:path w="98425" h="194945">
                <a:moveTo>
                  <a:pt x="98279" y="0"/>
                </a:moveTo>
                <a:lnTo>
                  <a:pt x="0" y="194394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8143" y="475628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539" y="0"/>
                </a:moveTo>
                <a:lnTo>
                  <a:pt x="0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8311" y="475628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87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2656" y="49322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8927"/>
                </a:moveTo>
                <a:lnTo>
                  <a:pt x="0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4683" y="4405121"/>
            <a:ext cx="176530" cy="351790"/>
          </a:xfrm>
          <a:custGeom>
            <a:avLst/>
            <a:gdLst/>
            <a:ahLst/>
            <a:cxnLst/>
            <a:rect l="l" t="t" r="r" b="b"/>
            <a:pathLst>
              <a:path w="176529" h="351789">
                <a:moveTo>
                  <a:pt x="0" y="351162"/>
                </a:moveTo>
                <a:lnTo>
                  <a:pt x="175914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82656" y="5021197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596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8311" y="4756283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509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4881" y="4580797"/>
            <a:ext cx="351155" cy="351790"/>
          </a:xfrm>
          <a:custGeom>
            <a:avLst/>
            <a:gdLst/>
            <a:ahLst/>
            <a:cxnLst/>
            <a:rect l="l" t="t" r="r" b="b"/>
            <a:pathLst>
              <a:path w="351154" h="351789">
                <a:moveTo>
                  <a:pt x="351067" y="175486"/>
                </a:moveTo>
                <a:lnTo>
                  <a:pt x="346371" y="135709"/>
                </a:lnTo>
                <a:lnTo>
                  <a:pt x="313591" y="65510"/>
                </a:lnTo>
                <a:lnTo>
                  <a:pt x="285476" y="37434"/>
                </a:lnTo>
                <a:lnTo>
                  <a:pt x="252696" y="16385"/>
                </a:lnTo>
                <a:lnTo>
                  <a:pt x="215250" y="4679"/>
                </a:lnTo>
                <a:lnTo>
                  <a:pt x="175640" y="0"/>
                </a:lnTo>
                <a:lnTo>
                  <a:pt x="135816" y="4679"/>
                </a:lnTo>
                <a:lnTo>
                  <a:pt x="98340" y="16385"/>
                </a:lnTo>
                <a:lnTo>
                  <a:pt x="65560" y="37434"/>
                </a:lnTo>
                <a:lnTo>
                  <a:pt x="37445" y="65510"/>
                </a:lnTo>
                <a:lnTo>
                  <a:pt x="16374" y="100608"/>
                </a:lnTo>
                <a:lnTo>
                  <a:pt x="0" y="175486"/>
                </a:lnTo>
                <a:lnTo>
                  <a:pt x="4665" y="215730"/>
                </a:lnTo>
                <a:lnTo>
                  <a:pt x="16374" y="253165"/>
                </a:lnTo>
                <a:lnTo>
                  <a:pt x="37445" y="285941"/>
                </a:lnTo>
                <a:lnTo>
                  <a:pt x="65560" y="314017"/>
                </a:lnTo>
                <a:lnTo>
                  <a:pt x="98340" y="335078"/>
                </a:lnTo>
                <a:lnTo>
                  <a:pt x="135816" y="346772"/>
                </a:lnTo>
                <a:lnTo>
                  <a:pt x="175640" y="351473"/>
                </a:lnTo>
                <a:lnTo>
                  <a:pt x="215250" y="346772"/>
                </a:lnTo>
                <a:lnTo>
                  <a:pt x="252696" y="335078"/>
                </a:lnTo>
                <a:lnTo>
                  <a:pt x="285476" y="314017"/>
                </a:lnTo>
                <a:lnTo>
                  <a:pt x="313591" y="285941"/>
                </a:lnTo>
                <a:lnTo>
                  <a:pt x="334661" y="253165"/>
                </a:lnTo>
                <a:lnTo>
                  <a:pt x="346371" y="215730"/>
                </a:lnTo>
                <a:lnTo>
                  <a:pt x="351067" y="175486"/>
                </a:lnTo>
                <a:close/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60522" y="466971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37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3860" y="475628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426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84881" y="4405121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89">
                <a:moveTo>
                  <a:pt x="0" y="0"/>
                </a:moveTo>
                <a:lnTo>
                  <a:pt x="86630" y="199071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37578" y="4405121"/>
            <a:ext cx="98425" cy="194945"/>
          </a:xfrm>
          <a:custGeom>
            <a:avLst/>
            <a:gdLst/>
            <a:ahLst/>
            <a:cxnLst/>
            <a:rect l="l" t="t" r="r" b="b"/>
            <a:pathLst>
              <a:path w="98425" h="194945">
                <a:moveTo>
                  <a:pt x="98370" y="0"/>
                </a:moveTo>
                <a:lnTo>
                  <a:pt x="0" y="194394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35948" y="475628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795" y="0"/>
                </a:moveTo>
                <a:lnTo>
                  <a:pt x="0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8403" y="475628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78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0522" y="49322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8927"/>
                </a:moveTo>
                <a:lnTo>
                  <a:pt x="0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4744" y="4405121"/>
            <a:ext cx="175895" cy="351790"/>
          </a:xfrm>
          <a:custGeom>
            <a:avLst/>
            <a:gdLst/>
            <a:ahLst/>
            <a:cxnLst/>
            <a:rect l="l" t="t" r="r" b="b"/>
            <a:pathLst>
              <a:path w="175895" h="351789">
                <a:moveTo>
                  <a:pt x="0" y="351162"/>
                </a:moveTo>
                <a:lnTo>
                  <a:pt x="175426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60522" y="5021197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596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8403" y="4756283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509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62656" y="4580797"/>
            <a:ext cx="351155" cy="351790"/>
          </a:xfrm>
          <a:custGeom>
            <a:avLst/>
            <a:gdLst/>
            <a:ahLst/>
            <a:cxnLst/>
            <a:rect l="l" t="t" r="r" b="b"/>
            <a:pathLst>
              <a:path w="351154" h="351789">
                <a:moveTo>
                  <a:pt x="351067" y="175486"/>
                </a:moveTo>
                <a:lnTo>
                  <a:pt x="346371" y="135709"/>
                </a:lnTo>
                <a:lnTo>
                  <a:pt x="313591" y="65510"/>
                </a:lnTo>
                <a:lnTo>
                  <a:pt x="285476" y="37434"/>
                </a:lnTo>
                <a:lnTo>
                  <a:pt x="252696" y="16385"/>
                </a:lnTo>
                <a:lnTo>
                  <a:pt x="215220" y="4679"/>
                </a:lnTo>
                <a:lnTo>
                  <a:pt x="175609" y="0"/>
                </a:lnTo>
                <a:lnTo>
                  <a:pt x="135816" y="4679"/>
                </a:lnTo>
                <a:lnTo>
                  <a:pt x="65560" y="37434"/>
                </a:lnTo>
                <a:lnTo>
                  <a:pt x="37445" y="65510"/>
                </a:lnTo>
                <a:lnTo>
                  <a:pt x="16374" y="100608"/>
                </a:lnTo>
                <a:lnTo>
                  <a:pt x="0" y="175486"/>
                </a:lnTo>
                <a:lnTo>
                  <a:pt x="4665" y="215730"/>
                </a:lnTo>
                <a:lnTo>
                  <a:pt x="16374" y="253165"/>
                </a:lnTo>
                <a:lnTo>
                  <a:pt x="37445" y="285941"/>
                </a:lnTo>
                <a:lnTo>
                  <a:pt x="65560" y="314017"/>
                </a:lnTo>
                <a:lnTo>
                  <a:pt x="100688" y="335078"/>
                </a:lnTo>
                <a:lnTo>
                  <a:pt x="175609" y="351473"/>
                </a:lnTo>
                <a:lnTo>
                  <a:pt x="215220" y="346772"/>
                </a:lnTo>
                <a:lnTo>
                  <a:pt x="252696" y="335078"/>
                </a:lnTo>
                <a:lnTo>
                  <a:pt x="285476" y="314017"/>
                </a:lnTo>
                <a:lnTo>
                  <a:pt x="313591" y="285941"/>
                </a:lnTo>
                <a:lnTo>
                  <a:pt x="334661" y="253165"/>
                </a:lnTo>
                <a:lnTo>
                  <a:pt x="346371" y="215730"/>
                </a:lnTo>
                <a:lnTo>
                  <a:pt x="351067" y="175486"/>
                </a:lnTo>
                <a:close/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38266" y="466971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37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1635" y="475628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426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62656" y="4405121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89">
                <a:moveTo>
                  <a:pt x="0" y="0"/>
                </a:moveTo>
                <a:lnTo>
                  <a:pt x="86630" y="199071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15352" y="4405121"/>
            <a:ext cx="98425" cy="194945"/>
          </a:xfrm>
          <a:custGeom>
            <a:avLst/>
            <a:gdLst/>
            <a:ahLst/>
            <a:cxnLst/>
            <a:rect l="l" t="t" r="r" b="b"/>
            <a:pathLst>
              <a:path w="98425" h="194945">
                <a:moveTo>
                  <a:pt x="98370" y="0"/>
                </a:moveTo>
                <a:lnTo>
                  <a:pt x="0" y="194394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13723" y="475628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765" y="0"/>
                </a:moveTo>
                <a:lnTo>
                  <a:pt x="0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75811" y="475628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44" y="0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38266" y="49322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8927"/>
                </a:moveTo>
                <a:lnTo>
                  <a:pt x="0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2489" y="4405121"/>
            <a:ext cx="175895" cy="351790"/>
          </a:xfrm>
          <a:custGeom>
            <a:avLst/>
            <a:gdLst/>
            <a:ahLst/>
            <a:cxnLst/>
            <a:rect l="l" t="t" r="r" b="b"/>
            <a:pathLst>
              <a:path w="175895" h="351789">
                <a:moveTo>
                  <a:pt x="0" y="351162"/>
                </a:moveTo>
                <a:lnTo>
                  <a:pt x="175457" y="0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38266" y="5021197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596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75811" y="4756283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509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837192" y="4151570"/>
            <a:ext cx="342963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0680" algn="l"/>
                <a:tab pos="1238885" algn="l"/>
                <a:tab pos="2116455" algn="l"/>
                <a:tab pos="2994025" algn="l"/>
              </a:tabLst>
            </a:pPr>
            <a:r>
              <a:rPr sz="1200" spc="-5" dirty="0">
                <a:latin typeface="Arial"/>
                <a:cs typeface="Arial"/>
              </a:rPr>
              <a:t>X</a:t>
            </a:r>
            <a:r>
              <a:rPr sz="1200" spc="-7" baseline="-27777" dirty="0">
                <a:latin typeface="Arial"/>
                <a:cs typeface="Arial"/>
              </a:rPr>
              <a:t>4	</a:t>
            </a:r>
            <a:r>
              <a:rPr sz="1200" spc="15" dirty="0">
                <a:latin typeface="Arial"/>
                <a:cs typeface="Arial"/>
              </a:rPr>
              <a:t>Y</a:t>
            </a:r>
            <a:r>
              <a:rPr sz="1200" spc="22" baseline="-27777" dirty="0">
                <a:latin typeface="Arial"/>
                <a:cs typeface="Arial"/>
              </a:rPr>
              <a:t>4  </a:t>
            </a:r>
            <a:r>
              <a:rPr sz="1200" spc="209" baseline="-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</a:t>
            </a:r>
            <a:r>
              <a:rPr sz="1200" spc="15" baseline="-27777" dirty="0">
                <a:latin typeface="Arial"/>
                <a:cs typeface="Arial"/>
              </a:rPr>
              <a:t>4  </a:t>
            </a:r>
            <a:r>
              <a:rPr sz="1200" spc="225" baseline="-27777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X</a:t>
            </a:r>
            <a:r>
              <a:rPr sz="1200" spc="-7" baseline="-27777" dirty="0">
                <a:latin typeface="Arial"/>
                <a:cs typeface="Arial"/>
              </a:rPr>
              <a:t>3	</a:t>
            </a:r>
            <a:r>
              <a:rPr sz="1200" spc="15" dirty="0">
                <a:latin typeface="Arial"/>
                <a:cs typeface="Arial"/>
              </a:rPr>
              <a:t>Y</a:t>
            </a:r>
            <a:r>
              <a:rPr sz="1200" spc="22" baseline="-27777" dirty="0">
                <a:latin typeface="Arial"/>
                <a:cs typeface="Arial"/>
              </a:rPr>
              <a:t>3  </a:t>
            </a:r>
            <a:r>
              <a:rPr sz="1200" spc="217" baseline="-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</a:t>
            </a:r>
            <a:r>
              <a:rPr sz="1200" spc="15" baseline="-27777" dirty="0">
                <a:latin typeface="Arial"/>
                <a:cs typeface="Arial"/>
              </a:rPr>
              <a:t>3  </a:t>
            </a:r>
            <a:r>
              <a:rPr sz="1200" spc="232" baseline="-27777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X</a:t>
            </a:r>
            <a:r>
              <a:rPr sz="1200" spc="-7" baseline="-27777" dirty="0">
                <a:latin typeface="Arial"/>
                <a:cs typeface="Arial"/>
              </a:rPr>
              <a:t>2	</a:t>
            </a:r>
            <a:r>
              <a:rPr sz="1200" spc="15" dirty="0">
                <a:latin typeface="Arial"/>
                <a:cs typeface="Arial"/>
              </a:rPr>
              <a:t>Y</a:t>
            </a:r>
            <a:r>
              <a:rPr sz="1200" spc="22" baseline="-27777" dirty="0">
                <a:latin typeface="Arial"/>
                <a:cs typeface="Arial"/>
              </a:rPr>
              <a:t>2  </a:t>
            </a:r>
            <a:r>
              <a:rPr sz="1200" spc="217" baseline="-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</a:t>
            </a:r>
            <a:r>
              <a:rPr sz="1200" spc="15" baseline="-27777" dirty="0">
                <a:latin typeface="Arial"/>
                <a:cs typeface="Arial"/>
              </a:rPr>
              <a:t>2  </a:t>
            </a:r>
            <a:r>
              <a:rPr sz="1200" spc="225" baseline="-27777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X</a:t>
            </a:r>
            <a:r>
              <a:rPr sz="1200" spc="-7" baseline="-27777" dirty="0">
                <a:latin typeface="Arial"/>
                <a:cs typeface="Arial"/>
              </a:rPr>
              <a:t>1	</a:t>
            </a:r>
            <a:r>
              <a:rPr sz="1200" spc="15" dirty="0">
                <a:latin typeface="Arial"/>
                <a:cs typeface="Arial"/>
              </a:rPr>
              <a:t>Y</a:t>
            </a:r>
            <a:r>
              <a:rPr sz="1200" spc="22" baseline="-27777" dirty="0">
                <a:latin typeface="Arial"/>
                <a:cs typeface="Arial"/>
              </a:rPr>
              <a:t>1</a:t>
            </a:r>
            <a:r>
              <a:rPr sz="1200" spc="89" baseline="-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</a:t>
            </a:r>
            <a:r>
              <a:rPr sz="1200" spc="15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76445" y="5116796"/>
            <a:ext cx="45529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latin typeface="Arial"/>
                <a:cs typeface="Arial"/>
              </a:rPr>
              <a:t>C</a:t>
            </a:r>
            <a:r>
              <a:rPr sz="1200" spc="15" baseline="-27777" dirty="0">
                <a:latin typeface="Arial"/>
                <a:cs typeface="Arial"/>
              </a:rPr>
              <a:t>1</a:t>
            </a:r>
            <a:r>
              <a:rPr sz="1200" spc="337" baseline="-27777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</a:t>
            </a:r>
            <a:r>
              <a:rPr sz="1200" spc="22" baseline="-27777" dirty="0">
                <a:latin typeface="Arial"/>
                <a:cs typeface="Arial"/>
              </a:rPr>
              <a:t>1</a:t>
            </a:r>
            <a:endParaRPr sz="1200" baseline="-27777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07198" y="5855279"/>
            <a:ext cx="1053465" cy="351790"/>
          </a:xfrm>
          <a:custGeom>
            <a:avLst/>
            <a:gdLst/>
            <a:ahLst/>
            <a:cxnLst/>
            <a:rect l="l" t="t" r="r" b="b"/>
            <a:pathLst>
              <a:path w="1053465" h="351789">
                <a:moveTo>
                  <a:pt x="86569" y="351531"/>
                </a:moveTo>
                <a:lnTo>
                  <a:pt x="966661" y="351531"/>
                </a:lnTo>
                <a:lnTo>
                  <a:pt x="992428" y="346851"/>
                </a:lnTo>
                <a:lnTo>
                  <a:pt x="1018164" y="335136"/>
                </a:lnTo>
                <a:lnTo>
                  <a:pt x="1036918" y="314075"/>
                </a:lnTo>
                <a:lnTo>
                  <a:pt x="1048627" y="290679"/>
                </a:lnTo>
                <a:lnTo>
                  <a:pt x="1053323" y="262116"/>
                </a:lnTo>
                <a:lnTo>
                  <a:pt x="1053323" y="86593"/>
                </a:lnTo>
                <a:lnTo>
                  <a:pt x="1036918" y="35122"/>
                </a:lnTo>
                <a:lnTo>
                  <a:pt x="992428" y="4679"/>
                </a:lnTo>
                <a:lnTo>
                  <a:pt x="966661" y="0"/>
                </a:lnTo>
                <a:lnTo>
                  <a:pt x="86569" y="0"/>
                </a:lnTo>
                <a:lnTo>
                  <a:pt x="35097" y="16382"/>
                </a:lnTo>
                <a:lnTo>
                  <a:pt x="4695" y="60851"/>
                </a:lnTo>
                <a:lnTo>
                  <a:pt x="0" y="86593"/>
                </a:lnTo>
                <a:lnTo>
                  <a:pt x="0" y="262116"/>
                </a:lnTo>
                <a:lnTo>
                  <a:pt x="16374" y="314075"/>
                </a:lnTo>
                <a:lnTo>
                  <a:pt x="60833" y="346851"/>
                </a:lnTo>
                <a:lnTo>
                  <a:pt x="86569" y="351531"/>
                </a:lnTo>
                <a:close/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82656" y="5679756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523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3570" y="5679756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523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4881" y="5679756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523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98403" y="6206810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523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9226" y="6206810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523"/>
                </a:lnTo>
              </a:path>
            </a:pathLst>
          </a:custGeom>
          <a:ln w="4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38227" y="5724238"/>
            <a:ext cx="88900" cy="42545"/>
          </a:xfrm>
          <a:custGeom>
            <a:avLst/>
            <a:gdLst/>
            <a:ahLst/>
            <a:cxnLst/>
            <a:rect l="l" t="t" r="r" b="b"/>
            <a:pathLst>
              <a:path w="88900" h="42545">
                <a:moveTo>
                  <a:pt x="0" y="42114"/>
                </a:moveTo>
                <a:lnTo>
                  <a:pt x="88887" y="0"/>
                </a:lnTo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89142" y="5724238"/>
            <a:ext cx="89535" cy="42545"/>
          </a:xfrm>
          <a:custGeom>
            <a:avLst/>
            <a:gdLst/>
            <a:ahLst/>
            <a:cxnLst/>
            <a:rect l="l" t="t" r="r" b="b"/>
            <a:pathLst>
              <a:path w="89535" h="42545">
                <a:moveTo>
                  <a:pt x="0" y="42114"/>
                </a:moveTo>
                <a:lnTo>
                  <a:pt x="89344" y="0"/>
                </a:lnTo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40575" y="5724238"/>
            <a:ext cx="88900" cy="42545"/>
          </a:xfrm>
          <a:custGeom>
            <a:avLst/>
            <a:gdLst/>
            <a:ahLst/>
            <a:cxnLst/>
            <a:rect l="l" t="t" r="r" b="b"/>
            <a:pathLst>
              <a:path w="88900" h="42545">
                <a:moveTo>
                  <a:pt x="0" y="42114"/>
                </a:moveTo>
                <a:lnTo>
                  <a:pt x="88795" y="0"/>
                </a:lnTo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53975" y="6293404"/>
            <a:ext cx="86995" cy="45085"/>
          </a:xfrm>
          <a:custGeom>
            <a:avLst/>
            <a:gdLst/>
            <a:ahLst/>
            <a:cxnLst/>
            <a:rect l="l" t="t" r="r" b="b"/>
            <a:pathLst>
              <a:path w="86995" h="45085">
                <a:moveTo>
                  <a:pt x="0" y="44460"/>
                </a:moveTo>
                <a:lnTo>
                  <a:pt x="86600" y="0"/>
                </a:lnTo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27115" y="6293404"/>
            <a:ext cx="86995" cy="45085"/>
          </a:xfrm>
          <a:custGeom>
            <a:avLst/>
            <a:gdLst/>
            <a:ahLst/>
            <a:cxnLst/>
            <a:rect l="l" t="t" r="r" b="b"/>
            <a:pathLst>
              <a:path w="86995" h="45085">
                <a:moveTo>
                  <a:pt x="0" y="44460"/>
                </a:moveTo>
                <a:lnTo>
                  <a:pt x="86569" y="0"/>
                </a:lnTo>
              </a:path>
            </a:pathLst>
          </a:custGeom>
          <a:ln w="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621366" y="5116796"/>
            <a:ext cx="1332865" cy="574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877569" algn="l"/>
              </a:tabLst>
            </a:pPr>
            <a:r>
              <a:rPr sz="1200" spc="10" dirty="0">
                <a:latin typeface="Arial"/>
                <a:cs typeface="Arial"/>
              </a:rPr>
              <a:t>C</a:t>
            </a:r>
            <a:r>
              <a:rPr sz="1200" spc="15" baseline="-27777" dirty="0">
                <a:latin typeface="Arial"/>
                <a:cs typeface="Arial"/>
              </a:rPr>
              <a:t>3  </a:t>
            </a:r>
            <a:r>
              <a:rPr sz="1200" spc="112" baseline="-27777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</a:t>
            </a:r>
            <a:r>
              <a:rPr sz="1200" spc="22" baseline="-27777" dirty="0">
                <a:latin typeface="Arial"/>
                <a:cs typeface="Arial"/>
              </a:rPr>
              <a:t>3	</a:t>
            </a:r>
            <a:r>
              <a:rPr sz="1200" spc="10" dirty="0">
                <a:latin typeface="Arial"/>
                <a:cs typeface="Arial"/>
              </a:rPr>
              <a:t>C</a:t>
            </a:r>
            <a:r>
              <a:rPr sz="1200" spc="15" baseline="-27777" dirty="0">
                <a:latin typeface="Arial"/>
                <a:cs typeface="Arial"/>
              </a:rPr>
              <a:t>2</a:t>
            </a:r>
            <a:r>
              <a:rPr sz="1200" spc="330" baseline="-27777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</a:t>
            </a:r>
            <a:r>
              <a:rPr sz="1200" spc="22" baseline="-27777" dirty="0">
                <a:latin typeface="Arial"/>
                <a:cs typeface="Arial"/>
              </a:rPr>
              <a:t>2</a:t>
            </a:r>
            <a:endParaRPr sz="1200" baseline="-2777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88900" algn="ctr">
              <a:lnSpc>
                <a:spcPct val="100000"/>
              </a:lnSpc>
            </a:pPr>
            <a:r>
              <a:rPr sz="1800" spc="-7" baseline="18518" dirty="0">
                <a:latin typeface="Arial"/>
                <a:cs typeface="Arial"/>
              </a:rPr>
              <a:t>X</a:t>
            </a:r>
            <a:r>
              <a:rPr sz="800" spc="-5" dirty="0">
                <a:latin typeface="Arial"/>
                <a:cs typeface="Arial"/>
              </a:rPr>
              <a:t>N...1 </a:t>
            </a:r>
            <a:r>
              <a:rPr sz="1800" spc="7" baseline="18518" dirty="0">
                <a:latin typeface="Arial"/>
                <a:cs typeface="Arial"/>
              </a:rPr>
              <a:t>Y</a:t>
            </a:r>
            <a:r>
              <a:rPr sz="800" spc="5" dirty="0">
                <a:latin typeface="Arial"/>
                <a:cs typeface="Arial"/>
              </a:rPr>
              <a:t>N...1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1800" baseline="18518" dirty="0">
                <a:latin typeface="Arial"/>
                <a:cs typeface="Arial"/>
              </a:rPr>
              <a:t>Z</a:t>
            </a:r>
            <a:r>
              <a:rPr sz="800" dirty="0">
                <a:latin typeface="Arial"/>
                <a:cs typeface="Arial"/>
              </a:rPr>
              <a:t>N...1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24260" y="6442838"/>
            <a:ext cx="34734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37" baseline="18518" dirty="0">
                <a:latin typeface="Arial"/>
                <a:cs typeface="Arial"/>
              </a:rPr>
              <a:t>S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...</a:t>
            </a:r>
            <a:r>
              <a:rPr sz="800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92740" y="6442838"/>
            <a:ext cx="35433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15" baseline="18518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...</a:t>
            </a:r>
            <a:r>
              <a:rPr sz="800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83990" y="5908306"/>
            <a:ext cx="69596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5" dirty="0">
                <a:latin typeface="Arial"/>
                <a:cs typeface="Arial"/>
              </a:rPr>
              <a:t>n-bit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CSA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82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4" y="461589"/>
            <a:ext cx="359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720" dirty="0">
                <a:solidFill>
                  <a:srgbClr val="000000"/>
                </a:solidFill>
                <a:latin typeface="Arial"/>
                <a:cs typeface="Arial"/>
              </a:rPr>
              <a:t>CSA</a:t>
            </a:r>
            <a:r>
              <a:rPr sz="4400" b="0" spc="-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Application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0561" y="3631787"/>
            <a:ext cx="1157605" cy="386715"/>
          </a:xfrm>
          <a:custGeom>
            <a:avLst/>
            <a:gdLst/>
            <a:ahLst/>
            <a:cxnLst/>
            <a:rect l="l" t="t" r="r" b="b"/>
            <a:pathLst>
              <a:path w="1157604" h="386714">
                <a:moveTo>
                  <a:pt x="95631" y="386292"/>
                </a:moveTo>
                <a:lnTo>
                  <a:pt x="1062332" y="386292"/>
                </a:lnTo>
                <a:lnTo>
                  <a:pt x="1090638" y="383719"/>
                </a:lnTo>
                <a:lnTo>
                  <a:pt x="1118915" y="368267"/>
                </a:lnTo>
                <a:lnTo>
                  <a:pt x="1139452" y="347668"/>
                </a:lnTo>
                <a:lnTo>
                  <a:pt x="1152341" y="319319"/>
                </a:lnTo>
                <a:lnTo>
                  <a:pt x="1157460" y="290982"/>
                </a:lnTo>
                <a:lnTo>
                  <a:pt x="1157460" y="97841"/>
                </a:lnTo>
                <a:lnTo>
                  <a:pt x="1139452" y="41191"/>
                </a:lnTo>
                <a:lnTo>
                  <a:pt x="1090638" y="5122"/>
                </a:lnTo>
                <a:lnTo>
                  <a:pt x="1062332" y="0"/>
                </a:lnTo>
                <a:lnTo>
                  <a:pt x="95631" y="0"/>
                </a:lnTo>
                <a:lnTo>
                  <a:pt x="39075" y="18019"/>
                </a:lnTo>
                <a:lnTo>
                  <a:pt x="5119" y="66955"/>
                </a:lnTo>
                <a:lnTo>
                  <a:pt x="0" y="97841"/>
                </a:lnTo>
                <a:lnTo>
                  <a:pt x="0" y="290982"/>
                </a:lnTo>
                <a:lnTo>
                  <a:pt x="17989" y="347668"/>
                </a:lnTo>
                <a:lnTo>
                  <a:pt x="67363" y="383719"/>
                </a:lnTo>
                <a:lnTo>
                  <a:pt x="95631" y="386292"/>
                </a:lnTo>
                <a:close/>
              </a:path>
            </a:pathLst>
          </a:custGeom>
          <a:ln w="5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880" y="3536507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2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9543" y="3536507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2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5206" y="3536507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2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0077" y="401808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881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9009" y="401808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1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66620" y="3691350"/>
            <a:ext cx="762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Arial"/>
                <a:cs typeface="Arial"/>
              </a:rPr>
              <a:t>4-bit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CSA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9009" y="4309166"/>
            <a:ext cx="1160145" cy="387350"/>
          </a:xfrm>
          <a:custGeom>
            <a:avLst/>
            <a:gdLst/>
            <a:ahLst/>
            <a:cxnLst/>
            <a:rect l="l" t="t" r="r" b="b"/>
            <a:pathLst>
              <a:path w="1160145" h="387350">
                <a:moveTo>
                  <a:pt x="97718" y="386881"/>
                </a:moveTo>
                <a:lnTo>
                  <a:pt x="1061859" y="386881"/>
                </a:lnTo>
                <a:lnTo>
                  <a:pt x="1093213" y="381725"/>
                </a:lnTo>
                <a:lnTo>
                  <a:pt x="1118930" y="368855"/>
                </a:lnTo>
                <a:lnTo>
                  <a:pt x="1142057" y="348244"/>
                </a:lnTo>
                <a:lnTo>
                  <a:pt x="1154916" y="319895"/>
                </a:lnTo>
                <a:lnTo>
                  <a:pt x="1160065" y="291058"/>
                </a:lnTo>
                <a:lnTo>
                  <a:pt x="1160065" y="95295"/>
                </a:lnTo>
                <a:lnTo>
                  <a:pt x="1142057" y="38621"/>
                </a:lnTo>
                <a:lnTo>
                  <a:pt x="1093213" y="5140"/>
                </a:lnTo>
                <a:lnTo>
                  <a:pt x="1061859" y="0"/>
                </a:lnTo>
                <a:lnTo>
                  <a:pt x="97718" y="0"/>
                </a:lnTo>
                <a:lnTo>
                  <a:pt x="41165" y="18025"/>
                </a:lnTo>
                <a:lnTo>
                  <a:pt x="5149" y="66946"/>
                </a:lnTo>
                <a:lnTo>
                  <a:pt x="0" y="95295"/>
                </a:lnTo>
                <a:lnTo>
                  <a:pt x="0" y="291058"/>
                </a:lnTo>
                <a:lnTo>
                  <a:pt x="20567" y="348244"/>
                </a:lnTo>
                <a:lnTo>
                  <a:pt x="66851" y="381725"/>
                </a:lnTo>
                <a:lnTo>
                  <a:pt x="97718" y="386881"/>
                </a:lnTo>
                <a:close/>
              </a:path>
            </a:pathLst>
          </a:custGeom>
          <a:ln w="5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4415" y="421126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05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0077" y="4115961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04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5740" y="421126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05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9178" y="46960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1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8387" y="46960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18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7146" y="4368781"/>
            <a:ext cx="762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Arial"/>
                <a:cs typeface="Arial"/>
              </a:rPr>
              <a:t>5-bit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CSA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9009" y="421126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06" y="0"/>
                </a:lnTo>
              </a:path>
            </a:pathLst>
          </a:custGeom>
          <a:ln w="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47304" y="3255498"/>
            <a:ext cx="1885314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ourier New"/>
                <a:cs typeface="Courier New"/>
              </a:rPr>
              <a:t>0001</a:t>
            </a:r>
            <a:r>
              <a:rPr sz="1350" spc="-275" dirty="0">
                <a:latin typeface="Courier New"/>
                <a:cs typeface="Courier New"/>
              </a:rPr>
              <a:t> </a:t>
            </a:r>
            <a:r>
              <a:rPr sz="1350" dirty="0">
                <a:latin typeface="Courier New"/>
                <a:cs typeface="Courier New"/>
              </a:rPr>
              <a:t>0111</a:t>
            </a:r>
            <a:r>
              <a:rPr sz="1350" spc="-295" dirty="0">
                <a:latin typeface="Courier New"/>
                <a:cs typeface="Courier New"/>
              </a:rPr>
              <a:t> </a:t>
            </a:r>
            <a:r>
              <a:rPr sz="1350" dirty="0">
                <a:latin typeface="Courier New"/>
                <a:cs typeface="Courier New"/>
              </a:rPr>
              <a:t>1101</a:t>
            </a:r>
            <a:r>
              <a:rPr sz="1350" spc="-275" dirty="0">
                <a:latin typeface="Courier New"/>
                <a:cs typeface="Courier New"/>
              </a:rPr>
              <a:t> </a:t>
            </a:r>
            <a:r>
              <a:rPr sz="1350" spc="-5" dirty="0">
                <a:latin typeface="Courier New"/>
                <a:cs typeface="Courier New"/>
              </a:rPr>
              <a:t>0010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25740" y="3536507"/>
            <a:ext cx="288925" cy="675005"/>
          </a:xfrm>
          <a:custGeom>
            <a:avLst/>
            <a:gdLst/>
            <a:ahLst/>
            <a:cxnLst/>
            <a:rect l="l" t="t" r="r" b="b"/>
            <a:pathLst>
              <a:path w="288925" h="675004">
                <a:moveTo>
                  <a:pt x="0" y="674753"/>
                </a:moveTo>
                <a:lnTo>
                  <a:pt x="288523" y="674753"/>
                </a:lnTo>
                <a:lnTo>
                  <a:pt x="288523" y="0"/>
                </a:lnTo>
              </a:path>
            </a:pathLst>
          </a:custGeom>
          <a:ln w="5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4415" y="4987109"/>
            <a:ext cx="771525" cy="386715"/>
          </a:xfrm>
          <a:custGeom>
            <a:avLst/>
            <a:gdLst/>
            <a:ahLst/>
            <a:cxnLst/>
            <a:rect l="l" t="t" r="r" b="b"/>
            <a:pathLst>
              <a:path w="771525" h="386714">
                <a:moveTo>
                  <a:pt x="0" y="0"/>
                </a:moveTo>
                <a:lnTo>
                  <a:pt x="95128" y="386381"/>
                </a:lnTo>
                <a:lnTo>
                  <a:pt x="673607" y="386381"/>
                </a:lnTo>
                <a:lnTo>
                  <a:pt x="771325" y="0"/>
                </a:lnTo>
              </a:path>
            </a:pathLst>
          </a:custGeom>
          <a:ln w="5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4415" y="4987109"/>
            <a:ext cx="771525" cy="193675"/>
          </a:xfrm>
          <a:custGeom>
            <a:avLst/>
            <a:gdLst/>
            <a:ahLst/>
            <a:cxnLst/>
            <a:rect l="l" t="t" r="r" b="b"/>
            <a:pathLst>
              <a:path w="771525" h="193675">
                <a:moveTo>
                  <a:pt x="771325" y="0"/>
                </a:moveTo>
                <a:lnTo>
                  <a:pt x="431947" y="0"/>
                </a:lnTo>
                <a:lnTo>
                  <a:pt x="385662" y="193201"/>
                </a:lnTo>
                <a:lnTo>
                  <a:pt x="336818" y="0"/>
                </a:lnTo>
                <a:lnTo>
                  <a:pt x="0" y="0"/>
                </a:lnTo>
              </a:path>
            </a:pathLst>
          </a:custGeom>
          <a:ln w="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98387" y="488922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881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9178" y="488922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881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0077" y="5373490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310"/>
                </a:lnTo>
              </a:path>
            </a:pathLst>
          </a:custGeom>
          <a:ln w="5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26291" y="4005594"/>
            <a:ext cx="4368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ourier New"/>
                <a:cs typeface="Courier New"/>
              </a:rPr>
              <a:t>1011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0748" y="3982412"/>
            <a:ext cx="5397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ourier New"/>
                <a:cs typeface="Courier New"/>
              </a:rPr>
              <a:t>0101_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0002" y="4748298"/>
            <a:ext cx="6172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350" spc="-5" dirty="0">
                <a:latin typeface="Courier New"/>
                <a:cs typeface="Courier New"/>
              </a:rPr>
              <a:t>01010_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12598" y="4748298"/>
            <a:ext cx="51435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350" spc="-5" dirty="0">
                <a:latin typeface="Courier New"/>
                <a:cs typeface="Courier New"/>
              </a:rPr>
              <a:t>00011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1507040"/>
            <a:ext cx="6670675" cy="1711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70" dirty="0">
                <a:latin typeface="Arial"/>
                <a:cs typeface="Arial"/>
              </a:rPr>
              <a:t>Use </a:t>
            </a:r>
            <a:r>
              <a:rPr sz="3200" spc="-135" dirty="0">
                <a:latin typeface="Arial"/>
                <a:cs typeface="Arial"/>
              </a:rPr>
              <a:t>k-2 </a:t>
            </a:r>
            <a:r>
              <a:rPr sz="3200" spc="-225" dirty="0">
                <a:latin typeface="Arial"/>
                <a:cs typeface="Arial"/>
              </a:rPr>
              <a:t>stages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484" dirty="0">
                <a:latin typeface="Arial"/>
                <a:cs typeface="Arial"/>
              </a:rPr>
              <a:t>CSAs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25" dirty="0">
                <a:latin typeface="Arial"/>
                <a:cs typeface="Arial"/>
              </a:rPr>
              <a:t>Keep </a:t>
            </a:r>
            <a:r>
              <a:rPr sz="2800" spc="-65" dirty="0">
                <a:latin typeface="Arial"/>
                <a:cs typeface="Arial"/>
              </a:rPr>
              <a:t>result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150" dirty="0">
                <a:latin typeface="Arial"/>
                <a:cs typeface="Arial"/>
              </a:rPr>
              <a:t>carry-save </a:t>
            </a:r>
            <a:r>
              <a:rPr sz="2800" spc="-80" dirty="0">
                <a:latin typeface="Arial"/>
                <a:cs typeface="Arial"/>
              </a:rPr>
              <a:t>redundant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form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45" dirty="0">
                <a:latin typeface="Arial"/>
                <a:cs typeface="Arial"/>
              </a:rPr>
              <a:t>F</a:t>
            </a:r>
            <a:r>
              <a:rPr sz="3200" spc="-125" dirty="0">
                <a:latin typeface="Arial"/>
                <a:cs typeface="Arial"/>
              </a:rPr>
              <a:t>i</a:t>
            </a:r>
            <a:r>
              <a:rPr sz="3200" spc="-140" dirty="0">
                <a:latin typeface="Arial"/>
                <a:cs typeface="Arial"/>
              </a:rPr>
              <a:t>na</a:t>
            </a:r>
            <a:r>
              <a:rPr sz="3200" spc="-55" dirty="0">
                <a:latin typeface="Arial"/>
                <a:cs typeface="Arial"/>
              </a:rPr>
              <a:t>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10" dirty="0">
                <a:latin typeface="Arial"/>
                <a:cs typeface="Arial"/>
              </a:rPr>
              <a:t>C</a:t>
            </a:r>
            <a:r>
              <a:rPr sz="3200" spc="-725" dirty="0">
                <a:latin typeface="Arial"/>
                <a:cs typeface="Arial"/>
              </a:rPr>
              <a:t>P</a:t>
            </a:r>
            <a:r>
              <a:rPr sz="3200" spc="-285" dirty="0">
                <a:latin typeface="Arial"/>
                <a:cs typeface="Arial"/>
              </a:rPr>
              <a:t>A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75" dirty="0">
                <a:latin typeface="Arial"/>
                <a:cs typeface="Arial"/>
              </a:rPr>
              <a:t>c</a:t>
            </a:r>
            <a:r>
              <a:rPr sz="3200" spc="-55" dirty="0">
                <a:latin typeface="Arial"/>
                <a:cs typeface="Arial"/>
              </a:rPr>
              <a:t>ompu</a:t>
            </a:r>
            <a:r>
              <a:rPr sz="3200" spc="-75" dirty="0">
                <a:latin typeface="Arial"/>
                <a:cs typeface="Arial"/>
              </a:rPr>
              <a:t>t</a:t>
            </a:r>
            <a:r>
              <a:rPr sz="3200" spc="-270" dirty="0">
                <a:latin typeface="Arial"/>
                <a:cs typeface="Arial"/>
              </a:rPr>
              <a:t>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Arial"/>
                <a:cs typeface="Arial"/>
              </a:rPr>
              <a:t>act</a:t>
            </a:r>
            <a:r>
              <a:rPr sz="3200" spc="-780" dirty="0">
                <a:latin typeface="Arial"/>
                <a:cs typeface="Arial"/>
              </a:rPr>
              <a:t>u</a:t>
            </a:r>
            <a:r>
              <a:rPr sz="2025" spc="-209" baseline="-16460" dirty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sz="3200" spc="-1650" dirty="0">
                <a:latin typeface="Arial"/>
                <a:cs typeface="Arial"/>
              </a:rPr>
              <a:t>a</a:t>
            </a:r>
            <a:r>
              <a:rPr sz="2025" spc="-7" baseline="-16460" dirty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sz="2025" spc="-337" baseline="-16460" dirty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sz="3200" spc="-500" dirty="0">
                <a:latin typeface="Arial"/>
                <a:cs typeface="Arial"/>
              </a:rPr>
              <a:t>l</a:t>
            </a:r>
            <a:r>
              <a:rPr sz="2025" baseline="-16460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sz="2025" spc="150" baseline="-164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215" dirty="0">
                <a:latin typeface="Arial"/>
                <a:cs typeface="Arial"/>
              </a:rPr>
              <a:t>r</a:t>
            </a:r>
            <a:r>
              <a:rPr sz="2025" spc="-1019" baseline="-1646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3200" spc="-180" dirty="0">
                <a:latin typeface="Arial"/>
                <a:cs typeface="Arial"/>
              </a:rPr>
              <a:t>esu</a:t>
            </a:r>
            <a:r>
              <a:rPr sz="3200" spc="-85" dirty="0">
                <a:latin typeface="Arial"/>
                <a:cs typeface="Arial"/>
              </a:rPr>
              <a:t>l</a:t>
            </a:r>
            <a:r>
              <a:rPr sz="3200" spc="18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7985" y="3196284"/>
            <a:ext cx="823594" cy="2011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algn="ctr">
              <a:lnSpc>
                <a:spcPct val="100000"/>
              </a:lnSpc>
              <a:spcBef>
                <a:spcPts val="105"/>
              </a:spcBef>
              <a:tabLst>
                <a:tab pos="668655" algn="l"/>
              </a:tabLst>
            </a:pPr>
            <a:r>
              <a:rPr sz="1350" dirty="0">
                <a:solidFill>
                  <a:srgbClr val="0000FF"/>
                </a:solidFill>
                <a:latin typeface="Courier New"/>
                <a:cs typeface="Courier New"/>
              </a:rPr>
              <a:t>0111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10"/>
              </a:spcBef>
              <a:tabLst>
                <a:tab pos="680720" algn="l"/>
              </a:tabLst>
            </a:pPr>
            <a:r>
              <a:rPr sz="13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+110</a:t>
            </a:r>
            <a:r>
              <a:rPr sz="13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1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endParaRPr sz="1350">
              <a:latin typeface="Arial"/>
              <a:cs typeface="Arial"/>
            </a:endParaRPr>
          </a:p>
          <a:p>
            <a:pPr marL="95885" algn="ctr">
              <a:lnSpc>
                <a:spcPct val="100000"/>
              </a:lnSpc>
              <a:tabLst>
                <a:tab pos="668655" algn="l"/>
              </a:tabLst>
            </a:pPr>
            <a:r>
              <a:rPr sz="1350" dirty="0">
                <a:solidFill>
                  <a:srgbClr val="0000FF"/>
                </a:solidFill>
                <a:latin typeface="Courier New"/>
                <a:cs typeface="Courier New"/>
              </a:rPr>
              <a:t>1011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673100" algn="l"/>
              </a:tabLst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0101</a:t>
            </a:r>
            <a:r>
              <a:rPr sz="1350" dirty="0">
                <a:solidFill>
                  <a:srgbClr val="0000FF"/>
                </a:solidFill>
                <a:latin typeface="Courier New"/>
                <a:cs typeface="Courier New"/>
              </a:rPr>
              <a:t>_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sz="13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019"/>
              </a:spcBef>
              <a:tabLst>
                <a:tab pos="674370" algn="l"/>
              </a:tabLst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0101</a:t>
            </a:r>
            <a:r>
              <a:rPr sz="1350" dirty="0">
                <a:solidFill>
                  <a:srgbClr val="0000FF"/>
                </a:solidFill>
                <a:latin typeface="Courier New"/>
                <a:cs typeface="Courier New"/>
              </a:rPr>
              <a:t>_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1350">
              <a:latin typeface="Arial"/>
              <a:cs typeface="Arial"/>
            </a:endParaRPr>
          </a:p>
          <a:p>
            <a:pPr marL="103505" algn="ctr">
              <a:lnSpc>
                <a:spcPct val="100000"/>
              </a:lnSpc>
              <a:tabLst>
                <a:tab pos="668655" algn="l"/>
              </a:tabLst>
            </a:pPr>
            <a:r>
              <a:rPr sz="1350" dirty="0">
                <a:solidFill>
                  <a:srgbClr val="0000FF"/>
                </a:solidFill>
                <a:latin typeface="Courier New"/>
                <a:cs typeface="Courier New"/>
              </a:rPr>
              <a:t>1011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  <a:p>
            <a:pPr marL="685800" marR="5080" indent="-666115" algn="just">
              <a:lnSpc>
                <a:spcPct val="100000"/>
              </a:lnSpc>
              <a:spcBef>
                <a:spcPts val="10"/>
              </a:spcBef>
            </a:pPr>
            <a:r>
              <a:rPr sz="13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+0010</a:t>
            </a: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Z  S  C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01819" y="4810134"/>
            <a:ext cx="66103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algn="ctr">
              <a:lnSpc>
                <a:spcPts val="1400"/>
              </a:lnSpc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00011</a:t>
            </a:r>
            <a:endParaRPr sz="1350">
              <a:latin typeface="Courier New"/>
              <a:cs typeface="Courier New"/>
            </a:endParaRPr>
          </a:p>
          <a:p>
            <a:pPr marL="43815" algn="ctr">
              <a:lnSpc>
                <a:spcPct val="100000"/>
              </a:lnSpc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01010_</a:t>
            </a:r>
            <a:endParaRPr sz="1350">
              <a:latin typeface="Courier New"/>
              <a:cs typeface="Courier New"/>
            </a:endParaRPr>
          </a:p>
          <a:p>
            <a:pPr marR="36195" algn="ctr">
              <a:lnSpc>
                <a:spcPct val="100000"/>
              </a:lnSpc>
              <a:spcBef>
                <a:spcPts val="1120"/>
              </a:spcBef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01010_</a:t>
            </a:r>
            <a:endParaRPr sz="1350">
              <a:latin typeface="Courier New"/>
              <a:cs typeface="Courier New"/>
            </a:endParaRPr>
          </a:p>
          <a:p>
            <a:pPr marL="58419" algn="ctr">
              <a:lnSpc>
                <a:spcPct val="100000"/>
              </a:lnSpc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00011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4659" y="5776588"/>
            <a:ext cx="51435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350" spc="-5" dirty="0">
                <a:solidFill>
                  <a:srgbClr val="0000FF"/>
                </a:solidFill>
                <a:latin typeface="Courier New"/>
                <a:cs typeface="Courier New"/>
              </a:rPr>
              <a:t>10111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75954" y="5142046"/>
            <a:ext cx="1868805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5"/>
              </a:spcBef>
            </a:pPr>
            <a:r>
              <a:rPr sz="1350" dirty="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R="5080" algn="r">
              <a:lnSpc>
                <a:spcPts val="1520"/>
              </a:lnSpc>
            </a:pP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350">
              <a:latin typeface="Arial"/>
              <a:cs typeface="Arial"/>
            </a:endParaRPr>
          </a:p>
          <a:p>
            <a:pPr marL="1740535" marR="5080" indent="-918210" algn="r">
              <a:lnSpc>
                <a:spcPct val="100000"/>
              </a:lnSpc>
              <a:spcBef>
                <a:spcPts val="5"/>
              </a:spcBef>
              <a:tabLst>
                <a:tab pos="1509395" algn="l"/>
                <a:tab pos="1740535" algn="l"/>
              </a:tabLst>
            </a:pPr>
            <a:r>
              <a:rPr sz="13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+</a:t>
            </a:r>
            <a:r>
              <a:rPr sz="13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B  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80412" y="5523623"/>
            <a:ext cx="51435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350" spc="-5" dirty="0">
                <a:latin typeface="Courier New"/>
                <a:cs typeface="Courier New"/>
              </a:rPr>
              <a:t>10111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10322" y="3536507"/>
            <a:ext cx="594360" cy="255270"/>
          </a:xfrm>
          <a:custGeom>
            <a:avLst/>
            <a:gdLst/>
            <a:ahLst/>
            <a:cxnLst/>
            <a:rect l="l" t="t" r="r" b="b"/>
            <a:pathLst>
              <a:path w="594360" h="255270">
                <a:moveTo>
                  <a:pt x="594323" y="0"/>
                </a:moveTo>
                <a:lnTo>
                  <a:pt x="0" y="254924"/>
                </a:lnTo>
              </a:path>
            </a:pathLst>
          </a:custGeom>
          <a:ln w="5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8023" y="3724503"/>
            <a:ext cx="133685" cy="10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98815" y="4543550"/>
            <a:ext cx="306070" cy="153035"/>
          </a:xfrm>
          <a:custGeom>
            <a:avLst/>
            <a:gdLst/>
            <a:ahLst/>
            <a:cxnLst/>
            <a:rect l="l" t="t" r="r" b="b"/>
            <a:pathLst>
              <a:path w="306070" h="153035">
                <a:moveTo>
                  <a:pt x="305830" y="152497"/>
                </a:moveTo>
                <a:lnTo>
                  <a:pt x="0" y="0"/>
                </a:lnTo>
              </a:path>
            </a:pathLst>
          </a:custGeom>
          <a:ln w="5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19077" y="4502346"/>
            <a:ext cx="131216" cy="105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0859" y="5254985"/>
            <a:ext cx="332105" cy="407034"/>
          </a:xfrm>
          <a:custGeom>
            <a:avLst/>
            <a:gdLst/>
            <a:ahLst/>
            <a:cxnLst/>
            <a:rect l="l" t="t" r="r" b="b"/>
            <a:pathLst>
              <a:path w="332104" h="407035">
                <a:moveTo>
                  <a:pt x="332095" y="406992"/>
                </a:moveTo>
                <a:lnTo>
                  <a:pt x="0" y="0"/>
                </a:lnTo>
              </a:path>
            </a:pathLst>
          </a:custGeom>
          <a:ln w="51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74292" y="5185458"/>
            <a:ext cx="120853" cy="131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0" y="4800600"/>
            <a:ext cx="685800" cy="914400"/>
          </a:xfrm>
          <a:custGeom>
            <a:avLst/>
            <a:gdLst/>
            <a:ahLst/>
            <a:cxnLst/>
            <a:rect l="l" t="t" r="r" b="b"/>
            <a:pathLst>
              <a:path w="685800" h="914400">
                <a:moveTo>
                  <a:pt x="0" y="914400"/>
                </a:moveTo>
                <a:lnTo>
                  <a:pt x="685800" y="914400"/>
                </a:lnTo>
                <a:lnTo>
                  <a:pt x="685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5800" y="5791200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152400"/>
                </a:moveTo>
                <a:lnTo>
                  <a:pt x="838200" y="152400"/>
                </a:lnTo>
                <a:lnTo>
                  <a:pt x="838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3200" y="4724400"/>
            <a:ext cx="713105" cy="228600"/>
          </a:xfrm>
          <a:custGeom>
            <a:avLst/>
            <a:gdLst/>
            <a:ahLst/>
            <a:cxnLst/>
            <a:rect l="l" t="t" r="r" b="b"/>
            <a:pathLst>
              <a:path w="713104" h="228600">
                <a:moveTo>
                  <a:pt x="0" y="228600"/>
                </a:moveTo>
                <a:lnTo>
                  <a:pt x="712790" y="228600"/>
                </a:lnTo>
                <a:lnTo>
                  <a:pt x="71279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21196" y="4724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54864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67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2" y="461589"/>
            <a:ext cx="3194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solidFill>
                  <a:srgbClr val="000000"/>
                </a:solidFill>
                <a:latin typeface="Arial"/>
                <a:cs typeface="Arial"/>
              </a:rPr>
              <a:t>Multiplication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3061"/>
            <a:ext cx="17786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80" dirty="0">
                <a:latin typeface="Arial"/>
                <a:cs typeface="Arial"/>
              </a:rPr>
              <a:t>Example: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125" y="1649192"/>
            <a:ext cx="1766570" cy="695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49630" algn="l"/>
                <a:tab pos="1184910" algn="l"/>
              </a:tabLst>
            </a:pPr>
            <a:r>
              <a:rPr sz="2200" spc="-5" dirty="0">
                <a:latin typeface="Courier New"/>
                <a:cs typeface="Courier New"/>
              </a:rPr>
              <a:t>1100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ourier New"/>
                <a:cs typeface="Courier New"/>
              </a:rPr>
              <a:t>: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ourier New"/>
                <a:cs typeface="Courier New"/>
              </a:rPr>
              <a:t>1</a:t>
            </a:r>
            <a:r>
              <a:rPr sz="2200" spc="40" dirty="0">
                <a:latin typeface="Courier New"/>
                <a:cs typeface="Courier New"/>
              </a:rPr>
              <a:t>2</a:t>
            </a:r>
            <a:r>
              <a:rPr sz="2175" spc="30" baseline="-28735" dirty="0">
                <a:latin typeface="Courier New"/>
                <a:cs typeface="Courier New"/>
              </a:rPr>
              <a:t>10</a:t>
            </a:r>
            <a:endParaRPr sz="2175" baseline="-28735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49630" algn="l"/>
                <a:tab pos="118491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0101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ourier New"/>
                <a:cs typeface="Courier New"/>
              </a:rPr>
              <a:t>: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30" dirty="0">
                <a:latin typeface="Courier New"/>
                <a:cs typeface="Courier New"/>
              </a:rPr>
              <a:t>5</a:t>
            </a:r>
            <a:r>
              <a:rPr sz="2175" spc="44" baseline="-28735" dirty="0">
                <a:latin typeface="Courier New"/>
                <a:cs typeface="Courier New"/>
              </a:rPr>
              <a:t>10</a:t>
            </a:r>
            <a:endParaRPr sz="2175" baseline="-28735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7825" y="2380433"/>
            <a:ext cx="6705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200" spc="-5" dirty="0">
                <a:latin typeface="Courier New"/>
                <a:cs typeface="Courier New"/>
              </a:rPr>
              <a:t>1100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0298" y="2719726"/>
            <a:ext cx="6705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200" spc="-5" dirty="0">
                <a:latin typeface="Courier New"/>
                <a:cs typeface="Courier New"/>
              </a:rPr>
              <a:t>0000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2771" y="3055661"/>
            <a:ext cx="6705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200" spc="-5" dirty="0">
                <a:latin typeface="Courier New"/>
                <a:cs typeface="Courier New"/>
              </a:rPr>
              <a:t>1100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5244" y="3391608"/>
            <a:ext cx="6705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200" spc="-5" dirty="0">
                <a:latin typeface="Courier New"/>
                <a:cs typeface="Courier New"/>
              </a:rPr>
              <a:t>0000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7718" y="3727544"/>
            <a:ext cx="24110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  <a:tabLst>
                <a:tab pos="1506855" algn="l"/>
                <a:tab pos="1842135" algn="l"/>
              </a:tabLst>
            </a:pPr>
            <a:r>
              <a:rPr sz="2200" spc="-5" dirty="0">
                <a:latin typeface="Courier New"/>
                <a:cs typeface="Courier New"/>
              </a:rPr>
              <a:t>00111100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ourier New"/>
                <a:cs typeface="Courier New"/>
              </a:rPr>
              <a:t>: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ourier New"/>
                <a:cs typeface="Courier New"/>
              </a:rPr>
              <a:t>6</a:t>
            </a:r>
            <a:r>
              <a:rPr sz="2200" spc="40" dirty="0">
                <a:latin typeface="Courier New"/>
                <a:cs typeface="Courier New"/>
              </a:rPr>
              <a:t>0</a:t>
            </a:r>
            <a:r>
              <a:rPr sz="2175" spc="30" baseline="-26819" dirty="0">
                <a:latin typeface="Courier New"/>
                <a:cs typeface="Courier New"/>
              </a:rPr>
              <a:t>10</a:t>
            </a:r>
            <a:endParaRPr sz="2175" baseline="-26819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4621" y="3717438"/>
            <a:ext cx="1288415" cy="0"/>
          </a:xfrm>
          <a:custGeom>
            <a:avLst/>
            <a:gdLst/>
            <a:ahLst/>
            <a:cxnLst/>
            <a:rect l="l" t="t" r="r" b="b"/>
            <a:pathLst>
              <a:path w="1288414">
                <a:moveTo>
                  <a:pt x="0" y="0"/>
                </a:moveTo>
                <a:lnTo>
                  <a:pt x="1287927" y="0"/>
                </a:lnTo>
              </a:path>
            </a:pathLst>
          </a:custGeom>
          <a:ln w="20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56025" y="1557036"/>
            <a:ext cx="149352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2200" spc="3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200" spc="-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200" spc="-2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200" spc="-20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d  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multiplier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06206" y="2393775"/>
            <a:ext cx="124460" cy="1263650"/>
          </a:xfrm>
          <a:custGeom>
            <a:avLst/>
            <a:gdLst/>
            <a:ahLst/>
            <a:cxnLst/>
            <a:rect l="l" t="t" r="r" b="b"/>
            <a:pathLst>
              <a:path w="124460" h="1263650">
                <a:moveTo>
                  <a:pt x="0" y="0"/>
                </a:moveTo>
                <a:lnTo>
                  <a:pt x="124089" y="0"/>
                </a:lnTo>
                <a:lnTo>
                  <a:pt x="124089" y="1263300"/>
                </a:lnTo>
                <a:lnTo>
                  <a:pt x="0" y="1263300"/>
                </a:lnTo>
              </a:path>
            </a:pathLst>
          </a:custGeom>
          <a:ln w="201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2650308"/>
            <a:ext cx="6813550" cy="328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32780" marR="5080">
              <a:lnSpc>
                <a:spcPct val="100000"/>
              </a:lnSpc>
              <a:spcBef>
                <a:spcPts val="90"/>
              </a:spcBef>
            </a:pP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partial  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odu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R="170815" algn="r">
              <a:lnSpc>
                <a:spcPct val="100000"/>
              </a:lnSpc>
            </a:pP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200" spc="-15" dirty="0">
                <a:solidFill>
                  <a:srgbClr val="0000FF"/>
                </a:solidFill>
                <a:latin typeface="Arial"/>
                <a:cs typeface="Arial"/>
              </a:rPr>
              <a:t>odu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65" dirty="0">
                <a:latin typeface="Arial"/>
                <a:cs typeface="Arial"/>
              </a:rPr>
              <a:t>M </a:t>
            </a:r>
            <a:r>
              <a:rPr sz="3000" spc="-200" dirty="0">
                <a:latin typeface="Arial"/>
                <a:cs typeface="Arial"/>
              </a:rPr>
              <a:t>x </a:t>
            </a:r>
            <a:r>
              <a:rPr sz="3000" spc="-50" dirty="0">
                <a:latin typeface="Arial"/>
                <a:cs typeface="Arial"/>
              </a:rPr>
              <a:t>N-bit</a:t>
            </a:r>
            <a:r>
              <a:rPr sz="3000" spc="-360" dirty="0">
                <a:latin typeface="Arial"/>
                <a:cs typeface="Arial"/>
              </a:rPr>
              <a:t> </a:t>
            </a:r>
            <a:r>
              <a:rPr sz="3000" spc="-45" dirty="0">
                <a:latin typeface="Arial"/>
                <a:cs typeface="Arial"/>
              </a:rPr>
              <a:t>multiplication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600" spc="-140" dirty="0">
                <a:latin typeface="Arial"/>
                <a:cs typeface="Arial"/>
              </a:rPr>
              <a:t>Produce </a:t>
            </a:r>
            <a:r>
              <a:rPr sz="2600" spc="-200" dirty="0">
                <a:latin typeface="Arial"/>
                <a:cs typeface="Arial"/>
              </a:rPr>
              <a:t>N </a:t>
            </a:r>
            <a:r>
              <a:rPr sz="2600" spc="10" dirty="0">
                <a:latin typeface="Arial"/>
                <a:cs typeface="Arial"/>
              </a:rPr>
              <a:t>M-bit </a:t>
            </a:r>
            <a:r>
              <a:rPr sz="2600" spc="-40" dirty="0">
                <a:latin typeface="Arial"/>
                <a:cs typeface="Arial"/>
              </a:rPr>
              <a:t>partial</a:t>
            </a:r>
            <a:r>
              <a:rPr sz="2600" spc="-254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products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spc="-240" dirty="0">
                <a:latin typeface="Arial"/>
                <a:cs typeface="Arial"/>
              </a:rPr>
              <a:t>Sum </a:t>
            </a:r>
            <a:r>
              <a:rPr sz="2600" spc="-105" dirty="0">
                <a:latin typeface="Arial"/>
                <a:cs typeface="Arial"/>
              </a:rPr>
              <a:t>these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100" dirty="0">
                <a:latin typeface="Arial"/>
                <a:cs typeface="Arial"/>
              </a:rPr>
              <a:t>produce </a:t>
            </a:r>
            <a:r>
              <a:rPr sz="2600" spc="-50" dirty="0">
                <a:latin typeface="Arial"/>
                <a:cs typeface="Arial"/>
              </a:rPr>
              <a:t>M+N-bit</a:t>
            </a:r>
            <a:r>
              <a:rPr sz="2600" spc="-3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product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9000" y="2438399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2743199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3047999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1800" y="34290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9400" y="3733800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2438400" h="381000">
                <a:moveTo>
                  <a:pt x="0" y="381000"/>
                </a:moveTo>
                <a:lnTo>
                  <a:pt x="2438400" y="381000"/>
                </a:lnTo>
                <a:lnTo>
                  <a:pt x="2438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98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443479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4" y="461589"/>
            <a:ext cx="31229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Form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1634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2757170" algn="l"/>
              </a:tabLst>
            </a:pPr>
            <a:r>
              <a:rPr sz="3200" spc="-50" dirty="0">
                <a:latin typeface="Arial"/>
                <a:cs typeface="Arial"/>
              </a:rPr>
              <a:t>Multiplicand:</a:t>
            </a:r>
            <a:r>
              <a:rPr sz="3200" spc="-50" dirty="0">
                <a:latin typeface="Times New Roman"/>
                <a:cs typeface="Times New Roman"/>
              </a:rPr>
              <a:t>	</a:t>
            </a:r>
            <a:r>
              <a:rPr sz="3200" spc="-575" dirty="0">
                <a:latin typeface="Arial"/>
                <a:cs typeface="Arial"/>
              </a:rPr>
              <a:t>Y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85" dirty="0">
                <a:latin typeface="Arial"/>
                <a:cs typeface="Arial"/>
              </a:rPr>
              <a:t>(yM-1, yM-2, </a:t>
            </a:r>
            <a:r>
              <a:rPr sz="3200" spc="-550" dirty="0">
                <a:latin typeface="Arial"/>
                <a:cs typeface="Arial"/>
              </a:rPr>
              <a:t>…, </a:t>
            </a:r>
            <a:r>
              <a:rPr sz="3200" spc="-135" dirty="0">
                <a:latin typeface="Arial"/>
                <a:cs typeface="Arial"/>
              </a:rPr>
              <a:t>y1,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y0)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5" y="2193159"/>
            <a:ext cx="6972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2756535" algn="l"/>
              </a:tabLst>
            </a:pPr>
            <a:r>
              <a:rPr sz="3200" spc="-5" dirty="0">
                <a:latin typeface="Arial"/>
                <a:cs typeface="Arial"/>
              </a:rPr>
              <a:t>Multiplier:</a:t>
            </a:r>
            <a:r>
              <a:rPr sz="3200" spc="-5" dirty="0">
                <a:latin typeface="Times New Roman"/>
                <a:cs typeface="Times New Roman"/>
              </a:rPr>
              <a:t>	</a:t>
            </a:r>
            <a:r>
              <a:rPr sz="3200" spc="-475" dirty="0">
                <a:latin typeface="Arial"/>
                <a:cs typeface="Arial"/>
              </a:rPr>
              <a:t>X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150" dirty="0">
                <a:latin typeface="Arial"/>
                <a:cs typeface="Arial"/>
              </a:rPr>
              <a:t>(xN-1, </a:t>
            </a:r>
            <a:r>
              <a:rPr sz="3200" spc="-160" dirty="0">
                <a:latin typeface="Arial"/>
                <a:cs typeface="Arial"/>
              </a:rPr>
              <a:t>xN-2, </a:t>
            </a:r>
            <a:r>
              <a:rPr sz="3200" spc="-545" dirty="0">
                <a:latin typeface="Arial"/>
                <a:cs typeface="Arial"/>
              </a:rPr>
              <a:t>…, </a:t>
            </a:r>
            <a:r>
              <a:rPr sz="3200" spc="-155" dirty="0">
                <a:latin typeface="Arial"/>
                <a:cs typeface="Arial"/>
              </a:rPr>
              <a:t>x1,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x0)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5" y="3363548"/>
            <a:ext cx="177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4" dirty="0">
                <a:latin typeface="Arial"/>
                <a:cs typeface="Arial"/>
              </a:rPr>
              <a:t>Product: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0211" y="2825350"/>
            <a:ext cx="762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2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2331" y="2825350"/>
            <a:ext cx="762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2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4461" y="3040651"/>
            <a:ext cx="762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2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6026" y="3040651"/>
            <a:ext cx="762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2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8299" y="2833061"/>
            <a:ext cx="447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y</a:t>
            </a:r>
            <a:r>
              <a:rPr sz="2400" i="1" spc="29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3989" y="2833061"/>
            <a:ext cx="402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x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6009" y="2833061"/>
            <a:ext cx="678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025" i="1" spc="-7" baseline="-24691" dirty="0">
                <a:latin typeface="Times New Roman"/>
                <a:cs typeface="Times New Roman"/>
              </a:rPr>
              <a:t>i </a:t>
            </a:r>
            <a:r>
              <a:rPr sz="2400" i="1" spc="30" dirty="0">
                <a:latin typeface="Times New Roman"/>
                <a:cs typeface="Times New Roman"/>
              </a:rPr>
              <a:t>y</a:t>
            </a:r>
            <a:r>
              <a:rPr sz="2400" i="1" spc="-405" dirty="0">
                <a:latin typeface="Times New Roman"/>
                <a:cs typeface="Times New Roman"/>
              </a:rPr>
              <a:t> </a:t>
            </a:r>
            <a:r>
              <a:rPr sz="2025" i="1" spc="30" baseline="-24691" dirty="0">
                <a:latin typeface="Times New Roman"/>
                <a:cs typeface="Times New Roman"/>
              </a:rPr>
              <a:t>j </a:t>
            </a:r>
            <a:r>
              <a:rPr sz="2400" spc="35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5672" y="2650209"/>
            <a:ext cx="38735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60" dirty="0">
                <a:latin typeface="Times New Roman"/>
                <a:cs typeface="Times New Roman"/>
              </a:rPr>
              <a:t>M</a:t>
            </a:r>
            <a:r>
              <a:rPr sz="1350" i="1" spc="-15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</a:t>
            </a:r>
            <a:r>
              <a:rPr sz="1350" spc="-1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8514" y="2650209"/>
            <a:ext cx="74866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50" dirty="0">
                <a:latin typeface="Times New Roman"/>
                <a:cs typeface="Times New Roman"/>
              </a:rPr>
              <a:t>N</a:t>
            </a:r>
            <a:r>
              <a:rPr sz="1350" i="1" spc="-15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</a:t>
            </a:r>
            <a:r>
              <a:rPr sz="1350" spc="-10" dirty="0">
                <a:latin typeface="Times New Roman"/>
                <a:cs typeface="Times New Roman"/>
              </a:rPr>
              <a:t>1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350" i="1" spc="60" dirty="0">
                <a:latin typeface="Times New Roman"/>
                <a:cs typeface="Times New Roman"/>
              </a:rPr>
              <a:t>M</a:t>
            </a:r>
            <a:r>
              <a:rPr sz="1350" i="1" spc="-10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</a:t>
            </a:r>
            <a:r>
              <a:rPr sz="1350" spc="-1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0726" y="2825350"/>
            <a:ext cx="28067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75" dirty="0">
                <a:latin typeface="Times New Roman"/>
                <a:cs typeface="Times New Roman"/>
              </a:rPr>
              <a:t>i</a:t>
            </a:r>
            <a:r>
              <a:rPr sz="1350" spc="75" dirty="0">
                <a:latin typeface="Symbol"/>
                <a:cs typeface="Symbol"/>
              </a:rPr>
              <a:t>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3938" y="2521200"/>
            <a:ext cx="67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7" baseline="-17361" dirty="0">
                <a:latin typeface="Symbol"/>
                <a:cs typeface="Symbol"/>
              </a:rPr>
              <a:t></a:t>
            </a:r>
            <a:r>
              <a:rPr sz="3600" spc="-569" baseline="-17361" dirty="0">
                <a:latin typeface="Times New Roman"/>
                <a:cs typeface="Times New Roman"/>
              </a:rPr>
              <a:t> </a:t>
            </a:r>
            <a:r>
              <a:rPr sz="3600" spc="37" baseline="-23148" dirty="0">
                <a:latin typeface="Symbol"/>
                <a:cs typeface="Symbol"/>
              </a:rPr>
              <a:t></a:t>
            </a:r>
            <a:r>
              <a:rPr sz="3600" spc="-397" baseline="-23148" dirty="0">
                <a:latin typeface="Times New Roman"/>
                <a:cs typeface="Times New Roman"/>
              </a:rPr>
              <a:t> </a:t>
            </a:r>
            <a:r>
              <a:rPr sz="1350" i="1" spc="50" dirty="0">
                <a:latin typeface="Times New Roman"/>
                <a:cs typeface="Times New Roman"/>
              </a:rPr>
              <a:t>N</a:t>
            </a:r>
            <a:r>
              <a:rPr sz="1350" i="1" spc="-15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</a:t>
            </a:r>
            <a:r>
              <a:rPr sz="1350" spc="-1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6185" y="2649311"/>
            <a:ext cx="146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Symbol"/>
                <a:cs typeface="Symbol"/>
              </a:rPr>
              <a:t>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5747" y="2833061"/>
            <a:ext cx="46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40" dirty="0">
                <a:latin typeface="Times New Roman"/>
                <a:cs typeface="Times New Roman"/>
              </a:rPr>
              <a:t>P</a:t>
            </a:r>
            <a:r>
              <a:rPr sz="2400" i="1" spc="-9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26680" y="2833060"/>
            <a:ext cx="198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5642" y="2933323"/>
            <a:ext cx="146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6188" y="2933323"/>
            <a:ext cx="146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Symbol"/>
                <a:cs typeface="Symbol"/>
              </a:rPr>
              <a:t>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89937" y="2613402"/>
            <a:ext cx="1836420" cy="906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2400" spc="25" dirty="0">
                <a:latin typeface="Symbol"/>
                <a:cs typeface="Symbol"/>
              </a:rPr>
              <a:t>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ts val="2745"/>
              </a:lnSpc>
              <a:tabLst>
                <a:tab pos="1176020" algn="l"/>
                <a:tab pos="1487805" algn="l"/>
              </a:tabLst>
            </a:pPr>
            <a:r>
              <a:rPr sz="3600" spc="37" baseline="1157" dirty="0">
                <a:latin typeface="Symbol"/>
                <a:cs typeface="Symbol"/>
              </a:rPr>
              <a:t></a:t>
            </a:r>
            <a:r>
              <a:rPr sz="3600" spc="-232" baseline="1157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Symbol"/>
                <a:cs typeface="Symbol"/>
              </a:rPr>
              <a:t>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37" baseline="1157" dirty="0">
                <a:latin typeface="Symbol"/>
                <a:cs typeface="Symbol"/>
              </a:rPr>
              <a:t></a:t>
            </a:r>
            <a:r>
              <a:rPr sz="3600" baseline="1157" dirty="0">
                <a:latin typeface="Times New Roman"/>
                <a:cs typeface="Times New Roman"/>
              </a:rPr>
              <a:t>	</a:t>
            </a:r>
            <a:r>
              <a:rPr sz="3600" spc="70" dirty="0">
                <a:latin typeface="Symbol"/>
                <a:cs typeface="Symbol"/>
              </a:rPr>
              <a:t></a:t>
            </a:r>
            <a:endParaRPr sz="3600">
              <a:latin typeface="Symbol"/>
              <a:cs typeface="Symbol"/>
            </a:endParaRPr>
          </a:p>
          <a:p>
            <a:pPr marL="12700">
              <a:lnSpc>
                <a:spcPts val="2205"/>
              </a:lnSpc>
              <a:tabLst>
                <a:tab pos="1176020" algn="l"/>
              </a:tabLst>
            </a:pPr>
            <a:r>
              <a:rPr sz="3600" spc="37" baseline="-6944" dirty="0">
                <a:latin typeface="Symbol"/>
                <a:cs typeface="Symbol"/>
              </a:rPr>
              <a:t></a:t>
            </a:r>
            <a:r>
              <a:rPr sz="3600" spc="367" baseline="-6944" dirty="0">
                <a:latin typeface="Times New Roman"/>
                <a:cs typeface="Times New Roman"/>
              </a:rPr>
              <a:t> </a:t>
            </a:r>
            <a:r>
              <a:rPr sz="1350" i="1" spc="70" dirty="0">
                <a:latin typeface="Times New Roman"/>
                <a:cs typeface="Times New Roman"/>
              </a:rPr>
              <a:t>j</a:t>
            </a:r>
            <a:r>
              <a:rPr sz="1350" spc="70" dirty="0">
                <a:latin typeface="Symbol"/>
                <a:cs typeface="Symbol"/>
              </a:rPr>
              <a:t></a:t>
            </a:r>
            <a:r>
              <a:rPr sz="1350" spc="70" dirty="0">
                <a:latin typeface="Times New Roman"/>
                <a:cs typeface="Times New Roman"/>
              </a:rPr>
              <a:t>0	</a:t>
            </a:r>
            <a:r>
              <a:rPr sz="3600" spc="37" baseline="-6944" dirty="0">
                <a:latin typeface="Symbol"/>
                <a:cs typeface="Symbol"/>
              </a:rPr>
              <a:t></a:t>
            </a:r>
            <a:r>
              <a:rPr sz="3600" spc="-772" baseline="-6944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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1350" i="1" spc="70" dirty="0">
                <a:latin typeface="Times New Roman"/>
                <a:cs typeface="Times New Roman"/>
              </a:rPr>
              <a:t>i</a:t>
            </a:r>
            <a:r>
              <a:rPr sz="1350" spc="70" dirty="0">
                <a:latin typeface="Symbol"/>
                <a:cs typeface="Symbol"/>
              </a:rPr>
              <a:t></a:t>
            </a:r>
            <a:r>
              <a:rPr sz="1350" spc="70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70245" y="2751147"/>
            <a:ext cx="7404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70" dirty="0">
                <a:latin typeface="Symbol"/>
                <a:cs typeface="Symbol"/>
              </a:rPr>
              <a:t></a:t>
            </a:r>
            <a:r>
              <a:rPr sz="3600" spc="-630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Symbol"/>
                <a:cs typeface="Symbol"/>
              </a:rPr>
              <a:t>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1924" y="3764578"/>
            <a:ext cx="971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72218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2855" y="3764578"/>
            <a:ext cx="971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3328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01833" y="3764578"/>
            <a:ext cx="971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2306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3300" y="3764578"/>
            <a:ext cx="971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73773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04409" y="3764578"/>
            <a:ext cx="971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4883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36188" y="3127597"/>
            <a:ext cx="114681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  <a:tab pos="878205" algn="l"/>
              </a:tabLst>
            </a:pPr>
            <a:r>
              <a:rPr sz="2400" spc="25" dirty="0">
                <a:latin typeface="Symbol"/>
                <a:cs typeface="Symbol"/>
              </a:rPr>
              <a:t></a:t>
            </a:r>
            <a:r>
              <a:rPr sz="2400" spc="25" dirty="0">
                <a:latin typeface="Times New Roman"/>
                <a:cs typeface="Times New Roman"/>
              </a:rPr>
              <a:t>	</a:t>
            </a:r>
            <a:r>
              <a:rPr sz="1350" i="1" spc="114" dirty="0">
                <a:latin typeface="Times New Roman"/>
                <a:cs typeface="Times New Roman"/>
              </a:rPr>
              <a:t>i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35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i="1" spc="114" dirty="0">
                <a:latin typeface="Times New Roman"/>
                <a:cs typeface="Times New Roman"/>
              </a:rPr>
              <a:t>j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35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2160"/>
              </a:spcBef>
            </a:pPr>
            <a:r>
              <a:rPr sz="1100" spc="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73682" y="3861075"/>
            <a:ext cx="78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1012" y="5063423"/>
            <a:ext cx="19939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10013" y="5063423"/>
            <a:ext cx="19939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10944" y="5063423"/>
            <a:ext cx="20002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0458" y="5063423"/>
            <a:ext cx="19939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1389" y="5063423"/>
            <a:ext cx="19939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10368" y="5063423"/>
            <a:ext cx="19939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Arial"/>
                <a:cs typeface="Arial"/>
              </a:rPr>
              <a:t>3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2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99560" y="3719807"/>
            <a:ext cx="96011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2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175003" y="4031435"/>
          <a:ext cx="6077585" cy="1880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85"/>
                <a:gridCol w="800100"/>
                <a:gridCol w="800735"/>
                <a:gridCol w="400050"/>
                <a:gridCol w="400050"/>
                <a:gridCol w="401320"/>
                <a:gridCol w="400050"/>
                <a:gridCol w="785495"/>
                <a:gridCol w="889000"/>
              </a:tblGrid>
              <a:tr h="207010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245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5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4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3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2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1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0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355"/>
                        </a:lnSpc>
                      </a:pPr>
                      <a:r>
                        <a:rPr sz="1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multiplier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289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5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4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3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2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1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0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2923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7879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5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4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3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2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1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0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5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7879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4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3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2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1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0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515"/>
                        </a:lnSpc>
                      </a:pPr>
                      <a:r>
                        <a:rPr sz="14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partial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478155" algn="l"/>
                        </a:tabLst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	x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478790" algn="l"/>
                        </a:tabLst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	x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410"/>
                        </a:lnSpc>
                      </a:pPr>
                      <a:r>
                        <a:rPr sz="1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5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47815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4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3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47879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2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31746" dirty="0">
                          <a:latin typeface="Arial"/>
                          <a:cs typeface="Arial"/>
                        </a:rPr>
                        <a:t>1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31746" dirty="0">
                          <a:latin typeface="Arial"/>
                          <a:cs typeface="Arial"/>
                        </a:rPr>
                        <a:t>0</a:t>
                      </a:r>
                      <a:endParaRPr sz="1050" baseline="-31746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98780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5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4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7815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baseline="-27777" dirty="0">
                          <a:latin typeface="Arial"/>
                          <a:cs typeface="Arial"/>
                        </a:rPr>
                        <a:t>3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2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7879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50" spc="7" baseline="-27777" dirty="0">
                          <a:latin typeface="Arial"/>
                          <a:cs typeface="Arial"/>
                        </a:rPr>
                        <a:t>0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  <a:spcBef>
                          <a:spcPts val="560"/>
                        </a:spcBef>
                        <a:tabLst>
                          <a:tab pos="509270" algn="l"/>
                          <a:tab pos="934719" algn="l"/>
                        </a:tabLst>
                      </a:pPr>
                      <a:r>
                        <a:rPr sz="1650" spc="15" baseline="17676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spc="10" dirty="0">
                          <a:latin typeface="Arial"/>
                          <a:cs typeface="Arial"/>
                        </a:rPr>
                        <a:t>11	</a:t>
                      </a:r>
                      <a:r>
                        <a:rPr sz="1650" spc="15" baseline="17676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spc="10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650" spc="22" baseline="17676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spc="15" dirty="0"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33400" algn="l"/>
                        </a:tabLst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8	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7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34035" algn="l"/>
                        </a:tabLst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6	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5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4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3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2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1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22" baseline="-27777" dirty="0">
                          <a:latin typeface="Arial"/>
                          <a:cs typeface="Arial"/>
                        </a:rPr>
                        <a:t>0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475"/>
                        </a:lnSpc>
                      </a:pPr>
                      <a:r>
                        <a:rPr sz="1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60" y="461589"/>
            <a:ext cx="2960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Comparators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241935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0’s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detector: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1’s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detector: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170" y="1510699"/>
            <a:ext cx="195770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280" dirty="0">
                <a:latin typeface="Arial"/>
                <a:cs typeface="Arial"/>
              </a:rPr>
              <a:t>A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300" dirty="0">
                <a:latin typeface="Arial"/>
                <a:cs typeface="Arial"/>
              </a:rPr>
              <a:t>00…000  </a:t>
            </a:r>
            <a:r>
              <a:rPr sz="3200" spc="-285" dirty="0">
                <a:latin typeface="Arial"/>
                <a:cs typeface="Arial"/>
              </a:rPr>
              <a:t>A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11…111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50" y="2681565"/>
            <a:ext cx="544258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  <a:tab pos="356235" algn="l"/>
                <a:tab pos="4584065" algn="l"/>
              </a:tabLst>
            </a:pPr>
            <a:r>
              <a:rPr sz="3200" spc="-130" dirty="0">
                <a:latin typeface="Arial"/>
                <a:cs typeface="Arial"/>
              </a:rPr>
              <a:t>Equality</a:t>
            </a:r>
            <a:r>
              <a:rPr sz="3200" spc="22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comparator:</a:t>
            </a:r>
            <a:r>
              <a:rPr sz="3200" spc="-100" dirty="0">
                <a:latin typeface="Times New Roman"/>
                <a:cs typeface="Times New Roman"/>
              </a:rPr>
              <a:t>	</a:t>
            </a:r>
            <a:r>
              <a:rPr sz="3200" spc="-285" dirty="0">
                <a:latin typeface="Arial"/>
                <a:cs typeface="Arial"/>
              </a:rPr>
              <a:t>A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395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4584700" algn="l"/>
              </a:tabLst>
            </a:pPr>
            <a:r>
              <a:rPr sz="3200" spc="-85" dirty="0">
                <a:latin typeface="Arial"/>
                <a:cs typeface="Arial"/>
              </a:rPr>
              <a:t>Magnitude</a:t>
            </a:r>
            <a:r>
              <a:rPr sz="3200" spc="114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comparator:</a:t>
            </a:r>
            <a:r>
              <a:rPr sz="3200" spc="-100" dirty="0">
                <a:latin typeface="Times New Roman"/>
                <a:cs typeface="Times New Roman"/>
              </a:rPr>
              <a:t>	</a:t>
            </a:r>
            <a:r>
              <a:rPr sz="3200" spc="-280" dirty="0">
                <a:latin typeface="Arial"/>
                <a:cs typeface="Arial"/>
              </a:rPr>
              <a:t>A </a:t>
            </a:r>
            <a:r>
              <a:rPr sz="3200" spc="-275" dirty="0">
                <a:latin typeface="Arial"/>
                <a:cs typeface="Arial"/>
              </a:rPr>
              <a:t>&lt;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395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171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060" y="461589"/>
            <a:ext cx="2882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Dot</a:t>
            </a: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Diagram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4469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05" dirty="0">
                <a:latin typeface="Arial"/>
                <a:cs typeface="Arial"/>
              </a:rPr>
              <a:t>Each </a:t>
            </a:r>
            <a:r>
              <a:rPr sz="3200" spc="-10" dirty="0">
                <a:latin typeface="Arial"/>
                <a:cs typeface="Arial"/>
              </a:rPr>
              <a:t>dot </a:t>
            </a:r>
            <a:r>
              <a:rPr sz="3200" spc="-130" dirty="0">
                <a:latin typeface="Arial"/>
                <a:cs typeface="Arial"/>
              </a:rPr>
              <a:t>represents </a:t>
            </a:r>
            <a:r>
              <a:rPr sz="3200" spc="-245" dirty="0">
                <a:latin typeface="Arial"/>
                <a:cs typeface="Arial"/>
              </a:rPr>
              <a:t>a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bit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2109" y="2497849"/>
            <a:ext cx="106398" cy="10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0473" y="2497849"/>
            <a:ext cx="106215" cy="10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9295" y="2497849"/>
            <a:ext cx="106184" cy="10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8055" y="2497849"/>
            <a:ext cx="106215" cy="103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6663" y="2497849"/>
            <a:ext cx="106398" cy="10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5454" y="2497849"/>
            <a:ext cx="106398" cy="10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4245" y="2497849"/>
            <a:ext cx="106398" cy="103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3036" y="2497849"/>
            <a:ext cx="106428" cy="103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1827" y="2497849"/>
            <a:ext cx="106398" cy="103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0222" y="2497849"/>
            <a:ext cx="103776" cy="103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8799" y="2497849"/>
            <a:ext cx="103990" cy="103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7590" y="2497849"/>
            <a:ext cx="103990" cy="103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6381" y="2497849"/>
            <a:ext cx="103990" cy="103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5173" y="2497849"/>
            <a:ext cx="103990" cy="103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3963" y="2497849"/>
            <a:ext cx="103990" cy="103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2754" y="2497849"/>
            <a:ext cx="103807" cy="103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4038" y="2458923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594"/>
                </a:moveTo>
                <a:lnTo>
                  <a:pt x="2900746" y="181594"/>
                </a:lnTo>
                <a:lnTo>
                  <a:pt x="2900746" y="0"/>
                </a:lnTo>
                <a:lnTo>
                  <a:pt x="0" y="0"/>
                </a:lnTo>
                <a:lnTo>
                  <a:pt x="0" y="181594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0473" y="2679231"/>
            <a:ext cx="106215" cy="103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9295" y="2679231"/>
            <a:ext cx="106184" cy="1039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8055" y="2679231"/>
            <a:ext cx="106215" cy="1039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6663" y="2679231"/>
            <a:ext cx="106398" cy="1039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5454" y="2679231"/>
            <a:ext cx="106398" cy="1039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245" y="2679231"/>
            <a:ext cx="106398" cy="1039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3036" y="2679231"/>
            <a:ext cx="106428" cy="1039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1827" y="2679231"/>
            <a:ext cx="106398" cy="1039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0222" y="2679231"/>
            <a:ext cx="103776" cy="1039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88799" y="2679231"/>
            <a:ext cx="103990" cy="1039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7590" y="2679231"/>
            <a:ext cx="103990" cy="1039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6381" y="2679231"/>
            <a:ext cx="103990" cy="1039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5173" y="2679231"/>
            <a:ext cx="103990" cy="1039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3963" y="2679231"/>
            <a:ext cx="103990" cy="1039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2754" y="2679231"/>
            <a:ext cx="103807" cy="1039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1545" y="2679231"/>
            <a:ext cx="103807" cy="1039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2860" y="2640517"/>
            <a:ext cx="2900680" cy="182245"/>
          </a:xfrm>
          <a:custGeom>
            <a:avLst/>
            <a:gdLst/>
            <a:ahLst/>
            <a:cxnLst/>
            <a:rect l="l" t="t" r="r" b="b"/>
            <a:pathLst>
              <a:path w="2900679" h="182244">
                <a:moveTo>
                  <a:pt x="0" y="181807"/>
                </a:moveTo>
                <a:lnTo>
                  <a:pt x="2900137" y="181807"/>
                </a:lnTo>
                <a:lnTo>
                  <a:pt x="2900137" y="0"/>
                </a:lnTo>
                <a:lnTo>
                  <a:pt x="0" y="0"/>
                </a:lnTo>
                <a:lnTo>
                  <a:pt x="0" y="181807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39295" y="2861038"/>
            <a:ext cx="106184" cy="1039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58055" y="2861038"/>
            <a:ext cx="106215" cy="1039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76663" y="2861038"/>
            <a:ext cx="106398" cy="1039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95454" y="2861038"/>
            <a:ext cx="106398" cy="1039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14245" y="2861038"/>
            <a:ext cx="106398" cy="1039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3036" y="2861038"/>
            <a:ext cx="106428" cy="1039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51827" y="2861038"/>
            <a:ext cx="106398" cy="1039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0222" y="2861038"/>
            <a:ext cx="103776" cy="1039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88799" y="2861038"/>
            <a:ext cx="103990" cy="1039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7590" y="2861038"/>
            <a:ext cx="103990" cy="10398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26381" y="2861038"/>
            <a:ext cx="103990" cy="1039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5173" y="2861038"/>
            <a:ext cx="103990" cy="1039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3963" y="2861038"/>
            <a:ext cx="103990" cy="1039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82754" y="2861038"/>
            <a:ext cx="103807" cy="1039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01545" y="2861038"/>
            <a:ext cx="103807" cy="1039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19727" y="2861038"/>
            <a:ext cx="104416" cy="1039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81041" y="2822325"/>
            <a:ext cx="2901315" cy="182245"/>
          </a:xfrm>
          <a:custGeom>
            <a:avLst/>
            <a:gdLst/>
            <a:ahLst/>
            <a:cxnLst/>
            <a:rect l="l" t="t" r="r" b="b"/>
            <a:pathLst>
              <a:path w="2901315" h="182244">
                <a:moveTo>
                  <a:pt x="0" y="181624"/>
                </a:moveTo>
                <a:lnTo>
                  <a:pt x="2900746" y="181624"/>
                </a:lnTo>
                <a:lnTo>
                  <a:pt x="2900746" y="0"/>
                </a:lnTo>
                <a:lnTo>
                  <a:pt x="0" y="0"/>
                </a:lnTo>
                <a:lnTo>
                  <a:pt x="0" y="181624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8055" y="3042633"/>
            <a:ext cx="106215" cy="1039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6663" y="3042633"/>
            <a:ext cx="106398" cy="1039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95454" y="3042633"/>
            <a:ext cx="106398" cy="1039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4245" y="3042633"/>
            <a:ext cx="106398" cy="1039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33036" y="3042633"/>
            <a:ext cx="106428" cy="1039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51827" y="3042633"/>
            <a:ext cx="106398" cy="1039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0222" y="3042633"/>
            <a:ext cx="103776" cy="1039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8799" y="3042633"/>
            <a:ext cx="103990" cy="1039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07590" y="3042633"/>
            <a:ext cx="103990" cy="1039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26381" y="3042633"/>
            <a:ext cx="103990" cy="1039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45173" y="3042633"/>
            <a:ext cx="103990" cy="1039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63963" y="3042633"/>
            <a:ext cx="103990" cy="1039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82754" y="3042633"/>
            <a:ext cx="103807" cy="1039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01545" y="3042633"/>
            <a:ext cx="103807" cy="1039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19727" y="3042633"/>
            <a:ext cx="104416" cy="1039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8536" y="3042633"/>
            <a:ext cx="103986" cy="1039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9826" y="3003950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381"/>
                </a:moveTo>
                <a:lnTo>
                  <a:pt x="2900752" y="181381"/>
                </a:lnTo>
                <a:lnTo>
                  <a:pt x="2900752" y="0"/>
                </a:lnTo>
                <a:lnTo>
                  <a:pt x="0" y="0"/>
                </a:lnTo>
                <a:lnTo>
                  <a:pt x="0" y="181381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76663" y="3224044"/>
            <a:ext cx="106398" cy="1039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95454" y="3224044"/>
            <a:ext cx="106398" cy="1039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14245" y="3224044"/>
            <a:ext cx="106398" cy="1039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33036" y="3224044"/>
            <a:ext cx="106428" cy="1039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51827" y="3224044"/>
            <a:ext cx="106398" cy="10398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0222" y="3224044"/>
            <a:ext cx="103776" cy="10398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88799" y="3224044"/>
            <a:ext cx="103990" cy="1039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7590" y="3224044"/>
            <a:ext cx="103990" cy="1039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26381" y="3224044"/>
            <a:ext cx="103990" cy="10398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45173" y="3224044"/>
            <a:ext cx="103990" cy="10398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63963" y="3224044"/>
            <a:ext cx="103990" cy="10398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82754" y="3224044"/>
            <a:ext cx="103807" cy="10398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1545" y="3224044"/>
            <a:ext cx="103807" cy="10398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19727" y="3224044"/>
            <a:ext cx="104416" cy="1039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38536" y="3224044"/>
            <a:ext cx="103986" cy="10398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57324" y="3224044"/>
            <a:ext cx="103996" cy="10398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18650" y="3185331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11"/>
                </a:moveTo>
                <a:lnTo>
                  <a:pt x="2900719" y="181411"/>
                </a:lnTo>
                <a:lnTo>
                  <a:pt x="2900719" y="0"/>
                </a:lnTo>
                <a:lnTo>
                  <a:pt x="0" y="0"/>
                </a:lnTo>
                <a:lnTo>
                  <a:pt x="0" y="181411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95454" y="3405425"/>
            <a:ext cx="106398" cy="10404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14245" y="3405425"/>
            <a:ext cx="106398" cy="10404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33036" y="3405425"/>
            <a:ext cx="106428" cy="10404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51827" y="3405425"/>
            <a:ext cx="106398" cy="10404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70222" y="3405425"/>
            <a:ext cx="103776" cy="10404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8799" y="3405425"/>
            <a:ext cx="103990" cy="10404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7590" y="3405425"/>
            <a:ext cx="103990" cy="10404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6381" y="3405425"/>
            <a:ext cx="103990" cy="10404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45173" y="3405425"/>
            <a:ext cx="103990" cy="10404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63963" y="3405425"/>
            <a:ext cx="103990" cy="10404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82754" y="3405425"/>
            <a:ext cx="103807" cy="1040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01545" y="3405425"/>
            <a:ext cx="103807" cy="10404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19727" y="3405425"/>
            <a:ext cx="104416" cy="10404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38536" y="3405425"/>
            <a:ext cx="103986" cy="10404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57324" y="3405425"/>
            <a:ext cx="103996" cy="10404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76099" y="3405425"/>
            <a:ext cx="103889" cy="10404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37426" y="3366742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41"/>
                </a:moveTo>
                <a:lnTo>
                  <a:pt x="2900734" y="181441"/>
                </a:lnTo>
                <a:lnTo>
                  <a:pt x="2900734" y="0"/>
                </a:lnTo>
                <a:lnTo>
                  <a:pt x="0" y="0"/>
                </a:lnTo>
                <a:lnTo>
                  <a:pt x="0" y="181441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14245" y="3586898"/>
            <a:ext cx="106398" cy="10401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33036" y="3586898"/>
            <a:ext cx="106428" cy="10401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51827" y="3586898"/>
            <a:ext cx="106398" cy="10401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70222" y="3586898"/>
            <a:ext cx="103776" cy="10401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88799" y="3586898"/>
            <a:ext cx="103990" cy="10401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07590" y="3586898"/>
            <a:ext cx="103990" cy="10401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26381" y="3586898"/>
            <a:ext cx="103990" cy="10401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45173" y="3586898"/>
            <a:ext cx="103990" cy="10401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63963" y="3586898"/>
            <a:ext cx="103990" cy="10401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82754" y="3586898"/>
            <a:ext cx="103807" cy="10401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01545" y="3586898"/>
            <a:ext cx="103807" cy="10401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19727" y="3586898"/>
            <a:ext cx="104416" cy="10401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38536" y="3586898"/>
            <a:ext cx="103986" cy="10401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57324" y="3586898"/>
            <a:ext cx="103996" cy="10401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76099" y="3586898"/>
            <a:ext cx="103889" cy="10401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94860" y="3586898"/>
            <a:ext cx="103904" cy="10401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56199" y="3548184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11"/>
                </a:moveTo>
                <a:lnTo>
                  <a:pt x="2900752" y="181411"/>
                </a:lnTo>
                <a:lnTo>
                  <a:pt x="2900752" y="0"/>
                </a:lnTo>
                <a:lnTo>
                  <a:pt x="0" y="0"/>
                </a:lnTo>
                <a:lnTo>
                  <a:pt x="0" y="181411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33036" y="3768340"/>
            <a:ext cx="106428" cy="10399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51827" y="3768340"/>
            <a:ext cx="106398" cy="10399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0222" y="3768340"/>
            <a:ext cx="103776" cy="10399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88799" y="3768340"/>
            <a:ext cx="103990" cy="10399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07590" y="3768340"/>
            <a:ext cx="103990" cy="10399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26381" y="3768340"/>
            <a:ext cx="103990" cy="10399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45173" y="3768340"/>
            <a:ext cx="103990" cy="10399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63963" y="3768340"/>
            <a:ext cx="103990" cy="10399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82754" y="3768340"/>
            <a:ext cx="103807" cy="10399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01545" y="3768340"/>
            <a:ext cx="103807" cy="10399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19727" y="3768340"/>
            <a:ext cx="104416" cy="10399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938536" y="3768340"/>
            <a:ext cx="103986" cy="10399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57324" y="3768340"/>
            <a:ext cx="103996" cy="10399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76099" y="3768340"/>
            <a:ext cx="103889" cy="10399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94860" y="3768340"/>
            <a:ext cx="103904" cy="10399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13611" y="3768340"/>
            <a:ext cx="103913" cy="10399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74974" y="3729596"/>
            <a:ext cx="2900680" cy="181610"/>
          </a:xfrm>
          <a:custGeom>
            <a:avLst/>
            <a:gdLst/>
            <a:ahLst/>
            <a:cxnLst/>
            <a:rect l="l" t="t" r="r" b="b"/>
            <a:pathLst>
              <a:path w="2900679" h="181610">
                <a:moveTo>
                  <a:pt x="0" y="181466"/>
                </a:moveTo>
                <a:lnTo>
                  <a:pt x="2900554" y="181466"/>
                </a:lnTo>
                <a:lnTo>
                  <a:pt x="2900554" y="0"/>
                </a:lnTo>
                <a:lnTo>
                  <a:pt x="0" y="0"/>
                </a:lnTo>
                <a:lnTo>
                  <a:pt x="0" y="181466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51827" y="3950257"/>
            <a:ext cx="106398" cy="10400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70222" y="3950257"/>
            <a:ext cx="103776" cy="10400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8799" y="3950257"/>
            <a:ext cx="103990" cy="10400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207590" y="3950257"/>
            <a:ext cx="103990" cy="10400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26381" y="3950257"/>
            <a:ext cx="103990" cy="10400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45173" y="3950257"/>
            <a:ext cx="103990" cy="10400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63963" y="3950257"/>
            <a:ext cx="103990" cy="10400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82754" y="3950257"/>
            <a:ext cx="103807" cy="10400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1545" y="3950257"/>
            <a:ext cx="103807" cy="10400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119727" y="3950257"/>
            <a:ext cx="104416" cy="10400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38536" y="3950257"/>
            <a:ext cx="103986" cy="10400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57324" y="3950257"/>
            <a:ext cx="103996" cy="10400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76099" y="3950257"/>
            <a:ext cx="103889" cy="10400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94860" y="3950257"/>
            <a:ext cx="103904" cy="10400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13611" y="3950257"/>
            <a:ext cx="103913" cy="10400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32387" y="3950257"/>
            <a:ext cx="103913" cy="10400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93738" y="3911062"/>
            <a:ext cx="2900680" cy="182245"/>
          </a:xfrm>
          <a:custGeom>
            <a:avLst/>
            <a:gdLst/>
            <a:ahLst/>
            <a:cxnLst/>
            <a:rect l="l" t="t" r="r" b="b"/>
            <a:pathLst>
              <a:path w="2900679" h="182245">
                <a:moveTo>
                  <a:pt x="0" y="181926"/>
                </a:moveTo>
                <a:lnTo>
                  <a:pt x="2900582" y="181926"/>
                </a:lnTo>
                <a:lnTo>
                  <a:pt x="2900582" y="0"/>
                </a:lnTo>
                <a:lnTo>
                  <a:pt x="0" y="0"/>
                </a:lnTo>
                <a:lnTo>
                  <a:pt x="0" y="181926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70222" y="4131696"/>
            <a:ext cx="103776" cy="104012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88799" y="4131696"/>
            <a:ext cx="103990" cy="104012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07590" y="4131696"/>
            <a:ext cx="103990" cy="104012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26381" y="4131696"/>
            <a:ext cx="103990" cy="104012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45173" y="4131696"/>
            <a:ext cx="103990" cy="104012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63963" y="4131696"/>
            <a:ext cx="103990" cy="104012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82754" y="4131696"/>
            <a:ext cx="103807" cy="104012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01545" y="4131696"/>
            <a:ext cx="103807" cy="104012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19727" y="4131696"/>
            <a:ext cx="104416" cy="10401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38536" y="4131696"/>
            <a:ext cx="103986" cy="10401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57324" y="4131696"/>
            <a:ext cx="103996" cy="10401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76099" y="4131696"/>
            <a:ext cx="103889" cy="104012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94860" y="4131696"/>
            <a:ext cx="103904" cy="104012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13611" y="4131696"/>
            <a:ext cx="103913" cy="104012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32387" y="4131696"/>
            <a:ext cx="103913" cy="104012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51163" y="4131696"/>
            <a:ext cx="103913" cy="104012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2489" y="4092989"/>
            <a:ext cx="2900680" cy="181610"/>
          </a:xfrm>
          <a:custGeom>
            <a:avLst/>
            <a:gdLst/>
            <a:ahLst/>
            <a:cxnLst/>
            <a:rect l="l" t="t" r="r" b="b"/>
            <a:pathLst>
              <a:path w="2900679" h="181610">
                <a:moveTo>
                  <a:pt x="0" y="181438"/>
                </a:moveTo>
                <a:lnTo>
                  <a:pt x="2900621" y="181438"/>
                </a:lnTo>
                <a:lnTo>
                  <a:pt x="2900621" y="0"/>
                </a:lnTo>
                <a:lnTo>
                  <a:pt x="0" y="0"/>
                </a:lnTo>
                <a:lnTo>
                  <a:pt x="0" y="181438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88799" y="4313159"/>
            <a:ext cx="103990" cy="10399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07590" y="4313159"/>
            <a:ext cx="103990" cy="10399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6381" y="4313159"/>
            <a:ext cx="103990" cy="10399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45173" y="4313159"/>
            <a:ext cx="103990" cy="10399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63963" y="4313159"/>
            <a:ext cx="103990" cy="10399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2754" y="4313159"/>
            <a:ext cx="103807" cy="10399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01545" y="4313159"/>
            <a:ext cx="103807" cy="10399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19727" y="4313159"/>
            <a:ext cx="104416" cy="10399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38536" y="4313159"/>
            <a:ext cx="103986" cy="10399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57324" y="4313159"/>
            <a:ext cx="103996" cy="103999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76099" y="4313159"/>
            <a:ext cx="103889" cy="10399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394860" y="4313159"/>
            <a:ext cx="103904" cy="103999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13611" y="4313159"/>
            <a:ext cx="103913" cy="10399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032387" y="4313159"/>
            <a:ext cx="103913" cy="10399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51163" y="4313159"/>
            <a:ext cx="103913" cy="10399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69935" y="4313159"/>
            <a:ext cx="103904" cy="103999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31265" y="4274428"/>
            <a:ext cx="2900680" cy="181610"/>
          </a:xfrm>
          <a:custGeom>
            <a:avLst/>
            <a:gdLst/>
            <a:ahLst/>
            <a:cxnLst/>
            <a:rect l="l" t="t" r="r" b="b"/>
            <a:pathLst>
              <a:path w="2900679" h="181610">
                <a:moveTo>
                  <a:pt x="0" y="181438"/>
                </a:moveTo>
                <a:lnTo>
                  <a:pt x="2900240" y="181438"/>
                </a:lnTo>
                <a:lnTo>
                  <a:pt x="2900240" y="0"/>
                </a:lnTo>
                <a:lnTo>
                  <a:pt x="0" y="0"/>
                </a:lnTo>
                <a:lnTo>
                  <a:pt x="0" y="181438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07590" y="4494598"/>
            <a:ext cx="103990" cy="103999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26381" y="4494598"/>
            <a:ext cx="103990" cy="10399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45173" y="4494598"/>
            <a:ext cx="103990" cy="103999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63963" y="4494598"/>
            <a:ext cx="103990" cy="10399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82754" y="4494598"/>
            <a:ext cx="103807" cy="103999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01545" y="4494598"/>
            <a:ext cx="103807" cy="103999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119727" y="4494598"/>
            <a:ext cx="104416" cy="103999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938536" y="4494598"/>
            <a:ext cx="103986" cy="103999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57324" y="4494598"/>
            <a:ext cx="103996" cy="103999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576099" y="4494598"/>
            <a:ext cx="103889" cy="103999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394860" y="4494598"/>
            <a:ext cx="103904" cy="10399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13611" y="4494598"/>
            <a:ext cx="103913" cy="10399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32387" y="4494598"/>
            <a:ext cx="103913" cy="103999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51163" y="4494598"/>
            <a:ext cx="103913" cy="10399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669935" y="4494598"/>
            <a:ext cx="103904" cy="10399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88223" y="4494598"/>
            <a:ext cx="103913" cy="10399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49550" y="4455867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38"/>
                </a:moveTo>
                <a:lnTo>
                  <a:pt x="2900746" y="181438"/>
                </a:lnTo>
                <a:lnTo>
                  <a:pt x="2900746" y="0"/>
                </a:lnTo>
                <a:lnTo>
                  <a:pt x="0" y="0"/>
                </a:lnTo>
                <a:lnTo>
                  <a:pt x="0" y="181438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026381" y="4676040"/>
            <a:ext cx="103990" cy="10399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45173" y="4676040"/>
            <a:ext cx="103990" cy="103996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63963" y="4676040"/>
            <a:ext cx="103990" cy="10399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482754" y="4676040"/>
            <a:ext cx="103807" cy="103996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01545" y="4676040"/>
            <a:ext cx="103807" cy="103996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119727" y="4676040"/>
            <a:ext cx="104416" cy="103996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38536" y="4676040"/>
            <a:ext cx="103986" cy="10399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757324" y="4676040"/>
            <a:ext cx="103996" cy="10399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576099" y="4676040"/>
            <a:ext cx="103889" cy="103996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94860" y="4676040"/>
            <a:ext cx="103904" cy="103996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13611" y="4676040"/>
            <a:ext cx="103913" cy="103996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032387" y="4676040"/>
            <a:ext cx="103913" cy="103996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51163" y="4676040"/>
            <a:ext cx="103913" cy="103996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69935" y="4676040"/>
            <a:ext cx="103904" cy="103996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88223" y="4676040"/>
            <a:ext cx="103913" cy="103996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06987" y="4676040"/>
            <a:ext cx="103901" cy="103996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68326" y="4637306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63"/>
                </a:moveTo>
                <a:lnTo>
                  <a:pt x="2900762" y="181463"/>
                </a:lnTo>
                <a:lnTo>
                  <a:pt x="2900762" y="0"/>
                </a:lnTo>
                <a:lnTo>
                  <a:pt x="0" y="0"/>
                </a:lnTo>
                <a:lnTo>
                  <a:pt x="0" y="181463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45173" y="4859896"/>
            <a:ext cx="103990" cy="10157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63963" y="4859896"/>
            <a:ext cx="103990" cy="101579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82754" y="4859896"/>
            <a:ext cx="103807" cy="101579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301545" y="4859896"/>
            <a:ext cx="103807" cy="101579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19727" y="4859896"/>
            <a:ext cx="104416" cy="101579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38536" y="4859896"/>
            <a:ext cx="103986" cy="101579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57324" y="4859896"/>
            <a:ext cx="103996" cy="101579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76099" y="4859896"/>
            <a:ext cx="103889" cy="10157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94860" y="4859896"/>
            <a:ext cx="103904" cy="10157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13611" y="4859896"/>
            <a:ext cx="103913" cy="10157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32387" y="4859896"/>
            <a:ext cx="103913" cy="101579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51163" y="4859896"/>
            <a:ext cx="103913" cy="101579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69935" y="4859896"/>
            <a:ext cx="103904" cy="101579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488223" y="4859896"/>
            <a:ext cx="103913" cy="10157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06987" y="4859896"/>
            <a:ext cx="103901" cy="10157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25763" y="4859896"/>
            <a:ext cx="103889" cy="101579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87101" y="4818769"/>
            <a:ext cx="2900680" cy="181610"/>
          </a:xfrm>
          <a:custGeom>
            <a:avLst/>
            <a:gdLst/>
            <a:ahLst/>
            <a:cxnLst/>
            <a:rect l="l" t="t" r="r" b="b"/>
            <a:pathLst>
              <a:path w="2900679" h="181610">
                <a:moveTo>
                  <a:pt x="0" y="181438"/>
                </a:moveTo>
                <a:lnTo>
                  <a:pt x="2900563" y="181438"/>
                </a:lnTo>
                <a:lnTo>
                  <a:pt x="2900563" y="0"/>
                </a:lnTo>
                <a:lnTo>
                  <a:pt x="0" y="0"/>
                </a:lnTo>
                <a:lnTo>
                  <a:pt x="0" y="181438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63963" y="5041335"/>
            <a:ext cx="103990" cy="102091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482754" y="5041335"/>
            <a:ext cx="103807" cy="102091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301545" y="5041335"/>
            <a:ext cx="103807" cy="102091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119727" y="5041335"/>
            <a:ext cx="104416" cy="10209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38536" y="5041335"/>
            <a:ext cx="103986" cy="102091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57324" y="5041335"/>
            <a:ext cx="103996" cy="102091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576099" y="5041335"/>
            <a:ext cx="103889" cy="102091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94860" y="5041335"/>
            <a:ext cx="103904" cy="102091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13611" y="5041335"/>
            <a:ext cx="103913" cy="102091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032387" y="5041335"/>
            <a:ext cx="103913" cy="102091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51163" y="5041335"/>
            <a:ext cx="103913" cy="102091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69935" y="5041335"/>
            <a:ext cx="103904" cy="102091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88223" y="5041335"/>
            <a:ext cx="103913" cy="102091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06987" y="5041335"/>
            <a:ext cx="103901" cy="102091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25763" y="5041335"/>
            <a:ext cx="103889" cy="102091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44523" y="5041335"/>
            <a:ext cx="103904" cy="102091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05862" y="5000208"/>
            <a:ext cx="2900680" cy="182245"/>
          </a:xfrm>
          <a:custGeom>
            <a:avLst/>
            <a:gdLst/>
            <a:ahLst/>
            <a:cxnLst/>
            <a:rect l="l" t="t" r="r" b="b"/>
            <a:pathLst>
              <a:path w="2900679" h="182245">
                <a:moveTo>
                  <a:pt x="0" y="181926"/>
                </a:moveTo>
                <a:lnTo>
                  <a:pt x="2900594" y="181926"/>
                </a:lnTo>
                <a:lnTo>
                  <a:pt x="2900594" y="0"/>
                </a:lnTo>
                <a:lnTo>
                  <a:pt x="0" y="0"/>
                </a:lnTo>
                <a:lnTo>
                  <a:pt x="0" y="181926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383288" y="2316225"/>
            <a:ext cx="106428" cy="103984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202109" y="2316225"/>
            <a:ext cx="106398" cy="103984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20473" y="2316225"/>
            <a:ext cx="106215" cy="103984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39295" y="2316225"/>
            <a:ext cx="106184" cy="103984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58055" y="2316225"/>
            <a:ext cx="106215" cy="1039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76663" y="2316225"/>
            <a:ext cx="106398" cy="1039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95454" y="2316225"/>
            <a:ext cx="106398" cy="1039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14245" y="2316225"/>
            <a:ext cx="106398" cy="1039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33036" y="2316225"/>
            <a:ext cx="106428" cy="1039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51827" y="2316225"/>
            <a:ext cx="106398" cy="1039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570222" y="2316225"/>
            <a:ext cx="103776" cy="1039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388799" y="2316225"/>
            <a:ext cx="103990" cy="1039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07590" y="2316225"/>
            <a:ext cx="103990" cy="1039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26381" y="2316225"/>
            <a:ext cx="103990" cy="1039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845173" y="2316225"/>
            <a:ext cx="103990" cy="1039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663963" y="2316225"/>
            <a:ext cx="103990" cy="1039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25278" y="2277511"/>
            <a:ext cx="2901315" cy="181610"/>
          </a:xfrm>
          <a:custGeom>
            <a:avLst/>
            <a:gdLst/>
            <a:ahLst/>
            <a:cxnLst/>
            <a:rect l="l" t="t" r="r" b="b"/>
            <a:pathLst>
              <a:path w="2901315" h="181610">
                <a:moveTo>
                  <a:pt x="0" y="181411"/>
                </a:moveTo>
                <a:lnTo>
                  <a:pt x="2900716" y="181411"/>
                </a:lnTo>
                <a:lnTo>
                  <a:pt x="2900716" y="0"/>
                </a:lnTo>
                <a:lnTo>
                  <a:pt x="0" y="0"/>
                </a:lnTo>
                <a:lnTo>
                  <a:pt x="0" y="181411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246019" y="5084887"/>
            <a:ext cx="101551" cy="104496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246019" y="4903448"/>
            <a:ext cx="101551" cy="104009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246019" y="4722009"/>
            <a:ext cx="101551" cy="104009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246019" y="4540546"/>
            <a:ext cx="101551" cy="104009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246019" y="4359107"/>
            <a:ext cx="101551" cy="10400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246019" y="4177668"/>
            <a:ext cx="101551" cy="10400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246019" y="3996229"/>
            <a:ext cx="101551" cy="10400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246019" y="3814290"/>
            <a:ext cx="101551" cy="104021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246019" y="3632860"/>
            <a:ext cx="101551" cy="103984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46019" y="3451418"/>
            <a:ext cx="101551" cy="104015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246019" y="3270006"/>
            <a:ext cx="101551" cy="103984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246019" y="3088595"/>
            <a:ext cx="101551" cy="103984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246019" y="2906970"/>
            <a:ext cx="101551" cy="104228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246019" y="2725193"/>
            <a:ext cx="101551" cy="10438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246019" y="2543781"/>
            <a:ext cx="101551" cy="10398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246019" y="2362187"/>
            <a:ext cx="101551" cy="10398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07303" y="2323474"/>
            <a:ext cx="181610" cy="2905125"/>
          </a:xfrm>
          <a:custGeom>
            <a:avLst/>
            <a:gdLst/>
            <a:ahLst/>
            <a:cxnLst/>
            <a:rect l="l" t="t" r="r" b="b"/>
            <a:pathLst>
              <a:path w="181609" h="2905125">
                <a:moveTo>
                  <a:pt x="0" y="0"/>
                </a:moveTo>
                <a:lnTo>
                  <a:pt x="0" y="2904620"/>
                </a:lnTo>
                <a:lnTo>
                  <a:pt x="181422" y="2904620"/>
                </a:lnTo>
                <a:lnTo>
                  <a:pt x="181422" y="0"/>
                </a:lnTo>
                <a:lnTo>
                  <a:pt x="0" y="0"/>
                </a:lnTo>
              </a:path>
            </a:pathLst>
          </a:custGeom>
          <a:ln w="48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926988" y="3034924"/>
            <a:ext cx="11303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latin typeface="Arial"/>
                <a:cs typeface="Arial"/>
              </a:rPr>
              <a:t>partial</a:t>
            </a:r>
            <a:r>
              <a:rPr sz="1250" spc="-5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products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6610456" y="2369436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596846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26011" y="2313797"/>
            <a:ext cx="111069" cy="111252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429247" y="2551030"/>
            <a:ext cx="778510" cy="0"/>
          </a:xfrm>
          <a:custGeom>
            <a:avLst/>
            <a:gdLst/>
            <a:ahLst/>
            <a:cxnLst/>
            <a:rect l="l" t="t" r="r" b="b"/>
            <a:pathLst>
              <a:path w="778509">
                <a:moveTo>
                  <a:pt x="778055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344808" y="2495397"/>
            <a:ext cx="111038" cy="111282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48038" y="2732442"/>
            <a:ext cx="959485" cy="0"/>
          </a:xfrm>
          <a:custGeom>
            <a:avLst/>
            <a:gdLst/>
            <a:ahLst/>
            <a:cxnLst/>
            <a:rect l="l" t="t" r="r" b="b"/>
            <a:pathLst>
              <a:path w="959484">
                <a:moveTo>
                  <a:pt x="959264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162995" y="2676814"/>
            <a:ext cx="111648" cy="111252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66433" y="2914219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1140870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981761" y="2858597"/>
            <a:ext cx="111282" cy="111465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85224" y="3095844"/>
            <a:ext cx="1322705" cy="0"/>
          </a:xfrm>
          <a:custGeom>
            <a:avLst/>
            <a:gdLst/>
            <a:ahLst/>
            <a:cxnLst/>
            <a:rect l="l" t="t" r="r" b="b"/>
            <a:pathLst>
              <a:path w="1322704">
                <a:moveTo>
                  <a:pt x="1322079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800557" y="3040227"/>
            <a:ext cx="111069" cy="11125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03832" y="3277256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1503471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619353" y="3221614"/>
            <a:ext cx="111069" cy="111221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522623" y="3458667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90">
                <a:moveTo>
                  <a:pt x="1684680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38150" y="3403000"/>
            <a:ext cx="111069" cy="111312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1384" y="3640109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1865919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56946" y="3584478"/>
            <a:ext cx="111069" cy="111282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160205" y="3821539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40">
                <a:moveTo>
                  <a:pt x="2047098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075529" y="3765925"/>
            <a:ext cx="111252" cy="111261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78966" y="4003478"/>
            <a:ext cx="2228850" cy="0"/>
          </a:xfrm>
          <a:custGeom>
            <a:avLst/>
            <a:gdLst/>
            <a:ahLst/>
            <a:cxnLst/>
            <a:rect l="l" t="t" r="r" b="b"/>
            <a:pathLst>
              <a:path w="2228850">
                <a:moveTo>
                  <a:pt x="2228337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94326" y="3947348"/>
            <a:ext cx="111252" cy="111754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797787" y="4184917"/>
            <a:ext cx="2409825" cy="0"/>
          </a:xfrm>
          <a:custGeom>
            <a:avLst/>
            <a:gdLst/>
            <a:ahLst/>
            <a:cxnLst/>
            <a:rect l="l" t="t" r="r" b="b"/>
            <a:pathLst>
              <a:path w="2409825">
                <a:moveTo>
                  <a:pt x="2409516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713122" y="4129265"/>
            <a:ext cx="111252" cy="11130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15969" y="4366355"/>
            <a:ext cx="2591435" cy="0"/>
          </a:xfrm>
          <a:custGeom>
            <a:avLst/>
            <a:gdLst/>
            <a:ahLst/>
            <a:cxnLst/>
            <a:rect l="l" t="t" r="r" b="b"/>
            <a:pathLst>
              <a:path w="2591434">
                <a:moveTo>
                  <a:pt x="2591335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531492" y="4310703"/>
            <a:ext cx="111069" cy="111300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34759" y="4547794"/>
            <a:ext cx="2773045" cy="0"/>
          </a:xfrm>
          <a:custGeom>
            <a:avLst/>
            <a:gdLst/>
            <a:ahLst/>
            <a:cxnLst/>
            <a:rect l="l" t="t" r="r" b="b"/>
            <a:pathLst>
              <a:path w="2773045">
                <a:moveTo>
                  <a:pt x="2772544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350288" y="4492169"/>
            <a:ext cx="111069" cy="111273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253550" y="4729258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2953753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169085" y="4673608"/>
            <a:ext cx="111069" cy="111276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072341" y="4910697"/>
            <a:ext cx="3134995" cy="0"/>
          </a:xfrm>
          <a:custGeom>
            <a:avLst/>
            <a:gdLst/>
            <a:ahLst/>
            <a:cxnLst/>
            <a:rect l="l" t="t" r="r" b="b"/>
            <a:pathLst>
              <a:path w="3134995">
                <a:moveTo>
                  <a:pt x="3134962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987668" y="4855046"/>
            <a:ext cx="111282" cy="111276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891132" y="5092136"/>
            <a:ext cx="3316604" cy="0"/>
          </a:xfrm>
          <a:custGeom>
            <a:avLst/>
            <a:gdLst/>
            <a:ahLst/>
            <a:cxnLst/>
            <a:rect l="l" t="t" r="r" b="b"/>
            <a:pathLst>
              <a:path w="3316604">
                <a:moveTo>
                  <a:pt x="3316171" y="0"/>
                </a:moveTo>
                <a:lnTo>
                  <a:pt x="0" y="0"/>
                </a:lnTo>
              </a:path>
            </a:pathLst>
          </a:custGeom>
          <a:ln w="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806464" y="5036487"/>
            <a:ext cx="111252" cy="111773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 txBox="1"/>
          <p:nvPr/>
        </p:nvSpPr>
        <p:spPr>
          <a:xfrm>
            <a:off x="7423665" y="3373371"/>
            <a:ext cx="187325" cy="7975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35"/>
              </a:lnSpc>
            </a:pPr>
            <a:r>
              <a:rPr sz="1250" spc="10" dirty="0">
                <a:solidFill>
                  <a:srgbClr val="0000FF"/>
                </a:solidFill>
                <a:latin typeface="Arial"/>
                <a:cs typeface="Arial"/>
              </a:rPr>
              <a:t>multiplier</a:t>
            </a:r>
            <a:r>
              <a:rPr sz="125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9" name="object 32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30" name="object 330"/>
          <p:cNvSpPr txBox="1"/>
          <p:nvPr/>
        </p:nvSpPr>
        <p:spPr>
          <a:xfrm>
            <a:off x="4443479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7419358" y="2286754"/>
            <a:ext cx="1619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2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200" spc="30" baseline="-3125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200" baseline="-3125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7419358" y="5065600"/>
            <a:ext cx="2190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75" spc="-30" baseline="17777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800" spc="10" dirty="0">
                <a:solidFill>
                  <a:srgbClr val="0000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936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9495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2290" y="461589"/>
            <a:ext cx="3607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Array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Multiplier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9145" y="200440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5085"/>
                </a:moveTo>
                <a:lnTo>
                  <a:pt x="374964" y="375085"/>
                </a:lnTo>
                <a:lnTo>
                  <a:pt x="374964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987" y="2004409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0" y="375085"/>
                </a:moveTo>
                <a:lnTo>
                  <a:pt x="374629" y="375085"/>
                </a:lnTo>
                <a:lnTo>
                  <a:pt x="374629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8432" y="200440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5085"/>
                </a:moveTo>
                <a:lnTo>
                  <a:pt x="374934" y="375085"/>
                </a:lnTo>
                <a:lnTo>
                  <a:pt x="374934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8304" y="2004409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0" y="375085"/>
                </a:moveTo>
                <a:lnTo>
                  <a:pt x="374599" y="375085"/>
                </a:lnTo>
                <a:lnTo>
                  <a:pt x="374599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9700" y="2504493"/>
            <a:ext cx="374650" cy="375920"/>
          </a:xfrm>
          <a:custGeom>
            <a:avLst/>
            <a:gdLst/>
            <a:ahLst/>
            <a:cxnLst/>
            <a:rect l="l" t="t" r="r" b="b"/>
            <a:pathLst>
              <a:path w="374650" h="375919">
                <a:moveTo>
                  <a:pt x="0" y="375390"/>
                </a:moveTo>
                <a:lnTo>
                  <a:pt x="374629" y="375390"/>
                </a:lnTo>
                <a:lnTo>
                  <a:pt x="374629" y="0"/>
                </a:lnTo>
                <a:lnTo>
                  <a:pt x="0" y="0"/>
                </a:lnTo>
                <a:lnTo>
                  <a:pt x="0" y="375390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9145" y="2504493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19">
                <a:moveTo>
                  <a:pt x="0" y="375390"/>
                </a:moveTo>
                <a:lnTo>
                  <a:pt x="374964" y="375390"/>
                </a:lnTo>
                <a:lnTo>
                  <a:pt x="374964" y="0"/>
                </a:lnTo>
                <a:lnTo>
                  <a:pt x="0" y="0"/>
                </a:lnTo>
                <a:lnTo>
                  <a:pt x="0" y="375390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987" y="2504493"/>
            <a:ext cx="374650" cy="375920"/>
          </a:xfrm>
          <a:custGeom>
            <a:avLst/>
            <a:gdLst/>
            <a:ahLst/>
            <a:cxnLst/>
            <a:rect l="l" t="t" r="r" b="b"/>
            <a:pathLst>
              <a:path w="374650" h="375919">
                <a:moveTo>
                  <a:pt x="0" y="375390"/>
                </a:moveTo>
                <a:lnTo>
                  <a:pt x="374629" y="375390"/>
                </a:lnTo>
                <a:lnTo>
                  <a:pt x="374629" y="0"/>
                </a:lnTo>
                <a:lnTo>
                  <a:pt x="0" y="0"/>
                </a:lnTo>
                <a:lnTo>
                  <a:pt x="0" y="375390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8432" y="2504493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19">
                <a:moveTo>
                  <a:pt x="0" y="375390"/>
                </a:moveTo>
                <a:lnTo>
                  <a:pt x="374934" y="375390"/>
                </a:lnTo>
                <a:lnTo>
                  <a:pt x="374934" y="0"/>
                </a:lnTo>
                <a:lnTo>
                  <a:pt x="0" y="0"/>
                </a:lnTo>
                <a:lnTo>
                  <a:pt x="0" y="375390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9828" y="3004943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5085"/>
                </a:moveTo>
                <a:lnTo>
                  <a:pt x="374964" y="375085"/>
                </a:lnTo>
                <a:lnTo>
                  <a:pt x="374964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9700" y="3004943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0" y="375085"/>
                </a:moveTo>
                <a:lnTo>
                  <a:pt x="374629" y="375085"/>
                </a:lnTo>
                <a:lnTo>
                  <a:pt x="374629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145" y="3004943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5085"/>
                </a:moveTo>
                <a:lnTo>
                  <a:pt x="374964" y="375085"/>
                </a:lnTo>
                <a:lnTo>
                  <a:pt x="374964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8987" y="3004943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0" y="375085"/>
                </a:moveTo>
                <a:lnTo>
                  <a:pt x="374629" y="375085"/>
                </a:lnTo>
                <a:lnTo>
                  <a:pt x="374629" y="0"/>
                </a:lnTo>
                <a:lnTo>
                  <a:pt x="0" y="0"/>
                </a:lnTo>
                <a:lnTo>
                  <a:pt x="0" y="37508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0328" y="3504996"/>
            <a:ext cx="374650" cy="375920"/>
          </a:xfrm>
          <a:custGeom>
            <a:avLst/>
            <a:gdLst/>
            <a:ahLst/>
            <a:cxnLst/>
            <a:rect l="l" t="t" r="r" b="b"/>
            <a:pathLst>
              <a:path w="374650" h="375920">
                <a:moveTo>
                  <a:pt x="0" y="375439"/>
                </a:moveTo>
                <a:lnTo>
                  <a:pt x="374593" y="375439"/>
                </a:lnTo>
                <a:lnTo>
                  <a:pt x="374593" y="0"/>
                </a:lnTo>
                <a:lnTo>
                  <a:pt x="0" y="0"/>
                </a:lnTo>
                <a:lnTo>
                  <a:pt x="0" y="375439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9828" y="3504996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20">
                <a:moveTo>
                  <a:pt x="0" y="375439"/>
                </a:moveTo>
                <a:lnTo>
                  <a:pt x="374964" y="375439"/>
                </a:lnTo>
                <a:lnTo>
                  <a:pt x="374964" y="0"/>
                </a:lnTo>
                <a:lnTo>
                  <a:pt x="0" y="0"/>
                </a:lnTo>
                <a:lnTo>
                  <a:pt x="0" y="375439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9700" y="3504996"/>
            <a:ext cx="374650" cy="375920"/>
          </a:xfrm>
          <a:custGeom>
            <a:avLst/>
            <a:gdLst/>
            <a:ahLst/>
            <a:cxnLst/>
            <a:rect l="l" t="t" r="r" b="b"/>
            <a:pathLst>
              <a:path w="374650" h="375920">
                <a:moveTo>
                  <a:pt x="0" y="375439"/>
                </a:moveTo>
                <a:lnTo>
                  <a:pt x="374629" y="375439"/>
                </a:lnTo>
                <a:lnTo>
                  <a:pt x="374629" y="0"/>
                </a:lnTo>
                <a:lnTo>
                  <a:pt x="0" y="0"/>
                </a:lnTo>
                <a:lnTo>
                  <a:pt x="0" y="375439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9145" y="3504996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20">
                <a:moveTo>
                  <a:pt x="0" y="375439"/>
                </a:moveTo>
                <a:lnTo>
                  <a:pt x="374964" y="375439"/>
                </a:lnTo>
                <a:lnTo>
                  <a:pt x="374964" y="0"/>
                </a:lnTo>
                <a:lnTo>
                  <a:pt x="0" y="0"/>
                </a:lnTo>
                <a:lnTo>
                  <a:pt x="0" y="375439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0480" y="400557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63282" y="374988"/>
                </a:moveTo>
                <a:lnTo>
                  <a:pt x="313361" y="374988"/>
                </a:lnTo>
                <a:lnTo>
                  <a:pt x="331683" y="371653"/>
                </a:lnTo>
                <a:lnTo>
                  <a:pt x="349995" y="363320"/>
                </a:lnTo>
                <a:lnTo>
                  <a:pt x="363318" y="349985"/>
                </a:lnTo>
                <a:lnTo>
                  <a:pt x="371642" y="331648"/>
                </a:lnTo>
                <a:lnTo>
                  <a:pt x="374974" y="313324"/>
                </a:lnTo>
                <a:lnTo>
                  <a:pt x="374974" y="63331"/>
                </a:lnTo>
                <a:lnTo>
                  <a:pt x="363318" y="26657"/>
                </a:lnTo>
                <a:lnTo>
                  <a:pt x="331683" y="3334"/>
                </a:lnTo>
                <a:lnTo>
                  <a:pt x="313361" y="0"/>
                </a:lnTo>
                <a:lnTo>
                  <a:pt x="63282" y="0"/>
                </a:lnTo>
                <a:lnTo>
                  <a:pt x="26657" y="11658"/>
                </a:lnTo>
                <a:lnTo>
                  <a:pt x="3334" y="43327"/>
                </a:lnTo>
                <a:lnTo>
                  <a:pt x="0" y="63331"/>
                </a:lnTo>
                <a:lnTo>
                  <a:pt x="0" y="313324"/>
                </a:lnTo>
                <a:lnTo>
                  <a:pt x="11670" y="349985"/>
                </a:lnTo>
                <a:lnTo>
                  <a:pt x="43290" y="371653"/>
                </a:lnTo>
                <a:lnTo>
                  <a:pt x="63282" y="374988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0328" y="4005571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63270" y="374988"/>
                </a:moveTo>
                <a:lnTo>
                  <a:pt x="313023" y="374988"/>
                </a:lnTo>
                <a:lnTo>
                  <a:pt x="331341" y="371653"/>
                </a:lnTo>
                <a:lnTo>
                  <a:pt x="349629" y="363320"/>
                </a:lnTo>
                <a:lnTo>
                  <a:pt x="362949" y="349985"/>
                </a:lnTo>
                <a:lnTo>
                  <a:pt x="371301" y="331648"/>
                </a:lnTo>
                <a:lnTo>
                  <a:pt x="374623" y="313324"/>
                </a:lnTo>
                <a:lnTo>
                  <a:pt x="374623" y="63331"/>
                </a:lnTo>
                <a:lnTo>
                  <a:pt x="362949" y="26657"/>
                </a:lnTo>
                <a:lnTo>
                  <a:pt x="331341" y="3334"/>
                </a:lnTo>
                <a:lnTo>
                  <a:pt x="313023" y="0"/>
                </a:lnTo>
                <a:lnTo>
                  <a:pt x="63270" y="0"/>
                </a:lnTo>
                <a:lnTo>
                  <a:pt x="26633" y="11658"/>
                </a:lnTo>
                <a:lnTo>
                  <a:pt x="3322" y="43327"/>
                </a:lnTo>
                <a:lnTo>
                  <a:pt x="0" y="63331"/>
                </a:lnTo>
                <a:lnTo>
                  <a:pt x="0" y="313324"/>
                </a:lnTo>
                <a:lnTo>
                  <a:pt x="11643" y="349985"/>
                </a:lnTo>
                <a:lnTo>
                  <a:pt x="43278" y="371653"/>
                </a:lnTo>
                <a:lnTo>
                  <a:pt x="63270" y="374988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9828" y="400557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63245" y="374988"/>
                </a:moveTo>
                <a:lnTo>
                  <a:pt x="313364" y="374988"/>
                </a:lnTo>
                <a:lnTo>
                  <a:pt x="331683" y="371653"/>
                </a:lnTo>
                <a:lnTo>
                  <a:pt x="350032" y="363320"/>
                </a:lnTo>
                <a:lnTo>
                  <a:pt x="363230" y="349985"/>
                </a:lnTo>
                <a:lnTo>
                  <a:pt x="371551" y="331648"/>
                </a:lnTo>
                <a:lnTo>
                  <a:pt x="374903" y="313324"/>
                </a:lnTo>
                <a:lnTo>
                  <a:pt x="374903" y="63331"/>
                </a:lnTo>
                <a:lnTo>
                  <a:pt x="363230" y="26657"/>
                </a:lnTo>
                <a:lnTo>
                  <a:pt x="331683" y="3334"/>
                </a:lnTo>
                <a:lnTo>
                  <a:pt x="313364" y="0"/>
                </a:lnTo>
                <a:lnTo>
                  <a:pt x="63245" y="0"/>
                </a:lnTo>
                <a:lnTo>
                  <a:pt x="26639" y="11658"/>
                </a:lnTo>
                <a:lnTo>
                  <a:pt x="3322" y="43327"/>
                </a:lnTo>
                <a:lnTo>
                  <a:pt x="0" y="63331"/>
                </a:lnTo>
                <a:lnTo>
                  <a:pt x="0" y="313324"/>
                </a:lnTo>
                <a:lnTo>
                  <a:pt x="11643" y="349985"/>
                </a:lnTo>
                <a:lnTo>
                  <a:pt x="43281" y="371653"/>
                </a:lnTo>
                <a:lnTo>
                  <a:pt x="63245" y="374988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9700" y="4005571"/>
            <a:ext cx="374650" cy="375285"/>
          </a:xfrm>
          <a:custGeom>
            <a:avLst/>
            <a:gdLst/>
            <a:ahLst/>
            <a:cxnLst/>
            <a:rect l="l" t="t" r="r" b="b"/>
            <a:pathLst>
              <a:path w="374650" h="375285">
                <a:moveTo>
                  <a:pt x="63215" y="374988"/>
                </a:moveTo>
                <a:lnTo>
                  <a:pt x="312938" y="374988"/>
                </a:lnTo>
                <a:lnTo>
                  <a:pt x="331256" y="371653"/>
                </a:lnTo>
                <a:lnTo>
                  <a:pt x="349605" y="363320"/>
                </a:lnTo>
                <a:lnTo>
                  <a:pt x="362925" y="349985"/>
                </a:lnTo>
                <a:lnTo>
                  <a:pt x="371246" y="331648"/>
                </a:lnTo>
                <a:lnTo>
                  <a:pt x="374599" y="313324"/>
                </a:lnTo>
                <a:lnTo>
                  <a:pt x="374599" y="63331"/>
                </a:lnTo>
                <a:lnTo>
                  <a:pt x="362925" y="26657"/>
                </a:lnTo>
                <a:lnTo>
                  <a:pt x="331256" y="3334"/>
                </a:lnTo>
                <a:lnTo>
                  <a:pt x="312938" y="0"/>
                </a:lnTo>
                <a:lnTo>
                  <a:pt x="63215" y="0"/>
                </a:lnTo>
                <a:lnTo>
                  <a:pt x="26548" y="11658"/>
                </a:lnTo>
                <a:lnTo>
                  <a:pt x="3200" y="43327"/>
                </a:lnTo>
                <a:lnTo>
                  <a:pt x="0" y="63331"/>
                </a:lnTo>
                <a:lnTo>
                  <a:pt x="0" y="313324"/>
                </a:lnTo>
                <a:lnTo>
                  <a:pt x="11551" y="349985"/>
                </a:lnTo>
                <a:lnTo>
                  <a:pt x="43220" y="371653"/>
                </a:lnTo>
                <a:lnTo>
                  <a:pt x="63215" y="374988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0480" y="2067686"/>
            <a:ext cx="3811270" cy="0"/>
          </a:xfrm>
          <a:custGeom>
            <a:avLst/>
            <a:gdLst/>
            <a:ahLst/>
            <a:cxnLst/>
            <a:rect l="l" t="t" r="r" b="b"/>
            <a:pathLst>
              <a:path w="3811270">
                <a:moveTo>
                  <a:pt x="0" y="0"/>
                </a:moveTo>
                <a:lnTo>
                  <a:pt x="3810853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0480" y="2567831"/>
            <a:ext cx="3311525" cy="0"/>
          </a:xfrm>
          <a:custGeom>
            <a:avLst/>
            <a:gdLst/>
            <a:ahLst/>
            <a:cxnLst/>
            <a:rect l="l" t="t" r="r" b="b"/>
            <a:pathLst>
              <a:path w="3311525">
                <a:moveTo>
                  <a:pt x="0" y="0"/>
                </a:moveTo>
                <a:lnTo>
                  <a:pt x="3311286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0480" y="3068372"/>
            <a:ext cx="2811780" cy="0"/>
          </a:xfrm>
          <a:custGeom>
            <a:avLst/>
            <a:gdLst/>
            <a:ahLst/>
            <a:cxnLst/>
            <a:rect l="l" t="t" r="r" b="b"/>
            <a:pathLst>
              <a:path w="2811779">
                <a:moveTo>
                  <a:pt x="0" y="0"/>
                </a:moveTo>
                <a:lnTo>
                  <a:pt x="2811566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0480" y="3568364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5">
                <a:moveTo>
                  <a:pt x="0" y="0"/>
                </a:moveTo>
                <a:lnTo>
                  <a:pt x="2311999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5201" y="1753956"/>
            <a:ext cx="1873885" cy="1876425"/>
          </a:xfrm>
          <a:custGeom>
            <a:avLst/>
            <a:gdLst/>
            <a:ahLst/>
            <a:cxnLst/>
            <a:rect l="l" t="t" r="r" b="b"/>
            <a:pathLst>
              <a:path w="1873885" h="1876425">
                <a:moveTo>
                  <a:pt x="1873785" y="0"/>
                </a:moveTo>
                <a:lnTo>
                  <a:pt x="0" y="187619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4704" y="1753956"/>
            <a:ext cx="1873885" cy="1876425"/>
          </a:xfrm>
          <a:custGeom>
            <a:avLst/>
            <a:gdLst/>
            <a:ahLst/>
            <a:cxnLst/>
            <a:rect l="l" t="t" r="r" b="b"/>
            <a:pathLst>
              <a:path w="1873885" h="1876425">
                <a:moveTo>
                  <a:pt x="1873727" y="0"/>
                </a:moveTo>
                <a:lnTo>
                  <a:pt x="0" y="187619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4576" y="1753956"/>
            <a:ext cx="1873885" cy="1876425"/>
          </a:xfrm>
          <a:custGeom>
            <a:avLst/>
            <a:gdLst/>
            <a:ahLst/>
            <a:cxnLst/>
            <a:rect l="l" t="t" r="r" b="b"/>
            <a:pathLst>
              <a:path w="1873885" h="1876425">
                <a:moveTo>
                  <a:pt x="1873727" y="0"/>
                </a:moveTo>
                <a:lnTo>
                  <a:pt x="0" y="187619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4022" y="1753956"/>
            <a:ext cx="1873885" cy="1876425"/>
          </a:xfrm>
          <a:custGeom>
            <a:avLst/>
            <a:gdLst/>
            <a:ahLst/>
            <a:cxnLst/>
            <a:rect l="l" t="t" r="r" b="b"/>
            <a:pathLst>
              <a:path w="1873885" h="1876425">
                <a:moveTo>
                  <a:pt x="1873849" y="0"/>
                </a:moveTo>
                <a:lnTo>
                  <a:pt x="0" y="187619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7329" y="2379495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4299" y="237949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77048" y="2379495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4140" y="237949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6920" y="2379495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3586" y="237949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76487" y="2379495"/>
            <a:ext cx="0" cy="2126615"/>
          </a:xfrm>
          <a:custGeom>
            <a:avLst/>
            <a:gdLst/>
            <a:ahLst/>
            <a:cxnLst/>
            <a:rect l="l" t="t" r="r" b="b"/>
            <a:pathLst>
              <a:path h="2126615">
                <a:moveTo>
                  <a:pt x="0" y="0"/>
                </a:moveTo>
                <a:lnTo>
                  <a:pt x="0" y="212605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3427" y="237949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7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77761" y="287988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4732" y="287988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967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7329" y="287988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64299" y="287988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7048" y="287988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4140" y="287988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6920" y="2879884"/>
            <a:ext cx="0" cy="1626235"/>
          </a:xfrm>
          <a:custGeom>
            <a:avLst/>
            <a:gdLst/>
            <a:ahLst/>
            <a:cxnLst/>
            <a:rect l="l" t="t" r="r" b="b"/>
            <a:pathLst>
              <a:path h="1626235">
                <a:moveTo>
                  <a:pt x="0" y="0"/>
                </a:moveTo>
                <a:lnTo>
                  <a:pt x="0" y="1625667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3586" y="287988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846" y="0"/>
                </a:moveTo>
                <a:lnTo>
                  <a:pt x="0" y="12502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77920" y="338002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4951" y="338002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87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7761" y="338002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4732" y="338002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7329" y="338002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64299" y="338002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84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77048" y="3380028"/>
            <a:ext cx="0" cy="1125855"/>
          </a:xfrm>
          <a:custGeom>
            <a:avLst/>
            <a:gdLst/>
            <a:ahLst/>
            <a:cxnLst/>
            <a:rect l="l" t="t" r="r" b="b"/>
            <a:pathLst>
              <a:path h="1125854">
                <a:moveTo>
                  <a:pt x="0" y="0"/>
                </a:moveTo>
                <a:lnTo>
                  <a:pt x="0" y="112552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64140" y="338002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846" y="0"/>
                </a:moveTo>
                <a:lnTo>
                  <a:pt x="0" y="12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8468" y="388043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3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50467" y="3880436"/>
            <a:ext cx="140335" cy="142240"/>
          </a:xfrm>
          <a:custGeom>
            <a:avLst/>
            <a:gdLst/>
            <a:ahLst/>
            <a:cxnLst/>
            <a:rect l="l" t="t" r="r" b="b"/>
            <a:pathLst>
              <a:path w="140335" h="142239">
                <a:moveTo>
                  <a:pt x="139860" y="0"/>
                </a:moveTo>
                <a:lnTo>
                  <a:pt x="0" y="1417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77920" y="388043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3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49955" y="3880436"/>
            <a:ext cx="140335" cy="142240"/>
          </a:xfrm>
          <a:custGeom>
            <a:avLst/>
            <a:gdLst/>
            <a:ahLst/>
            <a:cxnLst/>
            <a:rect l="l" t="t" r="r" b="b"/>
            <a:pathLst>
              <a:path w="140335" h="142239">
                <a:moveTo>
                  <a:pt x="139872" y="0"/>
                </a:moveTo>
                <a:lnTo>
                  <a:pt x="0" y="1417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77761" y="388043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3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49857" y="3880436"/>
            <a:ext cx="140335" cy="142240"/>
          </a:xfrm>
          <a:custGeom>
            <a:avLst/>
            <a:gdLst/>
            <a:ahLst/>
            <a:cxnLst/>
            <a:rect l="l" t="t" r="r" b="b"/>
            <a:pathLst>
              <a:path w="140335" h="142239">
                <a:moveTo>
                  <a:pt x="139842" y="0"/>
                </a:moveTo>
                <a:lnTo>
                  <a:pt x="0" y="1417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77329" y="3880436"/>
            <a:ext cx="0" cy="625475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0"/>
                </a:moveTo>
                <a:lnTo>
                  <a:pt x="0" y="62511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49303" y="3880436"/>
            <a:ext cx="140335" cy="142240"/>
          </a:xfrm>
          <a:custGeom>
            <a:avLst/>
            <a:gdLst/>
            <a:ahLst/>
            <a:cxnLst/>
            <a:rect l="l" t="t" r="r" b="b"/>
            <a:pathLst>
              <a:path w="140335" h="142239">
                <a:moveTo>
                  <a:pt x="139842" y="0"/>
                </a:moveTo>
                <a:lnTo>
                  <a:pt x="0" y="1417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64299" y="419389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846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64732" y="419389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967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64951" y="419389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876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65454" y="419389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124873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78636" y="375541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78636" y="376876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78636" y="378208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78636" y="37954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78636" y="380875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8636" y="382209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78636" y="383543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78636" y="384876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8636" y="386210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8636" y="387543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78636" y="388875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78636" y="390209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78636" y="391542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78636" y="392876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78636" y="394210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78636" y="395543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797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78636" y="396890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78636" y="398223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78636" y="399557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77048" y="187910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77048" y="189242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77048" y="18924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8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77048" y="1959086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77048" y="197271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77048" y="19860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77048" y="199938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664" y="2499"/>
                </a:moveTo>
                <a:lnTo>
                  <a:pt x="1664" y="2499"/>
                </a:lnTo>
              </a:path>
            </a:pathLst>
          </a:custGeom>
          <a:ln w="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83988" y="18791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3990" y="1889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3993" y="18991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53995" y="19090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3998" y="19190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34000" y="19290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24003" y="19390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14006" y="19490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04008" y="19590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94011" y="196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84135" y="19793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74138" y="198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64140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64140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76920" y="187910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76920" y="189242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76921" y="18924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8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76920" y="1959086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76920" y="197271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76920" y="19860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76920" y="199938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664" y="2499"/>
                </a:moveTo>
                <a:lnTo>
                  <a:pt x="1664" y="2499"/>
                </a:lnTo>
              </a:path>
            </a:pathLst>
          </a:custGeom>
          <a:ln w="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83433" y="18791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73436" y="1889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63438" y="18991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53593" y="19090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43565" y="19190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33568" y="19290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23570" y="19390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13573" y="19490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03575" y="19590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3578" y="196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83581" y="19793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73583" y="198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63586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63586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76487" y="187910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76487" y="189242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76488" y="18924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8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76487" y="1959086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76487" y="197271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76487" y="19860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76487" y="199938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664" y="2499"/>
                </a:moveTo>
                <a:lnTo>
                  <a:pt x="1664" y="2499"/>
                </a:lnTo>
              </a:path>
            </a:pathLst>
          </a:custGeom>
          <a:ln w="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83274" y="18791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73277" y="1889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63279" y="18991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53282" y="19090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43285" y="19190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33440" y="19290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23412" y="19390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13414" y="19490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03417" y="19590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93419" y="196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83422" y="19793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73425" y="198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63427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63427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77329" y="187910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77329" y="189242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77329" y="18924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8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77329" y="1959086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77329" y="197271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77329" y="19860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77329" y="199938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664" y="2499"/>
                </a:moveTo>
                <a:lnTo>
                  <a:pt x="1664" y="2499"/>
                </a:lnTo>
              </a:path>
            </a:pathLst>
          </a:custGeom>
          <a:ln w="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82872" y="18791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72875" y="1889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62847" y="18991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52850" y="19090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42852" y="19190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32855" y="19290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22857" y="19390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12860" y="19490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02862" y="19590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92865" y="196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82867" y="19793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72870" y="198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62873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62873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74439" y="2256173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74439" y="229616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74439" y="230951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76115" y="232283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76115" y="233615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76115" y="234950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76115" y="236282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76115" y="237617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76115" y="238949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76115" y="240281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76115" y="241616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76115" y="242948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77761" y="244283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77761" y="245615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77761" y="246950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77761" y="248282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77761" y="249614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77920" y="2759640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19994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77920" y="278628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77920" y="27996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77920" y="281295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77920" y="282630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77920" y="283962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77920" y="285324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77920" y="286656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77920" y="287988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77920" y="289323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77920" y="290655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77920" y="291990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77920" y="293322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77920" y="294657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77920" y="295989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77920" y="297321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477920" y="298656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477920" y="299988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664" y="2514"/>
                </a:moveTo>
                <a:lnTo>
                  <a:pt x="1664" y="2514"/>
                </a:lnTo>
              </a:path>
            </a:pathLst>
          </a:custGeom>
          <a:ln w="50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978468" y="3255031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978468" y="326835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78468" y="328170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78468" y="329502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78468" y="330837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78468" y="332169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978468" y="333501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78468" y="334836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78468" y="336168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78468" y="33750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978468" y="3255030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313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978468" y="341501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78468" y="342837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978468" y="344168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78468" y="345504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978468" y="346836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7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78468" y="348170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78468" y="349502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977761" y="438055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477920" y="438055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78468" y="438055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478636" y="438055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9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8119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6784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5452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4117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2785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1453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0118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8786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7451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6119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14799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13467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12132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0800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9465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8133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6798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05466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04131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2799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1480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0148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98816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97481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96149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94814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93482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92147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90815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89480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88148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868283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854963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41613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28293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814943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80162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8830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7495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6163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4828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3508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22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72176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0841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9509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8177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6842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510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4175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2843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1508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0176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8856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57524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6189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54857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3522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2190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0855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49523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48191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6829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949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454975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44162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8305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41495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401635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8843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7508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36176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4844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3509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177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0842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9510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8178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6843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5523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22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4191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2856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1524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20189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18857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17522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16190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14858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3523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12191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0872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09537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08205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068701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05538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04206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02871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01539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00204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8872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7552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22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6217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4885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3553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2218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0886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89551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882195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86884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855524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842205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82900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22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815656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80233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78898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77566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76231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4899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73567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72232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0900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69565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68248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66913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655820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64246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629150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1579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60247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58912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575809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562490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54929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522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53597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52262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50930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495952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48235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46900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45568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44233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42901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44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1566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0234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38899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375678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362327" y="187910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67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352482" y="187910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200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347484" y="18791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337486" y="1889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327489" y="18991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317491" y="19090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307494" y="19190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297496" y="19290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287499" y="19390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277471" y="19490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267474" y="19590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257476" y="196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247479" y="19793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237482" y="198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27484" y="19993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17487" y="20093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207611" y="201937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197644" y="202937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187616" y="203937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177619" y="204936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167621" y="205936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157624" y="206936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147626" y="207935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137629" y="20893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127632" y="209935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117634" y="21093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107637" y="211934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97639" y="212934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087642" y="213937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077614" y="214937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067769" y="21594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057771" y="21694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047774" y="21794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037776" y="218951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027779" y="219951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017751" y="220950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007784" y="22195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997787" y="22295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987759" y="22395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977761" y="224949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967764" y="22594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957766" y="226949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947769" y="22794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937772" y="22894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927896" y="229951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7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917899" y="230951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907901" y="231948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897904" y="23295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87906" y="23395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877909" y="234950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867911" y="235950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57914" y="236949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847917" y="237949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37919" y="238949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27922" y="23994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817894" y="240948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07927" y="241948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797929" y="242948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88054" y="24395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778056" y="24495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768059" y="245950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758062" y="246950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748064" y="247950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738036" y="248949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728039" y="24994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18041" y="250949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08044" y="25194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98046" y="252948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88049" y="253948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78051" y="254951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668054" y="25594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658056" y="256947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648181" y="257947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76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638184" y="258950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628186" y="25994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618189" y="26094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608191" y="26194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598194" y="26294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588196" y="26394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578199" y="26494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568201" y="265948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558204" y="266948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548207" y="26794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38179" y="268947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528181" y="26995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517910" y="2709501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273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507912" y="2719468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998" y="0"/>
                </a:moveTo>
                <a:lnTo>
                  <a:pt x="0" y="5151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497915" y="27296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487917" y="27396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477920" y="274964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467922" y="275964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457925" y="27696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448050" y="277963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437991" y="278963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428024" y="279963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418027" y="280962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408029" y="28196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398032" y="28296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388065" y="28396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378067" y="284961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998" y="0"/>
                </a:moveTo>
                <a:lnTo>
                  <a:pt x="0" y="5273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368070" y="28599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358072" y="286991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6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348075" y="287988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38108" y="288991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28111" y="289990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318143" y="29099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308116" y="29199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298149" y="29299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288152" y="29398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278154" y="29498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268187" y="295989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258189" y="296989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248192" y="29798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238195" y="29898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228228" y="299988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218230" y="300991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208233" y="30199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198235" y="30299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188268" y="303990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178271" y="304990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168274" y="306005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158276" y="307004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148309" y="308004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138312" y="309004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128314" y="31000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118347" y="311003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108319" y="312003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098352" y="313003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088355" y="314003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078388" y="315002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6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068360" y="31600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502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058393" y="31700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048396" y="318001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038404" y="319001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028416" y="320004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018428" y="321004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008436" y="32200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998448" y="323003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988460" y="324003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978468" y="325003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968468" y="326002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958480" y="327002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948501" y="328002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938512" y="32900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928512" y="330001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918523" y="331004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908544" y="332004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898544" y="333001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888556" y="334003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878564" y="33500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868576" y="336003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858588" y="337003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848596" y="338002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838608" y="339002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828620" y="34000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818628" y="34100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808640" y="34200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798640" y="343001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788660" y="344001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778672" y="345004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68684" y="346003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58680" y="34700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748704" y="348003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738716" y="349003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28712" y="350002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8724" y="351002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708736" y="35200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698756" y="35300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688756" y="35400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78768" y="35500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668776" y="356004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6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658788" y="35700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648800" y="358000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638809" y="359000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628808" y="360003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618832" y="361003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608841" y="3620027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5001" y="0"/>
                </a:moveTo>
                <a:lnTo>
                  <a:pt x="0" y="512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598852" y="363014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588852" y="364014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578873" y="365017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568884" y="36601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558884" y="367016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548893" y="368016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38584" y="36901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6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528593" y="370015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518592" y="371015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508604" y="372015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498625" y="373015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77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488624" y="37404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5001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478636" y="37504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478636" y="37504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287871" y="1879107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664" y="3322"/>
                </a:moveTo>
                <a:lnTo>
                  <a:pt x="1664" y="3322"/>
                </a:lnTo>
              </a:path>
            </a:pathLst>
          </a:custGeom>
          <a:ln w="6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287871" y="189242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14"/>
                </a:lnTo>
              </a:path>
            </a:pathLst>
          </a:custGeom>
          <a:ln w="3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287027" y="1932416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662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241207" y="1942429"/>
            <a:ext cx="93345" cy="62230"/>
          </a:xfrm>
          <a:custGeom>
            <a:avLst/>
            <a:gdLst/>
            <a:ahLst/>
            <a:cxnLst/>
            <a:rect l="l" t="t" r="r" b="b"/>
            <a:pathLst>
              <a:path w="93345" h="62230">
                <a:moveTo>
                  <a:pt x="93207" y="0"/>
                </a:moveTo>
                <a:lnTo>
                  <a:pt x="0" y="0"/>
                </a:lnTo>
                <a:lnTo>
                  <a:pt x="46664" y="61935"/>
                </a:lnTo>
                <a:lnTo>
                  <a:pt x="93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287871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44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301069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44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314388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327739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44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326063" y="194741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319387" y="195740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22" y="0"/>
                </a:moveTo>
                <a:lnTo>
                  <a:pt x="0" y="5029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311066" y="196771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304391" y="197770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22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296192" y="1987706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52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289517" y="1997704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52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281196" y="1996027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2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274521" y="198603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5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266200" y="1976033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2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259524" y="1965761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22" y="5273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51204" y="1955763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32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242852" y="194576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98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244528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257848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271198" y="194241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289145" y="419389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289145" y="420722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289145" y="422056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289145" y="423389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289145" y="4247234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6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289145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302495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315815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29135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327489" y="426055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998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320814" y="4270557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22" y="0"/>
                </a:moveTo>
                <a:lnTo>
                  <a:pt x="0" y="5001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314169" y="4280558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22" y="0"/>
                </a:moveTo>
                <a:lnTo>
                  <a:pt x="0" y="5001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305818" y="429056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52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99143" y="430056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52" y="0"/>
                </a:moveTo>
                <a:lnTo>
                  <a:pt x="0" y="4998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290821" y="431056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998" y="0"/>
                </a:moveTo>
                <a:lnTo>
                  <a:pt x="0" y="5001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284146" y="431222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52" y="5001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77471" y="430222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5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69150" y="4292225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22" y="5001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62475" y="4282225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52" y="5001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54154" y="4272224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22" y="5001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47479" y="4262224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322" y="4998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242480" y="425556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1676" y="1655"/>
                </a:moveTo>
                <a:lnTo>
                  <a:pt x="0" y="0"/>
                </a:lnTo>
                <a:lnTo>
                  <a:pt x="4998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254154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67474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280824" y="42555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7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 txBox="1"/>
          <p:nvPr/>
        </p:nvSpPr>
        <p:spPr>
          <a:xfrm>
            <a:off x="6226853" y="1586355"/>
            <a:ext cx="1212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Arial"/>
                <a:cs typeface="Arial"/>
              </a:rPr>
              <a:t>y</a:t>
            </a:r>
            <a:r>
              <a:rPr sz="825" spc="15" baseline="-30303" dirty="0">
                <a:latin typeface="Arial"/>
                <a:cs typeface="Arial"/>
              </a:rPr>
              <a:t>0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3" name="object 613"/>
          <p:cNvSpPr txBox="1"/>
          <p:nvPr/>
        </p:nvSpPr>
        <p:spPr>
          <a:xfrm>
            <a:off x="5727275" y="1586355"/>
            <a:ext cx="1212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Arial"/>
                <a:cs typeface="Arial"/>
              </a:rPr>
              <a:t>y</a:t>
            </a:r>
            <a:r>
              <a:rPr sz="825" spc="15" baseline="-30303" dirty="0">
                <a:latin typeface="Arial"/>
                <a:cs typeface="Arial"/>
              </a:rPr>
              <a:t>1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4" name="object 614"/>
          <p:cNvSpPr txBox="1"/>
          <p:nvPr/>
        </p:nvSpPr>
        <p:spPr>
          <a:xfrm>
            <a:off x="5227568" y="1586355"/>
            <a:ext cx="1212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Arial"/>
                <a:cs typeface="Arial"/>
              </a:rPr>
              <a:t>y</a:t>
            </a:r>
            <a:r>
              <a:rPr sz="825" spc="15" baseline="-30303" dirty="0">
                <a:latin typeface="Arial"/>
                <a:cs typeface="Arial"/>
              </a:rPr>
              <a:t>2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5" name="object 615"/>
          <p:cNvSpPr txBox="1"/>
          <p:nvPr/>
        </p:nvSpPr>
        <p:spPr>
          <a:xfrm>
            <a:off x="4727991" y="1586355"/>
            <a:ext cx="1212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Arial"/>
                <a:cs typeface="Arial"/>
              </a:rPr>
              <a:t>y</a:t>
            </a:r>
            <a:r>
              <a:rPr sz="825" spc="15" baseline="-30303" dirty="0">
                <a:latin typeface="Arial"/>
                <a:cs typeface="Arial"/>
              </a:rPr>
              <a:t>3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6" name="object 616"/>
          <p:cNvSpPr txBox="1"/>
          <p:nvPr/>
        </p:nvSpPr>
        <p:spPr>
          <a:xfrm>
            <a:off x="2152916" y="1976773"/>
            <a:ext cx="120014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Arial"/>
                <a:cs typeface="Arial"/>
              </a:rPr>
              <a:t>x</a:t>
            </a:r>
            <a:r>
              <a:rPr sz="825" spc="15" baseline="-30303" dirty="0">
                <a:latin typeface="Arial"/>
                <a:cs typeface="Arial"/>
              </a:rPr>
              <a:t>0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7" name="object 617"/>
          <p:cNvSpPr txBox="1"/>
          <p:nvPr/>
        </p:nvSpPr>
        <p:spPr>
          <a:xfrm>
            <a:off x="2152916" y="2476895"/>
            <a:ext cx="120014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Arial"/>
                <a:cs typeface="Arial"/>
              </a:rPr>
              <a:t>x</a:t>
            </a:r>
            <a:r>
              <a:rPr sz="825" spc="15" baseline="-30303" dirty="0">
                <a:latin typeface="Arial"/>
                <a:cs typeface="Arial"/>
              </a:rPr>
              <a:t>1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8" name="object 618"/>
          <p:cNvSpPr txBox="1"/>
          <p:nvPr/>
        </p:nvSpPr>
        <p:spPr>
          <a:xfrm>
            <a:off x="2152916" y="2977434"/>
            <a:ext cx="120014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Arial"/>
                <a:cs typeface="Arial"/>
              </a:rPr>
              <a:t>x</a:t>
            </a:r>
            <a:r>
              <a:rPr sz="825" spc="15" baseline="-30303" dirty="0">
                <a:latin typeface="Arial"/>
                <a:cs typeface="Arial"/>
              </a:rPr>
              <a:t>2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2152916" y="3477425"/>
            <a:ext cx="120014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Arial"/>
                <a:cs typeface="Arial"/>
              </a:rPr>
              <a:t>x</a:t>
            </a:r>
            <a:r>
              <a:rPr sz="825" spc="15" baseline="-30303" dirty="0">
                <a:latin typeface="Arial"/>
                <a:cs typeface="Arial"/>
              </a:rPr>
              <a:t>3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0" name="object 620"/>
          <p:cNvSpPr txBox="1"/>
          <p:nvPr/>
        </p:nvSpPr>
        <p:spPr>
          <a:xfrm>
            <a:off x="5912136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0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1" name="object 621"/>
          <p:cNvSpPr txBox="1"/>
          <p:nvPr/>
        </p:nvSpPr>
        <p:spPr>
          <a:xfrm>
            <a:off x="5412286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1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4912852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2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4412989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3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4" name="object 624"/>
          <p:cNvSpPr txBox="1"/>
          <p:nvPr/>
        </p:nvSpPr>
        <p:spPr>
          <a:xfrm>
            <a:off x="3913556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4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5" name="object 625"/>
          <p:cNvSpPr txBox="1"/>
          <p:nvPr/>
        </p:nvSpPr>
        <p:spPr>
          <a:xfrm>
            <a:off x="2914153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6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2414327" y="4540060"/>
            <a:ext cx="128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7</a:t>
            </a:r>
            <a:endParaRPr sz="825" baseline="-30303">
              <a:latin typeface="Arial"/>
              <a:cs typeface="Arial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2415378" y="5256122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20">
                <a:moveTo>
                  <a:pt x="0" y="375414"/>
                </a:moveTo>
                <a:lnTo>
                  <a:pt x="374937" y="375414"/>
                </a:lnTo>
                <a:lnTo>
                  <a:pt x="374937" y="0"/>
                </a:lnTo>
                <a:lnTo>
                  <a:pt x="0" y="0"/>
                </a:lnTo>
                <a:lnTo>
                  <a:pt x="0" y="375414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351409" y="4944379"/>
            <a:ext cx="253448" cy="43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565559" y="5131093"/>
            <a:ext cx="76593" cy="125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665463" y="5129428"/>
            <a:ext cx="251402" cy="126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290480" y="5281123"/>
            <a:ext cx="124904" cy="76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565559" y="5631537"/>
            <a:ext cx="76593" cy="125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290489" y="5629872"/>
            <a:ext cx="126553" cy="126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 txBox="1"/>
          <p:nvPr/>
        </p:nvSpPr>
        <p:spPr>
          <a:xfrm>
            <a:off x="2146263" y="5241888"/>
            <a:ext cx="1003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2524229" y="4963496"/>
            <a:ext cx="5657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Sin </a:t>
            </a:r>
            <a:r>
              <a:rPr sz="850" spc="15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Cin</a:t>
            </a:r>
            <a:endParaRPr sz="850">
              <a:latin typeface="Arial"/>
              <a:cs typeface="Arial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2136274" y="5742332"/>
            <a:ext cx="6407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8780" algn="l"/>
              </a:tabLst>
            </a:pPr>
            <a:r>
              <a:rPr sz="850" spc="10" dirty="0">
                <a:latin typeface="Arial"/>
                <a:cs typeface="Arial"/>
              </a:rPr>
              <a:t>Cou</a:t>
            </a:r>
            <a:r>
              <a:rPr sz="850" spc="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15" dirty="0">
                <a:latin typeface="Arial"/>
                <a:cs typeface="Arial"/>
              </a:rPr>
              <a:t>S</a:t>
            </a:r>
            <a:r>
              <a:rPr sz="850" spc="10" dirty="0">
                <a:latin typeface="Arial"/>
                <a:cs typeface="Arial"/>
              </a:rPr>
              <a:t>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3477920" y="5506164"/>
            <a:ext cx="250190" cy="250825"/>
          </a:xfrm>
          <a:custGeom>
            <a:avLst/>
            <a:gdLst/>
            <a:ahLst/>
            <a:cxnLst/>
            <a:rect l="l" t="t" r="r" b="b"/>
            <a:pathLst>
              <a:path w="250189" h="250825">
                <a:moveTo>
                  <a:pt x="250118" y="125373"/>
                </a:moveTo>
                <a:lnTo>
                  <a:pt x="236799" y="72033"/>
                </a:lnTo>
                <a:lnTo>
                  <a:pt x="201808" y="28681"/>
                </a:lnTo>
                <a:lnTo>
                  <a:pt x="151942" y="3666"/>
                </a:lnTo>
                <a:lnTo>
                  <a:pt x="125272" y="0"/>
                </a:lnTo>
                <a:lnTo>
                  <a:pt x="96956" y="3666"/>
                </a:lnTo>
                <a:lnTo>
                  <a:pt x="46939" y="28681"/>
                </a:lnTo>
                <a:lnTo>
                  <a:pt x="11673" y="72033"/>
                </a:lnTo>
                <a:lnTo>
                  <a:pt x="0" y="125373"/>
                </a:lnTo>
                <a:lnTo>
                  <a:pt x="3352" y="153710"/>
                </a:lnTo>
                <a:lnTo>
                  <a:pt x="26669" y="203727"/>
                </a:lnTo>
                <a:lnTo>
                  <a:pt x="70286" y="238733"/>
                </a:lnTo>
                <a:lnTo>
                  <a:pt x="125272" y="250401"/>
                </a:lnTo>
                <a:lnTo>
                  <a:pt x="151942" y="247067"/>
                </a:lnTo>
                <a:lnTo>
                  <a:pt x="201808" y="223719"/>
                </a:lnTo>
                <a:lnTo>
                  <a:pt x="236799" y="180392"/>
                </a:lnTo>
                <a:lnTo>
                  <a:pt x="250118" y="125373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603193" y="556986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5025"/>
                </a:lnTo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539855" y="563153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876" y="0"/>
                </a:lnTo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477920" y="5381147"/>
            <a:ext cx="62230" cy="142240"/>
          </a:xfrm>
          <a:custGeom>
            <a:avLst/>
            <a:gdLst/>
            <a:ahLst/>
            <a:cxnLst/>
            <a:rect l="l" t="t" r="r" b="b"/>
            <a:pathLst>
              <a:path w="62229" h="142239">
                <a:moveTo>
                  <a:pt x="0" y="0"/>
                </a:moveTo>
                <a:lnTo>
                  <a:pt x="61935" y="14203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656380" y="5381147"/>
            <a:ext cx="71755" cy="139065"/>
          </a:xfrm>
          <a:custGeom>
            <a:avLst/>
            <a:gdLst/>
            <a:ahLst/>
            <a:cxnLst/>
            <a:rect l="l" t="t" r="r" b="b"/>
            <a:pathLst>
              <a:path w="71754" h="139064">
                <a:moveTo>
                  <a:pt x="71658" y="0"/>
                </a:moveTo>
                <a:lnTo>
                  <a:pt x="0" y="138695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728039" y="563153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61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414704" y="56315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1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603193" y="575656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352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 txBox="1"/>
          <p:nvPr/>
        </p:nvSpPr>
        <p:spPr>
          <a:xfrm>
            <a:off x="3363705" y="4540060"/>
            <a:ext cx="224790" cy="409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p</a:t>
            </a:r>
            <a:r>
              <a:rPr sz="825" spc="15" baseline="-30303" dirty="0">
                <a:latin typeface="Arial"/>
                <a:cs typeface="Arial"/>
              </a:rPr>
              <a:t>5</a:t>
            </a:r>
            <a:endParaRPr sz="825" baseline="-30303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850" spc="15" dirty="0">
                <a:latin typeface="Arial"/>
                <a:cs typeface="Arial"/>
              </a:rPr>
              <a:t>A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646" name="object 646"/>
          <p:cNvSpPr txBox="1"/>
          <p:nvPr/>
        </p:nvSpPr>
        <p:spPr>
          <a:xfrm>
            <a:off x="3803558" y="5540622"/>
            <a:ext cx="1924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Cin</a:t>
            </a:r>
            <a:endParaRPr sz="850">
              <a:latin typeface="Arial"/>
              <a:cs typeface="Arial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3152260" y="5540622"/>
            <a:ext cx="2597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Cou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648" name="object 648"/>
          <p:cNvSpPr txBox="1"/>
          <p:nvPr/>
        </p:nvSpPr>
        <p:spPr>
          <a:xfrm>
            <a:off x="3473564" y="5805679"/>
            <a:ext cx="2546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S</a:t>
            </a:r>
            <a:r>
              <a:rPr sz="850" spc="10" dirty="0">
                <a:latin typeface="Arial"/>
                <a:cs typeface="Arial"/>
              </a:rPr>
              <a:t>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3633847" y="5228559"/>
            <a:ext cx="18732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S</a:t>
            </a:r>
            <a:r>
              <a:rPr sz="850" spc="10" dirty="0">
                <a:latin typeface="Arial"/>
                <a:cs typeface="Arial"/>
              </a:rPr>
              <a:t>in</a:t>
            </a:r>
            <a:endParaRPr sz="850">
              <a:latin typeface="Arial"/>
              <a:cs typeface="Arial"/>
            </a:endParaRPr>
          </a:p>
        </p:txBody>
      </p:sp>
      <p:sp>
        <p:nvSpPr>
          <p:cNvPr id="650" name="object 650"/>
          <p:cNvSpPr txBox="1"/>
          <p:nvPr/>
        </p:nvSpPr>
        <p:spPr>
          <a:xfrm>
            <a:off x="2964117" y="5363987"/>
            <a:ext cx="123189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Arial"/>
                <a:cs typeface="Arial"/>
              </a:rPr>
              <a:t>=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6412717" y="2004379"/>
            <a:ext cx="64135" cy="1876425"/>
          </a:xfrm>
          <a:custGeom>
            <a:avLst/>
            <a:gdLst/>
            <a:ahLst/>
            <a:cxnLst/>
            <a:rect l="l" t="t" r="r" b="b"/>
            <a:pathLst>
              <a:path w="64135" h="1876425">
                <a:moveTo>
                  <a:pt x="0" y="0"/>
                </a:moveTo>
                <a:lnTo>
                  <a:pt x="63611" y="0"/>
                </a:lnTo>
                <a:lnTo>
                  <a:pt x="63611" y="1876056"/>
                </a:lnTo>
                <a:lnTo>
                  <a:pt x="0" y="1876056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412717" y="4005571"/>
            <a:ext cx="64135" cy="375285"/>
          </a:xfrm>
          <a:custGeom>
            <a:avLst/>
            <a:gdLst/>
            <a:ahLst/>
            <a:cxnLst/>
            <a:rect l="l" t="t" r="r" b="b"/>
            <a:pathLst>
              <a:path w="64135" h="375285">
                <a:moveTo>
                  <a:pt x="0" y="0"/>
                </a:moveTo>
                <a:lnTo>
                  <a:pt x="63611" y="0"/>
                </a:lnTo>
                <a:lnTo>
                  <a:pt x="63611" y="374988"/>
                </a:lnTo>
                <a:lnTo>
                  <a:pt x="0" y="374988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 txBox="1"/>
          <p:nvPr/>
        </p:nvSpPr>
        <p:spPr>
          <a:xfrm>
            <a:off x="6548509" y="2583572"/>
            <a:ext cx="290830" cy="292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0000FF"/>
                </a:solidFill>
                <a:latin typeface="Arial"/>
                <a:cs typeface="Arial"/>
              </a:rPr>
              <a:t>CSA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50" spc="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0000FF"/>
                </a:solidFill>
                <a:latin typeface="Arial"/>
                <a:cs typeface="Arial"/>
              </a:rPr>
              <a:t>rr</a:t>
            </a:r>
            <a:r>
              <a:rPr sz="850" spc="10" dirty="0">
                <a:solidFill>
                  <a:srgbClr val="0000FF"/>
                </a:solidFill>
                <a:latin typeface="Arial"/>
                <a:cs typeface="Arial"/>
              </a:rPr>
              <a:t>ay</a:t>
            </a:r>
            <a:endParaRPr sz="850">
              <a:latin typeface="Arial"/>
              <a:cs typeface="Arial"/>
            </a:endParaRPr>
          </a:p>
        </p:txBody>
      </p:sp>
      <p:sp>
        <p:nvSpPr>
          <p:cNvPr id="654" name="object 654"/>
          <p:cNvSpPr txBox="1"/>
          <p:nvPr/>
        </p:nvSpPr>
        <p:spPr>
          <a:xfrm>
            <a:off x="6566844" y="4087983"/>
            <a:ext cx="2546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endParaRPr sz="850">
              <a:latin typeface="Arial"/>
              <a:cs typeface="Arial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2165622" y="419389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858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795662" y="175395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540" y="0"/>
                </a:moveTo>
                <a:lnTo>
                  <a:pt x="0" y="566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704008" y="18457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662" y="0"/>
                </a:moveTo>
                <a:lnTo>
                  <a:pt x="0" y="566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612477" y="19374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662" y="0"/>
                </a:moveTo>
                <a:lnTo>
                  <a:pt x="0" y="56966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520945" y="202937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540" y="0"/>
                </a:moveTo>
                <a:lnTo>
                  <a:pt x="4998" y="51663"/>
                </a:lnTo>
                <a:lnTo>
                  <a:pt x="0" y="566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507626" y="2132699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507626" y="226281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507626" y="239284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507626" y="252281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507626" y="2652809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507626" y="2782958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284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507626" y="29132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507626" y="3043226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507626" y="317337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507626" y="330337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507626" y="343336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507626" y="3563365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449012" y="3691838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53614" y="0"/>
                </a:moveTo>
                <a:lnTo>
                  <a:pt x="50261" y="6644"/>
                </a:lnTo>
                <a:lnTo>
                  <a:pt x="39989" y="19994"/>
                </a:lnTo>
                <a:lnTo>
                  <a:pt x="0" y="60258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357329" y="37871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692" y="0"/>
                </a:moveTo>
                <a:lnTo>
                  <a:pt x="0" y="56646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265828" y="38787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662" y="0"/>
                </a:moveTo>
                <a:lnTo>
                  <a:pt x="0" y="56659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174296" y="39705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540" y="0"/>
                </a:moveTo>
                <a:lnTo>
                  <a:pt x="0" y="566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082643" y="40639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6662" y="0"/>
                </a:moveTo>
                <a:lnTo>
                  <a:pt x="0" y="56662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989435" y="4155566"/>
            <a:ext cx="58419" cy="55244"/>
          </a:xfrm>
          <a:custGeom>
            <a:avLst/>
            <a:gdLst/>
            <a:ahLst/>
            <a:cxnLst/>
            <a:rect l="l" t="t" r="r" b="b"/>
            <a:pathLst>
              <a:path w="58420" h="55245">
                <a:moveTo>
                  <a:pt x="58338" y="0"/>
                </a:moveTo>
                <a:lnTo>
                  <a:pt x="6675" y="51663"/>
                </a:lnTo>
                <a:lnTo>
                  <a:pt x="0" y="54994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862913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857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733038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888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603193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857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472921" y="422556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80284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343107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18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213231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18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083356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49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953490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27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823630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15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693758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12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63883" y="422556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915" y="0"/>
                </a:moveTo>
                <a:lnTo>
                  <a:pt x="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508604" y="4250565"/>
            <a:ext cx="13335" cy="76835"/>
          </a:xfrm>
          <a:custGeom>
            <a:avLst/>
            <a:gdLst/>
            <a:ahLst/>
            <a:cxnLst/>
            <a:rect l="l" t="t" r="r" b="b"/>
            <a:pathLst>
              <a:path w="13335" h="76835">
                <a:moveTo>
                  <a:pt x="13322" y="0"/>
                </a:moveTo>
                <a:lnTo>
                  <a:pt x="3331" y="16657"/>
                </a:lnTo>
                <a:lnTo>
                  <a:pt x="0" y="36661"/>
                </a:lnTo>
                <a:lnTo>
                  <a:pt x="0" y="76666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508604" y="437722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031102" y="4881027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857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160946" y="4881027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857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290821" y="4881027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857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420697" y="488102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253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550938" y="4881027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220" y="0"/>
                </a:lnTo>
              </a:path>
            </a:pathLst>
          </a:custGeom>
          <a:ln w="998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 txBox="1"/>
          <p:nvPr/>
        </p:nvSpPr>
        <p:spPr>
          <a:xfrm>
            <a:off x="4026754" y="4930153"/>
            <a:ext cx="5911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solidFill>
                  <a:srgbClr val="0000FF"/>
                </a:solidFill>
                <a:latin typeface="Arial"/>
                <a:cs typeface="Arial"/>
              </a:rPr>
              <a:t>critical</a:t>
            </a:r>
            <a:r>
              <a:rPr sz="85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0000FF"/>
                </a:solidFill>
                <a:latin typeface="Arial"/>
                <a:cs typeface="Arial"/>
              </a:rPr>
              <a:t>path</a:t>
            </a:r>
            <a:endParaRPr sz="850">
              <a:latin typeface="Arial"/>
              <a:cs typeface="Arial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4882195" y="5251120"/>
            <a:ext cx="375285" cy="375920"/>
          </a:xfrm>
          <a:custGeom>
            <a:avLst/>
            <a:gdLst/>
            <a:ahLst/>
            <a:cxnLst/>
            <a:rect l="l" t="t" r="r" b="b"/>
            <a:pathLst>
              <a:path w="375285" h="375920">
                <a:moveTo>
                  <a:pt x="63337" y="375414"/>
                </a:moveTo>
                <a:lnTo>
                  <a:pt x="313060" y="375414"/>
                </a:lnTo>
                <a:lnTo>
                  <a:pt x="331378" y="372071"/>
                </a:lnTo>
                <a:lnTo>
                  <a:pt x="349727" y="363735"/>
                </a:lnTo>
                <a:lnTo>
                  <a:pt x="363047" y="350412"/>
                </a:lnTo>
                <a:lnTo>
                  <a:pt x="373044" y="332078"/>
                </a:lnTo>
                <a:lnTo>
                  <a:pt x="374721" y="313729"/>
                </a:lnTo>
                <a:lnTo>
                  <a:pt x="374721" y="63340"/>
                </a:lnTo>
                <a:lnTo>
                  <a:pt x="363047" y="26669"/>
                </a:lnTo>
                <a:lnTo>
                  <a:pt x="331378" y="3334"/>
                </a:lnTo>
                <a:lnTo>
                  <a:pt x="313060" y="0"/>
                </a:lnTo>
                <a:lnTo>
                  <a:pt x="63337" y="0"/>
                </a:lnTo>
                <a:lnTo>
                  <a:pt x="26669" y="11667"/>
                </a:lnTo>
                <a:lnTo>
                  <a:pt x="3322" y="43351"/>
                </a:lnTo>
                <a:lnTo>
                  <a:pt x="0" y="63340"/>
                </a:lnTo>
                <a:lnTo>
                  <a:pt x="0" y="313729"/>
                </a:lnTo>
                <a:lnTo>
                  <a:pt x="13319" y="350412"/>
                </a:lnTo>
                <a:lnTo>
                  <a:pt x="63337" y="375414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032065" y="5126092"/>
            <a:ext cx="76657" cy="125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256916" y="5124427"/>
            <a:ext cx="126510" cy="126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256916" y="5397815"/>
            <a:ext cx="124845" cy="766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032065" y="5626535"/>
            <a:ext cx="76657" cy="1250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757349" y="5397815"/>
            <a:ext cx="124845" cy="766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 txBox="1"/>
          <p:nvPr/>
        </p:nvSpPr>
        <p:spPr>
          <a:xfrm>
            <a:off x="5362414" y="4971822"/>
            <a:ext cx="1003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5019369" y="4970155"/>
            <a:ext cx="1003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4989365" y="5737335"/>
            <a:ext cx="2546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S</a:t>
            </a:r>
            <a:r>
              <a:rPr sz="850" spc="10" dirty="0">
                <a:latin typeface="Arial"/>
                <a:cs typeface="Arial"/>
              </a:rPr>
              <a:t>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4494932" y="5345250"/>
            <a:ext cx="2597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Cou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6194541" y="5311129"/>
            <a:ext cx="250190" cy="250825"/>
          </a:xfrm>
          <a:custGeom>
            <a:avLst/>
            <a:gdLst/>
            <a:ahLst/>
            <a:cxnLst/>
            <a:rect l="l" t="t" r="r" b="b"/>
            <a:pathLst>
              <a:path w="250189" h="250825">
                <a:moveTo>
                  <a:pt x="249722" y="125025"/>
                </a:moveTo>
                <a:lnTo>
                  <a:pt x="236494" y="70018"/>
                </a:lnTo>
                <a:lnTo>
                  <a:pt x="203179" y="26669"/>
                </a:lnTo>
                <a:lnTo>
                  <a:pt x="153161" y="1664"/>
                </a:lnTo>
                <a:lnTo>
                  <a:pt x="124846" y="0"/>
                </a:lnTo>
                <a:lnTo>
                  <a:pt x="96652" y="1664"/>
                </a:lnTo>
                <a:lnTo>
                  <a:pt x="46634" y="26669"/>
                </a:lnTo>
                <a:lnTo>
                  <a:pt x="11643" y="70018"/>
                </a:lnTo>
                <a:lnTo>
                  <a:pt x="0" y="125025"/>
                </a:lnTo>
                <a:lnTo>
                  <a:pt x="3322" y="151707"/>
                </a:lnTo>
                <a:lnTo>
                  <a:pt x="26669" y="202036"/>
                </a:lnTo>
                <a:lnTo>
                  <a:pt x="69982" y="237051"/>
                </a:lnTo>
                <a:lnTo>
                  <a:pt x="124846" y="250386"/>
                </a:lnTo>
                <a:lnTo>
                  <a:pt x="153161" y="247054"/>
                </a:lnTo>
                <a:lnTo>
                  <a:pt x="203179" y="222049"/>
                </a:lnTo>
                <a:lnTo>
                  <a:pt x="236494" y="178377"/>
                </a:lnTo>
                <a:lnTo>
                  <a:pt x="249722" y="125025"/>
                </a:lnTo>
                <a:close/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319387" y="537281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5028"/>
                </a:lnTo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256202" y="543615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846" y="0"/>
                </a:lnTo>
              </a:path>
            </a:pathLst>
          </a:custGeom>
          <a:ln w="9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194541" y="5186112"/>
            <a:ext cx="62230" cy="142240"/>
          </a:xfrm>
          <a:custGeom>
            <a:avLst/>
            <a:gdLst/>
            <a:ahLst/>
            <a:cxnLst/>
            <a:rect l="l" t="t" r="r" b="b"/>
            <a:pathLst>
              <a:path w="62229" h="142239">
                <a:moveTo>
                  <a:pt x="0" y="0"/>
                </a:moveTo>
                <a:lnTo>
                  <a:pt x="61661" y="141682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374373" y="5186112"/>
            <a:ext cx="70485" cy="137160"/>
          </a:xfrm>
          <a:custGeom>
            <a:avLst/>
            <a:gdLst/>
            <a:ahLst/>
            <a:cxnLst/>
            <a:rect l="l" t="t" r="r" b="b"/>
            <a:pathLst>
              <a:path w="70485" h="137160">
                <a:moveTo>
                  <a:pt x="69890" y="0"/>
                </a:moveTo>
                <a:lnTo>
                  <a:pt x="0" y="136684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444264" y="5436155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935" y="0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131326" y="543615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15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319387" y="5561515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676"/>
                </a:moveTo>
                <a:lnTo>
                  <a:pt x="0" y="0"/>
                </a:lnTo>
              </a:path>
            </a:pathLst>
          </a:custGeom>
          <a:ln w="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 txBox="1"/>
          <p:nvPr/>
        </p:nvSpPr>
        <p:spPr>
          <a:xfrm>
            <a:off x="6520184" y="5345253"/>
            <a:ext cx="1924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solidFill>
                  <a:srgbClr val="0000FF"/>
                </a:solidFill>
                <a:latin typeface="Arial"/>
                <a:cs typeface="Arial"/>
              </a:rPr>
              <a:t>Cin</a:t>
            </a:r>
            <a:endParaRPr sz="850">
              <a:latin typeface="Arial"/>
              <a:cs typeface="Arial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5868801" y="5345253"/>
            <a:ext cx="2597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Cou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6191855" y="5608965"/>
            <a:ext cx="2546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S</a:t>
            </a:r>
            <a:r>
              <a:rPr sz="850" spc="10" dirty="0">
                <a:latin typeface="Arial"/>
                <a:cs typeface="Arial"/>
              </a:rPr>
              <a:t>ou</a:t>
            </a:r>
            <a:r>
              <a:rPr sz="850" spc="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5395609" y="5290311"/>
            <a:ext cx="37655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10" dirty="0">
                <a:latin typeface="Arial"/>
                <a:cs typeface="Arial"/>
              </a:rPr>
              <a:t>Cin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1950" spc="7" baseline="-6410" dirty="0">
                <a:latin typeface="Arial"/>
                <a:cs typeface="Arial"/>
              </a:rPr>
              <a:t>=</a:t>
            </a:r>
            <a:endParaRPr sz="1950" baseline="-6410">
              <a:latin typeface="Arial"/>
              <a:cs typeface="Arial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6425036" y="5033506"/>
            <a:ext cx="1003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6128656" y="5033506"/>
            <a:ext cx="1003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50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748" y="461589"/>
            <a:ext cx="4069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5" dirty="0">
                <a:solidFill>
                  <a:srgbClr val="000000"/>
                </a:solidFill>
                <a:latin typeface="Arial"/>
                <a:cs typeface="Arial"/>
              </a:rPr>
              <a:t>Rectangular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Array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7262" y="2580330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8527" y="2580330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0249" y="2580330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39" y="466892"/>
                </a:lnTo>
                <a:lnTo>
                  <a:pt x="466039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1544" y="2580330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7262" y="3202711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95"/>
                </a:moveTo>
                <a:lnTo>
                  <a:pt x="466070" y="466495"/>
                </a:lnTo>
                <a:lnTo>
                  <a:pt x="466070" y="0"/>
                </a:lnTo>
                <a:lnTo>
                  <a:pt x="0" y="0"/>
                </a:lnTo>
                <a:lnTo>
                  <a:pt x="0" y="466495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8527" y="3202711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95"/>
                </a:moveTo>
                <a:lnTo>
                  <a:pt x="466070" y="466495"/>
                </a:lnTo>
                <a:lnTo>
                  <a:pt x="466070" y="0"/>
                </a:lnTo>
                <a:lnTo>
                  <a:pt x="0" y="0"/>
                </a:lnTo>
                <a:lnTo>
                  <a:pt x="0" y="466495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0249" y="3202711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95"/>
                </a:moveTo>
                <a:lnTo>
                  <a:pt x="466039" y="466495"/>
                </a:lnTo>
                <a:lnTo>
                  <a:pt x="466039" y="0"/>
                </a:lnTo>
                <a:lnTo>
                  <a:pt x="0" y="0"/>
                </a:lnTo>
                <a:lnTo>
                  <a:pt x="0" y="466495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1544" y="3202711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95"/>
                </a:moveTo>
                <a:lnTo>
                  <a:pt x="466070" y="466495"/>
                </a:lnTo>
                <a:lnTo>
                  <a:pt x="466070" y="0"/>
                </a:lnTo>
                <a:lnTo>
                  <a:pt x="0" y="0"/>
                </a:lnTo>
                <a:lnTo>
                  <a:pt x="0" y="466495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7262" y="3824634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8527" y="3824634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0249" y="3824634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39" y="466892"/>
                </a:lnTo>
                <a:lnTo>
                  <a:pt x="466039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544" y="3824634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0" y="466892"/>
                </a:moveTo>
                <a:lnTo>
                  <a:pt x="466070" y="466892"/>
                </a:lnTo>
                <a:lnTo>
                  <a:pt x="466070" y="0"/>
                </a:lnTo>
                <a:lnTo>
                  <a:pt x="0" y="0"/>
                </a:lnTo>
                <a:lnTo>
                  <a:pt x="0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7262" y="4447057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74"/>
                </a:moveTo>
                <a:lnTo>
                  <a:pt x="466070" y="466474"/>
                </a:lnTo>
                <a:lnTo>
                  <a:pt x="466070" y="0"/>
                </a:lnTo>
                <a:lnTo>
                  <a:pt x="0" y="0"/>
                </a:lnTo>
                <a:lnTo>
                  <a:pt x="0" y="466474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8527" y="4447057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74"/>
                </a:moveTo>
                <a:lnTo>
                  <a:pt x="466070" y="466474"/>
                </a:lnTo>
                <a:lnTo>
                  <a:pt x="466070" y="0"/>
                </a:lnTo>
                <a:lnTo>
                  <a:pt x="0" y="0"/>
                </a:lnTo>
                <a:lnTo>
                  <a:pt x="0" y="466474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0249" y="4447057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74"/>
                </a:moveTo>
                <a:lnTo>
                  <a:pt x="466039" y="466474"/>
                </a:lnTo>
                <a:lnTo>
                  <a:pt x="466039" y="0"/>
                </a:lnTo>
                <a:lnTo>
                  <a:pt x="0" y="0"/>
                </a:lnTo>
                <a:lnTo>
                  <a:pt x="0" y="466474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1544" y="4447057"/>
            <a:ext cx="466090" cy="466725"/>
          </a:xfrm>
          <a:custGeom>
            <a:avLst/>
            <a:gdLst/>
            <a:ahLst/>
            <a:cxnLst/>
            <a:rect l="l" t="t" r="r" b="b"/>
            <a:pathLst>
              <a:path w="466089" h="466725">
                <a:moveTo>
                  <a:pt x="0" y="466474"/>
                </a:moveTo>
                <a:lnTo>
                  <a:pt x="466070" y="466474"/>
                </a:lnTo>
                <a:lnTo>
                  <a:pt x="466070" y="0"/>
                </a:lnTo>
                <a:lnTo>
                  <a:pt x="0" y="0"/>
                </a:lnTo>
                <a:lnTo>
                  <a:pt x="0" y="466474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7262" y="5069026"/>
            <a:ext cx="466090" cy="467359"/>
          </a:xfrm>
          <a:custGeom>
            <a:avLst/>
            <a:gdLst/>
            <a:ahLst/>
            <a:cxnLst/>
            <a:rect l="l" t="t" r="r" b="b"/>
            <a:pathLst>
              <a:path w="466089" h="467360">
                <a:moveTo>
                  <a:pt x="76576" y="466892"/>
                </a:moveTo>
                <a:lnTo>
                  <a:pt x="387421" y="466892"/>
                </a:lnTo>
                <a:lnTo>
                  <a:pt x="412256" y="462736"/>
                </a:lnTo>
                <a:lnTo>
                  <a:pt x="432947" y="450306"/>
                </a:lnTo>
                <a:lnTo>
                  <a:pt x="449493" y="433721"/>
                </a:lnTo>
                <a:lnTo>
                  <a:pt x="461926" y="412980"/>
                </a:lnTo>
                <a:lnTo>
                  <a:pt x="466070" y="388108"/>
                </a:lnTo>
                <a:lnTo>
                  <a:pt x="466070" y="76722"/>
                </a:lnTo>
                <a:lnTo>
                  <a:pt x="449493" y="31100"/>
                </a:lnTo>
                <a:lnTo>
                  <a:pt x="412256" y="2073"/>
                </a:lnTo>
                <a:lnTo>
                  <a:pt x="387421" y="0"/>
                </a:lnTo>
                <a:lnTo>
                  <a:pt x="76576" y="0"/>
                </a:lnTo>
                <a:lnTo>
                  <a:pt x="31051" y="14524"/>
                </a:lnTo>
                <a:lnTo>
                  <a:pt x="2041" y="53899"/>
                </a:lnTo>
                <a:lnTo>
                  <a:pt x="0" y="76722"/>
                </a:lnTo>
                <a:lnTo>
                  <a:pt x="0" y="388108"/>
                </a:lnTo>
                <a:lnTo>
                  <a:pt x="14474" y="433721"/>
                </a:lnTo>
                <a:lnTo>
                  <a:pt x="53813" y="462736"/>
                </a:lnTo>
                <a:lnTo>
                  <a:pt x="76576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527" y="5069026"/>
            <a:ext cx="466725" cy="467359"/>
          </a:xfrm>
          <a:custGeom>
            <a:avLst/>
            <a:gdLst/>
            <a:ahLst/>
            <a:cxnLst/>
            <a:rect l="l" t="t" r="r" b="b"/>
            <a:pathLst>
              <a:path w="466725" h="467360">
                <a:moveTo>
                  <a:pt x="77002" y="466892"/>
                </a:moveTo>
                <a:lnTo>
                  <a:pt x="387452" y="466892"/>
                </a:lnTo>
                <a:lnTo>
                  <a:pt x="412287" y="462736"/>
                </a:lnTo>
                <a:lnTo>
                  <a:pt x="432977" y="450306"/>
                </a:lnTo>
                <a:lnTo>
                  <a:pt x="449554" y="433721"/>
                </a:lnTo>
                <a:lnTo>
                  <a:pt x="461956" y="412980"/>
                </a:lnTo>
                <a:lnTo>
                  <a:pt x="466100" y="388108"/>
                </a:lnTo>
                <a:lnTo>
                  <a:pt x="466100" y="76722"/>
                </a:lnTo>
                <a:lnTo>
                  <a:pt x="449554" y="31100"/>
                </a:lnTo>
                <a:lnTo>
                  <a:pt x="412287" y="2073"/>
                </a:lnTo>
                <a:lnTo>
                  <a:pt x="387452" y="0"/>
                </a:lnTo>
                <a:lnTo>
                  <a:pt x="77002" y="0"/>
                </a:lnTo>
                <a:lnTo>
                  <a:pt x="31477" y="14524"/>
                </a:lnTo>
                <a:lnTo>
                  <a:pt x="2072" y="53899"/>
                </a:lnTo>
                <a:lnTo>
                  <a:pt x="0" y="76722"/>
                </a:lnTo>
                <a:lnTo>
                  <a:pt x="0" y="388108"/>
                </a:lnTo>
                <a:lnTo>
                  <a:pt x="14504" y="433721"/>
                </a:lnTo>
                <a:lnTo>
                  <a:pt x="54240" y="462736"/>
                </a:lnTo>
                <a:lnTo>
                  <a:pt x="77002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0249" y="5069026"/>
            <a:ext cx="466725" cy="467359"/>
          </a:xfrm>
          <a:custGeom>
            <a:avLst/>
            <a:gdLst/>
            <a:ahLst/>
            <a:cxnLst/>
            <a:rect l="l" t="t" r="r" b="b"/>
            <a:pathLst>
              <a:path w="466725" h="467360">
                <a:moveTo>
                  <a:pt x="76637" y="466892"/>
                </a:moveTo>
                <a:lnTo>
                  <a:pt x="387025" y="466892"/>
                </a:lnTo>
                <a:lnTo>
                  <a:pt x="412226" y="462736"/>
                </a:lnTo>
                <a:lnTo>
                  <a:pt x="432947" y="450306"/>
                </a:lnTo>
                <a:lnTo>
                  <a:pt x="449524" y="433721"/>
                </a:lnTo>
                <a:lnTo>
                  <a:pt x="461956" y="412980"/>
                </a:lnTo>
                <a:lnTo>
                  <a:pt x="466100" y="388108"/>
                </a:lnTo>
                <a:lnTo>
                  <a:pt x="466100" y="76722"/>
                </a:lnTo>
                <a:lnTo>
                  <a:pt x="449524" y="31100"/>
                </a:lnTo>
                <a:lnTo>
                  <a:pt x="412226" y="2073"/>
                </a:lnTo>
                <a:lnTo>
                  <a:pt x="387025" y="0"/>
                </a:lnTo>
                <a:lnTo>
                  <a:pt x="76637" y="0"/>
                </a:lnTo>
                <a:lnTo>
                  <a:pt x="31051" y="14524"/>
                </a:lnTo>
                <a:lnTo>
                  <a:pt x="2072" y="53899"/>
                </a:lnTo>
                <a:lnTo>
                  <a:pt x="0" y="76722"/>
                </a:lnTo>
                <a:lnTo>
                  <a:pt x="0" y="388108"/>
                </a:lnTo>
                <a:lnTo>
                  <a:pt x="14474" y="433721"/>
                </a:lnTo>
                <a:lnTo>
                  <a:pt x="53844" y="462736"/>
                </a:lnTo>
                <a:lnTo>
                  <a:pt x="76637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1544" y="5069026"/>
            <a:ext cx="466725" cy="467359"/>
          </a:xfrm>
          <a:custGeom>
            <a:avLst/>
            <a:gdLst/>
            <a:ahLst/>
            <a:cxnLst/>
            <a:rect l="l" t="t" r="r" b="b"/>
            <a:pathLst>
              <a:path w="466725" h="467360">
                <a:moveTo>
                  <a:pt x="76484" y="466892"/>
                </a:moveTo>
                <a:lnTo>
                  <a:pt x="387391" y="466892"/>
                </a:lnTo>
                <a:lnTo>
                  <a:pt x="412256" y="462736"/>
                </a:lnTo>
                <a:lnTo>
                  <a:pt x="432977" y="450306"/>
                </a:lnTo>
                <a:lnTo>
                  <a:pt x="449554" y="433721"/>
                </a:lnTo>
                <a:lnTo>
                  <a:pt x="461956" y="412980"/>
                </a:lnTo>
                <a:lnTo>
                  <a:pt x="466100" y="388108"/>
                </a:lnTo>
                <a:lnTo>
                  <a:pt x="466100" y="76722"/>
                </a:lnTo>
                <a:lnTo>
                  <a:pt x="449554" y="31100"/>
                </a:lnTo>
                <a:lnTo>
                  <a:pt x="412256" y="2073"/>
                </a:lnTo>
                <a:lnTo>
                  <a:pt x="387391" y="0"/>
                </a:lnTo>
                <a:lnTo>
                  <a:pt x="76484" y="0"/>
                </a:lnTo>
                <a:lnTo>
                  <a:pt x="31081" y="14524"/>
                </a:lnTo>
                <a:lnTo>
                  <a:pt x="2072" y="53899"/>
                </a:lnTo>
                <a:lnTo>
                  <a:pt x="0" y="76722"/>
                </a:lnTo>
                <a:lnTo>
                  <a:pt x="0" y="388108"/>
                </a:lnTo>
                <a:lnTo>
                  <a:pt x="14504" y="433721"/>
                </a:lnTo>
                <a:lnTo>
                  <a:pt x="53874" y="462736"/>
                </a:lnTo>
                <a:lnTo>
                  <a:pt x="76484" y="466892"/>
                </a:lnTo>
                <a:close/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6816" y="4523780"/>
            <a:ext cx="2562225" cy="0"/>
          </a:xfrm>
          <a:custGeom>
            <a:avLst/>
            <a:gdLst/>
            <a:ahLst/>
            <a:cxnLst/>
            <a:rect l="l" t="t" r="r" b="b"/>
            <a:pathLst>
              <a:path w="2562225">
                <a:moveTo>
                  <a:pt x="0" y="0"/>
                </a:moveTo>
                <a:lnTo>
                  <a:pt x="2562119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93839" y="2269445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531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7645" y="530123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22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6350" y="530123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19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4628" y="530123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155620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3333" y="530123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19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3375" y="553591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8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2080" y="553591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8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0755" y="553591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8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9459" y="553591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8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458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800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142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485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827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1727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9515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7857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6214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557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902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245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9587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7929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6271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4614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2959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301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96595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3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8001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344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4637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0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995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3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337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9682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8025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367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709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3052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397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9739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8082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6424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47821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3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31275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1469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9812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8154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6496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4839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3184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1526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9869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211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6568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4914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3256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1598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941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8283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6628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4934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65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277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16224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9964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8307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6649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4991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3352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105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1694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036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8379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721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5063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409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1751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0093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8436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6778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5139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3481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1823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0166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8508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68537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5196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3538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1880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0223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8565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6925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5216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0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35648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2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1910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0255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8600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6943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288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3630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976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0321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8664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7009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5351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3697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2042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0387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8730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70755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5420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3766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2108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0453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8796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141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5486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3829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2174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0517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8862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7207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5510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715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3852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2198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0543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888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231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55765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39218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2264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0609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89549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72972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56426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3984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2330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0675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9017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7363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5708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40541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2396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0741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390841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7429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57748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34120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2462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0807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91532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74955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5801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68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4143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2485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08313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91766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75220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5864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42097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2552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0897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92428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75881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8257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59304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88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42761" y="242487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825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2620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7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09650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6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9308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76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76539" y="242487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264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62038" y="242487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13" y="0"/>
                </a:moveTo>
                <a:lnTo>
                  <a:pt x="0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02870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02870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02870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02870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02870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02870" y="25015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57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19416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35993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652417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650498" y="25078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63" y="0"/>
                </a:moveTo>
                <a:lnTo>
                  <a:pt x="0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42209" y="252023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33921" y="253267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623560" y="254511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18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15272" y="2557556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04941" y="256996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185" y="0"/>
                </a:moveTo>
                <a:lnTo>
                  <a:pt x="0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96653" y="257203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88365" y="255962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18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78004" y="254719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18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69716" y="253475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59356" y="25223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51067" y="250987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9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44851" y="250158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2072" y="2073"/>
                </a:moveTo>
                <a:lnTo>
                  <a:pt x="0" y="0"/>
                </a:lnTo>
                <a:lnTo>
                  <a:pt x="6216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559356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75932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92509" y="25015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02870" y="530123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02870" y="531822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02870" y="533481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02870" y="535139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02870" y="536799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02870" y="538042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57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19416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635993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652417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650498" y="538664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63" y="0"/>
                </a:moveTo>
                <a:lnTo>
                  <a:pt x="0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42209" y="539907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31848" y="541152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16" y="0"/>
                </a:moveTo>
                <a:lnTo>
                  <a:pt x="0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23560" y="5423975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13200" y="5436406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604941" y="544884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0"/>
                </a:moveTo>
                <a:lnTo>
                  <a:pt x="0" y="621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94581" y="5446765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25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86293" y="543433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6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5932" y="542188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37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67644" y="540943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25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57283" y="539700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44" y="6213"/>
                </a:moveTo>
                <a:lnTo>
                  <a:pt x="0" y="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46923" y="53845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16" y="6225"/>
                </a:moveTo>
                <a:lnTo>
                  <a:pt x="0" y="0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48995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65572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2149" y="538042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288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8725" y="53804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44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62038" y="530123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24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06816" y="3901332"/>
            <a:ext cx="2562225" cy="0"/>
          </a:xfrm>
          <a:custGeom>
            <a:avLst/>
            <a:gdLst/>
            <a:ahLst/>
            <a:cxnLst/>
            <a:rect l="l" t="t" r="r" b="b"/>
            <a:pathLst>
              <a:path w="2562225">
                <a:moveTo>
                  <a:pt x="0" y="0"/>
                </a:moveTo>
                <a:lnTo>
                  <a:pt x="2562119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06816" y="3279357"/>
            <a:ext cx="2562225" cy="0"/>
          </a:xfrm>
          <a:custGeom>
            <a:avLst/>
            <a:gdLst/>
            <a:ahLst/>
            <a:cxnLst/>
            <a:rect l="l" t="t" r="r" b="b"/>
            <a:pathLst>
              <a:path w="2562225">
                <a:moveTo>
                  <a:pt x="0" y="0"/>
                </a:moveTo>
                <a:lnTo>
                  <a:pt x="2562119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806816" y="2657556"/>
            <a:ext cx="2562225" cy="0"/>
          </a:xfrm>
          <a:custGeom>
            <a:avLst/>
            <a:gdLst/>
            <a:ahLst/>
            <a:cxnLst/>
            <a:rect l="l" t="t" r="r" b="b"/>
            <a:pathLst>
              <a:path w="2562225">
                <a:moveTo>
                  <a:pt x="0" y="0"/>
                </a:moveTo>
                <a:lnTo>
                  <a:pt x="2562119" y="0"/>
                </a:lnTo>
              </a:path>
            </a:pathLst>
          </a:custGeom>
          <a:ln w="4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15530" y="2269445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531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36886" y="2269445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531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58029" y="2269445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531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13375" y="304722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27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92080" y="304722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27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970755" y="304722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27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49459" y="304722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27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26350" y="3047222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42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47645" y="3047222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224" y="15542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583333" y="3047222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42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04628" y="3047222"/>
            <a:ext cx="156210" cy="155575"/>
          </a:xfrm>
          <a:custGeom>
            <a:avLst/>
            <a:gdLst/>
            <a:ahLst/>
            <a:cxnLst/>
            <a:rect l="l" t="t" r="r" b="b"/>
            <a:pathLst>
              <a:path w="156210" h="155575">
                <a:moveTo>
                  <a:pt x="0" y="0"/>
                </a:moveTo>
                <a:lnTo>
                  <a:pt x="155620" y="15542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26350" y="366920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43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47645" y="366920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224" y="15543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583333" y="366920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43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04628" y="3669207"/>
            <a:ext cx="156210" cy="155575"/>
          </a:xfrm>
          <a:custGeom>
            <a:avLst/>
            <a:gdLst/>
            <a:ahLst/>
            <a:cxnLst/>
            <a:rect l="l" t="t" r="r" b="b"/>
            <a:pathLst>
              <a:path w="156210" h="155575">
                <a:moveTo>
                  <a:pt x="0" y="0"/>
                </a:moveTo>
                <a:lnTo>
                  <a:pt x="155620" y="15543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826350" y="4291526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552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47645" y="4291526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224" y="155552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583333" y="4291526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194" y="155552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204628" y="4291526"/>
            <a:ext cx="156210" cy="155575"/>
          </a:xfrm>
          <a:custGeom>
            <a:avLst/>
            <a:gdLst/>
            <a:ahLst/>
            <a:cxnLst/>
            <a:rect l="l" t="t" r="r" b="b"/>
            <a:pathLst>
              <a:path w="156210" h="155575">
                <a:moveTo>
                  <a:pt x="0" y="0"/>
                </a:moveTo>
                <a:lnTo>
                  <a:pt x="155620" y="155552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826350" y="4913531"/>
            <a:ext cx="178435" cy="176530"/>
          </a:xfrm>
          <a:custGeom>
            <a:avLst/>
            <a:gdLst/>
            <a:ahLst/>
            <a:cxnLst/>
            <a:rect l="l" t="t" r="r" b="b"/>
            <a:pathLst>
              <a:path w="178435" h="176529">
                <a:moveTo>
                  <a:pt x="0" y="0"/>
                </a:moveTo>
                <a:lnTo>
                  <a:pt x="177987" y="17623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47645" y="4913531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0" y="0"/>
                </a:moveTo>
                <a:lnTo>
                  <a:pt x="155224" y="155494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83333" y="4913531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5" h="178435">
                <a:moveTo>
                  <a:pt x="0" y="0"/>
                </a:moveTo>
                <a:lnTo>
                  <a:pt x="178414" y="178308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204628" y="4913531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174239" y="17416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213375" y="36692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3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592080" y="36692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3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70755" y="36692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3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349459" y="36692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39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13375" y="429152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5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592080" y="429152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5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970755" y="429152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5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349459" y="429152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5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13375" y="491353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592080" y="491353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970755" y="491353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49459" y="491353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4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962038" y="242487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974467" y="243734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18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986872" y="24497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999293" y="246219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011722" y="24746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024128" y="248706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36548" y="24995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048974" y="251194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061377" y="25243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073809" y="253682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086211" y="254923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098644" y="256170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18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111046" y="25741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111046" y="25741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349459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349459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349459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349459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349459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349459" y="2507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349460" y="242487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6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349459" y="25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349459" y="257411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069" y="3109"/>
                </a:moveTo>
                <a:lnTo>
                  <a:pt x="2069" y="3109"/>
                </a:lnTo>
              </a:path>
            </a:pathLst>
          </a:custGeom>
          <a:ln w="6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581263" y="2422802"/>
            <a:ext cx="159334" cy="159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970755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970755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970755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970755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970755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970755" y="2507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970755" y="242487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6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970755" y="25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970755" y="257411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069" y="3109"/>
                </a:moveTo>
                <a:lnTo>
                  <a:pt x="2069" y="3109"/>
                </a:lnTo>
              </a:path>
            </a:pathLst>
          </a:custGeom>
          <a:ln w="6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02558" y="2422802"/>
            <a:ext cx="159761" cy="15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592080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592080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592080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592080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592080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592080" y="2507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592080" y="242487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6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92080" y="25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592080" y="257411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069" y="3109"/>
                </a:moveTo>
                <a:lnTo>
                  <a:pt x="2069" y="3109"/>
                </a:lnTo>
              </a:path>
            </a:pathLst>
          </a:custGeom>
          <a:ln w="6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824279" y="2422802"/>
            <a:ext cx="159334" cy="159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213375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13375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13375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13375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13375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13375" y="2507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213376" y="242487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6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13375" y="25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213375" y="257411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069" y="3109"/>
                </a:moveTo>
                <a:lnTo>
                  <a:pt x="2069" y="3109"/>
                </a:lnTo>
              </a:path>
            </a:pathLst>
          </a:custGeom>
          <a:ln w="6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962038" y="30472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74467" y="30596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50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86872" y="30721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18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999293" y="308450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011722" y="309694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24128" y="31093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036548" y="312182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048974" y="313426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061377" y="314670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073809" y="31591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086211" y="317158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98644" y="31840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11046" y="319646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18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111046" y="319646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18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62038" y="366920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974467" y="368161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50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986872" y="36940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999293" y="370649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11722" y="371893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024128" y="373137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36548" y="37438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48974" y="375624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61377" y="376868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73809" y="37811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86211" y="37935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9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98644" y="38059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40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11046" y="38184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11046" y="38184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962038" y="429152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62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974467" y="430402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986872" y="431645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8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999293" y="432889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011722" y="43413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28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024128" y="43537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036548" y="43662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40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048974" y="43786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61377" y="43910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073809" y="440352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8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086211" y="44159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6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098644" y="442839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28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111046" y="444085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11046" y="444085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962038" y="49135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974467" y="492597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3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986872" y="49384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3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999293" y="495085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011722" y="49633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91" y="6213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024128" y="49757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036548" y="498817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3" y="6213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048974" y="500060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37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061377" y="501305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73809" y="502549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13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086211" y="50379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098644" y="50503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185" y="6213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111046" y="50628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123448" y="507525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216" y="6225"/>
                </a:lnTo>
              </a:path>
            </a:pathLst>
          </a:custGeom>
          <a:ln w="4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62038" y="242487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962038" y="24414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962038" y="245804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962038" y="247462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962038" y="249121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962038" y="2507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962038" y="242487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60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962038" y="25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962038" y="257411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962038" y="259069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962038" y="260728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962038" y="262386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962038" y="264045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11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962038" y="26575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962038" y="267414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962038" y="269069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962038" y="270728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962038" y="272386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962038" y="274045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962038" y="275703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962038" y="277362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962038" y="2790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962038" y="280679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962038" y="282338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962038" y="283996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962038" y="2856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962038" y="287310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962038" y="288969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962038" y="290627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962038" y="292286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962038" y="293944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962038" y="295600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2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962038" y="29725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962038" y="298917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962038" y="30057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962038" y="302234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962038" y="303893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962038" y="305551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962038" y="3072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962038" y="308868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962038" y="310524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962038" y="312182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962038" y="313841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962038" y="315499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962038" y="317158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962038" y="318816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962038" y="320472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2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962038" y="322130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962038" y="323789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962038" y="32544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962038" y="327106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962038" y="328780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2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962038" y="33043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962038" y="332097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962038" y="33375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962038" y="335414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962038" y="337073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962038" y="338731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962038" y="340390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962038" y="342048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962038" y="343704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962038" y="345362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962038" y="347021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962038" y="348679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962038" y="350338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962038" y="351996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962038" y="353652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2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962038" y="35531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962038" y="356969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962038" y="35862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962038" y="360286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962038" y="36194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962038" y="363603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962038" y="365262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962038" y="366920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069" y="4131"/>
                </a:moveTo>
                <a:lnTo>
                  <a:pt x="2069" y="4131"/>
                </a:lnTo>
              </a:path>
            </a:pathLst>
          </a:custGeom>
          <a:ln w="8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962038" y="368576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962038" y="370234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962038" y="371893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962038" y="373551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962038" y="375210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962038" y="37686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962038" y="378527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2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962038" y="38018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3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962038" y="381843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962038" y="383501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962038" y="38515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962038" y="386817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962038" y="38847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962038" y="390133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962038" y="391791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962038" y="393450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962038" y="395107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62038" y="396766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962038" y="39847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962038" y="400134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962038" y="401791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962038" y="403450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962038" y="40510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962038" y="406767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962038" y="408424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962038" y="410083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962038" y="411741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962038" y="413399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962038" y="415057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962038" y="416716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962038" y="418373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962038" y="420032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962038" y="421690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62038" y="423348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5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962038" y="425006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962038" y="426665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962038" y="428322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962038" y="429988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962038" y="43164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962038" y="433304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962038" y="434962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962038" y="43662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11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962038" y="43828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962038" y="439938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962038" y="441596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962038" y="443255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962038" y="444915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962038" y="446572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962038" y="44823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962038" y="449889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962038" y="451549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962038" y="45320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962038" y="454865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962038" y="456523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962038" y="458183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962038" y="45984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962038" y="461499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962038" y="46315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962038" y="464816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11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962038" y="466476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962038" y="468134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962038" y="469792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962038" y="471450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311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962038" y="473110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962038" y="47476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962038" y="476426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962038" y="478084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962038" y="479744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962038" y="481403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962038" y="4830617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962038" y="48471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962038" y="48637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98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962038" y="4880373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962038" y="489695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286"/>
                </a:lnTo>
              </a:path>
            </a:pathLst>
          </a:custGeom>
          <a:ln w="4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 txBox="1"/>
          <p:nvPr/>
        </p:nvSpPr>
        <p:spPr>
          <a:xfrm>
            <a:off x="535940" y="1607637"/>
            <a:ext cx="6944359" cy="1132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71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65" dirty="0">
                <a:latin typeface="Arial"/>
                <a:cs typeface="Arial"/>
              </a:rPr>
              <a:t>Squash </a:t>
            </a:r>
            <a:r>
              <a:rPr sz="3200" spc="-135" dirty="0">
                <a:latin typeface="Arial"/>
                <a:cs typeface="Arial"/>
              </a:rPr>
              <a:t>array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95" dirty="0">
                <a:latin typeface="Arial"/>
                <a:cs typeface="Arial"/>
              </a:rPr>
              <a:t>fit </a:t>
            </a:r>
            <a:r>
              <a:rPr sz="3200" spc="-110" dirty="0">
                <a:latin typeface="Arial"/>
                <a:cs typeface="Arial"/>
              </a:rPr>
              <a:t>rectangular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floorplan</a:t>
            </a:r>
            <a:endParaRPr sz="3200">
              <a:latin typeface="Arial"/>
              <a:cs typeface="Arial"/>
            </a:endParaRPr>
          </a:p>
          <a:p>
            <a:pPr marL="234315" algn="ctr">
              <a:lnSpc>
                <a:spcPts val="1190"/>
              </a:lnSpc>
              <a:tabLst>
                <a:tab pos="855344" algn="l"/>
                <a:tab pos="1477010" algn="l"/>
                <a:tab pos="2098675" algn="l"/>
              </a:tabLst>
            </a:pPr>
            <a:r>
              <a:rPr sz="1100" spc="-5" dirty="0">
                <a:latin typeface="Arial"/>
                <a:cs typeface="Arial"/>
              </a:rPr>
              <a:t>y</a:t>
            </a:r>
            <a:r>
              <a:rPr sz="1050" spc="-7" baseline="-27777" dirty="0">
                <a:latin typeface="Arial"/>
                <a:cs typeface="Arial"/>
              </a:rPr>
              <a:t>3	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050" baseline="-27777" dirty="0">
                <a:latin typeface="Arial"/>
                <a:cs typeface="Arial"/>
              </a:rPr>
              <a:t>2	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050" spc="-7" baseline="-27777" dirty="0">
                <a:latin typeface="Arial"/>
                <a:cs typeface="Arial"/>
              </a:rPr>
              <a:t>1	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050" spc="-7" baseline="-27777" dirty="0">
                <a:latin typeface="Arial"/>
                <a:cs typeface="Arial"/>
              </a:rPr>
              <a:t>0</a:t>
            </a:r>
            <a:endParaRPr sz="1050" baseline="-2777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094230">
              <a:lnSpc>
                <a:spcPct val="100000"/>
              </a:lnSpc>
              <a:spcBef>
                <a:spcPts val="990"/>
              </a:spcBef>
            </a:pPr>
            <a:r>
              <a:rPr sz="1100" spc="-10" dirty="0">
                <a:latin typeface="Arial"/>
                <a:cs typeface="Arial"/>
              </a:rPr>
              <a:t>x</a:t>
            </a:r>
            <a:r>
              <a:rPr sz="1050" spc="-15" baseline="-27777" dirty="0">
                <a:latin typeface="Arial"/>
                <a:cs typeface="Arial"/>
              </a:rPr>
              <a:t>0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5" name="object 55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56" name="object 556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2617794" y="3169552"/>
            <a:ext cx="9525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2684029" y="3262766"/>
            <a:ext cx="7620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2617794" y="3791357"/>
            <a:ext cx="9525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2684029" y="3885095"/>
            <a:ext cx="7620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2617794" y="4413805"/>
            <a:ext cx="9525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2684029" y="4507042"/>
            <a:ext cx="7620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5681133" y="3092680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0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5681133" y="3714664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1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5681133" y="4337088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2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5681133" y="4959060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3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5136481" y="5736919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4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4515165" y="5736919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5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3893907" y="5736919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6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3272602" y="5736919"/>
            <a:ext cx="1530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p</a:t>
            </a:r>
            <a:r>
              <a:rPr sz="1050" spc="7" baseline="-27777" dirty="0">
                <a:latin typeface="Arial"/>
                <a:cs typeface="Arial"/>
              </a:rPr>
              <a:t>7</a:t>
            </a:r>
            <a:endParaRPr sz="1050" baseline="-277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636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6" y="461589"/>
            <a:ext cx="3601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35" dirty="0">
                <a:solidFill>
                  <a:srgbClr val="000000"/>
                </a:solidFill>
                <a:latin typeface="Arial"/>
                <a:cs typeface="Arial"/>
              </a:rPr>
              <a:t>Booth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Encoding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12343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Instead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415" dirty="0">
                <a:latin typeface="Arial"/>
                <a:cs typeface="Arial"/>
              </a:rPr>
              <a:t>3Y, </a:t>
            </a:r>
            <a:r>
              <a:rPr sz="3200" spc="25" dirty="0">
                <a:latin typeface="Arial"/>
                <a:cs typeface="Arial"/>
              </a:rPr>
              <a:t>try </a:t>
            </a:r>
            <a:r>
              <a:rPr sz="3200" spc="-420" dirty="0">
                <a:latin typeface="Arial"/>
                <a:cs typeface="Arial"/>
              </a:rPr>
              <a:t>–Y, </a:t>
            </a:r>
            <a:r>
              <a:rPr sz="3200" spc="-55" dirty="0">
                <a:latin typeface="Arial"/>
                <a:cs typeface="Arial"/>
              </a:rPr>
              <a:t>then </a:t>
            </a:r>
            <a:r>
              <a:rPr sz="3200" spc="-85" dirty="0">
                <a:latin typeface="Arial"/>
                <a:cs typeface="Arial"/>
              </a:rPr>
              <a:t>increment </a:t>
            </a:r>
            <a:r>
              <a:rPr sz="3200" spc="-90" dirty="0">
                <a:latin typeface="Arial"/>
                <a:cs typeface="Arial"/>
              </a:rPr>
              <a:t>next  </a:t>
            </a:r>
            <a:r>
              <a:rPr sz="3200" spc="-50" dirty="0">
                <a:latin typeface="Arial"/>
                <a:cs typeface="Arial"/>
              </a:rPr>
              <a:t>partial </a:t>
            </a:r>
            <a:r>
              <a:rPr sz="3200" spc="-70" dirty="0">
                <a:latin typeface="Arial"/>
                <a:cs typeface="Arial"/>
              </a:rPr>
              <a:t>product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50" dirty="0">
                <a:latin typeface="Arial"/>
                <a:cs typeface="Arial"/>
              </a:rPr>
              <a:t>add</a:t>
            </a:r>
            <a:r>
              <a:rPr sz="3200" spc="-530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4Y</a:t>
            </a:r>
            <a:endParaRPr sz="3200">
              <a:latin typeface="Arial"/>
              <a:cs typeface="Arial"/>
            </a:endParaRPr>
          </a:p>
          <a:p>
            <a:pPr marL="355600" marR="61537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484" dirty="0">
                <a:latin typeface="Arial"/>
                <a:cs typeface="Arial"/>
              </a:rPr>
              <a:t>S</a:t>
            </a:r>
            <a:r>
              <a:rPr sz="3200" spc="-160" dirty="0">
                <a:latin typeface="Arial"/>
                <a:cs typeface="Arial"/>
              </a:rPr>
              <a:t>i</a:t>
            </a:r>
            <a:r>
              <a:rPr sz="3200" spc="-75" dirty="0">
                <a:latin typeface="Arial"/>
                <a:cs typeface="Arial"/>
              </a:rPr>
              <a:t>m 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Arial"/>
                <a:cs typeface="Arial"/>
              </a:rPr>
              <a:t>pro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127" y="2795266"/>
            <a:ext cx="645160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3045"/>
              </a:lnSpc>
            </a:pPr>
            <a:r>
              <a:rPr sz="3200" spc="-90" dirty="0">
                <a:latin typeface="Arial"/>
                <a:cs typeface="Arial"/>
              </a:rPr>
              <a:t>ilarly, </a:t>
            </a:r>
            <a:r>
              <a:rPr sz="3200" spc="-15" dirty="0">
                <a:latin typeface="Arial"/>
                <a:cs typeface="Arial"/>
              </a:rPr>
              <a:t>for </a:t>
            </a:r>
            <a:r>
              <a:rPr sz="3200" spc="-409" dirty="0">
                <a:latin typeface="Arial"/>
                <a:cs typeface="Arial"/>
              </a:rPr>
              <a:t>2Y, </a:t>
            </a:r>
            <a:r>
              <a:rPr sz="3200" spc="25" dirty="0">
                <a:latin typeface="Arial"/>
                <a:cs typeface="Arial"/>
              </a:rPr>
              <a:t>try </a:t>
            </a:r>
            <a:r>
              <a:rPr sz="3200" spc="-305" dirty="0">
                <a:latin typeface="Arial"/>
                <a:cs typeface="Arial"/>
              </a:rPr>
              <a:t>–2Y </a:t>
            </a:r>
            <a:r>
              <a:rPr sz="3200" spc="-275" dirty="0">
                <a:latin typeface="Arial"/>
                <a:cs typeface="Arial"/>
              </a:rPr>
              <a:t>+ </a:t>
            </a:r>
            <a:r>
              <a:rPr sz="3200" spc="-365" dirty="0">
                <a:latin typeface="Arial"/>
                <a:cs typeface="Arial"/>
              </a:rPr>
              <a:t>4Y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90" dirty="0">
                <a:latin typeface="Arial"/>
                <a:cs typeface="Arial"/>
              </a:rPr>
              <a:t>next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partial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3200" spc="-70" dirty="0">
                <a:latin typeface="Arial"/>
                <a:cs typeface="Arial"/>
              </a:rPr>
              <a:t>duct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2895679"/>
            <a:ext cx="6833006" cy="313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44958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51054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54102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44958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228600"/>
                </a:moveTo>
                <a:lnTo>
                  <a:pt x="990600" y="228600"/>
                </a:lnTo>
                <a:lnTo>
                  <a:pt x="990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48006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228600"/>
                </a:moveTo>
                <a:lnTo>
                  <a:pt x="990600" y="228600"/>
                </a:lnTo>
                <a:lnTo>
                  <a:pt x="990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888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196" y="461589"/>
            <a:ext cx="3754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35" dirty="0">
                <a:solidFill>
                  <a:srgbClr val="000000"/>
                </a:solidFill>
                <a:latin typeface="Arial"/>
                <a:cs typeface="Arial"/>
              </a:rPr>
              <a:t>Booth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Hardware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212965" cy="151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0" dirty="0">
                <a:latin typeface="Arial"/>
                <a:cs typeface="Arial"/>
              </a:rPr>
              <a:t>Booth </a:t>
            </a:r>
            <a:r>
              <a:rPr sz="3200" spc="-130" dirty="0">
                <a:latin typeface="Arial"/>
                <a:cs typeface="Arial"/>
              </a:rPr>
              <a:t>encoder </a:t>
            </a:r>
            <a:r>
              <a:rPr sz="3200" spc="-160" dirty="0">
                <a:latin typeface="Arial"/>
                <a:cs typeface="Arial"/>
              </a:rPr>
              <a:t>generates </a:t>
            </a:r>
            <a:r>
              <a:rPr sz="3200" spc="-55" dirty="0">
                <a:latin typeface="Arial"/>
                <a:cs typeface="Arial"/>
              </a:rPr>
              <a:t>control </a:t>
            </a:r>
            <a:r>
              <a:rPr sz="3200" spc="-125" dirty="0">
                <a:latin typeface="Arial"/>
                <a:cs typeface="Arial"/>
              </a:rPr>
              <a:t>lines</a:t>
            </a:r>
            <a:r>
              <a:rPr sz="3200" spc="-47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for  </a:t>
            </a:r>
            <a:r>
              <a:rPr sz="3200" spc="-195" dirty="0">
                <a:latin typeface="Arial"/>
                <a:cs typeface="Arial"/>
              </a:rPr>
              <a:t>each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80" dirty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Bo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3087" y="2210050"/>
            <a:ext cx="4023995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>
              <a:lnSpc>
                <a:spcPts val="3045"/>
              </a:lnSpc>
            </a:pPr>
            <a:r>
              <a:rPr sz="3200" spc="-480" dirty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latin typeface="Arial"/>
                <a:cs typeface="Arial"/>
              </a:rPr>
              <a:t>oth </a:t>
            </a:r>
            <a:r>
              <a:rPr sz="2800" spc="-125" dirty="0">
                <a:latin typeface="Arial"/>
                <a:cs typeface="Arial"/>
              </a:rPr>
              <a:t>selectors </a:t>
            </a:r>
            <a:r>
              <a:rPr sz="2800" spc="-160" dirty="0">
                <a:latin typeface="Arial"/>
                <a:cs typeface="Arial"/>
              </a:rPr>
              <a:t>choose </a:t>
            </a:r>
            <a:r>
              <a:rPr sz="2800" spc="-425" dirty="0">
                <a:latin typeface="Arial"/>
                <a:cs typeface="Arial"/>
              </a:rPr>
              <a:t>PP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2362355"/>
            <a:ext cx="5018288" cy="364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60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654" y="461589"/>
            <a:ext cx="5556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Advanced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Arial"/>
                <a:cs typeface="Arial"/>
              </a:rPr>
              <a:t>Multiplication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510699"/>
            <a:ext cx="506666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5" dirty="0">
                <a:latin typeface="Arial"/>
                <a:cs typeface="Arial"/>
              </a:rPr>
              <a:t>Signed </a:t>
            </a:r>
            <a:r>
              <a:rPr sz="3200" spc="-200" dirty="0">
                <a:latin typeface="Arial"/>
                <a:cs typeface="Arial"/>
              </a:rPr>
              <a:t>vs. </a:t>
            </a:r>
            <a:r>
              <a:rPr sz="3200" spc="-150" dirty="0">
                <a:latin typeface="Arial"/>
                <a:cs typeface="Arial"/>
              </a:rPr>
              <a:t>unsigned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inputs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Higher </a:t>
            </a:r>
            <a:r>
              <a:rPr sz="3200" spc="-110" dirty="0">
                <a:latin typeface="Arial"/>
                <a:cs typeface="Arial"/>
              </a:rPr>
              <a:t>radix </a:t>
            </a:r>
            <a:r>
              <a:rPr sz="3200" spc="-100" dirty="0">
                <a:latin typeface="Arial"/>
                <a:cs typeface="Arial"/>
              </a:rPr>
              <a:t>Booth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encoding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Array </a:t>
            </a:r>
            <a:r>
              <a:rPr sz="3200" spc="-200" dirty="0">
                <a:latin typeface="Arial"/>
                <a:cs typeface="Arial"/>
              </a:rPr>
              <a:t>vs. </a:t>
            </a:r>
            <a:r>
              <a:rPr sz="3200" spc="-50" dirty="0">
                <a:latin typeface="Arial"/>
                <a:cs typeface="Arial"/>
              </a:rPr>
              <a:t>tree </a:t>
            </a:r>
            <a:r>
              <a:rPr sz="3200" spc="-530" dirty="0">
                <a:latin typeface="Arial"/>
                <a:cs typeface="Arial"/>
              </a:rPr>
              <a:t>CSA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networks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76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083" y="347923"/>
            <a:ext cx="63623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9845">
              <a:lnSpc>
                <a:spcPct val="100000"/>
              </a:lnSpc>
              <a:spcBef>
                <a:spcPts val="105"/>
              </a:spcBef>
            </a:pPr>
            <a:r>
              <a:rPr sz="4400" b="0" spc="-28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Array </a:t>
            </a:r>
            <a:r>
              <a:rPr sz="4400" b="0" spc="-400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4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6" y="1930395"/>
            <a:ext cx="46482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009800"/>
                </a:solidFill>
                <a:latin typeface="Arial"/>
                <a:cs typeface="Arial"/>
              </a:rPr>
              <a:t>Topics:</a:t>
            </a:r>
            <a:endParaRPr sz="2400">
              <a:latin typeface="Arial"/>
              <a:cs typeface="Arial"/>
            </a:endParaRPr>
          </a:p>
          <a:p>
            <a:pPr marL="926465" marR="2922905" algn="just">
              <a:lnSpc>
                <a:spcPct val="100000"/>
              </a:lnSpc>
            </a:pPr>
            <a:r>
              <a:rPr sz="2400" spc="-275" dirty="0">
                <a:solidFill>
                  <a:srgbClr val="009800"/>
                </a:solidFill>
                <a:latin typeface="Arial"/>
                <a:cs typeface="Arial"/>
              </a:rPr>
              <a:t>SRAM  </a:t>
            </a:r>
            <a:r>
              <a:rPr sz="2400" spc="-315" dirty="0">
                <a:solidFill>
                  <a:srgbClr val="009800"/>
                </a:solidFill>
                <a:latin typeface="Arial"/>
                <a:cs typeface="Arial"/>
              </a:rPr>
              <a:t>DR</a:t>
            </a:r>
            <a:r>
              <a:rPr sz="2400" spc="-285" dirty="0">
                <a:solidFill>
                  <a:srgbClr val="009800"/>
                </a:solidFill>
                <a:latin typeface="Arial"/>
                <a:cs typeface="Arial"/>
              </a:rPr>
              <a:t>A</a:t>
            </a:r>
            <a:r>
              <a:rPr sz="2400" spc="35" dirty="0">
                <a:solidFill>
                  <a:srgbClr val="009800"/>
                </a:solidFill>
                <a:latin typeface="Arial"/>
                <a:cs typeface="Arial"/>
              </a:rPr>
              <a:t>M </a:t>
            </a:r>
            <a:r>
              <a:rPr sz="2400" spc="1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400" spc="-229" dirty="0">
                <a:solidFill>
                  <a:srgbClr val="009800"/>
                </a:solidFill>
                <a:latin typeface="Arial"/>
                <a:cs typeface="Arial"/>
              </a:rPr>
              <a:t>ROM</a:t>
            </a:r>
            <a:endParaRPr sz="2400">
              <a:latin typeface="Arial"/>
              <a:cs typeface="Arial"/>
            </a:endParaRPr>
          </a:p>
          <a:p>
            <a:pPr marL="926465" algn="just">
              <a:lnSpc>
                <a:spcPct val="100000"/>
              </a:lnSpc>
              <a:spcBef>
                <a:spcPts val="5"/>
              </a:spcBef>
            </a:pPr>
            <a:r>
              <a:rPr sz="2400" spc="-130" dirty="0">
                <a:solidFill>
                  <a:srgbClr val="009800"/>
                </a:solidFill>
                <a:latin typeface="Arial"/>
                <a:cs typeface="Arial"/>
              </a:rPr>
              <a:t>Serial </a:t>
            </a:r>
            <a:r>
              <a:rPr sz="2400" spc="-210" dirty="0">
                <a:solidFill>
                  <a:srgbClr val="009800"/>
                </a:solidFill>
                <a:latin typeface="Arial"/>
                <a:cs typeface="Arial"/>
              </a:rPr>
              <a:t>Access</a:t>
            </a:r>
            <a:r>
              <a:rPr sz="2400" spc="-160" dirty="0">
                <a:solidFill>
                  <a:srgbClr val="00980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9800"/>
                </a:solidFill>
                <a:latin typeface="Arial"/>
                <a:cs typeface="Arial"/>
              </a:rPr>
              <a:t>Memories</a:t>
            </a:r>
            <a:endParaRPr sz="2400">
              <a:latin typeface="Arial"/>
              <a:cs typeface="Arial"/>
            </a:endParaRPr>
          </a:p>
          <a:p>
            <a:pPr marL="926465" algn="just">
              <a:lnSpc>
                <a:spcPct val="100000"/>
              </a:lnSpc>
            </a:pPr>
            <a:r>
              <a:rPr sz="2400" spc="-90" dirty="0">
                <a:solidFill>
                  <a:srgbClr val="009800"/>
                </a:solidFill>
                <a:latin typeface="Arial"/>
                <a:cs typeface="Arial"/>
              </a:rPr>
              <a:t>Content </a:t>
            </a:r>
            <a:r>
              <a:rPr sz="2400" spc="-130" dirty="0">
                <a:solidFill>
                  <a:srgbClr val="009800"/>
                </a:solidFill>
                <a:latin typeface="Arial"/>
                <a:cs typeface="Arial"/>
              </a:rPr>
              <a:t>Addressable</a:t>
            </a:r>
            <a:r>
              <a:rPr sz="2400" spc="-204" dirty="0">
                <a:solidFill>
                  <a:srgbClr val="00980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9800"/>
                </a:solidFill>
                <a:latin typeface="Arial"/>
                <a:cs typeface="Arial"/>
              </a:rPr>
              <a:t>Memory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9766" y="4225149"/>
            <a:ext cx="4248546" cy="239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1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637" y="342082"/>
            <a:ext cx="470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Semiconductor Memory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9252" y="1241801"/>
            <a:ext cx="3364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Semiconductor</a:t>
            </a:r>
            <a:r>
              <a:rPr sz="2400" b="1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Memories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67" y="2462907"/>
            <a:ext cx="3865879" cy="589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" algn="ctr">
              <a:lnSpc>
                <a:spcPts val="222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Read/Write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(R/W)</a:t>
            </a:r>
            <a:r>
              <a:rPr sz="2000" b="1" spc="-7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Memory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20"/>
              </a:lnSpc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or </a:t>
            </a:r>
            <a:r>
              <a:rPr sz="20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Random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Access Memory</a:t>
            </a:r>
            <a:r>
              <a:rPr sz="2000" b="1" spc="-27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(RAM)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8109" y="2615307"/>
            <a:ext cx="3060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Read-Only Memory</a:t>
            </a:r>
            <a:r>
              <a:rPr sz="2000" b="1" spc="-10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(ROM)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432" y="3653406"/>
            <a:ext cx="4300220" cy="1778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413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24130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Mask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(Fuse)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ROM</a:t>
            </a:r>
            <a:endParaRPr sz="1800">
              <a:latin typeface="Times New Roman"/>
              <a:cs typeface="Times New Roman"/>
            </a:endParaRPr>
          </a:p>
          <a:p>
            <a:pPr marL="241300" marR="1057275" indent="-241300">
              <a:lnSpc>
                <a:spcPct val="111100"/>
              </a:lnSpc>
              <a:buAutoNum type="arabicPeriod"/>
              <a:tabLst>
                <a:tab pos="24130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Programmable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ROM</a:t>
            </a:r>
            <a:r>
              <a:rPr sz="18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(PROM)  Erasable PROM</a:t>
            </a:r>
            <a:r>
              <a:rPr sz="18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(EPROM)</a:t>
            </a:r>
            <a:endParaRPr sz="1800">
              <a:latin typeface="Times New Roman"/>
              <a:cs typeface="Times New Roman"/>
            </a:endParaRPr>
          </a:p>
          <a:p>
            <a:pPr marL="279400">
              <a:lnSpc>
                <a:spcPts val="1805"/>
              </a:lnSpc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Electrically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Erasable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PROM</a:t>
            </a:r>
            <a:r>
              <a:rPr sz="18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(EEPROM)</a:t>
            </a:r>
            <a:endParaRPr sz="1800">
              <a:latin typeface="Times New Roman"/>
              <a:cs typeface="Times New Roman"/>
            </a:endParaRPr>
          </a:p>
          <a:p>
            <a:pPr marL="241300" indent="-241300">
              <a:lnSpc>
                <a:spcPct val="100000"/>
              </a:lnSpc>
              <a:spcBef>
                <a:spcPts val="240"/>
              </a:spcBef>
              <a:buAutoNum type="arabicPeriod" startAt="3"/>
              <a:tabLst>
                <a:tab pos="24130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Flash</a:t>
            </a:r>
            <a:r>
              <a:rPr sz="1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241300" indent="-241300">
              <a:lnSpc>
                <a:spcPct val="100000"/>
              </a:lnSpc>
              <a:spcBef>
                <a:spcPts val="240"/>
              </a:spcBef>
              <a:buAutoNum type="arabicPeriod" startAt="3"/>
              <a:tabLst>
                <a:tab pos="24130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Ferroelectric RAM</a:t>
            </a:r>
            <a:r>
              <a:rPr sz="1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(FRAM)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733" y="3912486"/>
            <a:ext cx="1503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Dynamic</a:t>
            </a:r>
            <a:r>
              <a:rPr sz="180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RAM  (DRAM)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5396" y="3912486"/>
            <a:ext cx="1186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Static</a:t>
            </a:r>
            <a:r>
              <a:rPr sz="18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RAM  (SRAM)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1600" y="3112769"/>
            <a:ext cx="923290" cy="697230"/>
          </a:xfrm>
          <a:custGeom>
            <a:avLst/>
            <a:gdLst/>
            <a:ahLst/>
            <a:cxnLst/>
            <a:rect l="l" t="t" r="r" b="b"/>
            <a:pathLst>
              <a:path w="923289" h="697229">
                <a:moveTo>
                  <a:pt x="42803" y="611489"/>
                </a:moveTo>
                <a:lnTo>
                  <a:pt x="0" y="697230"/>
                </a:lnTo>
                <a:lnTo>
                  <a:pt x="94238" y="680069"/>
                </a:lnTo>
                <a:lnTo>
                  <a:pt x="83493" y="665744"/>
                </a:lnTo>
                <a:lnTo>
                  <a:pt x="65663" y="665744"/>
                </a:lnTo>
                <a:lnTo>
                  <a:pt x="48518" y="642884"/>
                </a:lnTo>
                <a:lnTo>
                  <a:pt x="59930" y="634325"/>
                </a:lnTo>
                <a:lnTo>
                  <a:pt x="42803" y="611489"/>
                </a:lnTo>
                <a:close/>
              </a:path>
              <a:path w="923289" h="697229">
                <a:moveTo>
                  <a:pt x="59930" y="634325"/>
                </a:moveTo>
                <a:lnTo>
                  <a:pt x="48518" y="642884"/>
                </a:lnTo>
                <a:lnTo>
                  <a:pt x="65663" y="665744"/>
                </a:lnTo>
                <a:lnTo>
                  <a:pt x="77075" y="657185"/>
                </a:lnTo>
                <a:lnTo>
                  <a:pt x="59930" y="634325"/>
                </a:lnTo>
                <a:close/>
              </a:path>
              <a:path w="923289" h="697229">
                <a:moveTo>
                  <a:pt x="77075" y="657185"/>
                </a:moveTo>
                <a:lnTo>
                  <a:pt x="65663" y="665744"/>
                </a:lnTo>
                <a:lnTo>
                  <a:pt x="83493" y="665744"/>
                </a:lnTo>
                <a:lnTo>
                  <a:pt x="77075" y="657185"/>
                </a:lnTo>
                <a:close/>
              </a:path>
              <a:path w="923289" h="697229">
                <a:moveTo>
                  <a:pt x="905768" y="0"/>
                </a:moveTo>
                <a:lnTo>
                  <a:pt x="59930" y="634325"/>
                </a:lnTo>
                <a:lnTo>
                  <a:pt x="77075" y="657185"/>
                </a:lnTo>
                <a:lnTo>
                  <a:pt x="922913" y="22860"/>
                </a:lnTo>
                <a:lnTo>
                  <a:pt x="905768" y="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7475" y="3113531"/>
            <a:ext cx="771525" cy="696595"/>
          </a:xfrm>
          <a:custGeom>
            <a:avLst/>
            <a:gdLst/>
            <a:ahLst/>
            <a:cxnLst/>
            <a:rect l="l" t="t" r="r" b="b"/>
            <a:pathLst>
              <a:path w="771525" h="696595">
                <a:moveTo>
                  <a:pt x="698263" y="649663"/>
                </a:moveTo>
                <a:lnTo>
                  <a:pt x="679079" y="670925"/>
                </a:lnTo>
                <a:lnTo>
                  <a:pt x="771525" y="696468"/>
                </a:lnTo>
                <a:lnTo>
                  <a:pt x="756893" y="659251"/>
                </a:lnTo>
                <a:lnTo>
                  <a:pt x="708919" y="659251"/>
                </a:lnTo>
                <a:lnTo>
                  <a:pt x="698263" y="649663"/>
                </a:lnTo>
                <a:close/>
              </a:path>
              <a:path w="771525" h="696595">
                <a:moveTo>
                  <a:pt x="717364" y="628493"/>
                </a:moveTo>
                <a:lnTo>
                  <a:pt x="698263" y="649663"/>
                </a:lnTo>
                <a:lnTo>
                  <a:pt x="708919" y="659251"/>
                </a:lnTo>
                <a:lnTo>
                  <a:pt x="727969" y="638037"/>
                </a:lnTo>
                <a:lnTo>
                  <a:pt x="717364" y="628493"/>
                </a:lnTo>
                <a:close/>
              </a:path>
              <a:path w="771525" h="696595">
                <a:moveTo>
                  <a:pt x="736473" y="607314"/>
                </a:moveTo>
                <a:lnTo>
                  <a:pt x="717364" y="628493"/>
                </a:lnTo>
                <a:lnTo>
                  <a:pt x="727969" y="638037"/>
                </a:lnTo>
                <a:lnTo>
                  <a:pt x="708919" y="659251"/>
                </a:lnTo>
                <a:lnTo>
                  <a:pt x="756893" y="659251"/>
                </a:lnTo>
                <a:lnTo>
                  <a:pt x="736473" y="607314"/>
                </a:lnTo>
                <a:close/>
              </a:path>
              <a:path w="771525" h="696595">
                <a:moveTo>
                  <a:pt x="19050" y="0"/>
                </a:moveTo>
                <a:lnTo>
                  <a:pt x="0" y="21336"/>
                </a:lnTo>
                <a:lnTo>
                  <a:pt x="698263" y="649663"/>
                </a:lnTo>
                <a:lnTo>
                  <a:pt x="717364" y="628493"/>
                </a:lnTo>
                <a:lnTo>
                  <a:pt x="19050" y="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1684" y="2895599"/>
            <a:ext cx="85725" cy="838200"/>
          </a:xfrm>
          <a:custGeom>
            <a:avLst/>
            <a:gdLst/>
            <a:ahLst/>
            <a:cxnLst/>
            <a:rect l="l" t="t" r="r" b="b"/>
            <a:pathLst>
              <a:path w="85725" h="838200">
                <a:moveTo>
                  <a:pt x="28559" y="752459"/>
                </a:moveTo>
                <a:lnTo>
                  <a:pt x="0" y="752459"/>
                </a:lnTo>
                <a:lnTo>
                  <a:pt x="42915" y="838200"/>
                </a:lnTo>
                <a:lnTo>
                  <a:pt x="78605" y="766693"/>
                </a:lnTo>
                <a:lnTo>
                  <a:pt x="28559" y="766693"/>
                </a:lnTo>
                <a:lnTo>
                  <a:pt x="28559" y="752459"/>
                </a:lnTo>
                <a:close/>
              </a:path>
              <a:path w="85725" h="838200">
                <a:moveTo>
                  <a:pt x="57150" y="0"/>
                </a:moveTo>
                <a:lnTo>
                  <a:pt x="28559" y="0"/>
                </a:lnTo>
                <a:lnTo>
                  <a:pt x="28559" y="766693"/>
                </a:lnTo>
                <a:lnTo>
                  <a:pt x="57150" y="766693"/>
                </a:lnTo>
                <a:lnTo>
                  <a:pt x="57150" y="0"/>
                </a:lnTo>
                <a:close/>
              </a:path>
              <a:path w="85725" h="838200">
                <a:moveTo>
                  <a:pt x="85709" y="752459"/>
                </a:moveTo>
                <a:lnTo>
                  <a:pt x="57150" y="752459"/>
                </a:lnTo>
                <a:lnTo>
                  <a:pt x="57150" y="766693"/>
                </a:lnTo>
                <a:lnTo>
                  <a:pt x="78605" y="766693"/>
                </a:lnTo>
                <a:lnTo>
                  <a:pt x="85709" y="752459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7658" y="1740651"/>
            <a:ext cx="1303655" cy="850265"/>
          </a:xfrm>
          <a:custGeom>
            <a:avLst/>
            <a:gdLst/>
            <a:ahLst/>
            <a:cxnLst/>
            <a:rect l="l" t="t" r="r" b="b"/>
            <a:pathLst>
              <a:path w="1303654" h="850264">
                <a:moveTo>
                  <a:pt x="1223438" y="815586"/>
                </a:moveTo>
                <a:lnTo>
                  <a:pt x="1207891" y="839602"/>
                </a:lnTo>
                <a:lnTo>
                  <a:pt x="1303141" y="850148"/>
                </a:lnTo>
                <a:lnTo>
                  <a:pt x="1287351" y="823356"/>
                </a:lnTo>
                <a:lnTo>
                  <a:pt x="1235445" y="823356"/>
                </a:lnTo>
                <a:lnTo>
                  <a:pt x="1223438" y="815586"/>
                </a:lnTo>
                <a:close/>
              </a:path>
              <a:path w="1303654" h="850264">
                <a:moveTo>
                  <a:pt x="1238975" y="791584"/>
                </a:moveTo>
                <a:lnTo>
                  <a:pt x="1223438" y="815586"/>
                </a:lnTo>
                <a:lnTo>
                  <a:pt x="1235445" y="823356"/>
                </a:lnTo>
                <a:lnTo>
                  <a:pt x="1250960" y="799338"/>
                </a:lnTo>
                <a:lnTo>
                  <a:pt x="1238975" y="791584"/>
                </a:lnTo>
                <a:close/>
              </a:path>
              <a:path w="1303654" h="850264">
                <a:moveTo>
                  <a:pt x="1254495" y="767608"/>
                </a:moveTo>
                <a:lnTo>
                  <a:pt x="1238975" y="791584"/>
                </a:lnTo>
                <a:lnTo>
                  <a:pt x="1250960" y="799338"/>
                </a:lnTo>
                <a:lnTo>
                  <a:pt x="1235445" y="823356"/>
                </a:lnTo>
                <a:lnTo>
                  <a:pt x="1287351" y="823356"/>
                </a:lnTo>
                <a:lnTo>
                  <a:pt x="1254495" y="767608"/>
                </a:lnTo>
                <a:close/>
              </a:path>
              <a:path w="1303654" h="850264">
                <a:moveTo>
                  <a:pt x="15483" y="0"/>
                </a:moveTo>
                <a:lnTo>
                  <a:pt x="0" y="23896"/>
                </a:lnTo>
                <a:lnTo>
                  <a:pt x="1223438" y="815586"/>
                </a:lnTo>
                <a:lnTo>
                  <a:pt x="1238975" y="791584"/>
                </a:lnTo>
                <a:lnTo>
                  <a:pt x="15483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0" y="1740011"/>
            <a:ext cx="1416685" cy="774700"/>
          </a:xfrm>
          <a:custGeom>
            <a:avLst/>
            <a:gdLst/>
            <a:ahLst/>
            <a:cxnLst/>
            <a:rect l="l" t="t" r="r" b="b"/>
            <a:pathLst>
              <a:path w="1416685" h="774700">
                <a:moveTo>
                  <a:pt x="54995" y="696102"/>
                </a:moveTo>
                <a:lnTo>
                  <a:pt x="0" y="774588"/>
                </a:lnTo>
                <a:lnTo>
                  <a:pt x="95762" y="771540"/>
                </a:lnTo>
                <a:lnTo>
                  <a:pt x="85813" y="753130"/>
                </a:lnTo>
                <a:lnTo>
                  <a:pt x="69591" y="753130"/>
                </a:lnTo>
                <a:lnTo>
                  <a:pt x="56007" y="728106"/>
                </a:lnTo>
                <a:lnTo>
                  <a:pt x="68608" y="721294"/>
                </a:lnTo>
                <a:lnTo>
                  <a:pt x="54995" y="696102"/>
                </a:lnTo>
                <a:close/>
              </a:path>
              <a:path w="1416685" h="774700">
                <a:moveTo>
                  <a:pt x="68608" y="721294"/>
                </a:moveTo>
                <a:lnTo>
                  <a:pt x="56007" y="728106"/>
                </a:lnTo>
                <a:lnTo>
                  <a:pt x="69591" y="753130"/>
                </a:lnTo>
                <a:lnTo>
                  <a:pt x="82146" y="746344"/>
                </a:lnTo>
                <a:lnTo>
                  <a:pt x="68608" y="721294"/>
                </a:lnTo>
                <a:close/>
              </a:path>
              <a:path w="1416685" h="774700">
                <a:moveTo>
                  <a:pt x="82146" y="746344"/>
                </a:moveTo>
                <a:lnTo>
                  <a:pt x="69591" y="753130"/>
                </a:lnTo>
                <a:lnTo>
                  <a:pt x="85813" y="753130"/>
                </a:lnTo>
                <a:lnTo>
                  <a:pt x="82146" y="746344"/>
                </a:lnTo>
                <a:close/>
              </a:path>
              <a:path w="1416685" h="774700">
                <a:moveTo>
                  <a:pt x="1402963" y="0"/>
                </a:moveTo>
                <a:lnTo>
                  <a:pt x="68608" y="721294"/>
                </a:lnTo>
                <a:lnTo>
                  <a:pt x="82146" y="746344"/>
                </a:lnTo>
                <a:lnTo>
                  <a:pt x="1416436" y="25146"/>
                </a:lnTo>
                <a:lnTo>
                  <a:pt x="1402963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6284" y="6393860"/>
            <a:ext cx="307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33</a:t>
            </a: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910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4" y="6393860"/>
            <a:ext cx="307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</a:t>
            </a: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269" y="342082"/>
            <a:ext cx="5871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Semiconductor Memory Types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070643"/>
            <a:ext cx="7169784" cy="48164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Design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Issues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ts val="2395"/>
              </a:lnSpc>
              <a:spcBef>
                <a:spcPts val="525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Area Efficiency of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Array: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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of stored data bits</a:t>
            </a:r>
            <a:r>
              <a:rPr sz="2000" spc="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per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ts val="2395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unit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area</a:t>
            </a:r>
            <a:endParaRPr sz="2000">
              <a:latin typeface="Times New Roman"/>
              <a:cs typeface="Times New Roman"/>
            </a:endParaRPr>
          </a:p>
          <a:p>
            <a:pPr marL="1155700" marR="35814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Access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Time: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time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required to store and/or  retrieve a particular data</a:t>
            </a:r>
            <a:r>
              <a:rPr sz="2000" spc="-1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Static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Dynamic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Power</a:t>
            </a:r>
            <a:r>
              <a:rPr sz="2000" spc="-2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Consumption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64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Requirements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Easy</a:t>
            </a:r>
            <a:r>
              <a:rPr sz="2000" spc="-2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reading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Easy</a:t>
            </a:r>
            <a:r>
              <a:rPr sz="2000" spc="-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Writing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High</a:t>
            </a:r>
            <a:r>
              <a:rPr sz="2000" spc="-2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density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Speed,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speed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still more</a:t>
            </a:r>
            <a:r>
              <a:rPr sz="2000" spc="-2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speed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5119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6" y="342082"/>
            <a:ext cx="3352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Memory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Architecture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6" y="1162930"/>
            <a:ext cx="4218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Stores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large number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bits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133" y="1593435"/>
            <a:ext cx="3788410" cy="25863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m x n: m words of n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bits</a:t>
            </a:r>
            <a:r>
              <a:rPr sz="20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each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4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k = Log2(m) address input</a:t>
            </a:r>
            <a:r>
              <a:rPr sz="2000" spc="-1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signals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or m = 2k</a:t>
            </a:r>
            <a:r>
              <a:rPr sz="20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words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e.g., 4,096 x 8</a:t>
            </a:r>
            <a:r>
              <a:rPr sz="20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memory: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32,768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bits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12 address input</a:t>
            </a:r>
            <a:r>
              <a:rPr sz="2000" spc="-3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signals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8 input/output data</a:t>
            </a:r>
            <a:r>
              <a:rPr sz="2000" spc="-3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signals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623" y="4235955"/>
            <a:ext cx="2584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r>
              <a:rPr sz="28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access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9623" y="1265677"/>
            <a:ext cx="151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m × 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14019" y="1673015"/>
          <a:ext cx="1260473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139064"/>
                <a:gridCol w="140970"/>
                <a:gridCol w="139064"/>
                <a:gridCol w="437515"/>
                <a:gridCol w="224790"/>
              </a:tblGrid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59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880">
                <a:tc gridSpan="6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867662" y="1677802"/>
            <a:ext cx="139700" cy="1073150"/>
          </a:xfrm>
          <a:custGeom>
            <a:avLst/>
            <a:gdLst/>
            <a:ahLst/>
            <a:cxnLst/>
            <a:rect l="l" t="t" r="r" b="b"/>
            <a:pathLst>
              <a:path w="139700" h="1073150">
                <a:moveTo>
                  <a:pt x="139171" y="1072621"/>
                </a:moveTo>
                <a:lnTo>
                  <a:pt x="112122" y="1064286"/>
                </a:lnTo>
                <a:lnTo>
                  <a:pt x="89999" y="1041558"/>
                </a:lnTo>
                <a:lnTo>
                  <a:pt x="75066" y="1007852"/>
                </a:lnTo>
                <a:lnTo>
                  <a:pt x="69585" y="966581"/>
                </a:lnTo>
                <a:lnTo>
                  <a:pt x="69585" y="642365"/>
                </a:lnTo>
                <a:lnTo>
                  <a:pt x="64122" y="601095"/>
                </a:lnTo>
                <a:lnTo>
                  <a:pt x="49217" y="567388"/>
                </a:lnTo>
                <a:lnTo>
                  <a:pt x="27100" y="544660"/>
                </a:lnTo>
                <a:lnTo>
                  <a:pt x="0" y="536326"/>
                </a:lnTo>
                <a:lnTo>
                  <a:pt x="27100" y="527986"/>
                </a:lnTo>
                <a:lnTo>
                  <a:pt x="49217" y="505247"/>
                </a:lnTo>
                <a:lnTo>
                  <a:pt x="64122" y="471530"/>
                </a:lnTo>
                <a:lnTo>
                  <a:pt x="69585" y="430255"/>
                </a:lnTo>
                <a:lnTo>
                  <a:pt x="69585" y="106039"/>
                </a:lnTo>
                <a:lnTo>
                  <a:pt x="75066" y="64769"/>
                </a:lnTo>
                <a:lnTo>
                  <a:pt x="89999" y="31062"/>
                </a:lnTo>
                <a:lnTo>
                  <a:pt x="112122" y="8334"/>
                </a:lnTo>
                <a:lnTo>
                  <a:pt x="13917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8781" y="2809097"/>
            <a:ext cx="1260475" cy="154305"/>
          </a:xfrm>
          <a:custGeom>
            <a:avLst/>
            <a:gdLst/>
            <a:ahLst/>
            <a:cxnLst/>
            <a:rect l="l" t="t" r="r" b="b"/>
            <a:pathLst>
              <a:path w="1260475" h="154305">
                <a:moveTo>
                  <a:pt x="1260469" y="0"/>
                </a:moveTo>
                <a:lnTo>
                  <a:pt x="1253514" y="29999"/>
                </a:lnTo>
                <a:lnTo>
                  <a:pt x="1234546" y="54513"/>
                </a:lnTo>
                <a:lnTo>
                  <a:pt x="1206411" y="71048"/>
                </a:lnTo>
                <a:lnTo>
                  <a:pt x="1171955" y="77114"/>
                </a:lnTo>
                <a:lnTo>
                  <a:pt x="718809" y="77114"/>
                </a:lnTo>
                <a:lnTo>
                  <a:pt x="684354" y="83175"/>
                </a:lnTo>
                <a:lnTo>
                  <a:pt x="656219" y="99700"/>
                </a:lnTo>
                <a:lnTo>
                  <a:pt x="637251" y="124203"/>
                </a:lnTo>
                <a:lnTo>
                  <a:pt x="630295" y="154198"/>
                </a:lnTo>
                <a:lnTo>
                  <a:pt x="623321" y="124203"/>
                </a:lnTo>
                <a:lnTo>
                  <a:pt x="604311" y="99700"/>
                </a:lnTo>
                <a:lnTo>
                  <a:pt x="576134" y="83175"/>
                </a:lnTo>
                <a:lnTo>
                  <a:pt x="541660" y="77114"/>
                </a:lnTo>
                <a:lnTo>
                  <a:pt x="88513" y="77114"/>
                </a:lnTo>
                <a:lnTo>
                  <a:pt x="54058" y="71048"/>
                </a:lnTo>
                <a:lnTo>
                  <a:pt x="25923" y="54513"/>
                </a:lnTo>
                <a:lnTo>
                  <a:pt x="6955" y="29999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772" y="1855432"/>
            <a:ext cx="255270" cy="8070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800" i="1" spc="-5" dirty="0">
                <a:latin typeface="Times New Roman"/>
                <a:cs typeface="Times New Roman"/>
              </a:rPr>
              <a:t>m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words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26741" y="3839967"/>
            <a:ext cx="1238250" cy="11366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2115" marR="79375" indent="-323215">
              <a:lnSpc>
                <a:spcPct val="100000"/>
              </a:lnSpc>
              <a:spcBef>
                <a:spcPts val="325"/>
              </a:spcBef>
            </a:pPr>
            <a:r>
              <a:rPr sz="1000" spc="5" dirty="0">
                <a:latin typeface="Times New Roman"/>
                <a:cs typeface="Times New Roman"/>
              </a:rPr>
              <a:t>2</a:t>
            </a:r>
            <a:r>
              <a:rPr sz="975" spc="7" baseline="25641" dirty="0">
                <a:latin typeface="Times New Roman"/>
                <a:cs typeface="Times New Roman"/>
              </a:rPr>
              <a:t>k </a:t>
            </a:r>
            <a:r>
              <a:rPr sz="1000" spc="-5" dirty="0">
                <a:latin typeface="Times New Roman"/>
                <a:cs typeface="Times New Roman"/>
              </a:rPr>
              <a:t>× n read and </a:t>
            </a:r>
            <a:r>
              <a:rPr sz="1000" spc="-10" dirty="0">
                <a:latin typeface="Times New Roman"/>
                <a:cs typeface="Times New Roman"/>
              </a:rPr>
              <a:t>write  memory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1140" y="4647188"/>
            <a:ext cx="506730" cy="50800"/>
          </a:xfrm>
          <a:custGeom>
            <a:avLst/>
            <a:gdLst/>
            <a:ahLst/>
            <a:cxnLst/>
            <a:rect l="l" t="t" r="r" b="b"/>
            <a:pathLst>
              <a:path w="506729" h="50800">
                <a:moveTo>
                  <a:pt x="430286" y="0"/>
                </a:moveTo>
                <a:lnTo>
                  <a:pt x="430286" y="50791"/>
                </a:lnTo>
                <a:lnTo>
                  <a:pt x="492374" y="30099"/>
                </a:lnTo>
                <a:lnTo>
                  <a:pt x="442996" y="30099"/>
                </a:lnTo>
                <a:lnTo>
                  <a:pt x="442996" y="20574"/>
                </a:lnTo>
                <a:lnTo>
                  <a:pt x="492018" y="20574"/>
                </a:lnTo>
                <a:lnTo>
                  <a:pt x="430286" y="0"/>
                </a:lnTo>
                <a:close/>
              </a:path>
              <a:path w="506729" h="50800">
                <a:moveTo>
                  <a:pt x="430286" y="20574"/>
                </a:moveTo>
                <a:lnTo>
                  <a:pt x="0" y="20574"/>
                </a:lnTo>
                <a:lnTo>
                  <a:pt x="0" y="30099"/>
                </a:lnTo>
                <a:lnTo>
                  <a:pt x="430286" y="30099"/>
                </a:lnTo>
                <a:lnTo>
                  <a:pt x="430286" y="20574"/>
                </a:lnTo>
                <a:close/>
              </a:path>
              <a:path w="506729" h="50800">
                <a:moveTo>
                  <a:pt x="492018" y="20574"/>
                </a:moveTo>
                <a:lnTo>
                  <a:pt x="442996" y="20574"/>
                </a:lnTo>
                <a:lnTo>
                  <a:pt x="442996" y="30099"/>
                </a:lnTo>
                <a:lnTo>
                  <a:pt x="492374" y="30099"/>
                </a:lnTo>
                <a:lnTo>
                  <a:pt x="506486" y="25395"/>
                </a:lnTo>
                <a:lnTo>
                  <a:pt x="492018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1140" y="4874133"/>
            <a:ext cx="506730" cy="50800"/>
          </a:xfrm>
          <a:custGeom>
            <a:avLst/>
            <a:gdLst/>
            <a:ahLst/>
            <a:cxnLst/>
            <a:rect l="l" t="t" r="r" b="b"/>
            <a:pathLst>
              <a:path w="506729" h="50800">
                <a:moveTo>
                  <a:pt x="430286" y="0"/>
                </a:moveTo>
                <a:lnTo>
                  <a:pt x="430286" y="50804"/>
                </a:lnTo>
                <a:lnTo>
                  <a:pt x="491988" y="30230"/>
                </a:lnTo>
                <a:lnTo>
                  <a:pt x="442996" y="30230"/>
                </a:lnTo>
                <a:lnTo>
                  <a:pt x="442996" y="20705"/>
                </a:lnTo>
                <a:lnTo>
                  <a:pt x="492411" y="20705"/>
                </a:lnTo>
                <a:lnTo>
                  <a:pt x="430286" y="0"/>
                </a:lnTo>
                <a:close/>
              </a:path>
              <a:path w="506729" h="50800">
                <a:moveTo>
                  <a:pt x="430286" y="20705"/>
                </a:moveTo>
                <a:lnTo>
                  <a:pt x="0" y="20705"/>
                </a:lnTo>
                <a:lnTo>
                  <a:pt x="0" y="30230"/>
                </a:lnTo>
                <a:lnTo>
                  <a:pt x="430286" y="30230"/>
                </a:lnTo>
                <a:lnTo>
                  <a:pt x="430286" y="20705"/>
                </a:lnTo>
                <a:close/>
              </a:path>
              <a:path w="506729" h="50800">
                <a:moveTo>
                  <a:pt x="492411" y="20705"/>
                </a:moveTo>
                <a:lnTo>
                  <a:pt x="442996" y="20705"/>
                </a:lnTo>
                <a:lnTo>
                  <a:pt x="442996" y="30230"/>
                </a:lnTo>
                <a:lnTo>
                  <a:pt x="491988" y="30230"/>
                </a:lnTo>
                <a:lnTo>
                  <a:pt x="506486" y="25395"/>
                </a:lnTo>
                <a:lnTo>
                  <a:pt x="492411" y="20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51071" y="457936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21140" y="4532888"/>
            <a:ext cx="506730" cy="50800"/>
          </a:xfrm>
          <a:custGeom>
            <a:avLst/>
            <a:gdLst/>
            <a:ahLst/>
            <a:cxnLst/>
            <a:rect l="l" t="t" r="r" b="b"/>
            <a:pathLst>
              <a:path w="506729" h="50800">
                <a:moveTo>
                  <a:pt x="430286" y="0"/>
                </a:moveTo>
                <a:lnTo>
                  <a:pt x="430286" y="50791"/>
                </a:lnTo>
                <a:lnTo>
                  <a:pt x="492374" y="30099"/>
                </a:lnTo>
                <a:lnTo>
                  <a:pt x="442996" y="30099"/>
                </a:lnTo>
                <a:lnTo>
                  <a:pt x="442996" y="20574"/>
                </a:lnTo>
                <a:lnTo>
                  <a:pt x="492018" y="20574"/>
                </a:lnTo>
                <a:lnTo>
                  <a:pt x="430286" y="0"/>
                </a:lnTo>
                <a:close/>
              </a:path>
              <a:path w="506729" h="50800">
                <a:moveTo>
                  <a:pt x="430286" y="20574"/>
                </a:moveTo>
                <a:lnTo>
                  <a:pt x="0" y="20574"/>
                </a:lnTo>
                <a:lnTo>
                  <a:pt x="0" y="30099"/>
                </a:lnTo>
                <a:lnTo>
                  <a:pt x="430286" y="30099"/>
                </a:lnTo>
                <a:lnTo>
                  <a:pt x="430286" y="20574"/>
                </a:lnTo>
                <a:close/>
              </a:path>
              <a:path w="506729" h="50800">
                <a:moveTo>
                  <a:pt x="492018" y="20574"/>
                </a:moveTo>
                <a:lnTo>
                  <a:pt x="442996" y="20574"/>
                </a:lnTo>
                <a:lnTo>
                  <a:pt x="442996" y="30099"/>
                </a:lnTo>
                <a:lnTo>
                  <a:pt x="492374" y="30099"/>
                </a:lnTo>
                <a:lnTo>
                  <a:pt x="506486" y="25395"/>
                </a:lnTo>
                <a:lnTo>
                  <a:pt x="492018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140" y="4116954"/>
            <a:ext cx="506730" cy="50800"/>
          </a:xfrm>
          <a:custGeom>
            <a:avLst/>
            <a:gdLst/>
            <a:ahLst/>
            <a:cxnLst/>
            <a:rect l="l" t="t" r="r" b="b"/>
            <a:pathLst>
              <a:path w="506729" h="50800">
                <a:moveTo>
                  <a:pt x="430286" y="0"/>
                </a:moveTo>
                <a:lnTo>
                  <a:pt x="430286" y="50804"/>
                </a:lnTo>
                <a:lnTo>
                  <a:pt x="492411" y="30099"/>
                </a:lnTo>
                <a:lnTo>
                  <a:pt x="442996" y="30099"/>
                </a:lnTo>
                <a:lnTo>
                  <a:pt x="442996" y="20574"/>
                </a:lnTo>
                <a:lnTo>
                  <a:pt x="491988" y="20574"/>
                </a:lnTo>
                <a:lnTo>
                  <a:pt x="430286" y="0"/>
                </a:lnTo>
                <a:close/>
              </a:path>
              <a:path w="506729" h="50800">
                <a:moveTo>
                  <a:pt x="430286" y="20574"/>
                </a:moveTo>
                <a:lnTo>
                  <a:pt x="0" y="20574"/>
                </a:lnTo>
                <a:lnTo>
                  <a:pt x="0" y="30099"/>
                </a:lnTo>
                <a:lnTo>
                  <a:pt x="430286" y="30099"/>
                </a:lnTo>
                <a:lnTo>
                  <a:pt x="430286" y="20574"/>
                </a:lnTo>
                <a:close/>
              </a:path>
              <a:path w="506729" h="50800">
                <a:moveTo>
                  <a:pt x="491988" y="20574"/>
                </a:moveTo>
                <a:lnTo>
                  <a:pt x="442996" y="20574"/>
                </a:lnTo>
                <a:lnTo>
                  <a:pt x="442996" y="30099"/>
                </a:lnTo>
                <a:lnTo>
                  <a:pt x="492411" y="30099"/>
                </a:lnTo>
                <a:lnTo>
                  <a:pt x="506486" y="25408"/>
                </a:lnTo>
                <a:lnTo>
                  <a:pt x="491988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1140" y="3889878"/>
            <a:ext cx="506730" cy="50800"/>
          </a:xfrm>
          <a:custGeom>
            <a:avLst/>
            <a:gdLst/>
            <a:ahLst/>
            <a:cxnLst/>
            <a:rect l="l" t="t" r="r" b="b"/>
            <a:pathLst>
              <a:path w="506729" h="50800">
                <a:moveTo>
                  <a:pt x="430286" y="0"/>
                </a:moveTo>
                <a:lnTo>
                  <a:pt x="430286" y="50804"/>
                </a:lnTo>
                <a:lnTo>
                  <a:pt x="492018" y="30230"/>
                </a:lnTo>
                <a:lnTo>
                  <a:pt x="442996" y="30230"/>
                </a:lnTo>
                <a:lnTo>
                  <a:pt x="442996" y="20705"/>
                </a:lnTo>
                <a:lnTo>
                  <a:pt x="492381" y="20705"/>
                </a:lnTo>
                <a:lnTo>
                  <a:pt x="430286" y="0"/>
                </a:lnTo>
                <a:close/>
              </a:path>
              <a:path w="506729" h="50800">
                <a:moveTo>
                  <a:pt x="430286" y="20705"/>
                </a:moveTo>
                <a:lnTo>
                  <a:pt x="0" y="20705"/>
                </a:lnTo>
                <a:lnTo>
                  <a:pt x="0" y="30230"/>
                </a:lnTo>
                <a:lnTo>
                  <a:pt x="430286" y="30230"/>
                </a:lnTo>
                <a:lnTo>
                  <a:pt x="430286" y="20705"/>
                </a:lnTo>
                <a:close/>
              </a:path>
              <a:path w="506729" h="50800">
                <a:moveTo>
                  <a:pt x="492381" y="20705"/>
                </a:moveTo>
                <a:lnTo>
                  <a:pt x="442996" y="20705"/>
                </a:lnTo>
                <a:lnTo>
                  <a:pt x="442996" y="30230"/>
                </a:lnTo>
                <a:lnTo>
                  <a:pt x="492018" y="30230"/>
                </a:lnTo>
                <a:lnTo>
                  <a:pt x="506486" y="25408"/>
                </a:lnTo>
                <a:lnTo>
                  <a:pt x="492381" y="20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94887" y="3786883"/>
            <a:ext cx="194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r/w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06268" y="4976621"/>
            <a:ext cx="50800" cy="554355"/>
          </a:xfrm>
          <a:custGeom>
            <a:avLst/>
            <a:gdLst/>
            <a:ahLst/>
            <a:cxnLst/>
            <a:rect l="l" t="t" r="r" b="b"/>
            <a:pathLst>
              <a:path w="50800" h="554354">
                <a:moveTo>
                  <a:pt x="20574" y="477774"/>
                </a:moveTo>
                <a:lnTo>
                  <a:pt x="0" y="477774"/>
                </a:lnTo>
                <a:lnTo>
                  <a:pt x="25389" y="553974"/>
                </a:lnTo>
                <a:lnTo>
                  <a:pt x="46546" y="490478"/>
                </a:lnTo>
                <a:lnTo>
                  <a:pt x="20574" y="490478"/>
                </a:lnTo>
                <a:lnTo>
                  <a:pt x="20574" y="477774"/>
                </a:lnTo>
                <a:close/>
              </a:path>
              <a:path w="50800" h="554354">
                <a:moveTo>
                  <a:pt x="30083" y="63495"/>
                </a:moveTo>
                <a:lnTo>
                  <a:pt x="20574" y="63495"/>
                </a:lnTo>
                <a:lnTo>
                  <a:pt x="20574" y="490478"/>
                </a:lnTo>
                <a:lnTo>
                  <a:pt x="30083" y="490478"/>
                </a:lnTo>
                <a:lnTo>
                  <a:pt x="30083" y="63495"/>
                </a:lnTo>
                <a:close/>
              </a:path>
              <a:path w="50800" h="554354">
                <a:moveTo>
                  <a:pt x="50779" y="477774"/>
                </a:moveTo>
                <a:lnTo>
                  <a:pt x="30083" y="477774"/>
                </a:lnTo>
                <a:lnTo>
                  <a:pt x="30083" y="490478"/>
                </a:lnTo>
                <a:lnTo>
                  <a:pt x="46546" y="490478"/>
                </a:lnTo>
                <a:lnTo>
                  <a:pt x="50779" y="477774"/>
                </a:lnTo>
                <a:close/>
              </a:path>
              <a:path w="50800" h="554354">
                <a:moveTo>
                  <a:pt x="25389" y="0"/>
                </a:moveTo>
                <a:lnTo>
                  <a:pt x="0" y="76200"/>
                </a:lnTo>
                <a:lnTo>
                  <a:pt x="20574" y="76200"/>
                </a:lnTo>
                <a:lnTo>
                  <a:pt x="20574" y="63495"/>
                </a:lnTo>
                <a:lnTo>
                  <a:pt x="46546" y="63495"/>
                </a:lnTo>
                <a:lnTo>
                  <a:pt x="25389" y="0"/>
                </a:lnTo>
                <a:close/>
              </a:path>
              <a:path w="50800" h="554354">
                <a:moveTo>
                  <a:pt x="46546" y="63495"/>
                </a:moveTo>
                <a:lnTo>
                  <a:pt x="30083" y="63495"/>
                </a:lnTo>
                <a:lnTo>
                  <a:pt x="30083" y="76200"/>
                </a:lnTo>
                <a:lnTo>
                  <a:pt x="50779" y="76200"/>
                </a:lnTo>
                <a:lnTo>
                  <a:pt x="46546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5852" y="4976621"/>
            <a:ext cx="51435" cy="554355"/>
          </a:xfrm>
          <a:custGeom>
            <a:avLst/>
            <a:gdLst/>
            <a:ahLst/>
            <a:cxnLst/>
            <a:rect l="l" t="t" r="r" b="b"/>
            <a:pathLst>
              <a:path w="51434" h="554354">
                <a:moveTo>
                  <a:pt x="20695" y="477774"/>
                </a:moveTo>
                <a:lnTo>
                  <a:pt x="0" y="477774"/>
                </a:lnTo>
                <a:lnTo>
                  <a:pt x="25420" y="553974"/>
                </a:lnTo>
                <a:lnTo>
                  <a:pt x="46577" y="490478"/>
                </a:lnTo>
                <a:lnTo>
                  <a:pt x="20695" y="490478"/>
                </a:lnTo>
                <a:lnTo>
                  <a:pt x="20695" y="477774"/>
                </a:lnTo>
                <a:close/>
              </a:path>
              <a:path w="51434" h="554354">
                <a:moveTo>
                  <a:pt x="30236" y="63495"/>
                </a:moveTo>
                <a:lnTo>
                  <a:pt x="20695" y="63495"/>
                </a:lnTo>
                <a:lnTo>
                  <a:pt x="20695" y="490478"/>
                </a:lnTo>
                <a:lnTo>
                  <a:pt x="30236" y="490478"/>
                </a:lnTo>
                <a:lnTo>
                  <a:pt x="30236" y="63495"/>
                </a:lnTo>
                <a:close/>
              </a:path>
              <a:path w="51434" h="554354">
                <a:moveTo>
                  <a:pt x="50810" y="477774"/>
                </a:moveTo>
                <a:lnTo>
                  <a:pt x="30236" y="477774"/>
                </a:lnTo>
                <a:lnTo>
                  <a:pt x="30236" y="490478"/>
                </a:lnTo>
                <a:lnTo>
                  <a:pt x="46577" y="490478"/>
                </a:lnTo>
                <a:lnTo>
                  <a:pt x="50810" y="477774"/>
                </a:lnTo>
                <a:close/>
              </a:path>
              <a:path w="51434" h="554354">
                <a:moveTo>
                  <a:pt x="25420" y="0"/>
                </a:moveTo>
                <a:lnTo>
                  <a:pt x="0" y="76200"/>
                </a:lnTo>
                <a:lnTo>
                  <a:pt x="20695" y="76200"/>
                </a:lnTo>
                <a:lnTo>
                  <a:pt x="20695" y="63495"/>
                </a:lnTo>
                <a:lnTo>
                  <a:pt x="46577" y="63495"/>
                </a:lnTo>
                <a:lnTo>
                  <a:pt x="25420" y="0"/>
                </a:lnTo>
                <a:close/>
              </a:path>
              <a:path w="51434" h="554354">
                <a:moveTo>
                  <a:pt x="46577" y="63495"/>
                </a:moveTo>
                <a:lnTo>
                  <a:pt x="30236" y="63495"/>
                </a:lnTo>
                <a:lnTo>
                  <a:pt x="30236" y="76200"/>
                </a:lnTo>
                <a:lnTo>
                  <a:pt x="50810" y="76200"/>
                </a:lnTo>
                <a:lnTo>
                  <a:pt x="4657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91228" y="503199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33248" y="4976621"/>
            <a:ext cx="51435" cy="554355"/>
          </a:xfrm>
          <a:custGeom>
            <a:avLst/>
            <a:gdLst/>
            <a:ahLst/>
            <a:cxnLst/>
            <a:rect l="l" t="t" r="r" b="b"/>
            <a:pathLst>
              <a:path w="51434" h="554354">
                <a:moveTo>
                  <a:pt x="20574" y="477774"/>
                </a:moveTo>
                <a:lnTo>
                  <a:pt x="0" y="477774"/>
                </a:lnTo>
                <a:lnTo>
                  <a:pt x="25420" y="553974"/>
                </a:lnTo>
                <a:lnTo>
                  <a:pt x="46577" y="490478"/>
                </a:lnTo>
                <a:lnTo>
                  <a:pt x="20574" y="490478"/>
                </a:lnTo>
                <a:lnTo>
                  <a:pt x="20574" y="477774"/>
                </a:lnTo>
                <a:close/>
              </a:path>
              <a:path w="51434" h="554354">
                <a:moveTo>
                  <a:pt x="30114" y="63495"/>
                </a:moveTo>
                <a:lnTo>
                  <a:pt x="20574" y="63495"/>
                </a:lnTo>
                <a:lnTo>
                  <a:pt x="20574" y="490478"/>
                </a:lnTo>
                <a:lnTo>
                  <a:pt x="30114" y="490478"/>
                </a:lnTo>
                <a:lnTo>
                  <a:pt x="30114" y="63495"/>
                </a:lnTo>
                <a:close/>
              </a:path>
              <a:path w="51434" h="554354">
                <a:moveTo>
                  <a:pt x="50810" y="477774"/>
                </a:moveTo>
                <a:lnTo>
                  <a:pt x="30114" y="477774"/>
                </a:lnTo>
                <a:lnTo>
                  <a:pt x="30114" y="490478"/>
                </a:lnTo>
                <a:lnTo>
                  <a:pt x="46577" y="490478"/>
                </a:lnTo>
                <a:lnTo>
                  <a:pt x="50810" y="477774"/>
                </a:lnTo>
                <a:close/>
              </a:path>
              <a:path w="51434" h="554354">
                <a:moveTo>
                  <a:pt x="25420" y="0"/>
                </a:moveTo>
                <a:lnTo>
                  <a:pt x="0" y="76200"/>
                </a:lnTo>
                <a:lnTo>
                  <a:pt x="20574" y="76200"/>
                </a:lnTo>
                <a:lnTo>
                  <a:pt x="20574" y="63495"/>
                </a:lnTo>
                <a:lnTo>
                  <a:pt x="46577" y="63495"/>
                </a:lnTo>
                <a:lnTo>
                  <a:pt x="25420" y="0"/>
                </a:lnTo>
                <a:close/>
              </a:path>
              <a:path w="51434" h="554354">
                <a:moveTo>
                  <a:pt x="46577" y="63495"/>
                </a:moveTo>
                <a:lnTo>
                  <a:pt x="30114" y="63495"/>
                </a:lnTo>
                <a:lnTo>
                  <a:pt x="30114" y="76200"/>
                </a:lnTo>
                <a:lnTo>
                  <a:pt x="50810" y="76200"/>
                </a:lnTo>
                <a:lnTo>
                  <a:pt x="4657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21133" y="4666271"/>
            <a:ext cx="6971665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r/w: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selects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read or</a:t>
            </a:r>
            <a:r>
              <a:rPr sz="20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enable: read or write only when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asserted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ult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rt: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ult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ple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acc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sses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dif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erent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loca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ions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ulta</a:t>
            </a:r>
            <a:r>
              <a:rPr sz="2000" spc="-915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1800" spc="-15" baseline="16203" dirty="0">
                <a:latin typeface="Times New Roman"/>
                <a:cs typeface="Times New Roman"/>
              </a:rPr>
              <a:t>Q</a:t>
            </a:r>
            <a:r>
              <a:rPr sz="1200" spc="-540" baseline="3472" dirty="0">
                <a:latin typeface="Times New Roman"/>
                <a:cs typeface="Times New Roman"/>
              </a:rPr>
              <a:t>n</a:t>
            </a:r>
            <a:r>
              <a:rPr sz="2000" spc="-53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1200" spc="-7" baseline="3472" dirty="0">
                <a:latin typeface="Times New Roman"/>
                <a:cs typeface="Times New Roman"/>
              </a:rPr>
              <a:t>-</a:t>
            </a:r>
            <a:r>
              <a:rPr sz="1200" spc="-209" baseline="3472" dirty="0"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sl</a:t>
            </a:r>
            <a:r>
              <a:rPr sz="2000" spc="-905" dirty="0">
                <a:solidFill>
                  <a:srgbClr val="00007F"/>
                </a:solidFill>
                <a:latin typeface="Times New Roman"/>
                <a:cs typeface="Times New Roman"/>
              </a:rPr>
              <a:t>y</a:t>
            </a:r>
            <a:r>
              <a:rPr sz="1800" spc="-15" baseline="16203" dirty="0">
                <a:latin typeface="Times New Roman"/>
                <a:cs typeface="Times New Roman"/>
              </a:rPr>
              <a:t>Q</a:t>
            </a:r>
            <a:r>
              <a:rPr sz="1200" baseline="3472" dirty="0">
                <a:latin typeface="Times New Roman"/>
                <a:cs typeface="Times New Roman"/>
              </a:rPr>
              <a:t>0</a:t>
            </a:r>
            <a:endParaRPr sz="1200" baseline="347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26848" y="4976621"/>
            <a:ext cx="50800" cy="554355"/>
          </a:xfrm>
          <a:custGeom>
            <a:avLst/>
            <a:gdLst/>
            <a:ahLst/>
            <a:cxnLst/>
            <a:rect l="l" t="t" r="r" b="b"/>
            <a:pathLst>
              <a:path w="50800" h="554354">
                <a:moveTo>
                  <a:pt x="20574" y="477774"/>
                </a:moveTo>
                <a:lnTo>
                  <a:pt x="0" y="477774"/>
                </a:lnTo>
                <a:lnTo>
                  <a:pt x="25389" y="553974"/>
                </a:lnTo>
                <a:lnTo>
                  <a:pt x="46546" y="490478"/>
                </a:lnTo>
                <a:lnTo>
                  <a:pt x="20574" y="490478"/>
                </a:lnTo>
                <a:lnTo>
                  <a:pt x="20574" y="477774"/>
                </a:lnTo>
                <a:close/>
              </a:path>
              <a:path w="50800" h="554354">
                <a:moveTo>
                  <a:pt x="30083" y="63495"/>
                </a:moveTo>
                <a:lnTo>
                  <a:pt x="20574" y="63495"/>
                </a:lnTo>
                <a:lnTo>
                  <a:pt x="20574" y="490478"/>
                </a:lnTo>
                <a:lnTo>
                  <a:pt x="30083" y="490478"/>
                </a:lnTo>
                <a:lnTo>
                  <a:pt x="30083" y="63495"/>
                </a:lnTo>
                <a:close/>
              </a:path>
              <a:path w="50800" h="554354">
                <a:moveTo>
                  <a:pt x="50779" y="477774"/>
                </a:moveTo>
                <a:lnTo>
                  <a:pt x="30083" y="477774"/>
                </a:lnTo>
                <a:lnTo>
                  <a:pt x="30083" y="490478"/>
                </a:lnTo>
                <a:lnTo>
                  <a:pt x="46546" y="490478"/>
                </a:lnTo>
                <a:lnTo>
                  <a:pt x="50779" y="477774"/>
                </a:lnTo>
                <a:close/>
              </a:path>
              <a:path w="50800" h="554354">
                <a:moveTo>
                  <a:pt x="25389" y="0"/>
                </a:moveTo>
                <a:lnTo>
                  <a:pt x="0" y="76200"/>
                </a:lnTo>
                <a:lnTo>
                  <a:pt x="20574" y="76200"/>
                </a:lnTo>
                <a:lnTo>
                  <a:pt x="20574" y="63495"/>
                </a:lnTo>
                <a:lnTo>
                  <a:pt x="46546" y="63495"/>
                </a:lnTo>
                <a:lnTo>
                  <a:pt x="25389" y="0"/>
                </a:lnTo>
                <a:close/>
              </a:path>
              <a:path w="50800" h="554354">
                <a:moveTo>
                  <a:pt x="46546" y="63495"/>
                </a:moveTo>
                <a:lnTo>
                  <a:pt x="30083" y="63495"/>
                </a:lnTo>
                <a:lnTo>
                  <a:pt x="30083" y="76200"/>
                </a:lnTo>
                <a:lnTo>
                  <a:pt x="50779" y="76200"/>
                </a:lnTo>
                <a:lnTo>
                  <a:pt x="46546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71747" y="4049011"/>
            <a:ext cx="52197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  <a:p>
            <a:pPr marR="106680" algn="r">
              <a:lnSpc>
                <a:spcPts val="1835"/>
              </a:lnSpc>
            </a:pPr>
            <a:r>
              <a:rPr sz="1800" spc="-125" dirty="0">
                <a:latin typeface="Times New Roman"/>
                <a:cs typeface="Times New Roman"/>
              </a:rPr>
              <a:t>e</a:t>
            </a:r>
            <a:r>
              <a:rPr sz="1800" spc="-7" baseline="-11574" dirty="0">
                <a:latin typeface="Times New Roman"/>
                <a:cs typeface="Times New Roman"/>
              </a:rPr>
              <a:t>A</a:t>
            </a:r>
            <a:endParaRPr sz="1800" baseline="-11574">
              <a:latin typeface="Times New Roman"/>
              <a:cs typeface="Times New Roman"/>
            </a:endParaRPr>
          </a:p>
          <a:p>
            <a:pPr marR="55880" algn="r">
              <a:lnSpc>
                <a:spcPts val="635"/>
              </a:lnSpc>
            </a:pPr>
            <a:r>
              <a:rPr sz="80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24130" algn="r">
              <a:lnSpc>
                <a:spcPct val="100000"/>
              </a:lnSpc>
              <a:spcBef>
                <a:spcPts val="710"/>
              </a:spcBef>
            </a:pPr>
            <a:r>
              <a:rPr sz="1800" spc="-15" baseline="13888" dirty="0">
                <a:latin typeface="Times New Roman"/>
                <a:cs typeface="Times New Roman"/>
              </a:rPr>
              <a:t>A</a:t>
            </a:r>
            <a:r>
              <a:rPr sz="800" spc="5" dirty="0">
                <a:latin typeface="Times New Roman"/>
                <a:cs typeface="Times New Roman"/>
              </a:rPr>
              <a:t>k</a:t>
            </a:r>
            <a:r>
              <a:rPr sz="800" spc="-5" dirty="0">
                <a:latin typeface="Times New Roman"/>
                <a:cs typeface="Times New Roman"/>
              </a:rPr>
              <a:t>-</a:t>
            </a:r>
            <a:r>
              <a:rPr sz="80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28066" y="2855390"/>
            <a:ext cx="2197100" cy="7683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R="52705" algn="ctr">
              <a:lnSpc>
                <a:spcPct val="100000"/>
              </a:lnSpc>
              <a:spcBef>
                <a:spcPts val="860"/>
              </a:spcBef>
            </a:pPr>
            <a:r>
              <a:rPr sz="1800" i="1" dirty="0">
                <a:latin typeface="Times New Roman"/>
                <a:cs typeface="Times New Roman"/>
              </a:rPr>
              <a:t>n </a:t>
            </a:r>
            <a:r>
              <a:rPr sz="1800" dirty="0">
                <a:latin typeface="Times New Roman"/>
                <a:cs typeface="Times New Roman"/>
              </a:rPr>
              <a:t>bits per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word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800" b="1" dirty="0">
                <a:latin typeface="Times New Roman"/>
                <a:cs typeface="Times New Roman"/>
              </a:rPr>
              <a:t>memory external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94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2" y="461589"/>
            <a:ext cx="4692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Equality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Comparator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774" y="4373005"/>
            <a:ext cx="95440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8460" algn="l"/>
              </a:tabLst>
            </a:pPr>
            <a:r>
              <a:rPr sz="1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550" u="sng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55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</a:t>
            </a:r>
            <a:r>
              <a:rPr sz="1550" spc="-95" dirty="0">
                <a:latin typeface="Arial"/>
                <a:cs typeface="Arial"/>
              </a:rPr>
              <a:t> </a:t>
            </a:r>
            <a:r>
              <a:rPr sz="1550" spc="15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6636" y="3654774"/>
            <a:ext cx="429895" cy="205930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550" spc="160" dirty="0">
                <a:latin typeface="Arial"/>
                <a:cs typeface="Arial"/>
              </a:rPr>
              <a:t>A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3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14"/>
              </a:lnSpc>
              <a:spcBef>
                <a:spcPts val="815"/>
              </a:spcBef>
            </a:pPr>
            <a:r>
              <a:rPr sz="1550" spc="160" dirty="0">
                <a:latin typeface="Arial"/>
                <a:cs typeface="Arial"/>
              </a:rPr>
              <a:t>B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2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14"/>
              </a:lnSpc>
            </a:pPr>
            <a:r>
              <a:rPr sz="1550" spc="160" dirty="0">
                <a:latin typeface="Arial"/>
                <a:cs typeface="Arial"/>
              </a:rPr>
              <a:t>A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2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14"/>
              </a:lnSpc>
              <a:spcBef>
                <a:spcPts val="795"/>
              </a:spcBef>
            </a:pPr>
            <a:r>
              <a:rPr sz="1550" spc="160" dirty="0">
                <a:latin typeface="Arial"/>
                <a:cs typeface="Arial"/>
              </a:rPr>
              <a:t>B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1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14"/>
              </a:lnSpc>
            </a:pPr>
            <a:r>
              <a:rPr sz="1550" spc="160" dirty="0">
                <a:latin typeface="Arial"/>
                <a:cs typeface="Arial"/>
              </a:rPr>
              <a:t>A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1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20"/>
              </a:lnSpc>
              <a:spcBef>
                <a:spcPts val="820"/>
              </a:spcBef>
            </a:pPr>
            <a:r>
              <a:rPr sz="1550" spc="160" dirty="0">
                <a:latin typeface="Arial"/>
                <a:cs typeface="Arial"/>
              </a:rPr>
              <a:t>B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0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20"/>
              </a:lnSpc>
            </a:pPr>
            <a:r>
              <a:rPr sz="1550" spc="160" dirty="0">
                <a:latin typeface="Arial"/>
                <a:cs typeface="Arial"/>
              </a:rPr>
              <a:t>A</a:t>
            </a:r>
            <a:r>
              <a:rPr sz="1550" spc="70" dirty="0">
                <a:latin typeface="Arial"/>
                <a:cs typeface="Arial"/>
              </a:rPr>
              <a:t>[</a:t>
            </a:r>
            <a:r>
              <a:rPr sz="1550" spc="114" dirty="0">
                <a:latin typeface="Arial"/>
                <a:cs typeface="Arial"/>
              </a:rPr>
              <a:t>0</a:t>
            </a:r>
            <a:r>
              <a:rPr sz="1550" spc="65" dirty="0">
                <a:latin typeface="Arial"/>
                <a:cs typeface="Arial"/>
              </a:rPr>
              <a:t>]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07637"/>
            <a:ext cx="7800975" cy="218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60" dirty="0">
                <a:latin typeface="Arial"/>
                <a:cs typeface="Arial"/>
              </a:rPr>
              <a:t>Check </a:t>
            </a:r>
            <a:r>
              <a:rPr sz="3200" spc="50" dirty="0">
                <a:latin typeface="Arial"/>
                <a:cs typeface="Arial"/>
              </a:rPr>
              <a:t>if </a:t>
            </a:r>
            <a:r>
              <a:rPr sz="3200" spc="-195" dirty="0">
                <a:latin typeface="Arial"/>
                <a:cs typeface="Arial"/>
              </a:rPr>
              <a:t>each </a:t>
            </a:r>
            <a:r>
              <a:rPr sz="3200" spc="30" dirty="0">
                <a:latin typeface="Arial"/>
                <a:cs typeface="Arial"/>
              </a:rPr>
              <a:t>bit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20" dirty="0">
                <a:latin typeface="Arial"/>
                <a:cs typeface="Arial"/>
              </a:rPr>
              <a:t>equal </a:t>
            </a:r>
            <a:r>
              <a:rPr sz="3200" spc="-310" dirty="0">
                <a:latin typeface="Arial"/>
                <a:cs typeface="Arial"/>
              </a:rPr>
              <a:t>(XNOR, </a:t>
            </a:r>
            <a:r>
              <a:rPr sz="3200" spc="-235" dirty="0">
                <a:latin typeface="Arial"/>
                <a:cs typeface="Arial"/>
              </a:rPr>
              <a:t>aka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equality  </a:t>
            </a:r>
            <a:r>
              <a:rPr sz="3200" spc="-150" dirty="0">
                <a:latin typeface="Arial"/>
                <a:cs typeface="Arial"/>
              </a:rPr>
              <a:t>gate)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1’s </a:t>
            </a:r>
            <a:r>
              <a:rPr sz="3200" spc="-70" dirty="0">
                <a:latin typeface="Arial"/>
                <a:cs typeface="Arial"/>
              </a:rPr>
              <a:t>detect </a:t>
            </a:r>
            <a:r>
              <a:rPr sz="3200" spc="-100" dirty="0">
                <a:latin typeface="Arial"/>
                <a:cs typeface="Arial"/>
              </a:rPr>
              <a:t>on </a:t>
            </a:r>
            <a:r>
              <a:rPr sz="3200" spc="-65" dirty="0">
                <a:latin typeface="Arial"/>
                <a:cs typeface="Arial"/>
              </a:rPr>
              <a:t>bitwise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equality</a:t>
            </a:r>
            <a:endParaRPr sz="3200">
              <a:latin typeface="Arial"/>
              <a:cs typeface="Arial"/>
            </a:endParaRPr>
          </a:p>
          <a:p>
            <a:pPr marL="1663064">
              <a:lnSpc>
                <a:spcPct val="100000"/>
              </a:lnSpc>
              <a:spcBef>
                <a:spcPts val="2860"/>
              </a:spcBef>
            </a:pPr>
            <a:r>
              <a:rPr sz="1550" spc="100" dirty="0">
                <a:latin typeface="Arial"/>
                <a:cs typeface="Arial"/>
              </a:rPr>
              <a:t>B[3]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7644" y="3796125"/>
            <a:ext cx="508000" cy="676910"/>
          </a:xfrm>
          <a:custGeom>
            <a:avLst/>
            <a:gdLst/>
            <a:ahLst/>
            <a:cxnLst/>
            <a:rect l="l" t="t" r="r" b="b"/>
            <a:pathLst>
              <a:path w="508000" h="676910">
                <a:moveTo>
                  <a:pt x="0" y="0"/>
                </a:moveTo>
                <a:lnTo>
                  <a:pt x="507635" y="0"/>
                </a:lnTo>
                <a:lnTo>
                  <a:pt x="507635" y="676435"/>
                </a:lnTo>
              </a:path>
            </a:pathLst>
          </a:custGeom>
          <a:ln w="6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7644" y="4358414"/>
            <a:ext cx="508000" cy="225425"/>
          </a:xfrm>
          <a:custGeom>
            <a:avLst/>
            <a:gdLst/>
            <a:ahLst/>
            <a:cxnLst/>
            <a:rect l="l" t="t" r="r" b="b"/>
            <a:pathLst>
              <a:path w="508000" h="225425">
                <a:moveTo>
                  <a:pt x="0" y="0"/>
                </a:moveTo>
                <a:lnTo>
                  <a:pt x="254140" y="0"/>
                </a:lnTo>
                <a:lnTo>
                  <a:pt x="254140" y="225301"/>
                </a:lnTo>
                <a:lnTo>
                  <a:pt x="507635" y="225301"/>
                </a:lnTo>
              </a:path>
            </a:pathLst>
          </a:custGeom>
          <a:ln w="6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7644" y="4698456"/>
            <a:ext cx="508000" cy="225425"/>
          </a:xfrm>
          <a:custGeom>
            <a:avLst/>
            <a:gdLst/>
            <a:ahLst/>
            <a:cxnLst/>
            <a:rect l="l" t="t" r="r" b="b"/>
            <a:pathLst>
              <a:path w="508000" h="225425">
                <a:moveTo>
                  <a:pt x="0" y="225278"/>
                </a:moveTo>
                <a:lnTo>
                  <a:pt x="254140" y="225278"/>
                </a:lnTo>
                <a:lnTo>
                  <a:pt x="254140" y="0"/>
                </a:lnTo>
                <a:lnTo>
                  <a:pt x="507635" y="0"/>
                </a:lnTo>
              </a:path>
            </a:pathLst>
          </a:custGeom>
          <a:ln w="6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7644" y="4809600"/>
            <a:ext cx="508000" cy="676910"/>
          </a:xfrm>
          <a:custGeom>
            <a:avLst/>
            <a:gdLst/>
            <a:ahLst/>
            <a:cxnLst/>
            <a:rect l="l" t="t" r="r" b="b"/>
            <a:pathLst>
              <a:path w="508000" h="676910">
                <a:moveTo>
                  <a:pt x="0" y="676441"/>
                </a:moveTo>
                <a:lnTo>
                  <a:pt x="507635" y="676441"/>
                </a:lnTo>
                <a:lnTo>
                  <a:pt x="507635" y="0"/>
                </a:lnTo>
              </a:path>
            </a:pathLst>
          </a:custGeom>
          <a:ln w="6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5280" y="447256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0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5280" y="469845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0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5280" y="458371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5003" y="0"/>
                </a:moveTo>
                <a:lnTo>
                  <a:pt x="0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5280" y="480960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0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2173" y="4415492"/>
            <a:ext cx="253365" cy="451484"/>
          </a:xfrm>
          <a:custGeom>
            <a:avLst/>
            <a:gdLst/>
            <a:ahLst/>
            <a:cxnLst/>
            <a:rect l="l" t="t" r="r" b="b"/>
            <a:pathLst>
              <a:path w="253364" h="451485">
                <a:moveTo>
                  <a:pt x="0" y="0"/>
                </a:moveTo>
                <a:lnTo>
                  <a:pt x="57448" y="6014"/>
                </a:lnTo>
                <a:lnTo>
                  <a:pt x="111505" y="21027"/>
                </a:lnTo>
                <a:lnTo>
                  <a:pt x="158878" y="48055"/>
                </a:lnTo>
                <a:lnTo>
                  <a:pt x="199469" y="84119"/>
                </a:lnTo>
                <a:lnTo>
                  <a:pt x="229921" y="126160"/>
                </a:lnTo>
                <a:lnTo>
                  <a:pt x="246842" y="174236"/>
                </a:lnTo>
                <a:lnTo>
                  <a:pt x="253301" y="225278"/>
                </a:lnTo>
                <a:lnTo>
                  <a:pt x="246842" y="276963"/>
                </a:lnTo>
                <a:lnTo>
                  <a:pt x="229921" y="325004"/>
                </a:lnTo>
                <a:lnTo>
                  <a:pt x="199469" y="367057"/>
                </a:lnTo>
                <a:lnTo>
                  <a:pt x="158878" y="403109"/>
                </a:lnTo>
                <a:lnTo>
                  <a:pt x="111505" y="430137"/>
                </a:lnTo>
                <a:lnTo>
                  <a:pt x="57448" y="445162"/>
                </a:lnTo>
                <a:lnTo>
                  <a:pt x="0" y="451165"/>
                </a:lnTo>
              </a:path>
            </a:pathLst>
          </a:custGeom>
          <a:ln w="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0284" y="4415492"/>
            <a:ext cx="382270" cy="451484"/>
          </a:xfrm>
          <a:custGeom>
            <a:avLst/>
            <a:gdLst/>
            <a:ahLst/>
            <a:cxnLst/>
            <a:rect l="l" t="t" r="r" b="b"/>
            <a:pathLst>
              <a:path w="382270" h="451485">
                <a:moveTo>
                  <a:pt x="381889" y="0"/>
                </a:moveTo>
                <a:lnTo>
                  <a:pt x="0" y="0"/>
                </a:lnTo>
                <a:lnTo>
                  <a:pt x="0" y="451165"/>
                </a:lnTo>
                <a:lnTo>
                  <a:pt x="381889" y="451165"/>
                </a:lnTo>
              </a:path>
            </a:pathLst>
          </a:custGeom>
          <a:ln w="6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3826" y="368197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474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26" y="390724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09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9250" y="379612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394" y="0"/>
                </a:moveTo>
                <a:lnTo>
                  <a:pt x="0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8853" y="3796125"/>
            <a:ext cx="64769" cy="225425"/>
          </a:xfrm>
          <a:custGeom>
            <a:avLst/>
            <a:gdLst/>
            <a:ahLst/>
            <a:cxnLst/>
            <a:rect l="l" t="t" r="r" b="b"/>
            <a:pathLst>
              <a:path w="64769" h="225425">
                <a:moveTo>
                  <a:pt x="64210" y="0"/>
                </a:moveTo>
                <a:lnTo>
                  <a:pt x="64210" y="48046"/>
                </a:lnTo>
                <a:lnTo>
                  <a:pt x="57448" y="96122"/>
                </a:lnTo>
                <a:lnTo>
                  <a:pt x="50708" y="138149"/>
                </a:lnTo>
                <a:lnTo>
                  <a:pt x="40565" y="174184"/>
                </a:lnTo>
                <a:lnTo>
                  <a:pt x="30422" y="201243"/>
                </a:lnTo>
                <a:lnTo>
                  <a:pt x="16921" y="219258"/>
                </a:lnTo>
                <a:lnTo>
                  <a:pt x="0" y="225270"/>
                </a:lnTo>
              </a:path>
            </a:pathLst>
          </a:custGeom>
          <a:ln w="6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8999" y="3570224"/>
            <a:ext cx="54610" cy="226060"/>
          </a:xfrm>
          <a:custGeom>
            <a:avLst/>
            <a:gdLst/>
            <a:ahLst/>
            <a:cxnLst/>
            <a:rect l="l" t="t" r="r" b="b"/>
            <a:pathLst>
              <a:path w="54610" h="226060">
                <a:moveTo>
                  <a:pt x="54063" y="225900"/>
                </a:moveTo>
                <a:lnTo>
                  <a:pt x="54063" y="174815"/>
                </a:lnTo>
                <a:lnTo>
                  <a:pt x="50682" y="126768"/>
                </a:lnTo>
                <a:lnTo>
                  <a:pt x="43920" y="84082"/>
                </a:lnTo>
                <a:lnTo>
                  <a:pt x="33800" y="48075"/>
                </a:lnTo>
                <a:lnTo>
                  <a:pt x="23657" y="21042"/>
                </a:lnTo>
                <a:lnTo>
                  <a:pt x="10155" y="6020"/>
                </a:lnTo>
                <a:lnTo>
                  <a:pt x="0" y="0"/>
                </a:lnTo>
              </a:path>
            </a:pathLst>
          </a:custGeom>
          <a:ln w="6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5010" y="3796125"/>
            <a:ext cx="429259" cy="225425"/>
          </a:xfrm>
          <a:custGeom>
            <a:avLst/>
            <a:gdLst/>
            <a:ahLst/>
            <a:cxnLst/>
            <a:rect l="l" t="t" r="r" b="b"/>
            <a:pathLst>
              <a:path w="429260" h="225425">
                <a:moveTo>
                  <a:pt x="429171" y="0"/>
                </a:moveTo>
                <a:lnTo>
                  <a:pt x="429171" y="33025"/>
                </a:lnTo>
                <a:lnTo>
                  <a:pt x="415673" y="66050"/>
                </a:lnTo>
                <a:lnTo>
                  <a:pt x="392003" y="99103"/>
                </a:lnTo>
                <a:lnTo>
                  <a:pt x="358225" y="129147"/>
                </a:lnTo>
                <a:lnTo>
                  <a:pt x="314275" y="156181"/>
                </a:lnTo>
                <a:lnTo>
                  <a:pt x="263576" y="177223"/>
                </a:lnTo>
                <a:lnTo>
                  <a:pt x="206160" y="198242"/>
                </a:lnTo>
                <a:lnTo>
                  <a:pt x="141934" y="210256"/>
                </a:lnTo>
                <a:lnTo>
                  <a:pt x="70972" y="219258"/>
                </a:lnTo>
                <a:lnTo>
                  <a:pt x="0" y="22527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55010" y="3570224"/>
            <a:ext cx="429259" cy="226060"/>
          </a:xfrm>
          <a:custGeom>
            <a:avLst/>
            <a:gdLst/>
            <a:ahLst/>
            <a:cxnLst/>
            <a:rect l="l" t="t" r="r" b="b"/>
            <a:pathLst>
              <a:path w="429260" h="226060">
                <a:moveTo>
                  <a:pt x="0" y="0"/>
                </a:moveTo>
                <a:lnTo>
                  <a:pt x="70972" y="3010"/>
                </a:lnTo>
                <a:lnTo>
                  <a:pt x="141934" y="12011"/>
                </a:lnTo>
                <a:lnTo>
                  <a:pt x="206160" y="27033"/>
                </a:lnTo>
                <a:lnTo>
                  <a:pt x="263576" y="45036"/>
                </a:lnTo>
                <a:lnTo>
                  <a:pt x="314275" y="69088"/>
                </a:lnTo>
                <a:lnTo>
                  <a:pt x="358225" y="96093"/>
                </a:lnTo>
                <a:lnTo>
                  <a:pt x="392003" y="123758"/>
                </a:lnTo>
                <a:lnTo>
                  <a:pt x="415673" y="156783"/>
                </a:lnTo>
                <a:lnTo>
                  <a:pt x="429171" y="189837"/>
                </a:lnTo>
                <a:lnTo>
                  <a:pt x="429171" y="22590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9711" y="3566865"/>
            <a:ext cx="162207" cy="45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0992" y="3735829"/>
            <a:ext cx="131448" cy="11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3826" y="424727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474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23826" y="447256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09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9250" y="435841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394" y="0"/>
                </a:moveTo>
                <a:lnTo>
                  <a:pt x="0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8853" y="4358414"/>
            <a:ext cx="64769" cy="225425"/>
          </a:xfrm>
          <a:custGeom>
            <a:avLst/>
            <a:gdLst/>
            <a:ahLst/>
            <a:cxnLst/>
            <a:rect l="l" t="t" r="r" b="b"/>
            <a:pathLst>
              <a:path w="64769" h="225425">
                <a:moveTo>
                  <a:pt x="64210" y="0"/>
                </a:moveTo>
                <a:lnTo>
                  <a:pt x="64210" y="51077"/>
                </a:lnTo>
                <a:lnTo>
                  <a:pt x="57448" y="99118"/>
                </a:lnTo>
                <a:lnTo>
                  <a:pt x="50708" y="141196"/>
                </a:lnTo>
                <a:lnTo>
                  <a:pt x="40565" y="177223"/>
                </a:lnTo>
                <a:lnTo>
                  <a:pt x="30422" y="204251"/>
                </a:lnTo>
                <a:lnTo>
                  <a:pt x="16921" y="219275"/>
                </a:lnTo>
                <a:lnTo>
                  <a:pt x="0" y="225301"/>
                </a:lnTo>
              </a:path>
            </a:pathLst>
          </a:custGeom>
          <a:ln w="6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8999" y="4132528"/>
            <a:ext cx="54610" cy="226060"/>
          </a:xfrm>
          <a:custGeom>
            <a:avLst/>
            <a:gdLst/>
            <a:ahLst/>
            <a:cxnLst/>
            <a:rect l="l" t="t" r="r" b="b"/>
            <a:pathLst>
              <a:path w="54610" h="226060">
                <a:moveTo>
                  <a:pt x="54063" y="225886"/>
                </a:moveTo>
                <a:lnTo>
                  <a:pt x="54063" y="177831"/>
                </a:lnTo>
                <a:lnTo>
                  <a:pt x="50682" y="129766"/>
                </a:lnTo>
                <a:lnTo>
                  <a:pt x="43920" y="84712"/>
                </a:lnTo>
                <a:lnTo>
                  <a:pt x="33800" y="51684"/>
                </a:lnTo>
                <a:lnTo>
                  <a:pt x="23657" y="24026"/>
                </a:lnTo>
                <a:lnTo>
                  <a:pt x="10155" y="6014"/>
                </a:lnTo>
                <a:lnTo>
                  <a:pt x="0" y="0"/>
                </a:lnTo>
              </a:path>
            </a:pathLst>
          </a:custGeom>
          <a:ln w="6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1616" y="4358414"/>
            <a:ext cx="429259" cy="225425"/>
          </a:xfrm>
          <a:custGeom>
            <a:avLst/>
            <a:gdLst/>
            <a:ahLst/>
            <a:cxnLst/>
            <a:rect l="l" t="t" r="r" b="b"/>
            <a:pathLst>
              <a:path w="429260" h="225425">
                <a:moveTo>
                  <a:pt x="429207" y="0"/>
                </a:moveTo>
                <a:lnTo>
                  <a:pt x="429207" y="36063"/>
                </a:lnTo>
                <a:lnTo>
                  <a:pt x="415708" y="69091"/>
                </a:lnTo>
                <a:lnTo>
                  <a:pt x="392038" y="99118"/>
                </a:lnTo>
                <a:lnTo>
                  <a:pt x="358228" y="129182"/>
                </a:lnTo>
                <a:lnTo>
                  <a:pt x="317669" y="156209"/>
                </a:lnTo>
                <a:lnTo>
                  <a:pt x="263612" y="180236"/>
                </a:lnTo>
                <a:lnTo>
                  <a:pt x="206163" y="198250"/>
                </a:lnTo>
                <a:lnTo>
                  <a:pt x="141947" y="213264"/>
                </a:lnTo>
                <a:lnTo>
                  <a:pt x="74366" y="222277"/>
                </a:lnTo>
                <a:lnTo>
                  <a:pt x="0" y="225301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1616" y="4132528"/>
            <a:ext cx="429259" cy="226060"/>
          </a:xfrm>
          <a:custGeom>
            <a:avLst/>
            <a:gdLst/>
            <a:ahLst/>
            <a:cxnLst/>
            <a:rect l="l" t="t" r="r" b="b"/>
            <a:pathLst>
              <a:path w="429260" h="226060">
                <a:moveTo>
                  <a:pt x="0" y="0"/>
                </a:moveTo>
                <a:lnTo>
                  <a:pt x="74366" y="3001"/>
                </a:lnTo>
                <a:lnTo>
                  <a:pt x="141947" y="12014"/>
                </a:lnTo>
                <a:lnTo>
                  <a:pt x="206163" y="27027"/>
                </a:lnTo>
                <a:lnTo>
                  <a:pt x="263612" y="45673"/>
                </a:lnTo>
                <a:lnTo>
                  <a:pt x="317669" y="69699"/>
                </a:lnTo>
                <a:lnTo>
                  <a:pt x="358228" y="96727"/>
                </a:lnTo>
                <a:lnTo>
                  <a:pt x="392038" y="126753"/>
                </a:lnTo>
                <a:lnTo>
                  <a:pt x="415708" y="159819"/>
                </a:lnTo>
                <a:lnTo>
                  <a:pt x="429207" y="192847"/>
                </a:lnTo>
                <a:lnTo>
                  <a:pt x="429207" y="225886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06330" y="4129169"/>
            <a:ext cx="162204" cy="457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0992" y="4301169"/>
            <a:ext cx="131448" cy="11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3826" y="480960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474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3826" y="503487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09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9250" y="492373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394" y="0"/>
                </a:moveTo>
                <a:lnTo>
                  <a:pt x="0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8853" y="4923734"/>
            <a:ext cx="64769" cy="225425"/>
          </a:xfrm>
          <a:custGeom>
            <a:avLst/>
            <a:gdLst/>
            <a:ahLst/>
            <a:cxnLst/>
            <a:rect l="l" t="t" r="r" b="b"/>
            <a:pathLst>
              <a:path w="64769" h="225425">
                <a:moveTo>
                  <a:pt x="64210" y="0"/>
                </a:moveTo>
                <a:lnTo>
                  <a:pt x="64210" y="48052"/>
                </a:lnTo>
                <a:lnTo>
                  <a:pt x="57448" y="96131"/>
                </a:lnTo>
                <a:lnTo>
                  <a:pt x="50708" y="141173"/>
                </a:lnTo>
                <a:lnTo>
                  <a:pt x="40565" y="174236"/>
                </a:lnTo>
                <a:lnTo>
                  <a:pt x="30422" y="201263"/>
                </a:lnTo>
                <a:lnTo>
                  <a:pt x="16921" y="219278"/>
                </a:lnTo>
                <a:lnTo>
                  <a:pt x="0" y="225290"/>
                </a:lnTo>
              </a:path>
            </a:pathLst>
          </a:custGeom>
          <a:ln w="6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8999" y="4698456"/>
            <a:ext cx="54610" cy="225425"/>
          </a:xfrm>
          <a:custGeom>
            <a:avLst/>
            <a:gdLst/>
            <a:ahLst/>
            <a:cxnLst/>
            <a:rect l="l" t="t" r="r" b="b"/>
            <a:pathLst>
              <a:path w="54610" h="225425">
                <a:moveTo>
                  <a:pt x="54063" y="225278"/>
                </a:moveTo>
                <a:lnTo>
                  <a:pt x="54063" y="174201"/>
                </a:lnTo>
                <a:lnTo>
                  <a:pt x="50682" y="126160"/>
                </a:lnTo>
                <a:lnTo>
                  <a:pt x="43920" y="84093"/>
                </a:lnTo>
                <a:lnTo>
                  <a:pt x="33800" y="48055"/>
                </a:lnTo>
                <a:lnTo>
                  <a:pt x="23657" y="21027"/>
                </a:lnTo>
                <a:lnTo>
                  <a:pt x="10155" y="6014"/>
                </a:lnTo>
                <a:lnTo>
                  <a:pt x="0" y="0"/>
                </a:lnTo>
              </a:path>
            </a:pathLst>
          </a:custGeom>
          <a:ln w="6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55010" y="4923734"/>
            <a:ext cx="429259" cy="225425"/>
          </a:xfrm>
          <a:custGeom>
            <a:avLst/>
            <a:gdLst/>
            <a:ahLst/>
            <a:cxnLst/>
            <a:rect l="l" t="t" r="r" b="b"/>
            <a:pathLst>
              <a:path w="429260" h="225425">
                <a:moveTo>
                  <a:pt x="429171" y="0"/>
                </a:moveTo>
                <a:lnTo>
                  <a:pt x="429171" y="33039"/>
                </a:lnTo>
                <a:lnTo>
                  <a:pt x="415673" y="66090"/>
                </a:lnTo>
                <a:lnTo>
                  <a:pt x="392003" y="99132"/>
                </a:lnTo>
                <a:lnTo>
                  <a:pt x="358225" y="129159"/>
                </a:lnTo>
                <a:lnTo>
                  <a:pt x="314275" y="156186"/>
                </a:lnTo>
                <a:lnTo>
                  <a:pt x="263576" y="180236"/>
                </a:lnTo>
                <a:lnTo>
                  <a:pt x="206160" y="198250"/>
                </a:lnTo>
                <a:lnTo>
                  <a:pt x="141934" y="213275"/>
                </a:lnTo>
                <a:lnTo>
                  <a:pt x="70972" y="222277"/>
                </a:lnTo>
                <a:lnTo>
                  <a:pt x="0" y="22529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55010" y="4698456"/>
            <a:ext cx="429259" cy="225425"/>
          </a:xfrm>
          <a:custGeom>
            <a:avLst/>
            <a:gdLst/>
            <a:ahLst/>
            <a:cxnLst/>
            <a:rect l="l" t="t" r="r" b="b"/>
            <a:pathLst>
              <a:path w="429260" h="225425">
                <a:moveTo>
                  <a:pt x="0" y="0"/>
                </a:moveTo>
                <a:lnTo>
                  <a:pt x="70972" y="3001"/>
                </a:lnTo>
                <a:lnTo>
                  <a:pt x="141934" y="12014"/>
                </a:lnTo>
                <a:lnTo>
                  <a:pt x="206160" y="27027"/>
                </a:lnTo>
                <a:lnTo>
                  <a:pt x="263576" y="45054"/>
                </a:lnTo>
                <a:lnTo>
                  <a:pt x="314275" y="69068"/>
                </a:lnTo>
                <a:lnTo>
                  <a:pt x="358225" y="96131"/>
                </a:lnTo>
                <a:lnTo>
                  <a:pt x="392003" y="126160"/>
                </a:lnTo>
                <a:lnTo>
                  <a:pt x="415673" y="156186"/>
                </a:lnTo>
                <a:lnTo>
                  <a:pt x="429171" y="189249"/>
                </a:lnTo>
                <a:lnTo>
                  <a:pt x="429171" y="225278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09711" y="4695097"/>
            <a:ext cx="162207" cy="457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80992" y="4863467"/>
            <a:ext cx="131448" cy="11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23826" y="537489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474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3826" y="560019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093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9250" y="548604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128394" y="0"/>
                </a:moveTo>
                <a:lnTo>
                  <a:pt x="0" y="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8853" y="5486041"/>
            <a:ext cx="64769" cy="226060"/>
          </a:xfrm>
          <a:custGeom>
            <a:avLst/>
            <a:gdLst/>
            <a:ahLst/>
            <a:cxnLst/>
            <a:rect l="l" t="t" r="r" b="b"/>
            <a:pathLst>
              <a:path w="64769" h="226060">
                <a:moveTo>
                  <a:pt x="64210" y="0"/>
                </a:moveTo>
                <a:lnTo>
                  <a:pt x="64210" y="51079"/>
                </a:lnTo>
                <a:lnTo>
                  <a:pt x="57448" y="99121"/>
                </a:lnTo>
                <a:lnTo>
                  <a:pt x="50708" y="141185"/>
                </a:lnTo>
                <a:lnTo>
                  <a:pt x="40565" y="177833"/>
                </a:lnTo>
                <a:lnTo>
                  <a:pt x="30422" y="204858"/>
                </a:lnTo>
                <a:lnTo>
                  <a:pt x="16921" y="219886"/>
                </a:lnTo>
                <a:lnTo>
                  <a:pt x="0" y="225886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58999" y="5260754"/>
            <a:ext cx="54610" cy="225425"/>
          </a:xfrm>
          <a:custGeom>
            <a:avLst/>
            <a:gdLst/>
            <a:ahLst/>
            <a:cxnLst/>
            <a:rect l="l" t="t" r="r" b="b"/>
            <a:pathLst>
              <a:path w="54610" h="225425">
                <a:moveTo>
                  <a:pt x="54063" y="225287"/>
                </a:moveTo>
                <a:lnTo>
                  <a:pt x="54063" y="177234"/>
                </a:lnTo>
                <a:lnTo>
                  <a:pt x="50682" y="129159"/>
                </a:lnTo>
                <a:lnTo>
                  <a:pt x="43920" y="87118"/>
                </a:lnTo>
                <a:lnTo>
                  <a:pt x="33800" y="51077"/>
                </a:lnTo>
                <a:lnTo>
                  <a:pt x="23657" y="24026"/>
                </a:lnTo>
                <a:lnTo>
                  <a:pt x="10155" y="6011"/>
                </a:lnTo>
                <a:lnTo>
                  <a:pt x="0" y="0"/>
                </a:lnTo>
              </a:path>
            </a:pathLst>
          </a:custGeom>
          <a:ln w="6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1616" y="5486041"/>
            <a:ext cx="429259" cy="226060"/>
          </a:xfrm>
          <a:custGeom>
            <a:avLst/>
            <a:gdLst/>
            <a:ahLst/>
            <a:cxnLst/>
            <a:rect l="l" t="t" r="r" b="b"/>
            <a:pathLst>
              <a:path w="429260" h="226060">
                <a:moveTo>
                  <a:pt x="429207" y="0"/>
                </a:moveTo>
                <a:lnTo>
                  <a:pt x="429207" y="36052"/>
                </a:lnTo>
                <a:lnTo>
                  <a:pt x="415708" y="69094"/>
                </a:lnTo>
                <a:lnTo>
                  <a:pt x="392038" y="102119"/>
                </a:lnTo>
                <a:lnTo>
                  <a:pt x="358228" y="129173"/>
                </a:lnTo>
                <a:lnTo>
                  <a:pt x="317669" y="156198"/>
                </a:lnTo>
                <a:lnTo>
                  <a:pt x="263612" y="180832"/>
                </a:lnTo>
                <a:lnTo>
                  <a:pt x="206163" y="198858"/>
                </a:lnTo>
                <a:lnTo>
                  <a:pt x="141947" y="213871"/>
                </a:lnTo>
                <a:lnTo>
                  <a:pt x="74366" y="222885"/>
                </a:lnTo>
                <a:lnTo>
                  <a:pt x="0" y="225886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51616" y="5260754"/>
            <a:ext cx="429259" cy="225425"/>
          </a:xfrm>
          <a:custGeom>
            <a:avLst/>
            <a:gdLst/>
            <a:ahLst/>
            <a:cxnLst/>
            <a:rect l="l" t="t" r="r" b="b"/>
            <a:pathLst>
              <a:path w="429260" h="225425">
                <a:moveTo>
                  <a:pt x="0" y="0"/>
                </a:moveTo>
                <a:lnTo>
                  <a:pt x="74366" y="6011"/>
                </a:lnTo>
                <a:lnTo>
                  <a:pt x="141947" y="15024"/>
                </a:lnTo>
                <a:lnTo>
                  <a:pt x="206163" y="27024"/>
                </a:lnTo>
                <a:lnTo>
                  <a:pt x="263612" y="48075"/>
                </a:lnTo>
                <a:lnTo>
                  <a:pt x="317669" y="69103"/>
                </a:lnTo>
                <a:lnTo>
                  <a:pt x="358228" y="96131"/>
                </a:lnTo>
                <a:lnTo>
                  <a:pt x="392038" y="126157"/>
                </a:lnTo>
                <a:lnTo>
                  <a:pt x="415708" y="159220"/>
                </a:lnTo>
                <a:lnTo>
                  <a:pt x="429207" y="192247"/>
                </a:lnTo>
                <a:lnTo>
                  <a:pt x="429207" y="225287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06329" y="5257395"/>
            <a:ext cx="162204" cy="457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80992" y="5428799"/>
            <a:ext cx="131448" cy="117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94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269" y="342082"/>
            <a:ext cx="5871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Semiconductor Memory Types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162930"/>
            <a:ext cx="7607934" cy="487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RAM: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the stored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data is</a:t>
            </a:r>
            <a:r>
              <a:rPr sz="28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volatile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"/>
            </a:pPr>
            <a:endParaRPr sz="39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DRAM</a:t>
            </a:r>
            <a:endParaRPr sz="2000">
              <a:latin typeface="Times New Roman"/>
              <a:cs typeface="Times New Roman"/>
            </a:endParaRPr>
          </a:p>
          <a:p>
            <a:pPr marL="1155700" marR="94488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capacitor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store data, and a transistor to access the  capacitor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Need refresh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95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Low cost, and high density 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it is used for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main</a:t>
            </a:r>
            <a:r>
              <a:rPr sz="2000" spc="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Consists of a</a:t>
            </a:r>
            <a:r>
              <a:rPr sz="2000" spc="-2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latch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Don’t need the refresh</a:t>
            </a:r>
            <a:r>
              <a:rPr sz="2000" spc="-3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  <a:p>
            <a:pPr marL="1155700" marR="5080" indent="-229235">
              <a:lnSpc>
                <a:spcPts val="2390"/>
              </a:lnSpc>
              <a:spcBef>
                <a:spcPts val="5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High speed and low power consumption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it is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mainly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used for  cache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 hand-held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devices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8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029" y="342082"/>
            <a:ext cx="5140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RAM: “Random-access”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6" y="1162930"/>
            <a:ext cx="414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Typically volatile</a:t>
            </a:r>
            <a:r>
              <a:rPr sz="28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133" y="1653663"/>
            <a:ext cx="4218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bits are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held without power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supply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3259" y="2135394"/>
            <a:ext cx="57404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ss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33" y="2467733"/>
            <a:ext cx="242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during</a:t>
            </a:r>
            <a:r>
              <a:rPr sz="28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execution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1406" y="4639600"/>
            <a:ext cx="54292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39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</a:t>
            </a:r>
            <a:r>
              <a:rPr sz="20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6993" y="4568188"/>
            <a:ext cx="1209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stores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ed bit</a:t>
            </a:r>
            <a:r>
              <a:rPr sz="2000" spc="-1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when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7618" y="5178038"/>
            <a:ext cx="2038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rd/wr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indicates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read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4642" y="1389171"/>
            <a:ext cx="1209675" cy="1176655"/>
          </a:xfrm>
          <a:custGeom>
            <a:avLst/>
            <a:gdLst/>
            <a:ahLst/>
            <a:cxnLst/>
            <a:rect l="l" t="t" r="r" b="b"/>
            <a:pathLst>
              <a:path w="1209675" h="1176655">
                <a:moveTo>
                  <a:pt x="0" y="1176086"/>
                </a:moveTo>
                <a:lnTo>
                  <a:pt x="1209638" y="1176086"/>
                </a:lnTo>
                <a:lnTo>
                  <a:pt x="1209638" y="0"/>
                </a:lnTo>
                <a:lnTo>
                  <a:pt x="0" y="0"/>
                </a:lnTo>
                <a:lnTo>
                  <a:pt x="0" y="1176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94642" y="1389171"/>
            <a:ext cx="1209675" cy="11766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98145" marR="65405" indent="-323215">
              <a:lnSpc>
                <a:spcPct val="100000"/>
              </a:lnSpc>
              <a:spcBef>
                <a:spcPts val="320"/>
              </a:spcBef>
            </a:pPr>
            <a:r>
              <a:rPr sz="1000" spc="5" dirty="0">
                <a:latin typeface="Times New Roman"/>
                <a:cs typeface="Times New Roman"/>
              </a:rPr>
              <a:t>2</a:t>
            </a:r>
            <a:r>
              <a:rPr sz="975" spc="7" baseline="25641" dirty="0">
                <a:latin typeface="Times New Roman"/>
                <a:cs typeface="Times New Roman"/>
              </a:rPr>
              <a:t>k </a:t>
            </a:r>
            <a:r>
              <a:rPr sz="1000" spc="-5" dirty="0">
                <a:latin typeface="Times New Roman"/>
                <a:cs typeface="Times New Roman"/>
              </a:rPr>
              <a:t>× n read and </a:t>
            </a:r>
            <a:r>
              <a:rPr sz="1000" spc="-10" dirty="0">
                <a:latin typeface="Times New Roman"/>
                <a:cs typeface="Times New Roman"/>
              </a:rPr>
              <a:t>write  memory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0276" y="1998341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00744" y="2225283"/>
            <a:ext cx="494665" cy="51435"/>
          </a:xfrm>
          <a:custGeom>
            <a:avLst/>
            <a:gdLst/>
            <a:ahLst/>
            <a:cxnLst/>
            <a:rect l="l" t="t" r="r" b="b"/>
            <a:pathLst>
              <a:path w="494665" h="51435">
                <a:moveTo>
                  <a:pt x="418459" y="0"/>
                </a:moveTo>
                <a:lnTo>
                  <a:pt x="418459" y="50810"/>
                </a:lnTo>
                <a:lnTo>
                  <a:pt x="480206" y="30236"/>
                </a:lnTo>
                <a:lnTo>
                  <a:pt x="431170" y="30236"/>
                </a:lnTo>
                <a:lnTo>
                  <a:pt x="431170" y="20695"/>
                </a:lnTo>
                <a:lnTo>
                  <a:pt x="480498" y="20695"/>
                </a:lnTo>
                <a:lnTo>
                  <a:pt x="418459" y="0"/>
                </a:lnTo>
                <a:close/>
              </a:path>
              <a:path w="494665" h="51435">
                <a:moveTo>
                  <a:pt x="418459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418459" y="30236"/>
                </a:lnTo>
                <a:lnTo>
                  <a:pt x="418459" y="20695"/>
                </a:lnTo>
                <a:close/>
              </a:path>
              <a:path w="494665" h="51435">
                <a:moveTo>
                  <a:pt x="480498" y="20695"/>
                </a:moveTo>
                <a:lnTo>
                  <a:pt x="431170" y="20695"/>
                </a:lnTo>
                <a:lnTo>
                  <a:pt x="431170" y="30236"/>
                </a:lnTo>
                <a:lnTo>
                  <a:pt x="480206" y="30236"/>
                </a:lnTo>
                <a:lnTo>
                  <a:pt x="494659" y="25420"/>
                </a:lnTo>
                <a:lnTo>
                  <a:pt x="480498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0744" y="2460254"/>
            <a:ext cx="494665" cy="50800"/>
          </a:xfrm>
          <a:custGeom>
            <a:avLst/>
            <a:gdLst/>
            <a:ahLst/>
            <a:cxnLst/>
            <a:rect l="l" t="t" r="r" b="b"/>
            <a:pathLst>
              <a:path w="494665" h="50800">
                <a:moveTo>
                  <a:pt x="418459" y="0"/>
                </a:moveTo>
                <a:lnTo>
                  <a:pt x="418459" y="50779"/>
                </a:lnTo>
                <a:lnTo>
                  <a:pt x="480572" y="30083"/>
                </a:lnTo>
                <a:lnTo>
                  <a:pt x="431170" y="30083"/>
                </a:lnTo>
                <a:lnTo>
                  <a:pt x="431170" y="20574"/>
                </a:lnTo>
                <a:lnTo>
                  <a:pt x="480206" y="20574"/>
                </a:lnTo>
                <a:lnTo>
                  <a:pt x="418459" y="0"/>
                </a:lnTo>
                <a:close/>
              </a:path>
              <a:path w="494665" h="50800">
                <a:moveTo>
                  <a:pt x="418459" y="20574"/>
                </a:moveTo>
                <a:lnTo>
                  <a:pt x="0" y="20574"/>
                </a:lnTo>
                <a:lnTo>
                  <a:pt x="0" y="30083"/>
                </a:lnTo>
                <a:lnTo>
                  <a:pt x="418459" y="30083"/>
                </a:lnTo>
                <a:lnTo>
                  <a:pt x="418459" y="20574"/>
                </a:lnTo>
                <a:close/>
              </a:path>
              <a:path w="494665" h="50800">
                <a:moveTo>
                  <a:pt x="480206" y="20574"/>
                </a:moveTo>
                <a:lnTo>
                  <a:pt x="431170" y="20574"/>
                </a:lnTo>
                <a:lnTo>
                  <a:pt x="431170" y="30083"/>
                </a:lnTo>
                <a:lnTo>
                  <a:pt x="480572" y="30083"/>
                </a:lnTo>
                <a:lnTo>
                  <a:pt x="494659" y="25389"/>
                </a:lnTo>
                <a:lnTo>
                  <a:pt x="480206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3623" y="2040708"/>
            <a:ext cx="622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Read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written to easily by</a:t>
            </a:r>
            <a:r>
              <a:rPr sz="28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007F"/>
                </a:solidFill>
                <a:latin typeface="Times New Roman"/>
                <a:cs typeface="Times New Roman"/>
              </a:rPr>
              <a:t>micropro</a:t>
            </a:r>
            <a:r>
              <a:rPr sz="2700" spc="-254" baseline="3086" dirty="0">
                <a:latin typeface="Times New Roman"/>
                <a:cs typeface="Times New Roman"/>
              </a:rPr>
              <a:t>…</a:t>
            </a:r>
            <a:r>
              <a:rPr sz="2800" spc="-170" dirty="0">
                <a:solidFill>
                  <a:srgbClr val="00007F"/>
                </a:solidFill>
                <a:latin typeface="Times New Roman"/>
                <a:cs typeface="Times New Roman"/>
              </a:rPr>
              <a:t>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00744" y="2107051"/>
            <a:ext cx="494665" cy="51435"/>
          </a:xfrm>
          <a:custGeom>
            <a:avLst/>
            <a:gdLst/>
            <a:ahLst/>
            <a:cxnLst/>
            <a:rect l="l" t="t" r="r" b="b"/>
            <a:pathLst>
              <a:path w="494665" h="51435">
                <a:moveTo>
                  <a:pt x="418459" y="0"/>
                </a:moveTo>
                <a:lnTo>
                  <a:pt x="418459" y="50810"/>
                </a:lnTo>
                <a:lnTo>
                  <a:pt x="480132" y="30236"/>
                </a:lnTo>
                <a:lnTo>
                  <a:pt x="431170" y="30236"/>
                </a:lnTo>
                <a:lnTo>
                  <a:pt x="431170" y="20695"/>
                </a:lnTo>
                <a:lnTo>
                  <a:pt x="480572" y="20695"/>
                </a:lnTo>
                <a:lnTo>
                  <a:pt x="418459" y="0"/>
                </a:lnTo>
                <a:close/>
              </a:path>
              <a:path w="494665" h="51435">
                <a:moveTo>
                  <a:pt x="418459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418459" y="30236"/>
                </a:lnTo>
                <a:lnTo>
                  <a:pt x="418459" y="20695"/>
                </a:lnTo>
                <a:close/>
              </a:path>
              <a:path w="494665" h="51435">
                <a:moveTo>
                  <a:pt x="480572" y="20695"/>
                </a:moveTo>
                <a:lnTo>
                  <a:pt x="431170" y="20695"/>
                </a:lnTo>
                <a:lnTo>
                  <a:pt x="431170" y="30236"/>
                </a:lnTo>
                <a:lnTo>
                  <a:pt x="480132" y="30236"/>
                </a:lnTo>
                <a:lnTo>
                  <a:pt x="494659" y="25389"/>
                </a:lnTo>
                <a:lnTo>
                  <a:pt x="480572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0744" y="1676643"/>
            <a:ext cx="494665" cy="51435"/>
          </a:xfrm>
          <a:custGeom>
            <a:avLst/>
            <a:gdLst/>
            <a:ahLst/>
            <a:cxnLst/>
            <a:rect l="l" t="t" r="r" b="b"/>
            <a:pathLst>
              <a:path w="494665" h="51435">
                <a:moveTo>
                  <a:pt x="418459" y="0"/>
                </a:moveTo>
                <a:lnTo>
                  <a:pt x="418459" y="50810"/>
                </a:lnTo>
                <a:lnTo>
                  <a:pt x="480206" y="30236"/>
                </a:lnTo>
                <a:lnTo>
                  <a:pt x="431170" y="30236"/>
                </a:lnTo>
                <a:lnTo>
                  <a:pt x="431170" y="20695"/>
                </a:lnTo>
                <a:lnTo>
                  <a:pt x="480498" y="20695"/>
                </a:lnTo>
                <a:lnTo>
                  <a:pt x="418459" y="0"/>
                </a:lnTo>
                <a:close/>
              </a:path>
              <a:path w="494665" h="51435">
                <a:moveTo>
                  <a:pt x="418459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418459" y="30236"/>
                </a:lnTo>
                <a:lnTo>
                  <a:pt x="418459" y="20695"/>
                </a:lnTo>
                <a:close/>
              </a:path>
              <a:path w="494665" h="51435">
                <a:moveTo>
                  <a:pt x="480498" y="20695"/>
                </a:moveTo>
                <a:lnTo>
                  <a:pt x="431170" y="20695"/>
                </a:lnTo>
                <a:lnTo>
                  <a:pt x="431170" y="30236"/>
                </a:lnTo>
                <a:lnTo>
                  <a:pt x="480206" y="30236"/>
                </a:lnTo>
                <a:lnTo>
                  <a:pt x="494659" y="25420"/>
                </a:lnTo>
                <a:lnTo>
                  <a:pt x="480498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0744" y="1441825"/>
            <a:ext cx="494665" cy="51435"/>
          </a:xfrm>
          <a:custGeom>
            <a:avLst/>
            <a:gdLst/>
            <a:ahLst/>
            <a:cxnLst/>
            <a:rect l="l" t="t" r="r" b="b"/>
            <a:pathLst>
              <a:path w="494665" h="51434">
                <a:moveTo>
                  <a:pt x="418459" y="0"/>
                </a:moveTo>
                <a:lnTo>
                  <a:pt x="418459" y="50810"/>
                </a:lnTo>
                <a:lnTo>
                  <a:pt x="480498" y="30114"/>
                </a:lnTo>
                <a:lnTo>
                  <a:pt x="431170" y="30114"/>
                </a:lnTo>
                <a:lnTo>
                  <a:pt x="431170" y="20574"/>
                </a:lnTo>
                <a:lnTo>
                  <a:pt x="480206" y="20574"/>
                </a:lnTo>
                <a:lnTo>
                  <a:pt x="418459" y="0"/>
                </a:lnTo>
                <a:close/>
              </a:path>
              <a:path w="494665" h="51434">
                <a:moveTo>
                  <a:pt x="418459" y="20574"/>
                </a:moveTo>
                <a:lnTo>
                  <a:pt x="0" y="20574"/>
                </a:lnTo>
                <a:lnTo>
                  <a:pt x="0" y="30114"/>
                </a:lnTo>
                <a:lnTo>
                  <a:pt x="418459" y="30114"/>
                </a:lnTo>
                <a:lnTo>
                  <a:pt x="418459" y="20574"/>
                </a:lnTo>
                <a:close/>
              </a:path>
              <a:path w="494665" h="51434">
                <a:moveTo>
                  <a:pt x="480206" y="20574"/>
                </a:moveTo>
                <a:lnTo>
                  <a:pt x="431170" y="20574"/>
                </a:lnTo>
                <a:lnTo>
                  <a:pt x="431170" y="30114"/>
                </a:lnTo>
                <a:lnTo>
                  <a:pt x="480498" y="30114"/>
                </a:lnTo>
                <a:lnTo>
                  <a:pt x="494659" y="25389"/>
                </a:lnTo>
                <a:lnTo>
                  <a:pt x="480206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1267" y="1334511"/>
            <a:ext cx="356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r/w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-5" dirty="0">
                <a:latin typeface="Times New Roman"/>
                <a:cs typeface="Times New Roman"/>
              </a:rPr>
              <a:t>le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55514" y="2565257"/>
            <a:ext cx="51435" cy="573405"/>
          </a:xfrm>
          <a:custGeom>
            <a:avLst/>
            <a:gdLst/>
            <a:ahLst/>
            <a:cxnLst/>
            <a:rect l="l" t="t" r="r" b="b"/>
            <a:pathLst>
              <a:path w="51434" h="573405">
                <a:moveTo>
                  <a:pt x="20695" y="497098"/>
                </a:moveTo>
                <a:lnTo>
                  <a:pt x="0" y="497098"/>
                </a:lnTo>
                <a:lnTo>
                  <a:pt x="25389" y="573298"/>
                </a:lnTo>
                <a:lnTo>
                  <a:pt x="46580" y="509778"/>
                </a:lnTo>
                <a:lnTo>
                  <a:pt x="20695" y="509778"/>
                </a:lnTo>
                <a:lnTo>
                  <a:pt x="20695" y="497098"/>
                </a:lnTo>
                <a:close/>
              </a:path>
              <a:path w="51434" h="573405">
                <a:moveTo>
                  <a:pt x="30236" y="63520"/>
                </a:moveTo>
                <a:lnTo>
                  <a:pt x="20695" y="63520"/>
                </a:lnTo>
                <a:lnTo>
                  <a:pt x="20695" y="509778"/>
                </a:lnTo>
                <a:lnTo>
                  <a:pt x="30236" y="509778"/>
                </a:lnTo>
                <a:lnTo>
                  <a:pt x="30236" y="63520"/>
                </a:lnTo>
                <a:close/>
              </a:path>
              <a:path w="51434" h="573405">
                <a:moveTo>
                  <a:pt x="50810" y="497098"/>
                </a:moveTo>
                <a:lnTo>
                  <a:pt x="30236" y="497098"/>
                </a:lnTo>
                <a:lnTo>
                  <a:pt x="30236" y="509778"/>
                </a:lnTo>
                <a:lnTo>
                  <a:pt x="46580" y="509778"/>
                </a:lnTo>
                <a:lnTo>
                  <a:pt x="50810" y="497098"/>
                </a:lnTo>
                <a:close/>
              </a:path>
              <a:path w="51434" h="573405">
                <a:moveTo>
                  <a:pt x="25389" y="0"/>
                </a:moveTo>
                <a:lnTo>
                  <a:pt x="0" y="76200"/>
                </a:lnTo>
                <a:lnTo>
                  <a:pt x="20695" y="76200"/>
                </a:lnTo>
                <a:lnTo>
                  <a:pt x="20695" y="63520"/>
                </a:lnTo>
                <a:lnTo>
                  <a:pt x="46580" y="63520"/>
                </a:lnTo>
                <a:lnTo>
                  <a:pt x="25389" y="0"/>
                </a:lnTo>
                <a:close/>
              </a:path>
              <a:path w="51434" h="573405">
                <a:moveTo>
                  <a:pt x="46580" y="63520"/>
                </a:moveTo>
                <a:lnTo>
                  <a:pt x="30236" y="63520"/>
                </a:lnTo>
                <a:lnTo>
                  <a:pt x="30236" y="76200"/>
                </a:lnTo>
                <a:lnTo>
                  <a:pt x="50810" y="76200"/>
                </a:lnTo>
                <a:lnTo>
                  <a:pt x="46580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98908" y="2565257"/>
            <a:ext cx="51435" cy="573405"/>
          </a:xfrm>
          <a:custGeom>
            <a:avLst/>
            <a:gdLst/>
            <a:ahLst/>
            <a:cxnLst/>
            <a:rect l="l" t="t" r="r" b="b"/>
            <a:pathLst>
              <a:path w="51434" h="573405">
                <a:moveTo>
                  <a:pt x="20726" y="497098"/>
                </a:moveTo>
                <a:lnTo>
                  <a:pt x="0" y="497098"/>
                </a:lnTo>
                <a:lnTo>
                  <a:pt x="25420" y="573298"/>
                </a:lnTo>
                <a:lnTo>
                  <a:pt x="46585" y="509778"/>
                </a:lnTo>
                <a:lnTo>
                  <a:pt x="20726" y="509778"/>
                </a:lnTo>
                <a:lnTo>
                  <a:pt x="20726" y="497098"/>
                </a:lnTo>
                <a:close/>
              </a:path>
              <a:path w="51434" h="573405">
                <a:moveTo>
                  <a:pt x="30236" y="63520"/>
                </a:moveTo>
                <a:lnTo>
                  <a:pt x="20726" y="63520"/>
                </a:lnTo>
                <a:lnTo>
                  <a:pt x="20726" y="509778"/>
                </a:lnTo>
                <a:lnTo>
                  <a:pt x="30236" y="509778"/>
                </a:lnTo>
                <a:lnTo>
                  <a:pt x="30236" y="63520"/>
                </a:lnTo>
                <a:close/>
              </a:path>
              <a:path w="51434" h="573405">
                <a:moveTo>
                  <a:pt x="50810" y="497098"/>
                </a:moveTo>
                <a:lnTo>
                  <a:pt x="30236" y="497098"/>
                </a:lnTo>
                <a:lnTo>
                  <a:pt x="30236" y="509778"/>
                </a:lnTo>
                <a:lnTo>
                  <a:pt x="46585" y="509778"/>
                </a:lnTo>
                <a:lnTo>
                  <a:pt x="50810" y="497098"/>
                </a:lnTo>
                <a:close/>
              </a:path>
              <a:path w="51434" h="573405">
                <a:moveTo>
                  <a:pt x="25420" y="0"/>
                </a:moveTo>
                <a:lnTo>
                  <a:pt x="0" y="76200"/>
                </a:lnTo>
                <a:lnTo>
                  <a:pt x="20726" y="76200"/>
                </a:lnTo>
                <a:lnTo>
                  <a:pt x="20726" y="63520"/>
                </a:lnTo>
                <a:lnTo>
                  <a:pt x="46585" y="63520"/>
                </a:lnTo>
                <a:lnTo>
                  <a:pt x="25420" y="0"/>
                </a:lnTo>
                <a:close/>
              </a:path>
              <a:path w="51434" h="573405">
                <a:moveTo>
                  <a:pt x="46585" y="63520"/>
                </a:moveTo>
                <a:lnTo>
                  <a:pt x="30236" y="63520"/>
                </a:lnTo>
                <a:lnTo>
                  <a:pt x="30236" y="76200"/>
                </a:lnTo>
                <a:lnTo>
                  <a:pt x="50810" y="76200"/>
                </a:lnTo>
                <a:lnTo>
                  <a:pt x="46585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48480" y="262292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79598" y="2565257"/>
            <a:ext cx="50800" cy="573405"/>
          </a:xfrm>
          <a:custGeom>
            <a:avLst/>
            <a:gdLst/>
            <a:ahLst/>
            <a:cxnLst/>
            <a:rect l="l" t="t" r="r" b="b"/>
            <a:pathLst>
              <a:path w="50800" h="573405">
                <a:moveTo>
                  <a:pt x="20695" y="497098"/>
                </a:moveTo>
                <a:lnTo>
                  <a:pt x="0" y="497098"/>
                </a:lnTo>
                <a:lnTo>
                  <a:pt x="25389" y="573298"/>
                </a:lnTo>
                <a:lnTo>
                  <a:pt x="46554" y="509778"/>
                </a:lnTo>
                <a:lnTo>
                  <a:pt x="20695" y="509778"/>
                </a:lnTo>
                <a:lnTo>
                  <a:pt x="20695" y="497098"/>
                </a:lnTo>
                <a:close/>
              </a:path>
              <a:path w="50800" h="573405">
                <a:moveTo>
                  <a:pt x="30205" y="63520"/>
                </a:moveTo>
                <a:lnTo>
                  <a:pt x="20695" y="63520"/>
                </a:lnTo>
                <a:lnTo>
                  <a:pt x="20695" y="509778"/>
                </a:lnTo>
                <a:lnTo>
                  <a:pt x="30205" y="509778"/>
                </a:lnTo>
                <a:lnTo>
                  <a:pt x="30205" y="63520"/>
                </a:lnTo>
                <a:close/>
              </a:path>
              <a:path w="50800" h="573405">
                <a:moveTo>
                  <a:pt x="50779" y="497098"/>
                </a:moveTo>
                <a:lnTo>
                  <a:pt x="30205" y="497098"/>
                </a:lnTo>
                <a:lnTo>
                  <a:pt x="30205" y="509778"/>
                </a:lnTo>
                <a:lnTo>
                  <a:pt x="46554" y="509778"/>
                </a:lnTo>
                <a:lnTo>
                  <a:pt x="50779" y="497098"/>
                </a:lnTo>
                <a:close/>
              </a:path>
              <a:path w="50800" h="573405">
                <a:moveTo>
                  <a:pt x="25389" y="0"/>
                </a:moveTo>
                <a:lnTo>
                  <a:pt x="0" y="76200"/>
                </a:lnTo>
                <a:lnTo>
                  <a:pt x="20695" y="76200"/>
                </a:lnTo>
                <a:lnTo>
                  <a:pt x="20695" y="63520"/>
                </a:lnTo>
                <a:lnTo>
                  <a:pt x="46554" y="63520"/>
                </a:lnTo>
                <a:lnTo>
                  <a:pt x="25389" y="0"/>
                </a:lnTo>
                <a:close/>
              </a:path>
              <a:path w="50800" h="573405">
                <a:moveTo>
                  <a:pt x="46554" y="63520"/>
                </a:moveTo>
                <a:lnTo>
                  <a:pt x="30205" y="63520"/>
                </a:lnTo>
                <a:lnTo>
                  <a:pt x="30205" y="76200"/>
                </a:lnTo>
                <a:lnTo>
                  <a:pt x="50779" y="76200"/>
                </a:lnTo>
                <a:lnTo>
                  <a:pt x="46554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50511" y="3121860"/>
            <a:ext cx="186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623" y="2979797"/>
            <a:ext cx="6708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ternal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uct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800" spc="-20" dirty="0">
                <a:solidFill>
                  <a:srgbClr val="00007F"/>
                </a:solidFill>
                <a:latin typeface="Times New Roman"/>
                <a:cs typeface="Times New Roman"/>
              </a:rPr>
              <a:t> m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co</a:t>
            </a:r>
            <a:r>
              <a:rPr sz="2800" spc="-2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ex than RO</a:t>
            </a:r>
            <a:r>
              <a:rPr sz="2800" spc="-560" dirty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1800" spc="-7" baseline="20833" dirty="0">
                <a:latin typeface="Times New Roman"/>
                <a:cs typeface="Times New Roman"/>
              </a:rPr>
              <a:t>Q</a:t>
            </a:r>
            <a:r>
              <a:rPr sz="1200" baseline="13888" dirty="0">
                <a:latin typeface="Times New Roman"/>
                <a:cs typeface="Times New Roman"/>
              </a:rPr>
              <a:t>n</a:t>
            </a:r>
            <a:r>
              <a:rPr sz="1200" spc="-7" baseline="13888" dirty="0">
                <a:latin typeface="Times New Roman"/>
                <a:cs typeface="Times New Roman"/>
              </a:rPr>
              <a:t>-</a:t>
            </a:r>
            <a:r>
              <a:rPr sz="1200" baseline="13888" dirty="0">
                <a:latin typeface="Times New Roman"/>
                <a:cs typeface="Times New Roman"/>
              </a:rPr>
              <a:t>1</a:t>
            </a:r>
            <a:endParaRPr sz="1200" baseline="1388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87249" y="2565257"/>
            <a:ext cx="51435" cy="573405"/>
          </a:xfrm>
          <a:custGeom>
            <a:avLst/>
            <a:gdLst/>
            <a:ahLst/>
            <a:cxnLst/>
            <a:rect l="l" t="t" r="r" b="b"/>
            <a:pathLst>
              <a:path w="51434" h="573405">
                <a:moveTo>
                  <a:pt x="20574" y="497098"/>
                </a:moveTo>
                <a:lnTo>
                  <a:pt x="0" y="497098"/>
                </a:lnTo>
                <a:lnTo>
                  <a:pt x="25420" y="573298"/>
                </a:lnTo>
                <a:lnTo>
                  <a:pt x="46585" y="509778"/>
                </a:lnTo>
                <a:lnTo>
                  <a:pt x="20574" y="509778"/>
                </a:lnTo>
                <a:lnTo>
                  <a:pt x="20574" y="497098"/>
                </a:lnTo>
                <a:close/>
              </a:path>
              <a:path w="51434" h="573405">
                <a:moveTo>
                  <a:pt x="30114" y="63520"/>
                </a:moveTo>
                <a:lnTo>
                  <a:pt x="20574" y="63520"/>
                </a:lnTo>
                <a:lnTo>
                  <a:pt x="20574" y="509778"/>
                </a:lnTo>
                <a:lnTo>
                  <a:pt x="30114" y="509778"/>
                </a:lnTo>
                <a:lnTo>
                  <a:pt x="30114" y="63520"/>
                </a:lnTo>
                <a:close/>
              </a:path>
              <a:path w="51434" h="573405">
                <a:moveTo>
                  <a:pt x="50810" y="497098"/>
                </a:moveTo>
                <a:lnTo>
                  <a:pt x="30114" y="497098"/>
                </a:lnTo>
                <a:lnTo>
                  <a:pt x="30114" y="509778"/>
                </a:lnTo>
                <a:lnTo>
                  <a:pt x="46585" y="509778"/>
                </a:lnTo>
                <a:lnTo>
                  <a:pt x="50810" y="497098"/>
                </a:lnTo>
                <a:close/>
              </a:path>
              <a:path w="51434" h="573405">
                <a:moveTo>
                  <a:pt x="25420" y="0"/>
                </a:moveTo>
                <a:lnTo>
                  <a:pt x="0" y="76200"/>
                </a:lnTo>
                <a:lnTo>
                  <a:pt x="20574" y="76200"/>
                </a:lnTo>
                <a:lnTo>
                  <a:pt x="20574" y="63520"/>
                </a:lnTo>
                <a:lnTo>
                  <a:pt x="46585" y="63520"/>
                </a:lnTo>
                <a:lnTo>
                  <a:pt x="25420" y="0"/>
                </a:lnTo>
                <a:close/>
              </a:path>
              <a:path w="51434" h="573405">
                <a:moveTo>
                  <a:pt x="46585" y="63520"/>
                </a:moveTo>
                <a:lnTo>
                  <a:pt x="30114" y="63520"/>
                </a:lnTo>
                <a:lnTo>
                  <a:pt x="30114" y="76200"/>
                </a:lnTo>
                <a:lnTo>
                  <a:pt x="50810" y="76200"/>
                </a:lnTo>
                <a:lnTo>
                  <a:pt x="46585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86047" y="2427474"/>
            <a:ext cx="271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baseline="13888" dirty="0">
                <a:latin typeface="Times New Roman"/>
                <a:cs typeface="Times New Roman"/>
              </a:rPr>
              <a:t>A</a:t>
            </a:r>
            <a:r>
              <a:rPr sz="800" spc="5" dirty="0">
                <a:latin typeface="Times New Roman"/>
                <a:cs typeface="Times New Roman"/>
              </a:rPr>
              <a:t>k</a:t>
            </a:r>
            <a:r>
              <a:rPr sz="800" spc="-5" dirty="0">
                <a:latin typeface="Times New Roman"/>
                <a:cs typeface="Times New Roman"/>
              </a:rPr>
              <a:t>-</a:t>
            </a:r>
            <a:r>
              <a:rPr sz="80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3158" y="992830"/>
            <a:ext cx="1379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External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85016" y="4177689"/>
            <a:ext cx="2494280" cy="1687830"/>
          </a:xfrm>
          <a:custGeom>
            <a:avLst/>
            <a:gdLst/>
            <a:ahLst/>
            <a:cxnLst/>
            <a:rect l="l" t="t" r="r" b="b"/>
            <a:pathLst>
              <a:path w="2494279" h="1687829">
                <a:moveTo>
                  <a:pt x="0" y="1687580"/>
                </a:moveTo>
                <a:lnTo>
                  <a:pt x="2493894" y="1687580"/>
                </a:lnTo>
                <a:lnTo>
                  <a:pt x="2493894" y="0"/>
                </a:lnTo>
                <a:lnTo>
                  <a:pt x="0" y="0"/>
                </a:lnTo>
                <a:lnTo>
                  <a:pt x="0" y="168758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64889" y="4207254"/>
            <a:ext cx="491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4×4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RAM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67655" y="4017395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67655" y="462699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19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67655" y="494932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67655" y="527317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7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3265" y="4501646"/>
            <a:ext cx="474980" cy="1076325"/>
          </a:xfrm>
          <a:custGeom>
            <a:avLst/>
            <a:gdLst/>
            <a:ahLst/>
            <a:cxnLst/>
            <a:rect l="l" t="t" r="r" b="b"/>
            <a:pathLst>
              <a:path w="474979" h="1076325">
                <a:moveTo>
                  <a:pt x="0" y="1076325"/>
                </a:moveTo>
                <a:lnTo>
                  <a:pt x="474665" y="1076325"/>
                </a:lnTo>
                <a:lnTo>
                  <a:pt x="474665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53265" y="4501646"/>
            <a:ext cx="474980" cy="1076325"/>
          </a:xfrm>
          <a:custGeom>
            <a:avLst/>
            <a:gdLst/>
            <a:ahLst/>
            <a:cxnLst/>
            <a:rect l="l" t="t" r="r" b="b"/>
            <a:pathLst>
              <a:path w="474979" h="1076325">
                <a:moveTo>
                  <a:pt x="0" y="1076324"/>
                </a:moveTo>
                <a:lnTo>
                  <a:pt x="474665" y="1076324"/>
                </a:lnTo>
                <a:lnTo>
                  <a:pt x="474665" y="0"/>
                </a:lnTo>
                <a:lnTo>
                  <a:pt x="0" y="0"/>
                </a:lnTo>
                <a:lnTo>
                  <a:pt x="0" y="10763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01617" y="4530926"/>
            <a:ext cx="1924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r>
              <a:rPr sz="900" spc="-5" dirty="0">
                <a:latin typeface="Times New Roman"/>
                <a:cs typeface="Times New Roman"/>
              </a:rPr>
              <a:t>×</a:t>
            </a:r>
            <a:r>
              <a:rPr sz="900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09173" y="4528183"/>
            <a:ext cx="476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000" baseline="-8333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3000" spc="-502" baseline="-8333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decoder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07618" y="4873238"/>
            <a:ext cx="5126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input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1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/wr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indi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es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84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1800" spc="-37" baseline="20833" dirty="0">
                <a:latin typeface="Times New Roman"/>
                <a:cs typeface="Times New Roman"/>
              </a:rPr>
              <a:t>A</a:t>
            </a:r>
            <a:r>
              <a:rPr sz="2000" spc="-545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1200" baseline="13888" dirty="0">
                <a:latin typeface="Times New Roman"/>
                <a:cs typeface="Times New Roman"/>
              </a:rPr>
              <a:t>0</a:t>
            </a:r>
            <a:r>
              <a:rPr sz="1200" spc="-97" baseline="13888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13413" y="5169920"/>
            <a:ext cx="339725" cy="50800"/>
          </a:xfrm>
          <a:custGeom>
            <a:avLst/>
            <a:gdLst/>
            <a:ahLst/>
            <a:cxnLst/>
            <a:rect l="l" t="t" r="r" b="b"/>
            <a:pathLst>
              <a:path w="339725" h="50800">
                <a:moveTo>
                  <a:pt x="263530" y="0"/>
                </a:moveTo>
                <a:lnTo>
                  <a:pt x="263530" y="50791"/>
                </a:lnTo>
                <a:lnTo>
                  <a:pt x="325261" y="30217"/>
                </a:lnTo>
                <a:lnTo>
                  <a:pt x="276240" y="30217"/>
                </a:lnTo>
                <a:lnTo>
                  <a:pt x="276240" y="20692"/>
                </a:lnTo>
                <a:lnTo>
                  <a:pt x="325618" y="20692"/>
                </a:lnTo>
                <a:lnTo>
                  <a:pt x="263530" y="0"/>
                </a:lnTo>
                <a:close/>
              </a:path>
              <a:path w="339725" h="50800">
                <a:moveTo>
                  <a:pt x="263530" y="20692"/>
                </a:moveTo>
                <a:lnTo>
                  <a:pt x="0" y="20692"/>
                </a:lnTo>
                <a:lnTo>
                  <a:pt x="0" y="30217"/>
                </a:lnTo>
                <a:lnTo>
                  <a:pt x="263530" y="30217"/>
                </a:lnTo>
                <a:lnTo>
                  <a:pt x="263530" y="20692"/>
                </a:lnTo>
                <a:close/>
              </a:path>
              <a:path w="339725" h="50800">
                <a:moveTo>
                  <a:pt x="325618" y="20692"/>
                </a:moveTo>
                <a:lnTo>
                  <a:pt x="276240" y="20692"/>
                </a:lnTo>
                <a:lnTo>
                  <a:pt x="276240" y="30217"/>
                </a:lnTo>
                <a:lnTo>
                  <a:pt x="325261" y="30217"/>
                </a:lnTo>
                <a:lnTo>
                  <a:pt x="339730" y="25395"/>
                </a:lnTo>
                <a:lnTo>
                  <a:pt x="325618" y="20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3413" y="5014340"/>
            <a:ext cx="339725" cy="50800"/>
          </a:xfrm>
          <a:custGeom>
            <a:avLst/>
            <a:gdLst/>
            <a:ahLst/>
            <a:cxnLst/>
            <a:rect l="l" t="t" r="r" b="b"/>
            <a:pathLst>
              <a:path w="339725" h="50800">
                <a:moveTo>
                  <a:pt x="263530" y="0"/>
                </a:moveTo>
                <a:lnTo>
                  <a:pt x="263530" y="50804"/>
                </a:lnTo>
                <a:lnTo>
                  <a:pt x="325232" y="30230"/>
                </a:lnTo>
                <a:lnTo>
                  <a:pt x="276240" y="30230"/>
                </a:lnTo>
                <a:lnTo>
                  <a:pt x="276240" y="20705"/>
                </a:lnTo>
                <a:lnTo>
                  <a:pt x="325655" y="20705"/>
                </a:lnTo>
                <a:lnTo>
                  <a:pt x="263530" y="0"/>
                </a:lnTo>
                <a:close/>
              </a:path>
              <a:path w="339725" h="50800">
                <a:moveTo>
                  <a:pt x="263530" y="20705"/>
                </a:moveTo>
                <a:lnTo>
                  <a:pt x="0" y="20705"/>
                </a:lnTo>
                <a:lnTo>
                  <a:pt x="0" y="30230"/>
                </a:lnTo>
                <a:lnTo>
                  <a:pt x="263530" y="30230"/>
                </a:lnTo>
                <a:lnTo>
                  <a:pt x="263530" y="20705"/>
                </a:lnTo>
                <a:close/>
              </a:path>
              <a:path w="339725" h="50800">
                <a:moveTo>
                  <a:pt x="325655" y="20705"/>
                </a:moveTo>
                <a:lnTo>
                  <a:pt x="276240" y="20705"/>
                </a:lnTo>
                <a:lnTo>
                  <a:pt x="276240" y="30230"/>
                </a:lnTo>
                <a:lnTo>
                  <a:pt x="325232" y="30230"/>
                </a:lnTo>
                <a:lnTo>
                  <a:pt x="339730" y="25395"/>
                </a:lnTo>
                <a:lnTo>
                  <a:pt x="325655" y="20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13413" y="4690490"/>
            <a:ext cx="339725" cy="50800"/>
          </a:xfrm>
          <a:custGeom>
            <a:avLst/>
            <a:gdLst/>
            <a:ahLst/>
            <a:cxnLst/>
            <a:rect l="l" t="t" r="r" b="b"/>
            <a:pathLst>
              <a:path w="339725" h="50800">
                <a:moveTo>
                  <a:pt x="263530" y="0"/>
                </a:moveTo>
                <a:lnTo>
                  <a:pt x="263530" y="50804"/>
                </a:lnTo>
                <a:lnTo>
                  <a:pt x="325232" y="30230"/>
                </a:lnTo>
                <a:lnTo>
                  <a:pt x="276240" y="30230"/>
                </a:lnTo>
                <a:lnTo>
                  <a:pt x="276240" y="20705"/>
                </a:lnTo>
                <a:lnTo>
                  <a:pt x="325655" y="20705"/>
                </a:lnTo>
                <a:lnTo>
                  <a:pt x="263530" y="0"/>
                </a:lnTo>
                <a:close/>
              </a:path>
              <a:path w="339725" h="50800">
                <a:moveTo>
                  <a:pt x="263530" y="20705"/>
                </a:moveTo>
                <a:lnTo>
                  <a:pt x="0" y="20705"/>
                </a:lnTo>
                <a:lnTo>
                  <a:pt x="0" y="30230"/>
                </a:lnTo>
                <a:lnTo>
                  <a:pt x="263530" y="30230"/>
                </a:lnTo>
                <a:lnTo>
                  <a:pt x="263530" y="20705"/>
                </a:lnTo>
                <a:close/>
              </a:path>
              <a:path w="339725" h="50800">
                <a:moveTo>
                  <a:pt x="325655" y="20705"/>
                </a:moveTo>
                <a:lnTo>
                  <a:pt x="276240" y="20705"/>
                </a:lnTo>
                <a:lnTo>
                  <a:pt x="276240" y="30230"/>
                </a:lnTo>
                <a:lnTo>
                  <a:pt x="325232" y="30230"/>
                </a:lnTo>
                <a:lnTo>
                  <a:pt x="339730" y="25395"/>
                </a:lnTo>
                <a:lnTo>
                  <a:pt x="325655" y="20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50462" y="4539486"/>
            <a:ext cx="324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a</a:t>
            </a:r>
            <a:r>
              <a:rPr sz="900" spc="5" dirty="0">
                <a:latin typeface="Times New Roman"/>
                <a:cs typeface="Times New Roman"/>
              </a:rPr>
              <a:t>b</a:t>
            </a:r>
            <a:r>
              <a:rPr sz="900" dirty="0">
                <a:latin typeface="Times New Roman"/>
                <a:cs typeface="Times New Roman"/>
              </a:rPr>
              <a:t>le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32767" y="455085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4806" y="455561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6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12086" y="455561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30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8702" y="455561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8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7869" y="455561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08324" y="5077712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baseline="-20833" dirty="0">
                <a:latin typeface="Times New Roman"/>
                <a:cs typeface="Times New Roman"/>
              </a:rPr>
              <a:t>1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32767" y="486670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4806" y="487146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6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12086" y="487146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30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78702" y="487146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8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27869" y="487146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32767" y="519055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4806" y="519531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6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2086" y="519531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30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78702" y="519531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8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27869" y="519531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32767" y="551287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24806" y="551764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6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12086" y="551764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30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8702" y="551764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8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7869" y="5517641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73227" y="4555616"/>
            <a:ext cx="51435" cy="1459230"/>
          </a:xfrm>
          <a:custGeom>
            <a:avLst/>
            <a:gdLst/>
            <a:ahLst/>
            <a:cxnLst/>
            <a:rect l="l" t="t" r="r" b="b"/>
            <a:pathLst>
              <a:path w="51434" h="1459229">
                <a:moveTo>
                  <a:pt x="20574" y="1382673"/>
                </a:moveTo>
                <a:lnTo>
                  <a:pt x="0" y="1382673"/>
                </a:lnTo>
                <a:lnTo>
                  <a:pt x="25420" y="1458873"/>
                </a:lnTo>
                <a:lnTo>
                  <a:pt x="46577" y="1395377"/>
                </a:lnTo>
                <a:lnTo>
                  <a:pt x="20574" y="1395377"/>
                </a:lnTo>
                <a:lnTo>
                  <a:pt x="20574" y="1382673"/>
                </a:lnTo>
                <a:close/>
              </a:path>
              <a:path w="51434" h="1459229">
                <a:moveTo>
                  <a:pt x="30114" y="0"/>
                </a:moveTo>
                <a:lnTo>
                  <a:pt x="20574" y="0"/>
                </a:lnTo>
                <a:lnTo>
                  <a:pt x="20574" y="1395377"/>
                </a:lnTo>
                <a:lnTo>
                  <a:pt x="30114" y="1395377"/>
                </a:lnTo>
                <a:lnTo>
                  <a:pt x="30114" y="0"/>
                </a:lnTo>
                <a:close/>
              </a:path>
              <a:path w="51434" h="1459229">
                <a:moveTo>
                  <a:pt x="50810" y="1382673"/>
                </a:moveTo>
                <a:lnTo>
                  <a:pt x="30114" y="1382673"/>
                </a:lnTo>
                <a:lnTo>
                  <a:pt x="30114" y="1395377"/>
                </a:lnTo>
                <a:lnTo>
                  <a:pt x="46577" y="1395377"/>
                </a:lnTo>
                <a:lnTo>
                  <a:pt x="50810" y="1382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5063" y="4555616"/>
            <a:ext cx="51435" cy="1459230"/>
          </a:xfrm>
          <a:custGeom>
            <a:avLst/>
            <a:gdLst/>
            <a:ahLst/>
            <a:cxnLst/>
            <a:rect l="l" t="t" r="r" b="b"/>
            <a:pathLst>
              <a:path w="51434" h="1459229">
                <a:moveTo>
                  <a:pt x="20726" y="1382673"/>
                </a:moveTo>
                <a:lnTo>
                  <a:pt x="0" y="1382673"/>
                </a:lnTo>
                <a:lnTo>
                  <a:pt x="25420" y="1458873"/>
                </a:lnTo>
                <a:lnTo>
                  <a:pt x="46577" y="1395377"/>
                </a:lnTo>
                <a:lnTo>
                  <a:pt x="20726" y="1395377"/>
                </a:lnTo>
                <a:lnTo>
                  <a:pt x="20726" y="1382673"/>
                </a:lnTo>
                <a:close/>
              </a:path>
              <a:path w="51434" h="1459229">
                <a:moveTo>
                  <a:pt x="30236" y="0"/>
                </a:moveTo>
                <a:lnTo>
                  <a:pt x="20726" y="0"/>
                </a:lnTo>
                <a:lnTo>
                  <a:pt x="20726" y="1395377"/>
                </a:lnTo>
                <a:lnTo>
                  <a:pt x="30236" y="1395377"/>
                </a:lnTo>
                <a:lnTo>
                  <a:pt x="30236" y="0"/>
                </a:lnTo>
                <a:close/>
              </a:path>
              <a:path w="51434" h="1459229">
                <a:moveTo>
                  <a:pt x="50810" y="1382673"/>
                </a:moveTo>
                <a:lnTo>
                  <a:pt x="30236" y="1382673"/>
                </a:lnTo>
                <a:lnTo>
                  <a:pt x="30236" y="1395377"/>
                </a:lnTo>
                <a:lnTo>
                  <a:pt x="46577" y="1395377"/>
                </a:lnTo>
                <a:lnTo>
                  <a:pt x="50810" y="1382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35839" y="4555616"/>
            <a:ext cx="51435" cy="1459230"/>
          </a:xfrm>
          <a:custGeom>
            <a:avLst/>
            <a:gdLst/>
            <a:ahLst/>
            <a:cxnLst/>
            <a:rect l="l" t="t" r="r" b="b"/>
            <a:pathLst>
              <a:path w="51434" h="1459229">
                <a:moveTo>
                  <a:pt x="20574" y="1382673"/>
                </a:moveTo>
                <a:lnTo>
                  <a:pt x="0" y="1382673"/>
                </a:lnTo>
                <a:lnTo>
                  <a:pt x="25420" y="1458873"/>
                </a:lnTo>
                <a:lnTo>
                  <a:pt x="46577" y="1395377"/>
                </a:lnTo>
                <a:lnTo>
                  <a:pt x="20574" y="1395377"/>
                </a:lnTo>
                <a:lnTo>
                  <a:pt x="20574" y="1382673"/>
                </a:lnTo>
                <a:close/>
              </a:path>
              <a:path w="51434" h="1459229">
                <a:moveTo>
                  <a:pt x="30114" y="0"/>
                </a:moveTo>
                <a:lnTo>
                  <a:pt x="20574" y="0"/>
                </a:lnTo>
                <a:lnTo>
                  <a:pt x="20574" y="1395377"/>
                </a:lnTo>
                <a:lnTo>
                  <a:pt x="30114" y="1395377"/>
                </a:lnTo>
                <a:lnTo>
                  <a:pt x="30114" y="0"/>
                </a:lnTo>
                <a:close/>
              </a:path>
              <a:path w="51434" h="1459229">
                <a:moveTo>
                  <a:pt x="50810" y="1382673"/>
                </a:moveTo>
                <a:lnTo>
                  <a:pt x="30114" y="1382673"/>
                </a:lnTo>
                <a:lnTo>
                  <a:pt x="30114" y="1395377"/>
                </a:lnTo>
                <a:lnTo>
                  <a:pt x="46577" y="1395377"/>
                </a:lnTo>
                <a:lnTo>
                  <a:pt x="50810" y="1382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7762" y="4555616"/>
            <a:ext cx="50800" cy="1459230"/>
          </a:xfrm>
          <a:custGeom>
            <a:avLst/>
            <a:gdLst/>
            <a:ahLst/>
            <a:cxnLst/>
            <a:rect l="l" t="t" r="r" b="b"/>
            <a:pathLst>
              <a:path w="50800" h="1459229">
                <a:moveTo>
                  <a:pt x="20574" y="1382673"/>
                </a:moveTo>
                <a:lnTo>
                  <a:pt x="0" y="1382673"/>
                </a:lnTo>
                <a:lnTo>
                  <a:pt x="25389" y="1458873"/>
                </a:lnTo>
                <a:lnTo>
                  <a:pt x="46546" y="1395377"/>
                </a:lnTo>
                <a:lnTo>
                  <a:pt x="20574" y="1395377"/>
                </a:lnTo>
                <a:lnTo>
                  <a:pt x="20574" y="1382673"/>
                </a:lnTo>
                <a:close/>
              </a:path>
              <a:path w="50800" h="1459229">
                <a:moveTo>
                  <a:pt x="30083" y="0"/>
                </a:moveTo>
                <a:lnTo>
                  <a:pt x="20574" y="0"/>
                </a:lnTo>
                <a:lnTo>
                  <a:pt x="20574" y="1395377"/>
                </a:lnTo>
                <a:lnTo>
                  <a:pt x="30083" y="1395377"/>
                </a:lnTo>
                <a:lnTo>
                  <a:pt x="30083" y="0"/>
                </a:lnTo>
                <a:close/>
              </a:path>
              <a:path w="50800" h="1459229">
                <a:moveTo>
                  <a:pt x="50779" y="1382673"/>
                </a:moveTo>
                <a:lnTo>
                  <a:pt x="30083" y="1382673"/>
                </a:lnTo>
                <a:lnTo>
                  <a:pt x="30083" y="1395377"/>
                </a:lnTo>
                <a:lnTo>
                  <a:pt x="46546" y="1395377"/>
                </a:lnTo>
                <a:lnTo>
                  <a:pt x="50779" y="1382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370839" y="5987592"/>
            <a:ext cx="802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Q</a:t>
            </a:r>
            <a:r>
              <a:rPr sz="975" baseline="-21367" dirty="0">
                <a:latin typeface="Times New Roman"/>
                <a:cs typeface="Times New Roman"/>
              </a:rPr>
              <a:t>3 </a:t>
            </a:r>
            <a:r>
              <a:rPr sz="1000" dirty="0">
                <a:latin typeface="Times New Roman"/>
                <a:cs typeface="Times New Roman"/>
              </a:rPr>
              <a:t>Q</a:t>
            </a:r>
            <a:r>
              <a:rPr sz="975" baseline="-21367" dirty="0">
                <a:latin typeface="Times New Roman"/>
                <a:cs typeface="Times New Roman"/>
              </a:rPr>
              <a:t>2 </a:t>
            </a:r>
            <a:r>
              <a:rPr sz="1000" dirty="0">
                <a:latin typeface="Times New Roman"/>
                <a:cs typeface="Times New Roman"/>
              </a:rPr>
              <a:t>Q</a:t>
            </a:r>
            <a:r>
              <a:rPr sz="975" baseline="-21367" dirty="0">
                <a:latin typeface="Times New Roman"/>
                <a:cs typeface="Times New Roman"/>
              </a:rPr>
              <a:t>1</a:t>
            </a:r>
            <a:r>
              <a:rPr sz="975" spc="52" baseline="-2136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</a:t>
            </a:r>
            <a:r>
              <a:rPr sz="975" baseline="-21367" dirty="0">
                <a:latin typeface="Times New Roman"/>
                <a:cs typeface="Times New Roman"/>
              </a:rPr>
              <a:t>0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453373" y="5280781"/>
            <a:ext cx="417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imes New Roman"/>
                <a:cs typeface="Times New Roman"/>
              </a:rPr>
              <a:t>Me</a:t>
            </a:r>
            <a:r>
              <a:rPr sz="900" spc="-20" dirty="0">
                <a:latin typeface="Times New Roman"/>
                <a:cs typeface="Times New Roman"/>
              </a:rPr>
              <a:t>m</a:t>
            </a:r>
            <a:r>
              <a:rPr sz="900" spc="5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cell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599426" y="4017395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99426" y="462699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19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99426" y="494932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99426" y="527317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7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32719" y="4017395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32719" y="462699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19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32719" y="494932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32719" y="527317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7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18526" y="4017395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18526" y="462699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19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18526" y="494932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18526" y="527317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7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40589" y="4465070"/>
            <a:ext cx="138430" cy="161925"/>
          </a:xfrm>
          <a:custGeom>
            <a:avLst/>
            <a:gdLst/>
            <a:ahLst/>
            <a:cxnLst/>
            <a:rect l="l" t="t" r="r" b="b"/>
            <a:pathLst>
              <a:path w="138429" h="161925">
                <a:moveTo>
                  <a:pt x="0" y="161925"/>
                </a:moveTo>
                <a:lnTo>
                  <a:pt x="138112" y="161925"/>
                </a:lnTo>
                <a:lnTo>
                  <a:pt x="138112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40589" y="4465070"/>
            <a:ext cx="138430" cy="161925"/>
          </a:xfrm>
          <a:custGeom>
            <a:avLst/>
            <a:gdLst/>
            <a:ahLst/>
            <a:cxnLst/>
            <a:rect l="l" t="t" r="r" b="b"/>
            <a:pathLst>
              <a:path w="138429" h="161925">
                <a:moveTo>
                  <a:pt x="0" y="161924"/>
                </a:moveTo>
                <a:lnTo>
                  <a:pt x="138112" y="161924"/>
                </a:lnTo>
                <a:lnTo>
                  <a:pt x="138112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40589" y="4788979"/>
            <a:ext cx="138430" cy="160655"/>
          </a:xfrm>
          <a:custGeom>
            <a:avLst/>
            <a:gdLst/>
            <a:ahLst/>
            <a:cxnLst/>
            <a:rect l="l" t="t" r="r" b="b"/>
            <a:pathLst>
              <a:path w="138429" h="160654">
                <a:moveTo>
                  <a:pt x="0" y="160341"/>
                </a:moveTo>
                <a:lnTo>
                  <a:pt x="138112" y="160341"/>
                </a:lnTo>
                <a:lnTo>
                  <a:pt x="138112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40589" y="4788979"/>
            <a:ext cx="138430" cy="160655"/>
          </a:xfrm>
          <a:custGeom>
            <a:avLst/>
            <a:gdLst/>
            <a:ahLst/>
            <a:cxnLst/>
            <a:rect l="l" t="t" r="r" b="b"/>
            <a:pathLst>
              <a:path w="138429" h="160654">
                <a:moveTo>
                  <a:pt x="0" y="160341"/>
                </a:moveTo>
                <a:lnTo>
                  <a:pt x="138112" y="160341"/>
                </a:lnTo>
                <a:lnTo>
                  <a:pt x="138112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2390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72389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85110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85110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9966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89965" y="4788979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40589" y="5111246"/>
            <a:ext cx="138430" cy="161925"/>
          </a:xfrm>
          <a:custGeom>
            <a:avLst/>
            <a:gdLst/>
            <a:ahLst/>
            <a:cxnLst/>
            <a:rect l="l" t="t" r="r" b="b"/>
            <a:pathLst>
              <a:path w="138429" h="161925">
                <a:moveTo>
                  <a:pt x="0" y="161925"/>
                </a:moveTo>
                <a:lnTo>
                  <a:pt x="138112" y="161925"/>
                </a:lnTo>
                <a:lnTo>
                  <a:pt x="138112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40589" y="5111246"/>
            <a:ext cx="138430" cy="161925"/>
          </a:xfrm>
          <a:custGeom>
            <a:avLst/>
            <a:gdLst/>
            <a:ahLst/>
            <a:cxnLst/>
            <a:rect l="l" t="t" r="r" b="b"/>
            <a:pathLst>
              <a:path w="138429" h="161925">
                <a:moveTo>
                  <a:pt x="0" y="161924"/>
                </a:moveTo>
                <a:lnTo>
                  <a:pt x="138112" y="161924"/>
                </a:lnTo>
                <a:lnTo>
                  <a:pt x="138112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72390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72389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85110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5110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89966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89965" y="511124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40589" y="5435048"/>
            <a:ext cx="138430" cy="160655"/>
          </a:xfrm>
          <a:custGeom>
            <a:avLst/>
            <a:gdLst/>
            <a:ahLst/>
            <a:cxnLst/>
            <a:rect l="l" t="t" r="r" b="b"/>
            <a:pathLst>
              <a:path w="138429" h="160654">
                <a:moveTo>
                  <a:pt x="0" y="160341"/>
                </a:moveTo>
                <a:lnTo>
                  <a:pt x="138112" y="160341"/>
                </a:lnTo>
                <a:lnTo>
                  <a:pt x="138112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40589" y="5435048"/>
            <a:ext cx="138430" cy="160655"/>
          </a:xfrm>
          <a:custGeom>
            <a:avLst/>
            <a:gdLst/>
            <a:ahLst/>
            <a:cxnLst/>
            <a:rect l="l" t="t" r="r" b="b"/>
            <a:pathLst>
              <a:path w="138429" h="160654">
                <a:moveTo>
                  <a:pt x="0" y="160341"/>
                </a:moveTo>
                <a:lnTo>
                  <a:pt x="138112" y="160341"/>
                </a:lnTo>
                <a:lnTo>
                  <a:pt x="138112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72390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72389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85110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85110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89966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89965" y="5435048"/>
            <a:ext cx="139700" cy="160655"/>
          </a:xfrm>
          <a:custGeom>
            <a:avLst/>
            <a:gdLst/>
            <a:ahLst/>
            <a:cxnLst/>
            <a:rect l="l" t="t" r="r" b="b"/>
            <a:pathLst>
              <a:path w="139700" h="160654">
                <a:moveTo>
                  <a:pt x="0" y="160341"/>
                </a:moveTo>
                <a:lnTo>
                  <a:pt x="139695" y="160341"/>
                </a:lnTo>
                <a:lnTo>
                  <a:pt x="139695" y="0"/>
                </a:lnTo>
                <a:lnTo>
                  <a:pt x="0" y="0"/>
                </a:lnTo>
                <a:lnTo>
                  <a:pt x="0" y="1603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72390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72389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85110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85110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89966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5"/>
                </a:moveTo>
                <a:lnTo>
                  <a:pt x="139695" y="161925"/>
                </a:lnTo>
                <a:lnTo>
                  <a:pt x="13969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89965" y="4465070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0" y="161924"/>
                </a:moveTo>
                <a:lnTo>
                  <a:pt x="139695" y="161924"/>
                </a:lnTo>
                <a:lnTo>
                  <a:pt x="139695" y="0"/>
                </a:lnTo>
                <a:lnTo>
                  <a:pt x="0" y="0"/>
                </a:lnTo>
                <a:lnTo>
                  <a:pt x="0" y="161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77200" y="5440679"/>
            <a:ext cx="292100" cy="100330"/>
          </a:xfrm>
          <a:custGeom>
            <a:avLst/>
            <a:gdLst/>
            <a:ahLst/>
            <a:cxnLst/>
            <a:rect l="l" t="t" r="r" b="b"/>
            <a:pathLst>
              <a:path w="292100" h="100329">
                <a:moveTo>
                  <a:pt x="85465" y="0"/>
                </a:moveTo>
                <a:lnTo>
                  <a:pt x="83179" y="1392"/>
                </a:lnTo>
                <a:lnTo>
                  <a:pt x="0" y="49911"/>
                </a:lnTo>
                <a:lnTo>
                  <a:pt x="83179" y="98547"/>
                </a:lnTo>
                <a:lnTo>
                  <a:pt x="85465" y="99822"/>
                </a:lnTo>
                <a:lnTo>
                  <a:pt x="88392" y="99060"/>
                </a:lnTo>
                <a:lnTo>
                  <a:pt x="89794" y="96774"/>
                </a:lnTo>
                <a:lnTo>
                  <a:pt x="91074" y="94488"/>
                </a:lnTo>
                <a:lnTo>
                  <a:pt x="90312" y="91571"/>
                </a:lnTo>
                <a:lnTo>
                  <a:pt x="88026" y="90297"/>
                </a:lnTo>
                <a:lnTo>
                  <a:pt x="27053" y="54732"/>
                </a:lnTo>
                <a:lnTo>
                  <a:pt x="9387" y="54732"/>
                </a:lnTo>
                <a:lnTo>
                  <a:pt x="9387" y="45207"/>
                </a:lnTo>
                <a:lnTo>
                  <a:pt x="27074" y="45207"/>
                </a:lnTo>
                <a:lnTo>
                  <a:pt x="88026" y="9656"/>
                </a:lnTo>
                <a:lnTo>
                  <a:pt x="90312" y="8250"/>
                </a:lnTo>
                <a:lnTo>
                  <a:pt x="91074" y="5334"/>
                </a:lnTo>
                <a:lnTo>
                  <a:pt x="89794" y="3048"/>
                </a:lnTo>
                <a:lnTo>
                  <a:pt x="88392" y="762"/>
                </a:lnTo>
                <a:lnTo>
                  <a:pt x="85465" y="0"/>
                </a:lnTo>
                <a:close/>
              </a:path>
              <a:path w="292100" h="100329">
                <a:moveTo>
                  <a:pt x="27074" y="45207"/>
                </a:moveTo>
                <a:lnTo>
                  <a:pt x="9387" y="45207"/>
                </a:lnTo>
                <a:lnTo>
                  <a:pt x="9387" y="54732"/>
                </a:lnTo>
                <a:lnTo>
                  <a:pt x="27053" y="54732"/>
                </a:lnTo>
                <a:lnTo>
                  <a:pt x="25971" y="54102"/>
                </a:lnTo>
                <a:lnTo>
                  <a:pt x="11826" y="54102"/>
                </a:lnTo>
                <a:lnTo>
                  <a:pt x="11826" y="45851"/>
                </a:lnTo>
                <a:lnTo>
                  <a:pt x="25971" y="45851"/>
                </a:lnTo>
                <a:lnTo>
                  <a:pt x="27074" y="45207"/>
                </a:lnTo>
                <a:close/>
              </a:path>
              <a:path w="292100" h="100329">
                <a:moveTo>
                  <a:pt x="292089" y="45207"/>
                </a:moveTo>
                <a:lnTo>
                  <a:pt x="27074" y="45207"/>
                </a:lnTo>
                <a:lnTo>
                  <a:pt x="18899" y="49976"/>
                </a:lnTo>
                <a:lnTo>
                  <a:pt x="27053" y="54732"/>
                </a:lnTo>
                <a:lnTo>
                  <a:pt x="292089" y="54732"/>
                </a:lnTo>
                <a:lnTo>
                  <a:pt x="292089" y="45207"/>
                </a:lnTo>
                <a:close/>
              </a:path>
              <a:path w="292100" h="100329">
                <a:moveTo>
                  <a:pt x="11826" y="45851"/>
                </a:moveTo>
                <a:lnTo>
                  <a:pt x="11826" y="54102"/>
                </a:lnTo>
                <a:lnTo>
                  <a:pt x="18899" y="49976"/>
                </a:lnTo>
                <a:lnTo>
                  <a:pt x="11826" y="45851"/>
                </a:lnTo>
                <a:close/>
              </a:path>
              <a:path w="292100" h="100329">
                <a:moveTo>
                  <a:pt x="18899" y="49976"/>
                </a:moveTo>
                <a:lnTo>
                  <a:pt x="11826" y="54102"/>
                </a:lnTo>
                <a:lnTo>
                  <a:pt x="25971" y="54102"/>
                </a:lnTo>
                <a:lnTo>
                  <a:pt x="18899" y="49976"/>
                </a:lnTo>
                <a:close/>
              </a:path>
              <a:path w="292100" h="100329">
                <a:moveTo>
                  <a:pt x="25971" y="45851"/>
                </a:moveTo>
                <a:lnTo>
                  <a:pt x="11826" y="45851"/>
                </a:lnTo>
                <a:lnTo>
                  <a:pt x="18899" y="49976"/>
                </a:lnTo>
                <a:lnTo>
                  <a:pt x="25971" y="45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361691" y="3802504"/>
            <a:ext cx="745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  <a:tab pos="655955" algn="l"/>
              </a:tabLst>
            </a:pP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baseline="-18518" dirty="0">
                <a:latin typeface="Times New Roman"/>
                <a:cs typeface="Times New Roman"/>
              </a:rPr>
              <a:t>3	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baseline="-18518" dirty="0">
                <a:latin typeface="Times New Roman"/>
                <a:cs typeface="Times New Roman"/>
              </a:rPr>
              <a:t>2     </a:t>
            </a:r>
            <a:r>
              <a:rPr sz="900" spc="-37" baseline="-1851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baseline="-18518" dirty="0">
                <a:latin typeface="Times New Roman"/>
                <a:cs typeface="Times New Roman"/>
              </a:rPr>
              <a:t>1	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baseline="-18518" dirty="0">
                <a:latin typeface="Times New Roman"/>
                <a:cs typeface="Times New Roman"/>
              </a:rPr>
              <a:t>0</a:t>
            </a:r>
            <a:endParaRPr sz="900" baseline="-18518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18260" y="5657301"/>
            <a:ext cx="339725" cy="50800"/>
          </a:xfrm>
          <a:custGeom>
            <a:avLst/>
            <a:gdLst/>
            <a:ahLst/>
            <a:cxnLst/>
            <a:rect l="l" t="t" r="r" b="b"/>
            <a:pathLst>
              <a:path w="339725" h="50800">
                <a:moveTo>
                  <a:pt x="263530" y="0"/>
                </a:moveTo>
                <a:lnTo>
                  <a:pt x="263530" y="50804"/>
                </a:lnTo>
                <a:lnTo>
                  <a:pt x="325442" y="30159"/>
                </a:lnTo>
                <a:lnTo>
                  <a:pt x="276209" y="30159"/>
                </a:lnTo>
                <a:lnTo>
                  <a:pt x="276209" y="20634"/>
                </a:lnTo>
                <a:lnTo>
                  <a:pt x="325444" y="20634"/>
                </a:lnTo>
                <a:lnTo>
                  <a:pt x="263530" y="0"/>
                </a:lnTo>
                <a:close/>
              </a:path>
              <a:path w="339725" h="50800">
                <a:moveTo>
                  <a:pt x="263530" y="20634"/>
                </a:moveTo>
                <a:lnTo>
                  <a:pt x="0" y="20634"/>
                </a:lnTo>
                <a:lnTo>
                  <a:pt x="0" y="30159"/>
                </a:lnTo>
                <a:lnTo>
                  <a:pt x="263530" y="30159"/>
                </a:lnTo>
                <a:lnTo>
                  <a:pt x="263530" y="20634"/>
                </a:lnTo>
                <a:close/>
              </a:path>
              <a:path w="339725" h="50800">
                <a:moveTo>
                  <a:pt x="325444" y="20634"/>
                </a:moveTo>
                <a:lnTo>
                  <a:pt x="276209" y="20634"/>
                </a:lnTo>
                <a:lnTo>
                  <a:pt x="276209" y="30159"/>
                </a:lnTo>
                <a:lnTo>
                  <a:pt x="325442" y="30159"/>
                </a:lnTo>
                <a:lnTo>
                  <a:pt x="339730" y="25395"/>
                </a:lnTo>
                <a:lnTo>
                  <a:pt x="325444" y="20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5954399" y="5538017"/>
            <a:ext cx="355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rd/</a:t>
            </a:r>
            <a:r>
              <a:rPr sz="1200" spc="-5" dirty="0">
                <a:latin typeface="Times New Roman"/>
                <a:cs typeface="Times New Roman"/>
              </a:rPr>
              <a:t>w</a:t>
            </a:r>
            <a:r>
              <a:rPr sz="120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638676" y="5603239"/>
            <a:ext cx="7296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spc="-5" dirty="0">
                <a:latin typeface="Times New Roman"/>
                <a:cs typeface="Times New Roman"/>
              </a:rPr>
              <a:t>every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221133" y="3410240"/>
            <a:ext cx="7240905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 word consists of several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 cells,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each storing 1</a:t>
            </a:r>
            <a:r>
              <a:rPr sz="2000" spc="-2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700" b="1" spc="-292" baseline="-13888" dirty="0">
                <a:latin typeface="Times New Roman"/>
                <a:cs typeface="Times New Roman"/>
              </a:rPr>
              <a:t>I</a:t>
            </a:r>
            <a:r>
              <a:rPr sz="2000" spc="-195" dirty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700" b="1" spc="-292" baseline="-13888" dirty="0">
                <a:latin typeface="Times New Roman"/>
                <a:cs typeface="Times New Roman"/>
              </a:rPr>
              <a:t>n</a:t>
            </a:r>
            <a:r>
              <a:rPr sz="2000" spc="-195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700" b="1" spc="-292" baseline="-13888" dirty="0">
                <a:latin typeface="Times New Roman"/>
                <a:cs typeface="Times New Roman"/>
              </a:rPr>
              <a:t>t</a:t>
            </a:r>
            <a:r>
              <a:rPr sz="2000" spc="-195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700" b="1" spc="-292" baseline="-13888" dirty="0">
                <a:latin typeface="Times New Roman"/>
                <a:cs typeface="Times New Roman"/>
              </a:rPr>
              <a:t>ernal </a:t>
            </a:r>
            <a:r>
              <a:rPr sz="2700" b="1" baseline="-13888" dirty="0">
                <a:latin typeface="Times New Roman"/>
                <a:cs typeface="Times New Roman"/>
              </a:rPr>
              <a:t>view</a:t>
            </a:r>
            <a:endParaRPr sz="2700" baseline="-13888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each input and output data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connects to each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its</a:t>
            </a:r>
            <a:r>
              <a:rPr sz="2000" spc="-1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rd/wr connected to every</a:t>
            </a:r>
            <a:r>
              <a:rPr sz="2000" spc="-1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when row is enabled by decoder, each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has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log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5823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41" y="342082"/>
            <a:ext cx="4412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Memory Chip</a:t>
            </a:r>
            <a:r>
              <a:rPr spc="-4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Configuration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434576" y="208660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8825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01" y="2086606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27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4576" y="406473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1978825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4576" y="2086606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1978127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2187" y="2284424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5685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7873" y="2284424"/>
            <a:ext cx="0" cy="1583055"/>
          </a:xfrm>
          <a:custGeom>
            <a:avLst/>
            <a:gdLst/>
            <a:ahLst/>
            <a:cxnLst/>
            <a:rect l="l" t="t" r="r" b="b"/>
            <a:pathLst>
              <a:path h="1583054">
                <a:moveTo>
                  <a:pt x="0" y="0"/>
                </a:moveTo>
                <a:lnTo>
                  <a:pt x="0" y="158251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2187" y="3866934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395685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2187" y="2284424"/>
            <a:ext cx="0" cy="1583055"/>
          </a:xfrm>
          <a:custGeom>
            <a:avLst/>
            <a:gdLst/>
            <a:ahLst/>
            <a:cxnLst/>
            <a:rect l="l" t="t" r="r" b="b"/>
            <a:pathLst>
              <a:path h="1583054">
                <a:moveTo>
                  <a:pt x="0" y="1582510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6383" y="2726943"/>
            <a:ext cx="191135" cy="695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300" spc="-5" dirty="0">
                <a:latin typeface="Arial"/>
                <a:cs typeface="Arial"/>
              </a:rPr>
              <a:t>Row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Dec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3026" y="2257586"/>
            <a:ext cx="13881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Memory </a:t>
            </a:r>
            <a:r>
              <a:rPr sz="1300" dirty="0">
                <a:latin typeface="Arial"/>
                <a:cs typeface="Arial"/>
              </a:rPr>
              <a:t>Cell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Array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37873" y="3075755"/>
            <a:ext cx="1781175" cy="0"/>
          </a:xfrm>
          <a:custGeom>
            <a:avLst/>
            <a:gdLst/>
            <a:ahLst/>
            <a:cxnLst/>
            <a:rect l="l" t="t" r="r" b="b"/>
            <a:pathLst>
              <a:path w="1781175">
                <a:moveTo>
                  <a:pt x="0" y="0"/>
                </a:moveTo>
                <a:lnTo>
                  <a:pt x="1780982" y="0"/>
                </a:lnTo>
              </a:path>
            </a:pathLst>
          </a:custGeom>
          <a:ln w="2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4996" y="2581349"/>
            <a:ext cx="297815" cy="395605"/>
          </a:xfrm>
          <a:custGeom>
            <a:avLst/>
            <a:gdLst/>
            <a:ahLst/>
            <a:cxnLst/>
            <a:rect l="l" t="t" r="r" b="b"/>
            <a:pathLst>
              <a:path w="297814" h="395605">
                <a:moveTo>
                  <a:pt x="0" y="98649"/>
                </a:moveTo>
                <a:lnTo>
                  <a:pt x="99317" y="98649"/>
                </a:lnTo>
                <a:lnTo>
                  <a:pt x="99317" y="0"/>
                </a:lnTo>
                <a:lnTo>
                  <a:pt x="297191" y="197787"/>
                </a:lnTo>
                <a:lnTo>
                  <a:pt x="99317" y="395604"/>
                </a:lnTo>
                <a:lnTo>
                  <a:pt x="99317" y="296619"/>
                </a:lnTo>
                <a:lnTo>
                  <a:pt x="0" y="296619"/>
                </a:lnTo>
                <a:lnTo>
                  <a:pt x="0" y="98649"/>
                </a:lnTo>
                <a:close/>
              </a:path>
            </a:pathLst>
          </a:custGeom>
          <a:ln w="9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45068" y="1466236"/>
            <a:ext cx="9975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Row</a:t>
            </a:r>
            <a:r>
              <a:rPr sz="1300" spc="-1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Address  </a:t>
            </a:r>
            <a:r>
              <a:rPr sz="1300" dirty="0">
                <a:latin typeface="Arial"/>
                <a:cs typeface="Arial"/>
              </a:rPr>
              <a:t>N</a:t>
            </a:r>
            <a:r>
              <a:rPr sz="1300" spc="-20" dirty="0">
                <a:latin typeface="Arial"/>
                <a:cs typeface="Arial"/>
              </a:rPr>
              <a:t> bits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44314" y="1888819"/>
            <a:ext cx="0" cy="593725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391"/>
                </a:lnTo>
              </a:path>
            </a:pathLst>
          </a:custGeom>
          <a:ln w="9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6326" y="2343029"/>
            <a:ext cx="33020" cy="141605"/>
          </a:xfrm>
          <a:custGeom>
            <a:avLst/>
            <a:gdLst/>
            <a:ahLst/>
            <a:cxnLst/>
            <a:rect l="l" t="t" r="r" b="b"/>
            <a:pathLst>
              <a:path w="33020" h="141605">
                <a:moveTo>
                  <a:pt x="0" y="141163"/>
                </a:moveTo>
                <a:lnTo>
                  <a:pt x="32709" y="0"/>
                </a:lnTo>
              </a:path>
            </a:pathLst>
          </a:custGeom>
          <a:ln w="478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3250" y="2343029"/>
            <a:ext cx="33655" cy="141605"/>
          </a:xfrm>
          <a:custGeom>
            <a:avLst/>
            <a:gdLst/>
            <a:ahLst/>
            <a:cxnLst/>
            <a:rect l="l" t="t" r="r" b="b"/>
            <a:pathLst>
              <a:path w="33654" h="141605">
                <a:moveTo>
                  <a:pt x="33075" y="141163"/>
                </a:moveTo>
                <a:lnTo>
                  <a:pt x="0" y="0"/>
                </a:lnTo>
              </a:path>
            </a:pathLst>
          </a:custGeom>
          <a:ln w="478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9051" y="2877968"/>
            <a:ext cx="890269" cy="395605"/>
          </a:xfrm>
          <a:custGeom>
            <a:avLst/>
            <a:gdLst/>
            <a:ahLst/>
            <a:cxnLst/>
            <a:rect l="l" t="t" r="r" b="b"/>
            <a:pathLst>
              <a:path w="890269" h="395604">
                <a:moveTo>
                  <a:pt x="0" y="98984"/>
                </a:moveTo>
                <a:lnTo>
                  <a:pt x="692380" y="98984"/>
                </a:lnTo>
                <a:lnTo>
                  <a:pt x="692380" y="0"/>
                </a:lnTo>
                <a:lnTo>
                  <a:pt x="890228" y="197787"/>
                </a:lnTo>
                <a:lnTo>
                  <a:pt x="692380" y="395574"/>
                </a:lnTo>
                <a:lnTo>
                  <a:pt x="692380" y="296772"/>
                </a:lnTo>
                <a:lnTo>
                  <a:pt x="0" y="296772"/>
                </a:lnTo>
                <a:lnTo>
                  <a:pt x="0" y="98984"/>
                </a:lnTo>
                <a:close/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8934" y="2455389"/>
            <a:ext cx="1382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Complete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Address  </a:t>
            </a:r>
            <a:r>
              <a:rPr sz="1300" dirty="0">
                <a:latin typeface="Arial"/>
                <a:cs typeface="Arial"/>
              </a:rPr>
              <a:t>N+M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Bits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34576" y="198798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995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68141" y="1954509"/>
            <a:ext cx="150804" cy="7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4165" y="1954509"/>
            <a:ext cx="198254" cy="7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05302" y="1622009"/>
            <a:ext cx="116205" cy="155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5437" y="1664038"/>
            <a:ext cx="6210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79" algn="l"/>
              </a:tabLst>
            </a:pPr>
            <a:r>
              <a:rPr sz="1300" dirty="0">
                <a:latin typeface="Arial"/>
                <a:cs typeface="Arial"/>
              </a:rPr>
              <a:t>2	</a:t>
            </a:r>
            <a:r>
              <a:rPr sz="1300" spc="20" dirty="0">
                <a:latin typeface="Arial"/>
                <a:cs typeface="Arial"/>
              </a:rPr>
              <a:t>C</a:t>
            </a:r>
            <a:r>
              <a:rPr sz="1300" spc="-20" dirty="0">
                <a:latin typeface="Arial"/>
                <a:cs typeface="Arial"/>
              </a:rPr>
              <a:t>e</a:t>
            </a:r>
            <a:r>
              <a:rPr sz="1300" spc="35" dirty="0">
                <a:latin typeface="Arial"/>
                <a:cs typeface="Arial"/>
              </a:rPr>
              <a:t>l</a:t>
            </a:r>
            <a:r>
              <a:rPr sz="1300" dirty="0">
                <a:latin typeface="Arial"/>
                <a:cs typeface="Arial"/>
              </a:rPr>
              <a:t>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2286" y="4262521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6993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3023" y="4229076"/>
            <a:ext cx="150631" cy="70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62286" y="4559460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6993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1893" y="4526016"/>
            <a:ext cx="150768" cy="70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45285" y="3981269"/>
            <a:ext cx="2266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2" baseline="14957" dirty="0">
                <a:latin typeface="Arial"/>
                <a:cs typeface="Arial"/>
              </a:rPr>
              <a:t>D</a:t>
            </a:r>
            <a:r>
              <a:rPr sz="850" spc="-5" dirty="0">
                <a:latin typeface="Arial"/>
                <a:cs typeface="Arial"/>
              </a:rPr>
              <a:t>in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12176" y="4673420"/>
            <a:ext cx="2914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2" baseline="14957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o</a:t>
            </a:r>
            <a:r>
              <a:rPr sz="850" spc="-30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2419" y="4361673"/>
            <a:ext cx="1583690" cy="395605"/>
          </a:xfrm>
          <a:prstGeom prst="rect">
            <a:avLst/>
          </a:prstGeom>
          <a:ln w="9573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665"/>
              </a:spcBef>
            </a:pPr>
            <a:r>
              <a:rPr sz="1300" spc="-25" dirty="0">
                <a:latin typeface="Arial"/>
                <a:cs typeface="Arial"/>
              </a:rPr>
              <a:t>I/O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Control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44996" y="4460317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7423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6171" y="4426873"/>
            <a:ext cx="150622" cy="70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4996" y="4658116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7423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4585" y="4624660"/>
            <a:ext cx="151292" cy="708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41283" y="4277878"/>
            <a:ext cx="1987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30" baseline="14957" dirty="0">
                <a:latin typeface="Arial"/>
                <a:cs typeface="Arial"/>
              </a:rPr>
              <a:t>d</a:t>
            </a:r>
            <a:r>
              <a:rPr sz="850" spc="-5" dirty="0">
                <a:latin typeface="Arial"/>
                <a:cs typeface="Arial"/>
              </a:rPr>
              <a:t>in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8555" y="4673420"/>
            <a:ext cx="262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30" baseline="14957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o</a:t>
            </a:r>
            <a:r>
              <a:rPr sz="850" spc="-30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32419" y="4955083"/>
            <a:ext cx="1583690" cy="396240"/>
          </a:xfrm>
          <a:prstGeom prst="rect">
            <a:avLst/>
          </a:prstGeom>
          <a:ln w="9573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665"/>
              </a:spcBef>
            </a:pPr>
            <a:r>
              <a:rPr sz="1300" spc="5" dirty="0">
                <a:latin typeface="Arial"/>
                <a:cs typeface="Arial"/>
              </a:rPr>
              <a:t>Column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Dec.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12414" y="2086606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27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79293" y="3918346"/>
            <a:ext cx="70571" cy="150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9293" y="2086225"/>
            <a:ext cx="70571" cy="19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95762" y="2907593"/>
            <a:ext cx="104139" cy="155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dirty="0">
                <a:latin typeface="Arial"/>
                <a:cs typeface="Arial"/>
              </a:rPr>
              <a:t>N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06062" y="2949610"/>
            <a:ext cx="6070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2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Cells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24309" y="2779136"/>
            <a:ext cx="0" cy="1583055"/>
          </a:xfrm>
          <a:custGeom>
            <a:avLst/>
            <a:gdLst/>
            <a:ahLst/>
            <a:cxnLst/>
            <a:rect l="l" t="t" r="r" b="b"/>
            <a:pathLst>
              <a:path h="1583054">
                <a:moveTo>
                  <a:pt x="0" y="0"/>
                </a:moveTo>
                <a:lnTo>
                  <a:pt x="0" y="1582537"/>
                </a:lnTo>
              </a:path>
            </a:pathLst>
          </a:custGeom>
          <a:ln w="2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695142" y="2850969"/>
            <a:ext cx="2825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5" dirty="0">
                <a:latin typeface="Arial"/>
                <a:cs typeface="Arial"/>
              </a:rPr>
              <a:t>WL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05657" y="3542996"/>
            <a:ext cx="23367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DL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20510" y="2972167"/>
            <a:ext cx="202628" cy="202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562299" y="2752162"/>
            <a:ext cx="3111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C</a:t>
            </a:r>
            <a:r>
              <a:rPr sz="1300" spc="15" dirty="0">
                <a:latin typeface="Arial"/>
                <a:cs typeface="Arial"/>
              </a:rPr>
              <a:t>e</a:t>
            </a:r>
            <a:r>
              <a:rPr sz="1300" dirty="0">
                <a:latin typeface="Arial"/>
                <a:cs typeface="Arial"/>
              </a:rPr>
              <a:t>l</a:t>
            </a:r>
            <a:r>
              <a:rPr sz="1300" spc="-5" dirty="0"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961217" y="5053785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89">
                <a:moveTo>
                  <a:pt x="0" y="0"/>
                </a:moveTo>
                <a:lnTo>
                  <a:pt x="1088062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03023" y="5020353"/>
            <a:ext cx="150631" cy="70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981214" y="5125553"/>
            <a:ext cx="5645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C</a:t>
            </a:r>
            <a:r>
              <a:rPr sz="1300" spc="15" dirty="0">
                <a:latin typeface="Arial"/>
                <a:cs typeface="Arial"/>
              </a:rPr>
              <a:t>o</a:t>
            </a:r>
            <a:r>
              <a:rPr sz="1300" spc="-20" dirty="0">
                <a:latin typeface="Arial"/>
                <a:cs typeface="Arial"/>
              </a:rPr>
              <a:t>n</a:t>
            </a:r>
            <a:r>
              <a:rPr sz="1300" spc="5" dirty="0">
                <a:latin typeface="Arial"/>
                <a:cs typeface="Arial"/>
              </a:rPr>
              <a:t>t</a:t>
            </a:r>
            <a:r>
              <a:rPr sz="1300" spc="10" dirty="0">
                <a:latin typeface="Arial"/>
                <a:cs typeface="Arial"/>
              </a:rPr>
              <a:t>r</a:t>
            </a:r>
            <a:r>
              <a:rPr sz="1300" spc="-20" dirty="0">
                <a:latin typeface="Arial"/>
                <a:cs typeface="Arial"/>
              </a:rPr>
              <a:t>o</a:t>
            </a:r>
            <a:r>
              <a:rPr sz="1300" spc="-5" dirty="0">
                <a:latin typeface="Arial"/>
                <a:cs typeface="Arial"/>
              </a:rPr>
              <a:t>l  </a:t>
            </a:r>
            <a:r>
              <a:rPr sz="1300" spc="-15" dirty="0">
                <a:latin typeface="Arial"/>
                <a:cs typeface="Arial"/>
              </a:rPr>
              <a:t>S</a:t>
            </a:r>
            <a:r>
              <a:rPr sz="1300" spc="-35" dirty="0">
                <a:latin typeface="Arial"/>
                <a:cs typeface="Arial"/>
              </a:rPr>
              <a:t>i</a:t>
            </a:r>
            <a:r>
              <a:rPr sz="1300" spc="-20" dirty="0">
                <a:latin typeface="Arial"/>
                <a:cs typeface="Arial"/>
              </a:rPr>
              <a:t>g</a:t>
            </a:r>
            <a:r>
              <a:rPr sz="1300" spc="15" dirty="0">
                <a:latin typeface="Arial"/>
                <a:cs typeface="Arial"/>
              </a:rPr>
              <a:t>n</a:t>
            </a:r>
            <a:r>
              <a:rPr sz="1300" spc="-20" dirty="0">
                <a:latin typeface="Arial"/>
                <a:cs typeface="Arial"/>
              </a:rPr>
              <a:t>a</a:t>
            </a:r>
            <a:r>
              <a:rPr sz="1300" spc="35" dirty="0">
                <a:latin typeface="Arial"/>
                <a:cs typeface="Arial"/>
              </a:rPr>
              <a:t>l</a:t>
            </a: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424309" y="475726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23"/>
                </a:lnTo>
              </a:path>
            </a:pathLst>
          </a:custGeom>
          <a:ln w="2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52586" y="1888819"/>
            <a:ext cx="3957954" cy="0"/>
          </a:xfrm>
          <a:custGeom>
            <a:avLst/>
            <a:gdLst/>
            <a:ahLst/>
            <a:cxnLst/>
            <a:rect l="l" t="t" r="r" b="b"/>
            <a:pathLst>
              <a:path w="3957954">
                <a:moveTo>
                  <a:pt x="0" y="0"/>
                </a:moveTo>
                <a:lnTo>
                  <a:pt x="3957671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10257" y="1888819"/>
            <a:ext cx="0" cy="3956685"/>
          </a:xfrm>
          <a:custGeom>
            <a:avLst/>
            <a:gdLst/>
            <a:ahLst/>
            <a:cxnLst/>
            <a:rect l="l" t="t" r="r" b="b"/>
            <a:pathLst>
              <a:path h="3956685">
                <a:moveTo>
                  <a:pt x="0" y="0"/>
                </a:moveTo>
                <a:lnTo>
                  <a:pt x="0" y="395620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52586" y="5845028"/>
            <a:ext cx="3957954" cy="0"/>
          </a:xfrm>
          <a:custGeom>
            <a:avLst/>
            <a:gdLst/>
            <a:ahLst/>
            <a:cxnLst/>
            <a:rect l="l" t="t" r="r" b="b"/>
            <a:pathLst>
              <a:path w="3957954">
                <a:moveTo>
                  <a:pt x="3957671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52586" y="1888819"/>
            <a:ext cx="0" cy="3956685"/>
          </a:xfrm>
          <a:custGeom>
            <a:avLst/>
            <a:gdLst/>
            <a:ahLst/>
            <a:cxnLst/>
            <a:rect l="l" t="t" r="r" b="b"/>
            <a:pathLst>
              <a:path h="3956685">
                <a:moveTo>
                  <a:pt x="0" y="3956208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44996" y="5053785"/>
            <a:ext cx="989965" cy="0"/>
          </a:xfrm>
          <a:custGeom>
            <a:avLst/>
            <a:gdLst/>
            <a:ahLst/>
            <a:cxnLst/>
            <a:rect l="l" t="t" r="r" b="b"/>
            <a:pathLst>
              <a:path w="989964">
                <a:moveTo>
                  <a:pt x="0" y="0"/>
                </a:moveTo>
                <a:lnTo>
                  <a:pt x="98958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34576" y="505378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11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44996" y="5251596"/>
            <a:ext cx="989965" cy="0"/>
          </a:xfrm>
          <a:custGeom>
            <a:avLst/>
            <a:gdLst/>
            <a:ahLst/>
            <a:cxnLst/>
            <a:rect l="l" t="t" r="r" b="b"/>
            <a:pathLst>
              <a:path w="989964">
                <a:moveTo>
                  <a:pt x="989580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44996" y="505378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197811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6886" y="564721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7690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36886" y="5647216"/>
            <a:ext cx="1385570" cy="0"/>
          </a:xfrm>
          <a:custGeom>
            <a:avLst/>
            <a:gdLst/>
            <a:ahLst/>
            <a:cxnLst/>
            <a:rect l="l" t="t" r="r" b="b"/>
            <a:pathLst>
              <a:path w="1385570">
                <a:moveTo>
                  <a:pt x="0" y="0"/>
                </a:moveTo>
                <a:lnTo>
                  <a:pt x="1385266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2152" y="5647216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11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36886" y="5845028"/>
            <a:ext cx="1385570" cy="0"/>
          </a:xfrm>
          <a:custGeom>
            <a:avLst/>
            <a:gdLst/>
            <a:ahLst/>
            <a:cxnLst/>
            <a:rect l="l" t="t" r="r" b="b"/>
            <a:pathLst>
              <a:path w="1385570">
                <a:moveTo>
                  <a:pt x="1385266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36886" y="5647216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197811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5296" y="5350716"/>
            <a:ext cx="396240" cy="296545"/>
          </a:xfrm>
          <a:custGeom>
            <a:avLst/>
            <a:gdLst/>
            <a:ahLst/>
            <a:cxnLst/>
            <a:rect l="l" t="t" r="r" b="b"/>
            <a:pathLst>
              <a:path w="396239" h="296545">
                <a:moveTo>
                  <a:pt x="99012" y="296500"/>
                </a:moveTo>
                <a:lnTo>
                  <a:pt x="99012" y="197811"/>
                </a:lnTo>
                <a:lnTo>
                  <a:pt x="0" y="197811"/>
                </a:lnTo>
                <a:lnTo>
                  <a:pt x="197842" y="0"/>
                </a:lnTo>
                <a:lnTo>
                  <a:pt x="395716" y="197811"/>
                </a:lnTo>
                <a:lnTo>
                  <a:pt x="296855" y="197811"/>
                </a:lnTo>
                <a:lnTo>
                  <a:pt x="296855" y="296500"/>
                </a:lnTo>
                <a:lnTo>
                  <a:pt x="99012" y="296500"/>
                </a:lnTo>
                <a:close/>
              </a:path>
            </a:pathLst>
          </a:custGeom>
          <a:ln w="9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163483" y="3100092"/>
            <a:ext cx="191135" cy="944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300" dirty="0">
                <a:latin typeface="Arial"/>
                <a:cs typeface="Arial"/>
              </a:rPr>
              <a:t>I/O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Interface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049280" y="2284424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5716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44996" y="2284424"/>
            <a:ext cx="0" cy="2967355"/>
          </a:xfrm>
          <a:custGeom>
            <a:avLst/>
            <a:gdLst/>
            <a:ahLst/>
            <a:cxnLst/>
            <a:rect l="l" t="t" r="r" b="b"/>
            <a:pathLst>
              <a:path h="2967354">
                <a:moveTo>
                  <a:pt x="0" y="0"/>
                </a:moveTo>
                <a:lnTo>
                  <a:pt x="0" y="2967172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280" y="5251596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395716" y="0"/>
                </a:moveTo>
                <a:lnTo>
                  <a:pt x="0" y="0"/>
                </a:lnTo>
              </a:path>
            </a:pathLst>
          </a:custGeom>
          <a:ln w="9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280" y="2284424"/>
            <a:ext cx="0" cy="2967355"/>
          </a:xfrm>
          <a:custGeom>
            <a:avLst/>
            <a:gdLst/>
            <a:ahLst/>
            <a:cxnLst/>
            <a:rect l="l" t="t" r="r" b="b"/>
            <a:pathLst>
              <a:path h="2967354">
                <a:moveTo>
                  <a:pt x="0" y="2967172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236886" y="5251596"/>
            <a:ext cx="198120" cy="396240"/>
          </a:xfrm>
          <a:prstGeom prst="rect">
            <a:avLst/>
          </a:prstGeom>
          <a:ln w="9573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22627" y="5422470"/>
            <a:ext cx="11658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 indent="-39116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Arial"/>
                <a:cs typeface="Arial"/>
              </a:rPr>
              <a:t>Column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Addres  </a:t>
            </a:r>
            <a:r>
              <a:rPr sz="1300" dirty="0">
                <a:latin typeface="Arial"/>
                <a:cs typeface="Arial"/>
              </a:rPr>
              <a:t>M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Bits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7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585" y="342082"/>
            <a:ext cx="615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Static </a:t>
            </a:r>
            <a:r>
              <a:rPr spc="-5" dirty="0">
                <a:solidFill>
                  <a:srgbClr val="0000FF"/>
                </a:solidFill>
              </a:rPr>
              <a:t>Random Access Memory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(SRAM)</a:t>
            </a:r>
          </a:p>
        </p:txBody>
      </p:sp>
      <p:sp>
        <p:nvSpPr>
          <p:cNvPr id="3" name="object 3"/>
          <p:cNvSpPr/>
          <p:nvPr/>
        </p:nvSpPr>
        <p:spPr>
          <a:xfrm>
            <a:off x="4368789" y="1752600"/>
            <a:ext cx="384810" cy="457200"/>
          </a:xfrm>
          <a:custGeom>
            <a:avLst/>
            <a:gdLst/>
            <a:ahLst/>
            <a:cxnLst/>
            <a:rect l="l" t="t" r="r" b="b"/>
            <a:pathLst>
              <a:path w="384810" h="457200">
                <a:moveTo>
                  <a:pt x="0" y="457199"/>
                </a:moveTo>
                <a:lnTo>
                  <a:pt x="0" y="0"/>
                </a:lnTo>
                <a:lnTo>
                  <a:pt x="384200" y="228599"/>
                </a:lnTo>
                <a:lnTo>
                  <a:pt x="0" y="457199"/>
                </a:lnTo>
                <a:close/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8702" y="1890712"/>
            <a:ext cx="157200" cy="168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3580" y="2590800"/>
            <a:ext cx="384175" cy="457200"/>
          </a:xfrm>
          <a:custGeom>
            <a:avLst/>
            <a:gdLst/>
            <a:ahLst/>
            <a:cxnLst/>
            <a:rect l="l" t="t" r="r" b="b"/>
            <a:pathLst>
              <a:path w="384175" h="457200">
                <a:moveTo>
                  <a:pt x="384169" y="0"/>
                </a:moveTo>
                <a:lnTo>
                  <a:pt x="384169" y="457199"/>
                </a:lnTo>
                <a:lnTo>
                  <a:pt x="0" y="228599"/>
                </a:lnTo>
                <a:lnTo>
                  <a:pt x="384169" y="0"/>
                </a:lnTo>
                <a:close/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112" y="2741622"/>
            <a:ext cx="157231" cy="168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2819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00" y="2819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981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6800" y="198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3800" y="1981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600" y="198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200" y="12192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1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18288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799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600" y="1938284"/>
            <a:ext cx="271780" cy="85725"/>
          </a:xfrm>
          <a:custGeom>
            <a:avLst/>
            <a:gdLst/>
            <a:ahLst/>
            <a:cxnLst/>
            <a:rect l="l" t="t" r="r" b="b"/>
            <a:pathLst>
              <a:path w="271779" h="85725">
                <a:moveTo>
                  <a:pt x="228600" y="28559"/>
                </a:moveTo>
                <a:lnTo>
                  <a:pt x="188593" y="28581"/>
                </a:lnTo>
                <a:lnTo>
                  <a:pt x="185684" y="42915"/>
                </a:lnTo>
                <a:lnTo>
                  <a:pt x="189067" y="59567"/>
                </a:lnTo>
                <a:lnTo>
                  <a:pt x="198283" y="73171"/>
                </a:lnTo>
                <a:lnTo>
                  <a:pt x="211928" y="82345"/>
                </a:lnTo>
                <a:lnTo>
                  <a:pt x="228600" y="85709"/>
                </a:lnTo>
                <a:lnTo>
                  <a:pt x="245252" y="82345"/>
                </a:lnTo>
                <a:lnTo>
                  <a:pt x="258855" y="73171"/>
                </a:lnTo>
                <a:lnTo>
                  <a:pt x="268029" y="59567"/>
                </a:lnTo>
                <a:lnTo>
                  <a:pt x="268517" y="57150"/>
                </a:lnTo>
                <a:lnTo>
                  <a:pt x="228600" y="57150"/>
                </a:lnTo>
                <a:lnTo>
                  <a:pt x="228600" y="28559"/>
                </a:lnTo>
                <a:close/>
              </a:path>
              <a:path w="271779" h="85725">
                <a:moveTo>
                  <a:pt x="188593" y="28581"/>
                </a:moveTo>
                <a:lnTo>
                  <a:pt x="0" y="28681"/>
                </a:lnTo>
                <a:lnTo>
                  <a:pt x="0" y="57150"/>
                </a:lnTo>
                <a:lnTo>
                  <a:pt x="188576" y="57150"/>
                </a:lnTo>
                <a:lnTo>
                  <a:pt x="185684" y="42915"/>
                </a:lnTo>
                <a:lnTo>
                  <a:pt x="188593" y="28581"/>
                </a:lnTo>
                <a:close/>
              </a:path>
              <a:path w="271779" h="85725">
                <a:moveTo>
                  <a:pt x="268496" y="28559"/>
                </a:moveTo>
                <a:lnTo>
                  <a:pt x="228600" y="28559"/>
                </a:lnTo>
                <a:lnTo>
                  <a:pt x="228600" y="57150"/>
                </a:lnTo>
                <a:lnTo>
                  <a:pt x="268517" y="57150"/>
                </a:lnTo>
                <a:lnTo>
                  <a:pt x="271393" y="42915"/>
                </a:lnTo>
                <a:lnTo>
                  <a:pt x="268496" y="28559"/>
                </a:lnTo>
                <a:close/>
              </a:path>
              <a:path w="271779" h="85725">
                <a:moveTo>
                  <a:pt x="228600" y="0"/>
                </a:moveTo>
                <a:lnTo>
                  <a:pt x="211928" y="3383"/>
                </a:lnTo>
                <a:lnTo>
                  <a:pt x="198283" y="12599"/>
                </a:lnTo>
                <a:lnTo>
                  <a:pt x="189067" y="26244"/>
                </a:lnTo>
                <a:lnTo>
                  <a:pt x="188593" y="28581"/>
                </a:lnTo>
                <a:lnTo>
                  <a:pt x="268496" y="28559"/>
                </a:lnTo>
                <a:lnTo>
                  <a:pt x="268029" y="26244"/>
                </a:lnTo>
                <a:lnTo>
                  <a:pt x="258855" y="12599"/>
                </a:lnTo>
                <a:lnTo>
                  <a:pt x="245252" y="338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12192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1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18288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799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4078" y="1938284"/>
            <a:ext cx="271780" cy="85725"/>
          </a:xfrm>
          <a:custGeom>
            <a:avLst/>
            <a:gdLst/>
            <a:ahLst/>
            <a:cxnLst/>
            <a:rect l="l" t="t" r="r" b="b"/>
            <a:pathLst>
              <a:path w="271780" h="85725">
                <a:moveTo>
                  <a:pt x="42921" y="0"/>
                </a:moveTo>
                <a:lnTo>
                  <a:pt x="26249" y="3435"/>
                </a:lnTo>
                <a:lnTo>
                  <a:pt x="12602" y="12645"/>
                </a:lnTo>
                <a:lnTo>
                  <a:pt x="3384" y="26261"/>
                </a:lnTo>
                <a:lnTo>
                  <a:pt x="0" y="42915"/>
                </a:lnTo>
                <a:lnTo>
                  <a:pt x="3384" y="59585"/>
                </a:lnTo>
                <a:lnTo>
                  <a:pt x="12602" y="73216"/>
                </a:lnTo>
                <a:lnTo>
                  <a:pt x="26249" y="82396"/>
                </a:lnTo>
                <a:lnTo>
                  <a:pt x="42921" y="85709"/>
                </a:lnTo>
                <a:lnTo>
                  <a:pt x="59592" y="82345"/>
                </a:lnTo>
                <a:lnTo>
                  <a:pt x="73226" y="73171"/>
                </a:lnTo>
                <a:lnTo>
                  <a:pt x="82409" y="59567"/>
                </a:lnTo>
                <a:lnTo>
                  <a:pt x="82890" y="57150"/>
                </a:lnTo>
                <a:lnTo>
                  <a:pt x="42921" y="57150"/>
                </a:lnTo>
                <a:lnTo>
                  <a:pt x="42921" y="28681"/>
                </a:lnTo>
                <a:lnTo>
                  <a:pt x="82846" y="28660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271780" h="85725">
                <a:moveTo>
                  <a:pt x="82846" y="28660"/>
                </a:moveTo>
                <a:lnTo>
                  <a:pt x="42921" y="28681"/>
                </a:lnTo>
                <a:lnTo>
                  <a:pt x="42921" y="57150"/>
                </a:lnTo>
                <a:lnTo>
                  <a:pt x="82890" y="57150"/>
                </a:lnTo>
                <a:lnTo>
                  <a:pt x="85725" y="42915"/>
                </a:lnTo>
                <a:lnTo>
                  <a:pt x="82846" y="28660"/>
                </a:lnTo>
                <a:close/>
              </a:path>
              <a:path w="271780" h="85725">
                <a:moveTo>
                  <a:pt x="271521" y="28559"/>
                </a:moveTo>
                <a:lnTo>
                  <a:pt x="82846" y="28660"/>
                </a:lnTo>
                <a:lnTo>
                  <a:pt x="85725" y="42915"/>
                </a:lnTo>
                <a:lnTo>
                  <a:pt x="82890" y="57150"/>
                </a:lnTo>
                <a:lnTo>
                  <a:pt x="271521" y="57150"/>
                </a:lnTo>
                <a:lnTo>
                  <a:pt x="2715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1133" y="1165978"/>
            <a:ext cx="68910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SRAM: 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The</a:t>
            </a:r>
            <a:r>
              <a:rPr sz="2100" b="1" spc="-38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bit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100" b="1" spc="-38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l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100" b="1" spc="-38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i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100" b="1" spc="-38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ne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re</a:t>
            </a:r>
            <a:r>
              <a:rPr sz="2100" b="1" spc="-38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r>
              <a:rPr sz="2000" spc="-254" dirty="0">
                <a:solidFill>
                  <a:srgbClr val="00007F"/>
                </a:solidFill>
                <a:latin typeface="Times New Roman"/>
                <a:cs typeface="Times New Roman"/>
              </a:rPr>
              <a:t>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can be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retained 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in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b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it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li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n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e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100" b="1" spc="-352" baseline="-9920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itely,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without any  need for a periodic refresh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43400" y="47244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3284" y="4681477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26"/>
                </a:moveTo>
                <a:lnTo>
                  <a:pt x="28559" y="271521"/>
                </a:lnTo>
                <a:lnTo>
                  <a:pt x="57150" y="271521"/>
                </a:lnTo>
                <a:lnTo>
                  <a:pt x="57150" y="85725"/>
                </a:lnTo>
                <a:lnTo>
                  <a:pt x="42915" y="85725"/>
                </a:lnTo>
                <a:lnTo>
                  <a:pt x="28559" y="82826"/>
                </a:lnTo>
                <a:close/>
              </a:path>
              <a:path w="85725" h="271779">
                <a:moveTo>
                  <a:pt x="57150" y="42921"/>
                </a:moveTo>
                <a:lnTo>
                  <a:pt x="28559" y="42921"/>
                </a:lnTo>
                <a:lnTo>
                  <a:pt x="28665" y="82847"/>
                </a:lnTo>
                <a:lnTo>
                  <a:pt x="42915" y="85725"/>
                </a:lnTo>
                <a:lnTo>
                  <a:pt x="57150" y="82847"/>
                </a:lnTo>
                <a:lnTo>
                  <a:pt x="57150" y="42921"/>
                </a:lnTo>
                <a:close/>
              </a:path>
              <a:path w="85725" h="271779">
                <a:moveTo>
                  <a:pt x="57150" y="82847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7"/>
                </a:lnTo>
                <a:close/>
              </a:path>
              <a:path w="85725" h="271779">
                <a:moveTo>
                  <a:pt x="85709" y="42921"/>
                </a:moveTo>
                <a:lnTo>
                  <a:pt x="57150" y="42921"/>
                </a:lnTo>
                <a:lnTo>
                  <a:pt x="57150" y="82847"/>
                </a:lnTo>
                <a:lnTo>
                  <a:pt x="59567" y="82358"/>
                </a:lnTo>
                <a:lnTo>
                  <a:pt x="73171" y="73181"/>
                </a:lnTo>
                <a:lnTo>
                  <a:pt x="82345" y="59575"/>
                </a:lnTo>
                <a:lnTo>
                  <a:pt x="85709" y="42921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4"/>
                </a:lnTo>
                <a:lnTo>
                  <a:pt x="12599" y="12602"/>
                </a:lnTo>
                <a:lnTo>
                  <a:pt x="3383" y="26249"/>
                </a:lnTo>
                <a:lnTo>
                  <a:pt x="0" y="42921"/>
                </a:lnTo>
                <a:lnTo>
                  <a:pt x="3383" y="59575"/>
                </a:lnTo>
                <a:lnTo>
                  <a:pt x="12599" y="73181"/>
                </a:lnTo>
                <a:lnTo>
                  <a:pt x="26244" y="82358"/>
                </a:lnTo>
                <a:lnTo>
                  <a:pt x="28559" y="82826"/>
                </a:lnTo>
                <a:lnTo>
                  <a:pt x="28559" y="42921"/>
                </a:lnTo>
                <a:lnTo>
                  <a:pt x="85709" y="42921"/>
                </a:lnTo>
                <a:lnTo>
                  <a:pt x="82345" y="26249"/>
                </a:lnTo>
                <a:lnTo>
                  <a:pt x="73171" y="12602"/>
                </a:lnTo>
                <a:lnTo>
                  <a:pt x="59567" y="3384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48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4953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5257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86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05237" y="5257800"/>
            <a:ext cx="161924" cy="385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5105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5200" y="37338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6200" y="3733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7000" y="4876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7000" y="4724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81800" y="4724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000" y="4953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9400" y="4953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10000" y="41148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80999"/>
                </a:moveTo>
                <a:lnTo>
                  <a:pt x="152399" y="380999"/>
                </a:lnTo>
                <a:lnTo>
                  <a:pt x="1523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9049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200" y="4495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67284" y="4681477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26"/>
                </a:moveTo>
                <a:lnTo>
                  <a:pt x="28559" y="271521"/>
                </a:lnTo>
                <a:lnTo>
                  <a:pt x="57150" y="271521"/>
                </a:lnTo>
                <a:lnTo>
                  <a:pt x="57150" y="85725"/>
                </a:lnTo>
                <a:lnTo>
                  <a:pt x="42915" y="85725"/>
                </a:lnTo>
                <a:lnTo>
                  <a:pt x="28559" y="82826"/>
                </a:lnTo>
                <a:close/>
              </a:path>
              <a:path w="85725" h="271779">
                <a:moveTo>
                  <a:pt x="57150" y="42921"/>
                </a:moveTo>
                <a:lnTo>
                  <a:pt x="28559" y="42921"/>
                </a:lnTo>
                <a:lnTo>
                  <a:pt x="28665" y="82847"/>
                </a:lnTo>
                <a:lnTo>
                  <a:pt x="42915" y="85725"/>
                </a:lnTo>
                <a:lnTo>
                  <a:pt x="57150" y="82847"/>
                </a:lnTo>
                <a:lnTo>
                  <a:pt x="57150" y="42921"/>
                </a:lnTo>
                <a:close/>
              </a:path>
              <a:path w="85725" h="271779">
                <a:moveTo>
                  <a:pt x="57150" y="82847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7"/>
                </a:lnTo>
                <a:close/>
              </a:path>
              <a:path w="85725" h="271779">
                <a:moveTo>
                  <a:pt x="85709" y="42921"/>
                </a:moveTo>
                <a:lnTo>
                  <a:pt x="57150" y="42921"/>
                </a:lnTo>
                <a:lnTo>
                  <a:pt x="57150" y="82847"/>
                </a:lnTo>
                <a:lnTo>
                  <a:pt x="59567" y="82358"/>
                </a:lnTo>
                <a:lnTo>
                  <a:pt x="73171" y="73181"/>
                </a:lnTo>
                <a:lnTo>
                  <a:pt x="82345" y="59575"/>
                </a:lnTo>
                <a:lnTo>
                  <a:pt x="85709" y="42921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4"/>
                </a:lnTo>
                <a:lnTo>
                  <a:pt x="12599" y="12602"/>
                </a:lnTo>
                <a:lnTo>
                  <a:pt x="3383" y="26249"/>
                </a:lnTo>
                <a:lnTo>
                  <a:pt x="0" y="42921"/>
                </a:lnTo>
                <a:lnTo>
                  <a:pt x="3383" y="59575"/>
                </a:lnTo>
                <a:lnTo>
                  <a:pt x="12599" y="73181"/>
                </a:lnTo>
                <a:lnTo>
                  <a:pt x="26244" y="82358"/>
                </a:lnTo>
                <a:lnTo>
                  <a:pt x="28559" y="82826"/>
                </a:lnTo>
                <a:lnTo>
                  <a:pt x="28559" y="42921"/>
                </a:lnTo>
                <a:lnTo>
                  <a:pt x="85709" y="42921"/>
                </a:lnTo>
                <a:lnTo>
                  <a:pt x="82345" y="26249"/>
                </a:lnTo>
                <a:lnTo>
                  <a:pt x="73171" y="12602"/>
                </a:lnTo>
                <a:lnTo>
                  <a:pt x="59567" y="3384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578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57800" y="4953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57800" y="5257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816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9237" y="5481637"/>
            <a:ext cx="161924" cy="161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53000" y="5105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0200" y="3733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34000" y="41148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80999"/>
                </a:moveTo>
                <a:lnTo>
                  <a:pt x="152399" y="380999"/>
                </a:lnTo>
                <a:lnTo>
                  <a:pt x="1523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9049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0200" y="4495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3000" y="47244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43400" y="47244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9400" y="47244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4600" y="4876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4600" y="4724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19400" y="4724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14600" y="4953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7000" y="4953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81800" y="4681477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4"/>
                </a:lnTo>
                <a:lnTo>
                  <a:pt x="426883" y="12602"/>
                </a:lnTo>
                <a:lnTo>
                  <a:pt x="417667" y="26249"/>
                </a:lnTo>
                <a:lnTo>
                  <a:pt x="414284" y="42921"/>
                </a:lnTo>
                <a:lnTo>
                  <a:pt x="417667" y="59575"/>
                </a:lnTo>
                <a:lnTo>
                  <a:pt x="426883" y="73181"/>
                </a:lnTo>
                <a:lnTo>
                  <a:pt x="440528" y="82358"/>
                </a:lnTo>
                <a:lnTo>
                  <a:pt x="457200" y="85725"/>
                </a:lnTo>
                <a:lnTo>
                  <a:pt x="473852" y="82358"/>
                </a:lnTo>
                <a:lnTo>
                  <a:pt x="487455" y="73181"/>
                </a:lnTo>
                <a:lnTo>
                  <a:pt x="496629" y="59575"/>
                </a:lnTo>
                <a:lnTo>
                  <a:pt x="497119" y="57150"/>
                </a:lnTo>
                <a:lnTo>
                  <a:pt x="457200" y="57150"/>
                </a:lnTo>
                <a:lnTo>
                  <a:pt x="457200" y="28575"/>
                </a:lnTo>
                <a:lnTo>
                  <a:pt x="497098" y="28575"/>
                </a:lnTo>
                <a:lnTo>
                  <a:pt x="496629" y="26249"/>
                </a:lnTo>
                <a:lnTo>
                  <a:pt x="487455" y="12602"/>
                </a:lnTo>
                <a:lnTo>
                  <a:pt x="473852" y="3384"/>
                </a:lnTo>
                <a:lnTo>
                  <a:pt x="457200" y="0"/>
                </a:lnTo>
                <a:close/>
              </a:path>
              <a:path w="500379" h="85725">
                <a:moveTo>
                  <a:pt x="41719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417175" y="57150"/>
                </a:lnTo>
                <a:lnTo>
                  <a:pt x="414284" y="42921"/>
                </a:lnTo>
                <a:lnTo>
                  <a:pt x="417196" y="28575"/>
                </a:lnTo>
                <a:close/>
              </a:path>
              <a:path w="500379" h="85725">
                <a:moveTo>
                  <a:pt x="497098" y="28575"/>
                </a:moveTo>
                <a:lnTo>
                  <a:pt x="457200" y="28575"/>
                </a:lnTo>
                <a:lnTo>
                  <a:pt x="457200" y="57150"/>
                </a:lnTo>
                <a:lnTo>
                  <a:pt x="497119" y="57150"/>
                </a:lnTo>
                <a:lnTo>
                  <a:pt x="499993" y="42921"/>
                </a:lnTo>
                <a:lnTo>
                  <a:pt x="497098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14478" y="4681477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4"/>
                </a:lnTo>
                <a:lnTo>
                  <a:pt x="12602" y="12602"/>
                </a:lnTo>
                <a:lnTo>
                  <a:pt x="3384" y="26249"/>
                </a:lnTo>
                <a:lnTo>
                  <a:pt x="0" y="42921"/>
                </a:lnTo>
                <a:lnTo>
                  <a:pt x="3384" y="59575"/>
                </a:lnTo>
                <a:lnTo>
                  <a:pt x="12602" y="73181"/>
                </a:lnTo>
                <a:lnTo>
                  <a:pt x="26249" y="82358"/>
                </a:lnTo>
                <a:lnTo>
                  <a:pt x="42921" y="85725"/>
                </a:lnTo>
                <a:lnTo>
                  <a:pt x="59575" y="82358"/>
                </a:lnTo>
                <a:lnTo>
                  <a:pt x="73181" y="73181"/>
                </a:lnTo>
                <a:lnTo>
                  <a:pt x="82358" y="59575"/>
                </a:lnTo>
                <a:lnTo>
                  <a:pt x="82849" y="57150"/>
                </a:lnTo>
                <a:lnTo>
                  <a:pt x="42921" y="57150"/>
                </a:lnTo>
                <a:lnTo>
                  <a:pt x="42921" y="28575"/>
                </a:lnTo>
                <a:lnTo>
                  <a:pt x="82828" y="28575"/>
                </a:lnTo>
                <a:lnTo>
                  <a:pt x="82358" y="26249"/>
                </a:lnTo>
                <a:lnTo>
                  <a:pt x="73181" y="12602"/>
                </a:lnTo>
                <a:lnTo>
                  <a:pt x="59575" y="3384"/>
                </a:lnTo>
                <a:lnTo>
                  <a:pt x="42921" y="0"/>
                </a:lnTo>
                <a:close/>
              </a:path>
              <a:path w="500380" h="85725">
                <a:moveTo>
                  <a:pt x="82828" y="28575"/>
                </a:moveTo>
                <a:lnTo>
                  <a:pt x="42921" y="28575"/>
                </a:lnTo>
                <a:lnTo>
                  <a:pt x="42921" y="57150"/>
                </a:lnTo>
                <a:lnTo>
                  <a:pt x="82849" y="57150"/>
                </a:lnTo>
                <a:lnTo>
                  <a:pt x="85725" y="42921"/>
                </a:lnTo>
                <a:lnTo>
                  <a:pt x="82828" y="28575"/>
                </a:lnTo>
                <a:close/>
              </a:path>
              <a:path w="500380" h="85725">
                <a:moveTo>
                  <a:pt x="500121" y="28575"/>
                </a:moveTo>
                <a:lnTo>
                  <a:pt x="82828" y="28575"/>
                </a:lnTo>
                <a:lnTo>
                  <a:pt x="85725" y="42921"/>
                </a:lnTo>
                <a:lnTo>
                  <a:pt x="82849" y="57150"/>
                </a:lnTo>
                <a:lnTo>
                  <a:pt x="500121" y="57150"/>
                </a:lnTo>
                <a:lnTo>
                  <a:pt x="500121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39000" y="39624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57400" y="39624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0200" y="5257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044955" y="3944490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03599" y="3944490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88489" y="4096890"/>
            <a:ext cx="35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load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88792" y="4096890"/>
            <a:ext cx="35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load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1133" y="5164072"/>
            <a:ext cx="6433820" cy="113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8694">
              <a:lnSpc>
                <a:spcPct val="100000"/>
              </a:lnSpc>
              <a:spcBef>
                <a:spcPts val="105"/>
              </a:spcBef>
              <a:tabLst>
                <a:tab pos="5027930" algn="l"/>
              </a:tabLst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	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Complementary Column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arrangement is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achieve a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reliable SRAM</a:t>
            </a:r>
            <a:r>
              <a:rPr sz="20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55977" y="3088469"/>
            <a:ext cx="1774189" cy="6540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dirty="0">
                <a:latin typeface="Times New Roman"/>
                <a:cs typeface="Times New Roman"/>
              </a:rPr>
              <a:t>1-bit SRAM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1079500">
              <a:lnSpc>
                <a:spcPct val="100000"/>
              </a:lnSpc>
              <a:spcBef>
                <a:spcPts val="275"/>
              </a:spcBef>
            </a:pPr>
            <a:r>
              <a:rPr sz="2400" b="1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010400" y="3962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4600" y="1295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275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057399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800"/>
                </a:moveTo>
                <a:lnTo>
                  <a:pt x="1066800" y="304800"/>
                </a:lnTo>
                <a:lnTo>
                  <a:pt x="1066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2285999"/>
            <a:ext cx="228600" cy="1752600"/>
          </a:xfrm>
          <a:custGeom>
            <a:avLst/>
            <a:gdLst/>
            <a:ahLst/>
            <a:cxnLst/>
            <a:rect l="l" t="t" r="r" b="b"/>
            <a:pathLst>
              <a:path w="228600" h="1752600">
                <a:moveTo>
                  <a:pt x="0" y="1752600"/>
                </a:moveTo>
                <a:lnTo>
                  <a:pt x="228600" y="1752600"/>
                </a:lnTo>
                <a:lnTo>
                  <a:pt x="2286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1371599"/>
            <a:ext cx="2590800" cy="2667000"/>
          </a:xfrm>
          <a:custGeom>
            <a:avLst/>
            <a:gdLst/>
            <a:ahLst/>
            <a:cxnLst/>
            <a:rect l="l" t="t" r="r" b="b"/>
            <a:pathLst>
              <a:path w="2590800" h="2667000">
                <a:moveTo>
                  <a:pt x="1831969" y="0"/>
                </a:moveTo>
                <a:lnTo>
                  <a:pt x="758820" y="0"/>
                </a:lnTo>
                <a:lnTo>
                  <a:pt x="0" y="758830"/>
                </a:lnTo>
                <a:lnTo>
                  <a:pt x="0" y="1908169"/>
                </a:lnTo>
                <a:lnTo>
                  <a:pt x="758820" y="2667000"/>
                </a:lnTo>
                <a:lnTo>
                  <a:pt x="1831969" y="2667000"/>
                </a:lnTo>
                <a:lnTo>
                  <a:pt x="2590800" y="1908169"/>
                </a:lnTo>
                <a:lnTo>
                  <a:pt x="2590800" y="758830"/>
                </a:lnTo>
                <a:lnTo>
                  <a:pt x="1831969" y="0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1371600"/>
            <a:ext cx="2590800" cy="2667000"/>
          </a:xfrm>
          <a:custGeom>
            <a:avLst/>
            <a:gdLst/>
            <a:ahLst/>
            <a:cxnLst/>
            <a:rect l="l" t="t" r="r" b="b"/>
            <a:pathLst>
              <a:path w="2590800" h="2667000">
                <a:moveTo>
                  <a:pt x="0" y="758830"/>
                </a:moveTo>
                <a:lnTo>
                  <a:pt x="758820" y="0"/>
                </a:lnTo>
                <a:lnTo>
                  <a:pt x="1831969" y="0"/>
                </a:lnTo>
                <a:lnTo>
                  <a:pt x="2590799" y="758830"/>
                </a:lnTo>
                <a:lnTo>
                  <a:pt x="2590799" y="1908169"/>
                </a:lnTo>
                <a:lnTo>
                  <a:pt x="1831969" y="2666999"/>
                </a:lnTo>
                <a:lnTo>
                  <a:pt x="758820" y="2666999"/>
                </a:lnTo>
                <a:lnTo>
                  <a:pt x="0" y="1908169"/>
                </a:lnTo>
                <a:lnTo>
                  <a:pt x="0" y="758830"/>
                </a:lnTo>
                <a:close/>
              </a:path>
            </a:pathLst>
          </a:custGeom>
          <a:ln w="9524">
            <a:solidFill>
              <a:srgbClr val="CCF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2590799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0" y="990600"/>
                </a:moveTo>
                <a:lnTo>
                  <a:pt x="838200" y="990600"/>
                </a:lnTo>
                <a:lnTo>
                  <a:pt x="838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2590800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0" y="990599"/>
                </a:moveTo>
                <a:lnTo>
                  <a:pt x="838199" y="990599"/>
                </a:lnTo>
                <a:lnTo>
                  <a:pt x="838199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ln w="952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590799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0" y="990600"/>
                </a:moveTo>
                <a:lnTo>
                  <a:pt x="838200" y="990600"/>
                </a:lnTo>
                <a:lnTo>
                  <a:pt x="838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590800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0" y="990599"/>
                </a:moveTo>
                <a:lnTo>
                  <a:pt x="838199" y="990599"/>
                </a:lnTo>
                <a:lnTo>
                  <a:pt x="838199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ln w="952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792" y="342082"/>
            <a:ext cx="6020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4T-SRAM(Resistive-Load SRAM Cell</a:t>
            </a:r>
            <a:r>
              <a:rPr spc="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97760" y="1583816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0400" y="28956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0396" y="28526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4" y="82830"/>
                </a:moveTo>
                <a:lnTo>
                  <a:pt x="28456" y="271515"/>
                </a:lnTo>
                <a:lnTo>
                  <a:pt x="57031" y="271515"/>
                </a:lnTo>
                <a:lnTo>
                  <a:pt x="57127" y="85709"/>
                </a:lnTo>
                <a:lnTo>
                  <a:pt x="42803" y="85709"/>
                </a:lnTo>
                <a:lnTo>
                  <a:pt x="28554" y="82830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75" y="42915"/>
                </a:lnTo>
                <a:lnTo>
                  <a:pt x="28554" y="82830"/>
                </a:lnTo>
                <a:lnTo>
                  <a:pt x="42803" y="85709"/>
                </a:lnTo>
                <a:lnTo>
                  <a:pt x="57067" y="82830"/>
                </a:lnTo>
                <a:lnTo>
                  <a:pt x="57150" y="42915"/>
                </a:lnTo>
                <a:close/>
              </a:path>
              <a:path w="85725" h="271780">
                <a:moveTo>
                  <a:pt x="57129" y="82818"/>
                </a:moveTo>
                <a:lnTo>
                  <a:pt x="42803" y="85709"/>
                </a:lnTo>
                <a:lnTo>
                  <a:pt x="57127" y="85709"/>
                </a:lnTo>
                <a:lnTo>
                  <a:pt x="57129" y="82818"/>
                </a:lnTo>
                <a:close/>
              </a:path>
              <a:path w="85725" h="271780">
                <a:moveTo>
                  <a:pt x="42803" y="0"/>
                </a:moveTo>
                <a:lnTo>
                  <a:pt x="26149" y="3383"/>
                </a:lnTo>
                <a:lnTo>
                  <a:pt x="1254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6" y="59567"/>
                </a:lnTo>
                <a:lnTo>
                  <a:pt x="12543" y="73171"/>
                </a:lnTo>
                <a:lnTo>
                  <a:pt x="26149" y="82345"/>
                </a:lnTo>
                <a:lnTo>
                  <a:pt x="28554" y="82830"/>
                </a:lnTo>
                <a:lnTo>
                  <a:pt x="28575" y="42915"/>
                </a:lnTo>
                <a:lnTo>
                  <a:pt x="85725" y="42915"/>
                </a:lnTo>
                <a:lnTo>
                  <a:pt x="82340" y="26244"/>
                </a:lnTo>
                <a:lnTo>
                  <a:pt x="73122" y="12599"/>
                </a:lnTo>
                <a:lnTo>
                  <a:pt x="59475" y="3383"/>
                </a:lnTo>
                <a:lnTo>
                  <a:pt x="42803" y="0"/>
                </a:lnTo>
                <a:close/>
              </a:path>
              <a:path w="85725" h="271780">
                <a:moveTo>
                  <a:pt x="85725" y="42915"/>
                </a:moveTo>
                <a:lnTo>
                  <a:pt x="57150" y="42915"/>
                </a:lnTo>
                <a:lnTo>
                  <a:pt x="57129" y="82818"/>
                </a:lnTo>
                <a:lnTo>
                  <a:pt x="59475" y="82345"/>
                </a:lnTo>
                <a:lnTo>
                  <a:pt x="73122" y="73171"/>
                </a:lnTo>
                <a:lnTo>
                  <a:pt x="82340" y="59567"/>
                </a:lnTo>
                <a:lnTo>
                  <a:pt x="85725" y="4291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3124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2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3200" y="3429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3124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2237" y="34290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276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2200" y="18446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18446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0" y="3048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4000" y="3124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0" y="3124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200" y="2667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4284" y="28526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3124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4800" y="3429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8600" y="3124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6237" y="36528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0000" y="3276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7200" y="18446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00" y="2667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0000" y="28956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0400" y="28956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76400" y="28956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1600" y="3048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16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64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600" y="3124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4000" y="3124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38800" y="28526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539" y="28526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860" y="0"/>
                </a:moveTo>
                <a:lnTo>
                  <a:pt x="26177" y="3383"/>
                </a:lnTo>
                <a:lnTo>
                  <a:pt x="12553" y="12599"/>
                </a:lnTo>
                <a:lnTo>
                  <a:pt x="3368" y="26244"/>
                </a:lnTo>
                <a:lnTo>
                  <a:pt x="0" y="42915"/>
                </a:lnTo>
                <a:lnTo>
                  <a:pt x="3368" y="59567"/>
                </a:lnTo>
                <a:lnTo>
                  <a:pt x="12553" y="73171"/>
                </a:lnTo>
                <a:lnTo>
                  <a:pt x="26177" y="82345"/>
                </a:lnTo>
                <a:lnTo>
                  <a:pt x="42860" y="85709"/>
                </a:lnTo>
                <a:lnTo>
                  <a:pt x="59544" y="82345"/>
                </a:lnTo>
                <a:lnTo>
                  <a:pt x="73169" y="73171"/>
                </a:lnTo>
                <a:lnTo>
                  <a:pt x="82356" y="59567"/>
                </a:lnTo>
                <a:lnTo>
                  <a:pt x="82845" y="57150"/>
                </a:lnTo>
                <a:lnTo>
                  <a:pt x="42860" y="57150"/>
                </a:lnTo>
                <a:lnTo>
                  <a:pt x="42860" y="28559"/>
                </a:lnTo>
                <a:lnTo>
                  <a:pt x="82824" y="28559"/>
                </a:lnTo>
                <a:lnTo>
                  <a:pt x="82356" y="26244"/>
                </a:lnTo>
                <a:lnTo>
                  <a:pt x="73169" y="12599"/>
                </a:lnTo>
                <a:lnTo>
                  <a:pt x="59544" y="3383"/>
                </a:lnTo>
                <a:lnTo>
                  <a:pt x="42860" y="0"/>
                </a:lnTo>
                <a:close/>
              </a:path>
              <a:path w="500380" h="85725">
                <a:moveTo>
                  <a:pt x="82824" y="28559"/>
                </a:moveTo>
                <a:lnTo>
                  <a:pt x="42860" y="28559"/>
                </a:lnTo>
                <a:lnTo>
                  <a:pt x="42860" y="57150"/>
                </a:lnTo>
                <a:lnTo>
                  <a:pt x="82845" y="57150"/>
                </a:lnTo>
                <a:lnTo>
                  <a:pt x="85725" y="42915"/>
                </a:lnTo>
                <a:lnTo>
                  <a:pt x="82824" y="28559"/>
                </a:lnTo>
                <a:close/>
              </a:path>
              <a:path w="500380" h="85725">
                <a:moveTo>
                  <a:pt x="500060" y="28559"/>
                </a:moveTo>
                <a:lnTo>
                  <a:pt x="82824" y="28559"/>
                </a:lnTo>
                <a:lnTo>
                  <a:pt x="85725" y="42915"/>
                </a:lnTo>
                <a:lnTo>
                  <a:pt x="82845" y="57150"/>
                </a:lnTo>
                <a:lnTo>
                  <a:pt x="500060" y="57150"/>
                </a:lnTo>
                <a:lnTo>
                  <a:pt x="500060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0" y="21336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4400" y="21336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67200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64184" y="2115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81600" y="2115435"/>
            <a:ext cx="900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8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25828" y="23440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00630" y="23440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97356" y="3274565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45409" y="3334890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76965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70941" y="23312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80" h="372110">
                <a:moveTo>
                  <a:pt x="41551" y="319884"/>
                </a:moveTo>
                <a:lnTo>
                  <a:pt x="20692" y="330220"/>
                </a:lnTo>
                <a:lnTo>
                  <a:pt x="104775" y="371490"/>
                </a:lnTo>
                <a:lnTo>
                  <a:pt x="104775" y="350916"/>
                </a:lnTo>
                <a:lnTo>
                  <a:pt x="41551" y="319884"/>
                </a:lnTo>
                <a:close/>
              </a:path>
              <a:path w="208280" h="372110">
                <a:moveTo>
                  <a:pt x="20692" y="309646"/>
                </a:moveTo>
                <a:lnTo>
                  <a:pt x="0" y="330220"/>
                </a:lnTo>
                <a:lnTo>
                  <a:pt x="20692" y="330220"/>
                </a:lnTo>
                <a:lnTo>
                  <a:pt x="20692" y="309646"/>
                </a:lnTo>
                <a:close/>
              </a:path>
              <a:path w="208280" h="372110">
                <a:moveTo>
                  <a:pt x="163582" y="238839"/>
                </a:moveTo>
                <a:lnTo>
                  <a:pt x="20692" y="309646"/>
                </a:lnTo>
                <a:lnTo>
                  <a:pt x="41551" y="319884"/>
                </a:lnTo>
                <a:lnTo>
                  <a:pt x="187320" y="247650"/>
                </a:lnTo>
                <a:lnTo>
                  <a:pt x="163582" y="238839"/>
                </a:lnTo>
                <a:close/>
              </a:path>
              <a:path w="208280" h="372110">
                <a:moveTo>
                  <a:pt x="208026" y="227076"/>
                </a:moveTo>
                <a:lnTo>
                  <a:pt x="187320" y="227076"/>
                </a:lnTo>
                <a:lnTo>
                  <a:pt x="187320" y="247650"/>
                </a:lnTo>
                <a:lnTo>
                  <a:pt x="208026" y="227076"/>
                </a:lnTo>
                <a:close/>
              </a:path>
              <a:path w="208280" h="372110">
                <a:moveTo>
                  <a:pt x="44557" y="173984"/>
                </a:moveTo>
                <a:lnTo>
                  <a:pt x="20692" y="185806"/>
                </a:lnTo>
                <a:lnTo>
                  <a:pt x="163582" y="238839"/>
                </a:lnTo>
                <a:lnTo>
                  <a:pt x="187320" y="227076"/>
                </a:lnTo>
                <a:lnTo>
                  <a:pt x="44557" y="173984"/>
                </a:lnTo>
                <a:close/>
              </a:path>
              <a:path w="208280" h="372110">
                <a:moveTo>
                  <a:pt x="20692" y="165110"/>
                </a:moveTo>
                <a:lnTo>
                  <a:pt x="0" y="185806"/>
                </a:lnTo>
                <a:lnTo>
                  <a:pt x="20692" y="185806"/>
                </a:lnTo>
                <a:lnTo>
                  <a:pt x="20692" y="165110"/>
                </a:lnTo>
                <a:close/>
              </a:path>
              <a:path w="208280" h="372110">
                <a:moveTo>
                  <a:pt x="166434" y="92916"/>
                </a:moveTo>
                <a:lnTo>
                  <a:pt x="20692" y="165110"/>
                </a:lnTo>
                <a:lnTo>
                  <a:pt x="44557" y="173984"/>
                </a:lnTo>
                <a:lnTo>
                  <a:pt x="187320" y="103266"/>
                </a:lnTo>
                <a:lnTo>
                  <a:pt x="166434" y="92916"/>
                </a:lnTo>
                <a:close/>
              </a:path>
              <a:path w="208280" h="372110">
                <a:moveTo>
                  <a:pt x="187320" y="82570"/>
                </a:moveTo>
                <a:lnTo>
                  <a:pt x="187320" y="103266"/>
                </a:lnTo>
                <a:lnTo>
                  <a:pt x="208026" y="103266"/>
                </a:lnTo>
                <a:lnTo>
                  <a:pt x="187320" y="82570"/>
                </a:lnTo>
                <a:close/>
              </a:path>
              <a:path w="208280" h="372110">
                <a:moveTo>
                  <a:pt x="20692" y="0"/>
                </a:moveTo>
                <a:lnTo>
                  <a:pt x="0" y="20695"/>
                </a:lnTo>
                <a:lnTo>
                  <a:pt x="20692" y="20695"/>
                </a:lnTo>
                <a:lnTo>
                  <a:pt x="166434" y="92916"/>
                </a:lnTo>
                <a:lnTo>
                  <a:pt x="187320" y="82570"/>
                </a:lnTo>
                <a:lnTo>
                  <a:pt x="2069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70941" y="23312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80" h="372110">
                <a:moveTo>
                  <a:pt x="104774" y="371490"/>
                </a:moveTo>
                <a:lnTo>
                  <a:pt x="20692" y="330220"/>
                </a:lnTo>
                <a:lnTo>
                  <a:pt x="0" y="330220"/>
                </a:lnTo>
                <a:lnTo>
                  <a:pt x="20692" y="309646"/>
                </a:lnTo>
                <a:lnTo>
                  <a:pt x="187320" y="227075"/>
                </a:lnTo>
                <a:lnTo>
                  <a:pt x="187320" y="247649"/>
                </a:lnTo>
                <a:lnTo>
                  <a:pt x="20692" y="185806"/>
                </a:lnTo>
                <a:lnTo>
                  <a:pt x="0" y="185806"/>
                </a:lnTo>
                <a:lnTo>
                  <a:pt x="20692" y="165110"/>
                </a:lnTo>
                <a:lnTo>
                  <a:pt x="187320" y="82570"/>
                </a:lnTo>
                <a:lnTo>
                  <a:pt x="187320" y="103266"/>
                </a:lnTo>
                <a:lnTo>
                  <a:pt x="20692" y="20695"/>
                </a:lnTo>
                <a:lnTo>
                  <a:pt x="0" y="20695"/>
                </a:lnTo>
                <a:lnTo>
                  <a:pt x="20692" y="0"/>
                </a:lnTo>
                <a:lnTo>
                  <a:pt x="187320" y="82570"/>
                </a:lnTo>
                <a:lnTo>
                  <a:pt x="208025" y="103266"/>
                </a:lnTo>
                <a:lnTo>
                  <a:pt x="187320" y="103266"/>
                </a:lnTo>
                <a:lnTo>
                  <a:pt x="20692" y="185806"/>
                </a:lnTo>
                <a:lnTo>
                  <a:pt x="20692" y="165110"/>
                </a:lnTo>
                <a:lnTo>
                  <a:pt x="187320" y="227075"/>
                </a:lnTo>
                <a:lnTo>
                  <a:pt x="208025" y="227075"/>
                </a:lnTo>
                <a:lnTo>
                  <a:pt x="187320" y="247649"/>
                </a:lnTo>
                <a:lnTo>
                  <a:pt x="20692" y="330220"/>
                </a:lnTo>
                <a:lnTo>
                  <a:pt x="20692" y="309646"/>
                </a:lnTo>
                <a:lnTo>
                  <a:pt x="104774" y="350916"/>
                </a:lnTo>
                <a:lnTo>
                  <a:pt x="104774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5285" y="2203635"/>
            <a:ext cx="203453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94931" y="23360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4931" y="23360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89285" y="22083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2100" y="36576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7625" y="63489"/>
                </a:moveTo>
                <a:lnTo>
                  <a:pt x="28575" y="63489"/>
                </a:lnTo>
                <a:lnTo>
                  <a:pt x="28575" y="838200"/>
                </a:lnTo>
                <a:lnTo>
                  <a:pt x="47625" y="838200"/>
                </a:lnTo>
                <a:lnTo>
                  <a:pt x="47625" y="63489"/>
                </a:lnTo>
                <a:close/>
              </a:path>
              <a:path w="76200" h="838200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838200">
                <a:moveTo>
                  <a:pt x="69844" y="63489"/>
                </a:moveTo>
                <a:lnTo>
                  <a:pt x="47625" y="63489"/>
                </a:lnTo>
                <a:lnTo>
                  <a:pt x="47625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84375" y="4445887"/>
            <a:ext cx="2287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pass transistors to  activated by a </a:t>
            </a:r>
            <a:r>
              <a:rPr sz="1800" spc="-5" dirty="0">
                <a:latin typeface="Times New Roman"/>
                <a:cs typeface="Times New Roman"/>
              </a:rPr>
              <a:t>row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  </a:t>
            </a:r>
            <a:r>
              <a:rPr sz="1800" spc="-5" dirty="0">
                <a:latin typeface="Times New Roman"/>
                <a:cs typeface="Times New Roman"/>
              </a:rPr>
              <a:t>(RS) </a:t>
            </a:r>
            <a:r>
              <a:rPr sz="1800" dirty="0">
                <a:latin typeface="Times New Roman"/>
                <a:cs typeface="Times New Roman"/>
              </a:rPr>
              <a:t>signal to enable  read/write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operators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11756" y="4751068"/>
            <a:ext cx="2919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Basic cross-coupled 2-inverter  latch with 2 stable op points</a:t>
            </a:r>
            <a:r>
              <a:rPr sz="1800" spc="-1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for  storing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one-bit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581400" y="4038600"/>
            <a:ext cx="541655" cy="843280"/>
          </a:xfrm>
          <a:custGeom>
            <a:avLst/>
            <a:gdLst/>
            <a:ahLst/>
            <a:cxnLst/>
            <a:rect l="l" t="t" r="r" b="b"/>
            <a:pathLst>
              <a:path w="541654" h="843279">
                <a:moveTo>
                  <a:pt x="48924" y="59158"/>
                </a:moveTo>
                <a:lnTo>
                  <a:pt x="32850" y="69390"/>
                </a:lnTo>
                <a:lnTo>
                  <a:pt x="525414" y="843284"/>
                </a:lnTo>
                <a:lnTo>
                  <a:pt x="541416" y="833115"/>
                </a:lnTo>
                <a:lnTo>
                  <a:pt x="48924" y="59158"/>
                </a:lnTo>
                <a:close/>
              </a:path>
              <a:path w="541654" h="843279">
                <a:moveTo>
                  <a:pt x="0" y="0"/>
                </a:moveTo>
                <a:lnTo>
                  <a:pt x="8778" y="84713"/>
                </a:lnTo>
                <a:lnTo>
                  <a:pt x="32850" y="69390"/>
                </a:lnTo>
                <a:lnTo>
                  <a:pt x="26029" y="58674"/>
                </a:lnTo>
                <a:lnTo>
                  <a:pt x="42153" y="48518"/>
                </a:lnTo>
                <a:lnTo>
                  <a:pt x="65641" y="48518"/>
                </a:lnTo>
                <a:lnTo>
                  <a:pt x="73030" y="43815"/>
                </a:lnTo>
                <a:lnTo>
                  <a:pt x="0" y="0"/>
                </a:lnTo>
                <a:close/>
              </a:path>
              <a:path w="541654" h="843279">
                <a:moveTo>
                  <a:pt x="42153" y="48518"/>
                </a:moveTo>
                <a:lnTo>
                  <a:pt x="26029" y="58674"/>
                </a:lnTo>
                <a:lnTo>
                  <a:pt x="32850" y="69390"/>
                </a:lnTo>
                <a:lnTo>
                  <a:pt x="48924" y="59158"/>
                </a:lnTo>
                <a:lnTo>
                  <a:pt x="42153" y="48518"/>
                </a:lnTo>
                <a:close/>
              </a:path>
              <a:path w="541654" h="843279">
                <a:moveTo>
                  <a:pt x="65641" y="48518"/>
                </a:moveTo>
                <a:lnTo>
                  <a:pt x="42153" y="48518"/>
                </a:lnTo>
                <a:lnTo>
                  <a:pt x="48924" y="59158"/>
                </a:lnTo>
                <a:lnTo>
                  <a:pt x="65641" y="4851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3326" y="3657600"/>
            <a:ext cx="3010535" cy="923925"/>
          </a:xfrm>
          <a:custGeom>
            <a:avLst/>
            <a:gdLst/>
            <a:ahLst/>
            <a:cxnLst/>
            <a:rect l="l" t="t" r="r" b="b"/>
            <a:pathLst>
              <a:path w="3010535" h="923925">
                <a:moveTo>
                  <a:pt x="2962502" y="76087"/>
                </a:moveTo>
                <a:lnTo>
                  <a:pt x="2959998" y="127132"/>
                </a:lnTo>
                <a:lnTo>
                  <a:pt x="2951616" y="188214"/>
                </a:lnTo>
                <a:lnTo>
                  <a:pt x="2940430" y="232541"/>
                </a:lnTo>
                <a:lnTo>
                  <a:pt x="2923666" y="275331"/>
                </a:lnTo>
                <a:lnTo>
                  <a:pt x="2900440" y="316230"/>
                </a:lnTo>
                <a:lnTo>
                  <a:pt x="2869442" y="355341"/>
                </a:lnTo>
                <a:lnTo>
                  <a:pt x="2829574" y="392430"/>
                </a:lnTo>
                <a:lnTo>
                  <a:pt x="2797570" y="415802"/>
                </a:lnTo>
                <a:lnTo>
                  <a:pt x="2760476" y="438150"/>
                </a:lnTo>
                <a:lnTo>
                  <a:pt x="2718322" y="459105"/>
                </a:lnTo>
                <a:lnTo>
                  <a:pt x="2670956" y="478536"/>
                </a:lnTo>
                <a:lnTo>
                  <a:pt x="2618500" y="496574"/>
                </a:lnTo>
                <a:lnTo>
                  <a:pt x="2561472" y="513338"/>
                </a:lnTo>
                <a:lnTo>
                  <a:pt x="2500268" y="528828"/>
                </a:lnTo>
                <a:lnTo>
                  <a:pt x="2434980" y="543437"/>
                </a:lnTo>
                <a:lnTo>
                  <a:pt x="2366278" y="557153"/>
                </a:lnTo>
                <a:lnTo>
                  <a:pt x="2257037" y="576453"/>
                </a:lnTo>
                <a:lnTo>
                  <a:pt x="1141469" y="747771"/>
                </a:lnTo>
                <a:lnTo>
                  <a:pt x="0" y="905006"/>
                </a:lnTo>
                <a:lnTo>
                  <a:pt x="2548" y="923793"/>
                </a:lnTo>
                <a:lnTo>
                  <a:pt x="1144274" y="766703"/>
                </a:lnTo>
                <a:lnTo>
                  <a:pt x="1516008" y="709553"/>
                </a:lnTo>
                <a:lnTo>
                  <a:pt x="1773808" y="668142"/>
                </a:lnTo>
                <a:lnTo>
                  <a:pt x="2183885" y="607445"/>
                </a:lnTo>
                <a:lnTo>
                  <a:pt x="2297576" y="588894"/>
                </a:lnTo>
                <a:lnTo>
                  <a:pt x="2369813" y="575822"/>
                </a:lnTo>
                <a:lnTo>
                  <a:pt x="2439034" y="562106"/>
                </a:lnTo>
                <a:lnTo>
                  <a:pt x="2504687" y="547365"/>
                </a:lnTo>
                <a:lnTo>
                  <a:pt x="2566684" y="531626"/>
                </a:lnTo>
                <a:lnTo>
                  <a:pt x="2624321" y="514599"/>
                </a:lnTo>
                <a:lnTo>
                  <a:pt x="2677814" y="496311"/>
                </a:lnTo>
                <a:lnTo>
                  <a:pt x="2726429" y="476250"/>
                </a:lnTo>
                <a:lnTo>
                  <a:pt x="2770016" y="454533"/>
                </a:lnTo>
                <a:lnTo>
                  <a:pt x="2808360" y="431423"/>
                </a:lnTo>
                <a:lnTo>
                  <a:pt x="2841888" y="406908"/>
                </a:lnTo>
                <a:lnTo>
                  <a:pt x="2870966" y="381249"/>
                </a:lnTo>
                <a:lnTo>
                  <a:pt x="2906536" y="340614"/>
                </a:lnTo>
                <a:lnTo>
                  <a:pt x="2933846" y="297692"/>
                </a:lnTo>
                <a:lnTo>
                  <a:pt x="2953505" y="253115"/>
                </a:lnTo>
                <a:lnTo>
                  <a:pt x="2967100" y="207132"/>
                </a:lnTo>
                <a:lnTo>
                  <a:pt x="2975603" y="160020"/>
                </a:lnTo>
                <a:lnTo>
                  <a:pt x="2981090" y="96377"/>
                </a:lnTo>
                <a:lnTo>
                  <a:pt x="2981560" y="76278"/>
                </a:lnTo>
                <a:lnTo>
                  <a:pt x="2962502" y="76087"/>
                </a:lnTo>
                <a:close/>
              </a:path>
              <a:path w="3010535" h="923925">
                <a:moveTo>
                  <a:pt x="3003815" y="63246"/>
                </a:moveTo>
                <a:lnTo>
                  <a:pt x="2962802" y="63246"/>
                </a:lnTo>
                <a:lnTo>
                  <a:pt x="2981852" y="63764"/>
                </a:lnTo>
                <a:lnTo>
                  <a:pt x="2981560" y="76278"/>
                </a:lnTo>
                <a:lnTo>
                  <a:pt x="3010290" y="76565"/>
                </a:lnTo>
                <a:lnTo>
                  <a:pt x="3003815" y="63246"/>
                </a:lnTo>
                <a:close/>
              </a:path>
              <a:path w="3010535" h="923925">
                <a:moveTo>
                  <a:pt x="2962802" y="63246"/>
                </a:moveTo>
                <a:lnTo>
                  <a:pt x="2962502" y="76087"/>
                </a:lnTo>
                <a:lnTo>
                  <a:pt x="2981560" y="76278"/>
                </a:lnTo>
                <a:lnTo>
                  <a:pt x="2981852" y="63764"/>
                </a:lnTo>
                <a:lnTo>
                  <a:pt x="2962802" y="63246"/>
                </a:lnTo>
                <a:close/>
              </a:path>
              <a:path w="3010535" h="923925">
                <a:moveTo>
                  <a:pt x="2973074" y="0"/>
                </a:moveTo>
                <a:lnTo>
                  <a:pt x="2934090" y="75803"/>
                </a:lnTo>
                <a:lnTo>
                  <a:pt x="2962502" y="76087"/>
                </a:lnTo>
                <a:lnTo>
                  <a:pt x="2962802" y="63246"/>
                </a:lnTo>
                <a:lnTo>
                  <a:pt x="3003815" y="63246"/>
                </a:lnTo>
                <a:lnTo>
                  <a:pt x="2973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24600" y="2514599"/>
            <a:ext cx="920115" cy="617855"/>
          </a:xfrm>
          <a:custGeom>
            <a:avLst/>
            <a:gdLst/>
            <a:ahLst/>
            <a:cxnLst/>
            <a:rect l="l" t="t" r="r" b="b"/>
            <a:pathLst>
              <a:path w="920115" h="617855">
                <a:moveTo>
                  <a:pt x="68705" y="34343"/>
                </a:moveTo>
                <a:lnTo>
                  <a:pt x="58089" y="50256"/>
                </a:lnTo>
                <a:lnTo>
                  <a:pt x="909066" y="617463"/>
                </a:lnTo>
                <a:lnTo>
                  <a:pt x="919734" y="601736"/>
                </a:lnTo>
                <a:lnTo>
                  <a:pt x="68705" y="34343"/>
                </a:lnTo>
                <a:close/>
              </a:path>
              <a:path w="920115" h="617855">
                <a:moveTo>
                  <a:pt x="0" y="0"/>
                </a:moveTo>
                <a:lnTo>
                  <a:pt x="42306" y="73914"/>
                </a:lnTo>
                <a:lnTo>
                  <a:pt x="58089" y="50256"/>
                </a:lnTo>
                <a:lnTo>
                  <a:pt x="47487" y="43190"/>
                </a:lnTo>
                <a:lnTo>
                  <a:pt x="58155" y="27310"/>
                </a:lnTo>
                <a:lnTo>
                  <a:pt x="73397" y="27310"/>
                </a:lnTo>
                <a:lnTo>
                  <a:pt x="84582" y="10546"/>
                </a:lnTo>
                <a:lnTo>
                  <a:pt x="0" y="0"/>
                </a:lnTo>
                <a:close/>
              </a:path>
              <a:path w="920115" h="617855">
                <a:moveTo>
                  <a:pt x="58155" y="27310"/>
                </a:moveTo>
                <a:lnTo>
                  <a:pt x="47487" y="43190"/>
                </a:lnTo>
                <a:lnTo>
                  <a:pt x="58089" y="50256"/>
                </a:lnTo>
                <a:lnTo>
                  <a:pt x="68705" y="34343"/>
                </a:lnTo>
                <a:lnTo>
                  <a:pt x="58155" y="27310"/>
                </a:lnTo>
                <a:close/>
              </a:path>
              <a:path w="920115" h="617855">
                <a:moveTo>
                  <a:pt x="73397" y="27310"/>
                </a:moveTo>
                <a:lnTo>
                  <a:pt x="58155" y="27310"/>
                </a:lnTo>
                <a:lnTo>
                  <a:pt x="68705" y="34343"/>
                </a:lnTo>
                <a:lnTo>
                  <a:pt x="73397" y="2731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426459" y="3074031"/>
            <a:ext cx="2463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SRAM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is accessed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via  two bit (column) lines C  and its complement for  reliable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operation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95800" y="1591421"/>
            <a:ext cx="1832610" cy="777240"/>
          </a:xfrm>
          <a:custGeom>
            <a:avLst/>
            <a:gdLst/>
            <a:ahLst/>
            <a:cxnLst/>
            <a:rect l="l" t="t" r="r" b="b"/>
            <a:pathLst>
              <a:path w="1832610" h="777239">
                <a:moveTo>
                  <a:pt x="55626" y="706252"/>
                </a:moveTo>
                <a:lnTo>
                  <a:pt x="0" y="770778"/>
                </a:lnTo>
                <a:lnTo>
                  <a:pt x="84978" y="776630"/>
                </a:lnTo>
                <a:lnTo>
                  <a:pt x="76016" y="755142"/>
                </a:lnTo>
                <a:lnTo>
                  <a:pt x="62240" y="755142"/>
                </a:lnTo>
                <a:lnTo>
                  <a:pt x="54985" y="737494"/>
                </a:lnTo>
                <a:lnTo>
                  <a:pt x="66632" y="732641"/>
                </a:lnTo>
                <a:lnTo>
                  <a:pt x="55626" y="706252"/>
                </a:lnTo>
                <a:close/>
              </a:path>
              <a:path w="1832610" h="777239">
                <a:moveTo>
                  <a:pt x="66632" y="732641"/>
                </a:moveTo>
                <a:lnTo>
                  <a:pt x="54985" y="737494"/>
                </a:lnTo>
                <a:lnTo>
                  <a:pt x="62240" y="755142"/>
                </a:lnTo>
                <a:lnTo>
                  <a:pt x="73976" y="750251"/>
                </a:lnTo>
                <a:lnTo>
                  <a:pt x="66632" y="732641"/>
                </a:lnTo>
                <a:close/>
              </a:path>
              <a:path w="1832610" h="777239">
                <a:moveTo>
                  <a:pt x="73976" y="750251"/>
                </a:moveTo>
                <a:lnTo>
                  <a:pt x="62240" y="755142"/>
                </a:lnTo>
                <a:lnTo>
                  <a:pt x="76016" y="755142"/>
                </a:lnTo>
                <a:lnTo>
                  <a:pt x="73976" y="750251"/>
                </a:lnTo>
                <a:close/>
              </a:path>
              <a:path w="1832610" h="777239">
                <a:moveTo>
                  <a:pt x="1825111" y="0"/>
                </a:moveTo>
                <a:lnTo>
                  <a:pt x="66632" y="732641"/>
                </a:lnTo>
                <a:lnTo>
                  <a:pt x="73976" y="750251"/>
                </a:lnTo>
                <a:lnTo>
                  <a:pt x="1832488" y="17526"/>
                </a:lnTo>
                <a:lnTo>
                  <a:pt x="182511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159758" y="1321049"/>
            <a:ext cx="261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undoped polysilicon</a:t>
            </a:r>
            <a:r>
              <a:rPr sz="1800" spc="-10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resistor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685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4324" y="342082"/>
            <a:ext cx="1605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6</a:t>
            </a:r>
            <a:r>
              <a:rPr spc="-15" dirty="0">
                <a:solidFill>
                  <a:srgbClr val="0000FF"/>
                </a:solidFill>
              </a:rPr>
              <a:t>T</a:t>
            </a:r>
            <a:r>
              <a:rPr spc="-5" dirty="0">
                <a:solidFill>
                  <a:srgbClr val="0000FF"/>
                </a:solidFill>
              </a:rPr>
              <a:t>-SRAM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1754" y="1034533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4264" y="2243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75" y="82822"/>
                </a:moveTo>
                <a:lnTo>
                  <a:pt x="28575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21" y="85709"/>
                </a:lnTo>
                <a:lnTo>
                  <a:pt x="28575" y="8282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75" y="42915"/>
                </a:lnTo>
                <a:lnTo>
                  <a:pt x="28635" y="82835"/>
                </a:lnTo>
                <a:lnTo>
                  <a:pt x="42921" y="85709"/>
                </a:lnTo>
                <a:lnTo>
                  <a:pt x="57150" y="82835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5"/>
                </a:moveTo>
                <a:lnTo>
                  <a:pt x="42921" y="85709"/>
                </a:lnTo>
                <a:lnTo>
                  <a:pt x="57150" y="85709"/>
                </a:lnTo>
                <a:lnTo>
                  <a:pt x="57150" y="82835"/>
                </a:lnTo>
                <a:close/>
              </a:path>
              <a:path w="85725" h="271780">
                <a:moveTo>
                  <a:pt x="85725" y="42915"/>
                </a:moveTo>
                <a:lnTo>
                  <a:pt x="57150" y="42915"/>
                </a:lnTo>
                <a:lnTo>
                  <a:pt x="57150" y="82835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5725" y="42915"/>
                </a:lnTo>
                <a:close/>
              </a:path>
              <a:path w="85725" h="271780">
                <a:moveTo>
                  <a:pt x="42921" y="0"/>
                </a:moveTo>
                <a:lnTo>
                  <a:pt x="26199" y="3383"/>
                </a:lnTo>
                <a:lnTo>
                  <a:pt x="12558" y="12599"/>
                </a:lnTo>
                <a:lnTo>
                  <a:pt x="3367" y="26244"/>
                </a:lnTo>
                <a:lnTo>
                  <a:pt x="0" y="42915"/>
                </a:lnTo>
                <a:lnTo>
                  <a:pt x="3367" y="59567"/>
                </a:lnTo>
                <a:lnTo>
                  <a:pt x="12558" y="73171"/>
                </a:lnTo>
                <a:lnTo>
                  <a:pt x="26199" y="82345"/>
                </a:lnTo>
                <a:lnTo>
                  <a:pt x="28575" y="82822"/>
                </a:lnTo>
                <a:lnTo>
                  <a:pt x="28575" y="42915"/>
                </a:lnTo>
                <a:lnTo>
                  <a:pt x="85725" y="42915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5779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7185" y="2514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7185" y="2819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9579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6223" y="2819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5779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6185" y="12954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7185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979" y="2438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7979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2779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979" y="2514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0379" y="2514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7185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8264" y="2243084"/>
            <a:ext cx="86360" cy="271780"/>
          </a:xfrm>
          <a:custGeom>
            <a:avLst/>
            <a:gdLst/>
            <a:ahLst/>
            <a:cxnLst/>
            <a:rect l="l" t="t" r="r" b="b"/>
            <a:pathLst>
              <a:path w="86360" h="271780">
                <a:moveTo>
                  <a:pt x="28590" y="82827"/>
                </a:moveTo>
                <a:lnTo>
                  <a:pt x="28590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90" y="82827"/>
                </a:lnTo>
                <a:close/>
              </a:path>
              <a:path w="86360" h="271780">
                <a:moveTo>
                  <a:pt x="57150" y="42915"/>
                </a:moveTo>
                <a:lnTo>
                  <a:pt x="28590" y="42915"/>
                </a:lnTo>
                <a:lnTo>
                  <a:pt x="28625" y="82834"/>
                </a:lnTo>
                <a:lnTo>
                  <a:pt x="42915" y="85709"/>
                </a:lnTo>
                <a:lnTo>
                  <a:pt x="57150" y="82834"/>
                </a:lnTo>
                <a:lnTo>
                  <a:pt x="57150" y="42915"/>
                </a:lnTo>
                <a:close/>
              </a:path>
              <a:path w="86360" h="271780">
                <a:moveTo>
                  <a:pt x="57150" y="82834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4"/>
                </a:lnTo>
                <a:close/>
              </a:path>
              <a:path w="86360" h="271780">
                <a:moveTo>
                  <a:pt x="85740" y="42915"/>
                </a:moveTo>
                <a:lnTo>
                  <a:pt x="57150" y="42915"/>
                </a:lnTo>
                <a:lnTo>
                  <a:pt x="57150" y="82834"/>
                </a:lnTo>
                <a:lnTo>
                  <a:pt x="59572" y="82345"/>
                </a:lnTo>
                <a:lnTo>
                  <a:pt x="73186" y="73171"/>
                </a:lnTo>
                <a:lnTo>
                  <a:pt x="82370" y="59567"/>
                </a:lnTo>
                <a:lnTo>
                  <a:pt x="85740" y="42915"/>
                </a:lnTo>
                <a:close/>
              </a:path>
              <a:path w="86360" h="271780">
                <a:moveTo>
                  <a:pt x="42915" y="0"/>
                </a:moveTo>
                <a:lnTo>
                  <a:pt x="26193" y="3383"/>
                </a:lnTo>
                <a:lnTo>
                  <a:pt x="1255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6" y="59567"/>
                </a:lnTo>
                <a:lnTo>
                  <a:pt x="12553" y="73171"/>
                </a:lnTo>
                <a:lnTo>
                  <a:pt x="26193" y="82345"/>
                </a:lnTo>
                <a:lnTo>
                  <a:pt x="28590" y="82827"/>
                </a:lnTo>
                <a:lnTo>
                  <a:pt x="28590" y="42915"/>
                </a:lnTo>
                <a:lnTo>
                  <a:pt x="85740" y="42915"/>
                </a:lnTo>
                <a:lnTo>
                  <a:pt x="82370" y="26244"/>
                </a:lnTo>
                <a:lnTo>
                  <a:pt x="73186" y="12599"/>
                </a:lnTo>
                <a:lnTo>
                  <a:pt x="59572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8779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8779" y="2514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8779" y="2819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12579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60217" y="3043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7779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1179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1179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1179" y="2286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7779" y="18288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0385" y="2286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5585" y="2438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5585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0385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45585" y="2514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7985" y="2514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2780" y="2243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477" y="3383"/>
                </a:lnTo>
                <a:lnTo>
                  <a:pt x="426838" y="12599"/>
                </a:lnTo>
                <a:lnTo>
                  <a:pt x="417650" y="26244"/>
                </a:lnTo>
                <a:lnTo>
                  <a:pt x="414284" y="42915"/>
                </a:lnTo>
                <a:lnTo>
                  <a:pt x="417650" y="59567"/>
                </a:lnTo>
                <a:lnTo>
                  <a:pt x="426838" y="73171"/>
                </a:lnTo>
                <a:lnTo>
                  <a:pt x="440477" y="82345"/>
                </a:lnTo>
                <a:lnTo>
                  <a:pt x="457200" y="85709"/>
                </a:lnTo>
                <a:lnTo>
                  <a:pt x="473856" y="82345"/>
                </a:lnTo>
                <a:lnTo>
                  <a:pt x="487470" y="73171"/>
                </a:lnTo>
                <a:lnTo>
                  <a:pt x="496654" y="59567"/>
                </a:lnTo>
                <a:lnTo>
                  <a:pt x="497144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122" y="28559"/>
                </a:lnTo>
                <a:lnTo>
                  <a:pt x="496654" y="26244"/>
                </a:lnTo>
                <a:lnTo>
                  <a:pt x="487470" y="12599"/>
                </a:lnTo>
                <a:lnTo>
                  <a:pt x="473856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83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61" y="57150"/>
                </a:lnTo>
                <a:lnTo>
                  <a:pt x="414284" y="42915"/>
                </a:lnTo>
                <a:lnTo>
                  <a:pt x="417183" y="28559"/>
                </a:lnTo>
                <a:close/>
              </a:path>
              <a:path w="500379" h="85725">
                <a:moveTo>
                  <a:pt x="497122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44" y="57150"/>
                </a:lnTo>
                <a:lnTo>
                  <a:pt x="500024" y="42915"/>
                </a:lnTo>
                <a:lnTo>
                  <a:pt x="497122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488" y="2243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860" y="0"/>
                </a:moveTo>
                <a:lnTo>
                  <a:pt x="26179" y="3383"/>
                </a:lnTo>
                <a:lnTo>
                  <a:pt x="12555" y="12599"/>
                </a:lnTo>
                <a:lnTo>
                  <a:pt x="3368" y="26244"/>
                </a:lnTo>
                <a:lnTo>
                  <a:pt x="0" y="42915"/>
                </a:lnTo>
                <a:lnTo>
                  <a:pt x="3368" y="59567"/>
                </a:lnTo>
                <a:lnTo>
                  <a:pt x="12555" y="73171"/>
                </a:lnTo>
                <a:lnTo>
                  <a:pt x="26179" y="82345"/>
                </a:lnTo>
                <a:lnTo>
                  <a:pt x="42860" y="85709"/>
                </a:lnTo>
                <a:lnTo>
                  <a:pt x="59544" y="82345"/>
                </a:lnTo>
                <a:lnTo>
                  <a:pt x="73169" y="73171"/>
                </a:lnTo>
                <a:lnTo>
                  <a:pt x="82356" y="59567"/>
                </a:lnTo>
                <a:lnTo>
                  <a:pt x="82845" y="57150"/>
                </a:lnTo>
                <a:lnTo>
                  <a:pt x="42860" y="57150"/>
                </a:lnTo>
                <a:lnTo>
                  <a:pt x="42860" y="28559"/>
                </a:lnTo>
                <a:lnTo>
                  <a:pt x="82824" y="28559"/>
                </a:lnTo>
                <a:lnTo>
                  <a:pt x="82356" y="26244"/>
                </a:lnTo>
                <a:lnTo>
                  <a:pt x="73169" y="12599"/>
                </a:lnTo>
                <a:lnTo>
                  <a:pt x="59544" y="3383"/>
                </a:lnTo>
                <a:lnTo>
                  <a:pt x="42860" y="0"/>
                </a:lnTo>
                <a:close/>
              </a:path>
              <a:path w="500380" h="85725">
                <a:moveTo>
                  <a:pt x="82824" y="28559"/>
                </a:moveTo>
                <a:lnTo>
                  <a:pt x="42860" y="28559"/>
                </a:lnTo>
                <a:lnTo>
                  <a:pt x="42860" y="57150"/>
                </a:lnTo>
                <a:lnTo>
                  <a:pt x="82845" y="57150"/>
                </a:lnTo>
                <a:lnTo>
                  <a:pt x="85725" y="42915"/>
                </a:lnTo>
                <a:lnTo>
                  <a:pt x="82824" y="28559"/>
                </a:lnTo>
                <a:close/>
              </a:path>
              <a:path w="500380" h="85725">
                <a:moveTo>
                  <a:pt x="500097" y="28559"/>
                </a:moveTo>
                <a:lnTo>
                  <a:pt x="82824" y="28559"/>
                </a:lnTo>
                <a:lnTo>
                  <a:pt x="85725" y="42915"/>
                </a:lnTo>
                <a:lnTo>
                  <a:pt x="82845" y="57150"/>
                </a:lnTo>
                <a:lnTo>
                  <a:pt x="500097" y="57150"/>
                </a:lnTo>
                <a:lnTo>
                  <a:pt x="500097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9979" y="1524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8349" y="1524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41179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38230" y="1505453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96564" y="1505453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9907" y="2725035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19145" y="2725035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41379" y="1524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5779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7185" y="167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7185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69579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1979" y="1828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8779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8779" y="167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8779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12579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07779" y="1828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1492" y="1738312"/>
            <a:ext cx="104774" cy="180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6379" y="1752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76199"/>
                </a:moveTo>
                <a:lnTo>
                  <a:pt x="2991" y="46561"/>
                </a:lnTo>
                <a:lnTo>
                  <a:pt x="11151" y="22338"/>
                </a:lnTo>
                <a:lnTo>
                  <a:pt x="23261" y="5995"/>
                </a:lnTo>
                <a:lnTo>
                  <a:pt x="38099" y="0"/>
                </a:lnTo>
                <a:lnTo>
                  <a:pt x="52899" y="5995"/>
                </a:lnTo>
                <a:lnTo>
                  <a:pt x="65013" y="22338"/>
                </a:lnTo>
                <a:lnTo>
                  <a:pt x="73195" y="46561"/>
                </a:lnTo>
                <a:lnTo>
                  <a:pt x="76199" y="76199"/>
                </a:lnTo>
                <a:lnTo>
                  <a:pt x="73195" y="105838"/>
                </a:lnTo>
                <a:lnTo>
                  <a:pt x="65013" y="130061"/>
                </a:lnTo>
                <a:lnTo>
                  <a:pt x="52899" y="146404"/>
                </a:lnTo>
                <a:lnTo>
                  <a:pt x="38099" y="152399"/>
                </a:lnTo>
                <a:lnTo>
                  <a:pt x="23261" y="146404"/>
                </a:lnTo>
                <a:lnTo>
                  <a:pt x="11151" y="130061"/>
                </a:lnTo>
                <a:lnTo>
                  <a:pt x="2991" y="105838"/>
                </a:lnTo>
                <a:lnTo>
                  <a:pt x="0" y="76199"/>
                </a:lnTo>
                <a:close/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50579" y="18288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74264" y="2090684"/>
            <a:ext cx="1076960" cy="85725"/>
          </a:xfrm>
          <a:custGeom>
            <a:avLst/>
            <a:gdLst/>
            <a:ahLst/>
            <a:cxnLst/>
            <a:rect l="l" t="t" r="r" b="b"/>
            <a:pathLst>
              <a:path w="1076960" h="85725">
                <a:moveTo>
                  <a:pt x="42921" y="0"/>
                </a:moveTo>
                <a:lnTo>
                  <a:pt x="26199" y="3383"/>
                </a:lnTo>
                <a:lnTo>
                  <a:pt x="12558" y="12599"/>
                </a:lnTo>
                <a:lnTo>
                  <a:pt x="3367" y="26244"/>
                </a:lnTo>
                <a:lnTo>
                  <a:pt x="0" y="42915"/>
                </a:lnTo>
                <a:lnTo>
                  <a:pt x="3367" y="59567"/>
                </a:lnTo>
                <a:lnTo>
                  <a:pt x="12558" y="73171"/>
                </a:lnTo>
                <a:lnTo>
                  <a:pt x="2619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1076960" h="85725">
                <a:moveTo>
                  <a:pt x="1033515" y="0"/>
                </a:moveTo>
                <a:lnTo>
                  <a:pt x="1016793" y="3383"/>
                </a:lnTo>
                <a:lnTo>
                  <a:pt x="1003153" y="12599"/>
                </a:lnTo>
                <a:lnTo>
                  <a:pt x="993966" y="26244"/>
                </a:lnTo>
                <a:lnTo>
                  <a:pt x="990600" y="42915"/>
                </a:lnTo>
                <a:lnTo>
                  <a:pt x="993966" y="59567"/>
                </a:lnTo>
                <a:lnTo>
                  <a:pt x="1003153" y="73171"/>
                </a:lnTo>
                <a:lnTo>
                  <a:pt x="1016793" y="82345"/>
                </a:lnTo>
                <a:lnTo>
                  <a:pt x="1033515" y="85709"/>
                </a:lnTo>
                <a:lnTo>
                  <a:pt x="1050172" y="82345"/>
                </a:lnTo>
                <a:lnTo>
                  <a:pt x="1063786" y="73171"/>
                </a:lnTo>
                <a:lnTo>
                  <a:pt x="1072970" y="59567"/>
                </a:lnTo>
                <a:lnTo>
                  <a:pt x="1073460" y="57150"/>
                </a:lnTo>
                <a:lnTo>
                  <a:pt x="1033515" y="57150"/>
                </a:lnTo>
                <a:lnTo>
                  <a:pt x="1033515" y="28559"/>
                </a:lnTo>
                <a:lnTo>
                  <a:pt x="1073438" y="28559"/>
                </a:lnTo>
                <a:lnTo>
                  <a:pt x="1072970" y="26244"/>
                </a:lnTo>
                <a:lnTo>
                  <a:pt x="1063786" y="12599"/>
                </a:lnTo>
                <a:lnTo>
                  <a:pt x="1050172" y="3383"/>
                </a:lnTo>
                <a:lnTo>
                  <a:pt x="1033515" y="0"/>
                </a:lnTo>
                <a:close/>
              </a:path>
              <a:path w="107696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1076960" h="85725">
                <a:moveTo>
                  <a:pt x="993499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993477" y="57150"/>
                </a:lnTo>
                <a:lnTo>
                  <a:pt x="990600" y="42915"/>
                </a:lnTo>
                <a:lnTo>
                  <a:pt x="993499" y="28559"/>
                </a:lnTo>
                <a:close/>
              </a:path>
              <a:path w="1076960" h="85725">
                <a:moveTo>
                  <a:pt x="1073438" y="28559"/>
                </a:moveTo>
                <a:lnTo>
                  <a:pt x="1033515" y="28559"/>
                </a:lnTo>
                <a:lnTo>
                  <a:pt x="1033515" y="57150"/>
                </a:lnTo>
                <a:lnTo>
                  <a:pt x="1073460" y="57150"/>
                </a:lnTo>
                <a:lnTo>
                  <a:pt x="1076340" y="42915"/>
                </a:lnTo>
                <a:lnTo>
                  <a:pt x="1073438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7664" y="2395484"/>
            <a:ext cx="1076960" cy="85725"/>
          </a:xfrm>
          <a:custGeom>
            <a:avLst/>
            <a:gdLst/>
            <a:ahLst/>
            <a:cxnLst/>
            <a:rect l="l" t="t" r="r" b="b"/>
            <a:pathLst>
              <a:path w="1076960" h="85725">
                <a:moveTo>
                  <a:pt x="42915" y="0"/>
                </a:moveTo>
                <a:lnTo>
                  <a:pt x="26193" y="3383"/>
                </a:lnTo>
                <a:lnTo>
                  <a:pt x="1255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6" y="59567"/>
                </a:lnTo>
                <a:lnTo>
                  <a:pt x="12553" y="73171"/>
                </a:lnTo>
                <a:lnTo>
                  <a:pt x="26193" y="82345"/>
                </a:lnTo>
                <a:lnTo>
                  <a:pt x="42915" y="85709"/>
                </a:lnTo>
                <a:lnTo>
                  <a:pt x="59572" y="82345"/>
                </a:lnTo>
                <a:lnTo>
                  <a:pt x="73186" y="73171"/>
                </a:lnTo>
                <a:lnTo>
                  <a:pt x="82370" y="59567"/>
                </a:lnTo>
                <a:lnTo>
                  <a:pt x="82860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38" y="28559"/>
                </a:lnTo>
                <a:lnTo>
                  <a:pt x="82370" y="26244"/>
                </a:lnTo>
                <a:lnTo>
                  <a:pt x="73186" y="12599"/>
                </a:lnTo>
                <a:lnTo>
                  <a:pt x="59572" y="3383"/>
                </a:lnTo>
                <a:lnTo>
                  <a:pt x="42915" y="0"/>
                </a:lnTo>
                <a:close/>
              </a:path>
              <a:path w="1076960" h="85725">
                <a:moveTo>
                  <a:pt x="1033515" y="0"/>
                </a:moveTo>
                <a:lnTo>
                  <a:pt x="1016793" y="3383"/>
                </a:lnTo>
                <a:lnTo>
                  <a:pt x="1003153" y="12599"/>
                </a:lnTo>
                <a:lnTo>
                  <a:pt x="993966" y="26244"/>
                </a:lnTo>
                <a:lnTo>
                  <a:pt x="990600" y="42915"/>
                </a:lnTo>
                <a:lnTo>
                  <a:pt x="993966" y="59567"/>
                </a:lnTo>
                <a:lnTo>
                  <a:pt x="1003153" y="73171"/>
                </a:lnTo>
                <a:lnTo>
                  <a:pt x="1016793" y="82345"/>
                </a:lnTo>
                <a:lnTo>
                  <a:pt x="1033515" y="85709"/>
                </a:lnTo>
                <a:lnTo>
                  <a:pt x="1050172" y="82345"/>
                </a:lnTo>
                <a:lnTo>
                  <a:pt x="1063786" y="73171"/>
                </a:lnTo>
                <a:lnTo>
                  <a:pt x="1072970" y="59567"/>
                </a:lnTo>
                <a:lnTo>
                  <a:pt x="1073460" y="57150"/>
                </a:lnTo>
                <a:lnTo>
                  <a:pt x="1033515" y="57150"/>
                </a:lnTo>
                <a:lnTo>
                  <a:pt x="1033515" y="28559"/>
                </a:lnTo>
                <a:lnTo>
                  <a:pt x="1073438" y="28559"/>
                </a:lnTo>
                <a:lnTo>
                  <a:pt x="1072970" y="26244"/>
                </a:lnTo>
                <a:lnTo>
                  <a:pt x="1063786" y="12599"/>
                </a:lnTo>
                <a:lnTo>
                  <a:pt x="1050172" y="3383"/>
                </a:lnTo>
                <a:lnTo>
                  <a:pt x="1033515" y="0"/>
                </a:lnTo>
                <a:close/>
              </a:path>
              <a:path w="1076960" h="85725">
                <a:moveTo>
                  <a:pt x="82838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60" y="57150"/>
                </a:lnTo>
                <a:lnTo>
                  <a:pt x="85740" y="42915"/>
                </a:lnTo>
                <a:lnTo>
                  <a:pt x="82838" y="28559"/>
                </a:lnTo>
                <a:close/>
              </a:path>
              <a:path w="1076960" h="85725">
                <a:moveTo>
                  <a:pt x="993499" y="28559"/>
                </a:moveTo>
                <a:lnTo>
                  <a:pt x="82838" y="28559"/>
                </a:lnTo>
                <a:lnTo>
                  <a:pt x="85740" y="42915"/>
                </a:lnTo>
                <a:lnTo>
                  <a:pt x="82860" y="57150"/>
                </a:lnTo>
                <a:lnTo>
                  <a:pt x="993477" y="57150"/>
                </a:lnTo>
                <a:lnTo>
                  <a:pt x="990600" y="42915"/>
                </a:lnTo>
                <a:lnTo>
                  <a:pt x="993499" y="28559"/>
                </a:lnTo>
                <a:close/>
              </a:path>
              <a:path w="1076960" h="85725">
                <a:moveTo>
                  <a:pt x="1073438" y="28559"/>
                </a:moveTo>
                <a:lnTo>
                  <a:pt x="1033515" y="28559"/>
                </a:lnTo>
                <a:lnTo>
                  <a:pt x="1033515" y="57150"/>
                </a:lnTo>
                <a:lnTo>
                  <a:pt x="1073460" y="57150"/>
                </a:lnTo>
                <a:lnTo>
                  <a:pt x="1076340" y="42915"/>
                </a:lnTo>
                <a:lnTo>
                  <a:pt x="1073438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489324" y="1913327"/>
            <a:ext cx="20034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Full </a:t>
            </a:r>
            <a:r>
              <a:rPr sz="2000" spc="-5" dirty="0">
                <a:latin typeface="Times New Roman"/>
                <a:cs typeface="Times New Roman"/>
              </a:rPr>
              <a:t>CMOS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71750" y="3702174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874264" y="4910077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75" y="82837"/>
                </a:moveTo>
                <a:lnTo>
                  <a:pt x="28575" y="271521"/>
                </a:lnTo>
                <a:lnTo>
                  <a:pt x="57150" y="271521"/>
                </a:lnTo>
                <a:lnTo>
                  <a:pt x="57150" y="85725"/>
                </a:lnTo>
                <a:lnTo>
                  <a:pt x="42921" y="85725"/>
                </a:lnTo>
                <a:lnTo>
                  <a:pt x="28575" y="82837"/>
                </a:lnTo>
                <a:close/>
              </a:path>
              <a:path w="85725" h="271779">
                <a:moveTo>
                  <a:pt x="57150" y="42921"/>
                </a:moveTo>
                <a:lnTo>
                  <a:pt x="28575" y="42921"/>
                </a:lnTo>
                <a:lnTo>
                  <a:pt x="28635" y="82849"/>
                </a:lnTo>
                <a:lnTo>
                  <a:pt x="42921" y="85725"/>
                </a:lnTo>
                <a:lnTo>
                  <a:pt x="57150" y="82849"/>
                </a:lnTo>
                <a:lnTo>
                  <a:pt x="57150" y="42921"/>
                </a:lnTo>
                <a:close/>
              </a:path>
              <a:path w="85725" h="271779">
                <a:moveTo>
                  <a:pt x="57150" y="82849"/>
                </a:moveTo>
                <a:lnTo>
                  <a:pt x="42921" y="85725"/>
                </a:lnTo>
                <a:lnTo>
                  <a:pt x="57150" y="85725"/>
                </a:lnTo>
                <a:lnTo>
                  <a:pt x="57150" y="82849"/>
                </a:lnTo>
                <a:close/>
              </a:path>
              <a:path w="85725" h="271779">
                <a:moveTo>
                  <a:pt x="85725" y="42921"/>
                </a:moveTo>
                <a:lnTo>
                  <a:pt x="57150" y="42921"/>
                </a:lnTo>
                <a:lnTo>
                  <a:pt x="57150" y="82849"/>
                </a:lnTo>
                <a:lnTo>
                  <a:pt x="59575" y="82358"/>
                </a:lnTo>
                <a:lnTo>
                  <a:pt x="73181" y="73181"/>
                </a:lnTo>
                <a:lnTo>
                  <a:pt x="82358" y="59575"/>
                </a:lnTo>
                <a:lnTo>
                  <a:pt x="85725" y="42921"/>
                </a:lnTo>
                <a:close/>
              </a:path>
              <a:path w="85725" h="271779">
                <a:moveTo>
                  <a:pt x="42921" y="0"/>
                </a:moveTo>
                <a:lnTo>
                  <a:pt x="26199" y="3384"/>
                </a:lnTo>
                <a:lnTo>
                  <a:pt x="12558" y="12602"/>
                </a:lnTo>
                <a:lnTo>
                  <a:pt x="3367" y="26249"/>
                </a:lnTo>
                <a:lnTo>
                  <a:pt x="0" y="42921"/>
                </a:lnTo>
                <a:lnTo>
                  <a:pt x="3367" y="59575"/>
                </a:lnTo>
                <a:lnTo>
                  <a:pt x="12558" y="73181"/>
                </a:lnTo>
                <a:lnTo>
                  <a:pt x="26199" y="82358"/>
                </a:lnTo>
                <a:lnTo>
                  <a:pt x="28575" y="82837"/>
                </a:lnTo>
                <a:lnTo>
                  <a:pt x="28575" y="42921"/>
                </a:lnTo>
                <a:lnTo>
                  <a:pt x="85725" y="42921"/>
                </a:lnTo>
                <a:lnTo>
                  <a:pt x="82358" y="26249"/>
                </a:lnTo>
                <a:lnTo>
                  <a:pt x="73181" y="12602"/>
                </a:lnTo>
                <a:lnTo>
                  <a:pt x="59575" y="3384"/>
                </a:lnTo>
                <a:lnTo>
                  <a:pt x="42921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45779" y="5181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7185" y="5181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17185" y="548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69579" y="5181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36223" y="5486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45779" y="5334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36185" y="39624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17185" y="3962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07979" y="5105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07979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2779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07979" y="5181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0379" y="5181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17185" y="4648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98264" y="4910077"/>
            <a:ext cx="86360" cy="271780"/>
          </a:xfrm>
          <a:custGeom>
            <a:avLst/>
            <a:gdLst/>
            <a:ahLst/>
            <a:cxnLst/>
            <a:rect l="l" t="t" r="r" b="b"/>
            <a:pathLst>
              <a:path w="86360" h="271779">
                <a:moveTo>
                  <a:pt x="28590" y="82841"/>
                </a:moveTo>
                <a:lnTo>
                  <a:pt x="28590" y="271521"/>
                </a:lnTo>
                <a:lnTo>
                  <a:pt x="57150" y="271521"/>
                </a:lnTo>
                <a:lnTo>
                  <a:pt x="57150" y="85725"/>
                </a:lnTo>
                <a:lnTo>
                  <a:pt x="42915" y="85725"/>
                </a:lnTo>
                <a:lnTo>
                  <a:pt x="28590" y="82841"/>
                </a:lnTo>
                <a:close/>
              </a:path>
              <a:path w="86360" h="271779">
                <a:moveTo>
                  <a:pt x="57150" y="42921"/>
                </a:moveTo>
                <a:lnTo>
                  <a:pt x="28590" y="42921"/>
                </a:lnTo>
                <a:lnTo>
                  <a:pt x="28625" y="82848"/>
                </a:lnTo>
                <a:lnTo>
                  <a:pt x="42915" y="85725"/>
                </a:lnTo>
                <a:lnTo>
                  <a:pt x="57150" y="82848"/>
                </a:lnTo>
                <a:lnTo>
                  <a:pt x="57150" y="42921"/>
                </a:lnTo>
                <a:close/>
              </a:path>
              <a:path w="86360" h="271779">
                <a:moveTo>
                  <a:pt x="57150" y="82848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8"/>
                </a:lnTo>
                <a:close/>
              </a:path>
              <a:path w="86360" h="271779">
                <a:moveTo>
                  <a:pt x="85740" y="42921"/>
                </a:moveTo>
                <a:lnTo>
                  <a:pt x="57150" y="42921"/>
                </a:lnTo>
                <a:lnTo>
                  <a:pt x="57150" y="82848"/>
                </a:lnTo>
                <a:lnTo>
                  <a:pt x="59572" y="82358"/>
                </a:lnTo>
                <a:lnTo>
                  <a:pt x="73186" y="73181"/>
                </a:lnTo>
                <a:lnTo>
                  <a:pt x="82370" y="59575"/>
                </a:lnTo>
                <a:lnTo>
                  <a:pt x="85740" y="42921"/>
                </a:lnTo>
                <a:close/>
              </a:path>
              <a:path w="86360" h="271779">
                <a:moveTo>
                  <a:pt x="42915" y="0"/>
                </a:moveTo>
                <a:lnTo>
                  <a:pt x="26193" y="3384"/>
                </a:lnTo>
                <a:lnTo>
                  <a:pt x="12553" y="12602"/>
                </a:lnTo>
                <a:lnTo>
                  <a:pt x="3366" y="26249"/>
                </a:lnTo>
                <a:lnTo>
                  <a:pt x="0" y="42921"/>
                </a:lnTo>
                <a:lnTo>
                  <a:pt x="3366" y="59575"/>
                </a:lnTo>
                <a:lnTo>
                  <a:pt x="12553" y="73181"/>
                </a:lnTo>
                <a:lnTo>
                  <a:pt x="26193" y="82358"/>
                </a:lnTo>
                <a:lnTo>
                  <a:pt x="28590" y="82841"/>
                </a:lnTo>
                <a:lnTo>
                  <a:pt x="28590" y="42921"/>
                </a:lnTo>
                <a:lnTo>
                  <a:pt x="85740" y="42921"/>
                </a:lnTo>
                <a:lnTo>
                  <a:pt x="82370" y="26249"/>
                </a:lnTo>
                <a:lnTo>
                  <a:pt x="73186" y="12602"/>
                </a:lnTo>
                <a:lnTo>
                  <a:pt x="59572" y="3384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88779" y="5181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88779" y="5181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88779" y="548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12579" y="5181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60217" y="5710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07779" y="5334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41179" y="3962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41179" y="4648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41179" y="4953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07779" y="4495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0385" y="4953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5585" y="5105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45585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50385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45585" y="5181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97985" y="5181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12780" y="4910077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477" y="3384"/>
                </a:lnTo>
                <a:lnTo>
                  <a:pt x="426838" y="12602"/>
                </a:lnTo>
                <a:lnTo>
                  <a:pt x="417650" y="26249"/>
                </a:lnTo>
                <a:lnTo>
                  <a:pt x="414284" y="42921"/>
                </a:lnTo>
                <a:lnTo>
                  <a:pt x="417650" y="59575"/>
                </a:lnTo>
                <a:lnTo>
                  <a:pt x="426838" y="73181"/>
                </a:lnTo>
                <a:lnTo>
                  <a:pt x="440477" y="82358"/>
                </a:lnTo>
                <a:lnTo>
                  <a:pt x="457200" y="85725"/>
                </a:lnTo>
                <a:lnTo>
                  <a:pt x="473856" y="82358"/>
                </a:lnTo>
                <a:lnTo>
                  <a:pt x="487470" y="73181"/>
                </a:lnTo>
                <a:lnTo>
                  <a:pt x="496654" y="59575"/>
                </a:lnTo>
                <a:lnTo>
                  <a:pt x="497145" y="57150"/>
                </a:lnTo>
                <a:lnTo>
                  <a:pt x="457200" y="57150"/>
                </a:lnTo>
                <a:lnTo>
                  <a:pt x="457200" y="28575"/>
                </a:lnTo>
                <a:lnTo>
                  <a:pt x="497124" y="28575"/>
                </a:lnTo>
                <a:lnTo>
                  <a:pt x="496654" y="26249"/>
                </a:lnTo>
                <a:lnTo>
                  <a:pt x="487470" y="12602"/>
                </a:lnTo>
                <a:lnTo>
                  <a:pt x="473856" y="3384"/>
                </a:lnTo>
                <a:lnTo>
                  <a:pt x="457200" y="0"/>
                </a:lnTo>
                <a:close/>
              </a:path>
              <a:path w="500379" h="85725">
                <a:moveTo>
                  <a:pt x="417181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417160" y="57150"/>
                </a:lnTo>
                <a:lnTo>
                  <a:pt x="414284" y="42921"/>
                </a:lnTo>
                <a:lnTo>
                  <a:pt x="417181" y="28575"/>
                </a:lnTo>
                <a:close/>
              </a:path>
              <a:path w="500379" h="85725">
                <a:moveTo>
                  <a:pt x="497124" y="28575"/>
                </a:moveTo>
                <a:lnTo>
                  <a:pt x="457200" y="28575"/>
                </a:lnTo>
                <a:lnTo>
                  <a:pt x="457200" y="57150"/>
                </a:lnTo>
                <a:lnTo>
                  <a:pt x="497145" y="57150"/>
                </a:lnTo>
                <a:lnTo>
                  <a:pt x="500024" y="42921"/>
                </a:lnTo>
                <a:lnTo>
                  <a:pt x="497124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5488" y="4910077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860" y="0"/>
                </a:moveTo>
                <a:lnTo>
                  <a:pt x="26179" y="3384"/>
                </a:lnTo>
                <a:lnTo>
                  <a:pt x="12555" y="12602"/>
                </a:lnTo>
                <a:lnTo>
                  <a:pt x="3368" y="26249"/>
                </a:lnTo>
                <a:lnTo>
                  <a:pt x="0" y="42921"/>
                </a:lnTo>
                <a:lnTo>
                  <a:pt x="3368" y="59575"/>
                </a:lnTo>
                <a:lnTo>
                  <a:pt x="12555" y="73181"/>
                </a:lnTo>
                <a:lnTo>
                  <a:pt x="26179" y="82358"/>
                </a:lnTo>
                <a:lnTo>
                  <a:pt x="42860" y="85725"/>
                </a:lnTo>
                <a:lnTo>
                  <a:pt x="59544" y="82358"/>
                </a:lnTo>
                <a:lnTo>
                  <a:pt x="73169" y="73181"/>
                </a:lnTo>
                <a:lnTo>
                  <a:pt x="82356" y="59575"/>
                </a:lnTo>
                <a:lnTo>
                  <a:pt x="82846" y="57150"/>
                </a:lnTo>
                <a:lnTo>
                  <a:pt x="42860" y="57150"/>
                </a:lnTo>
                <a:lnTo>
                  <a:pt x="42860" y="28575"/>
                </a:lnTo>
                <a:lnTo>
                  <a:pt x="82826" y="28575"/>
                </a:lnTo>
                <a:lnTo>
                  <a:pt x="82356" y="26249"/>
                </a:lnTo>
                <a:lnTo>
                  <a:pt x="73169" y="12602"/>
                </a:lnTo>
                <a:lnTo>
                  <a:pt x="59544" y="3384"/>
                </a:lnTo>
                <a:lnTo>
                  <a:pt x="42860" y="0"/>
                </a:lnTo>
                <a:close/>
              </a:path>
              <a:path w="500380" h="85725">
                <a:moveTo>
                  <a:pt x="82826" y="28575"/>
                </a:moveTo>
                <a:lnTo>
                  <a:pt x="42860" y="28575"/>
                </a:lnTo>
                <a:lnTo>
                  <a:pt x="42860" y="57150"/>
                </a:lnTo>
                <a:lnTo>
                  <a:pt x="82846" y="57150"/>
                </a:lnTo>
                <a:lnTo>
                  <a:pt x="85725" y="42921"/>
                </a:lnTo>
                <a:lnTo>
                  <a:pt x="82826" y="28575"/>
                </a:lnTo>
                <a:close/>
              </a:path>
              <a:path w="500380" h="85725">
                <a:moveTo>
                  <a:pt x="500097" y="28575"/>
                </a:moveTo>
                <a:lnTo>
                  <a:pt x="82826" y="28575"/>
                </a:lnTo>
                <a:lnTo>
                  <a:pt x="85725" y="42921"/>
                </a:lnTo>
                <a:lnTo>
                  <a:pt x="82846" y="57150"/>
                </a:lnTo>
                <a:lnTo>
                  <a:pt x="500097" y="57150"/>
                </a:lnTo>
                <a:lnTo>
                  <a:pt x="500097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69979" y="4191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88349" y="4191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41179" y="5486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38230" y="4173090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96564" y="4173090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79907" y="5392672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19145" y="5392672"/>
            <a:ext cx="744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041379" y="4191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45779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17185" y="4343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17185" y="4648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3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69586" y="4343400"/>
            <a:ext cx="14604" cy="304800"/>
          </a:xfrm>
          <a:custGeom>
            <a:avLst/>
            <a:gdLst/>
            <a:ahLst/>
            <a:cxnLst/>
            <a:rect l="l" t="t" r="r" b="b"/>
            <a:pathLst>
              <a:path w="14605" h="304800">
                <a:moveTo>
                  <a:pt x="0" y="304799"/>
                </a:moveTo>
                <a:lnTo>
                  <a:pt x="14281" y="304799"/>
                </a:lnTo>
                <a:lnTo>
                  <a:pt x="14281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45779" y="4495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74492" y="4343400"/>
            <a:ext cx="14604" cy="304800"/>
          </a:xfrm>
          <a:custGeom>
            <a:avLst/>
            <a:gdLst/>
            <a:ahLst/>
            <a:cxnLst/>
            <a:rect l="l" t="t" r="r" b="b"/>
            <a:pathLst>
              <a:path w="14604" h="304800">
                <a:moveTo>
                  <a:pt x="0" y="304799"/>
                </a:moveTo>
                <a:lnTo>
                  <a:pt x="14287" y="304799"/>
                </a:lnTo>
                <a:lnTo>
                  <a:pt x="14287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88779" y="4343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88779" y="4648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12579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07779" y="4495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50579" y="4495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74264" y="4910077"/>
            <a:ext cx="619760" cy="85725"/>
          </a:xfrm>
          <a:custGeom>
            <a:avLst/>
            <a:gdLst/>
            <a:ahLst/>
            <a:cxnLst/>
            <a:rect l="l" t="t" r="r" b="b"/>
            <a:pathLst>
              <a:path w="619760" h="85725">
                <a:moveTo>
                  <a:pt x="42921" y="0"/>
                </a:moveTo>
                <a:lnTo>
                  <a:pt x="26199" y="3384"/>
                </a:lnTo>
                <a:lnTo>
                  <a:pt x="12558" y="12602"/>
                </a:lnTo>
                <a:lnTo>
                  <a:pt x="3367" y="26249"/>
                </a:lnTo>
                <a:lnTo>
                  <a:pt x="0" y="42921"/>
                </a:lnTo>
                <a:lnTo>
                  <a:pt x="3367" y="59575"/>
                </a:lnTo>
                <a:lnTo>
                  <a:pt x="12558" y="73181"/>
                </a:lnTo>
                <a:lnTo>
                  <a:pt x="26199" y="82358"/>
                </a:lnTo>
                <a:lnTo>
                  <a:pt x="42921" y="85725"/>
                </a:lnTo>
                <a:lnTo>
                  <a:pt x="59575" y="82358"/>
                </a:lnTo>
                <a:lnTo>
                  <a:pt x="73181" y="73181"/>
                </a:lnTo>
                <a:lnTo>
                  <a:pt x="82358" y="59575"/>
                </a:lnTo>
                <a:lnTo>
                  <a:pt x="82849" y="57150"/>
                </a:lnTo>
                <a:lnTo>
                  <a:pt x="42921" y="57150"/>
                </a:lnTo>
                <a:lnTo>
                  <a:pt x="42921" y="28575"/>
                </a:lnTo>
                <a:lnTo>
                  <a:pt x="82828" y="28575"/>
                </a:lnTo>
                <a:lnTo>
                  <a:pt x="82358" y="26249"/>
                </a:lnTo>
                <a:lnTo>
                  <a:pt x="73181" y="12602"/>
                </a:lnTo>
                <a:lnTo>
                  <a:pt x="59575" y="3384"/>
                </a:lnTo>
                <a:lnTo>
                  <a:pt x="42921" y="0"/>
                </a:lnTo>
                <a:close/>
              </a:path>
              <a:path w="619760" h="85725">
                <a:moveTo>
                  <a:pt x="576315" y="0"/>
                </a:moveTo>
                <a:lnTo>
                  <a:pt x="559593" y="3384"/>
                </a:lnTo>
                <a:lnTo>
                  <a:pt x="545953" y="12602"/>
                </a:lnTo>
                <a:lnTo>
                  <a:pt x="536766" y="26249"/>
                </a:lnTo>
                <a:lnTo>
                  <a:pt x="533400" y="42921"/>
                </a:lnTo>
                <a:lnTo>
                  <a:pt x="536766" y="59575"/>
                </a:lnTo>
                <a:lnTo>
                  <a:pt x="545953" y="73181"/>
                </a:lnTo>
                <a:lnTo>
                  <a:pt x="559593" y="82358"/>
                </a:lnTo>
                <a:lnTo>
                  <a:pt x="576315" y="85725"/>
                </a:lnTo>
                <a:lnTo>
                  <a:pt x="592972" y="82358"/>
                </a:lnTo>
                <a:lnTo>
                  <a:pt x="606586" y="73181"/>
                </a:lnTo>
                <a:lnTo>
                  <a:pt x="615770" y="59575"/>
                </a:lnTo>
                <a:lnTo>
                  <a:pt x="616261" y="57150"/>
                </a:lnTo>
                <a:lnTo>
                  <a:pt x="576315" y="57150"/>
                </a:lnTo>
                <a:lnTo>
                  <a:pt x="576315" y="28575"/>
                </a:lnTo>
                <a:lnTo>
                  <a:pt x="616240" y="28575"/>
                </a:lnTo>
                <a:lnTo>
                  <a:pt x="615770" y="26249"/>
                </a:lnTo>
                <a:lnTo>
                  <a:pt x="606586" y="12602"/>
                </a:lnTo>
                <a:lnTo>
                  <a:pt x="592972" y="3384"/>
                </a:lnTo>
                <a:lnTo>
                  <a:pt x="576315" y="0"/>
                </a:lnTo>
                <a:close/>
              </a:path>
              <a:path w="619760" h="85725">
                <a:moveTo>
                  <a:pt x="82828" y="28575"/>
                </a:moveTo>
                <a:lnTo>
                  <a:pt x="42921" y="28575"/>
                </a:lnTo>
                <a:lnTo>
                  <a:pt x="42921" y="57150"/>
                </a:lnTo>
                <a:lnTo>
                  <a:pt x="82849" y="57150"/>
                </a:lnTo>
                <a:lnTo>
                  <a:pt x="85725" y="42921"/>
                </a:lnTo>
                <a:lnTo>
                  <a:pt x="82828" y="28575"/>
                </a:lnTo>
                <a:close/>
              </a:path>
              <a:path w="619760" h="85725">
                <a:moveTo>
                  <a:pt x="536297" y="28575"/>
                </a:moveTo>
                <a:lnTo>
                  <a:pt x="82828" y="28575"/>
                </a:lnTo>
                <a:lnTo>
                  <a:pt x="85725" y="42921"/>
                </a:lnTo>
                <a:lnTo>
                  <a:pt x="82849" y="57150"/>
                </a:lnTo>
                <a:lnTo>
                  <a:pt x="536276" y="57150"/>
                </a:lnTo>
                <a:lnTo>
                  <a:pt x="533400" y="42921"/>
                </a:lnTo>
                <a:lnTo>
                  <a:pt x="536297" y="28575"/>
                </a:lnTo>
                <a:close/>
              </a:path>
              <a:path w="619760" h="85725">
                <a:moveTo>
                  <a:pt x="616240" y="28575"/>
                </a:moveTo>
                <a:lnTo>
                  <a:pt x="576315" y="28575"/>
                </a:lnTo>
                <a:lnTo>
                  <a:pt x="576315" y="57150"/>
                </a:lnTo>
                <a:lnTo>
                  <a:pt x="616261" y="57150"/>
                </a:lnTo>
                <a:lnTo>
                  <a:pt x="619140" y="42921"/>
                </a:lnTo>
                <a:lnTo>
                  <a:pt x="616240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64864" y="4910077"/>
            <a:ext cx="619760" cy="85725"/>
          </a:xfrm>
          <a:custGeom>
            <a:avLst/>
            <a:gdLst/>
            <a:ahLst/>
            <a:cxnLst/>
            <a:rect l="l" t="t" r="r" b="b"/>
            <a:pathLst>
              <a:path w="619760" h="85725">
                <a:moveTo>
                  <a:pt x="42915" y="0"/>
                </a:moveTo>
                <a:lnTo>
                  <a:pt x="26193" y="3384"/>
                </a:lnTo>
                <a:lnTo>
                  <a:pt x="12553" y="12602"/>
                </a:lnTo>
                <a:lnTo>
                  <a:pt x="3366" y="26249"/>
                </a:lnTo>
                <a:lnTo>
                  <a:pt x="0" y="42921"/>
                </a:lnTo>
                <a:lnTo>
                  <a:pt x="3366" y="59575"/>
                </a:lnTo>
                <a:lnTo>
                  <a:pt x="12553" y="73181"/>
                </a:lnTo>
                <a:lnTo>
                  <a:pt x="26193" y="82358"/>
                </a:lnTo>
                <a:lnTo>
                  <a:pt x="42915" y="85725"/>
                </a:lnTo>
                <a:lnTo>
                  <a:pt x="59572" y="82358"/>
                </a:lnTo>
                <a:lnTo>
                  <a:pt x="73186" y="73181"/>
                </a:lnTo>
                <a:lnTo>
                  <a:pt x="82370" y="59575"/>
                </a:lnTo>
                <a:lnTo>
                  <a:pt x="82861" y="57150"/>
                </a:lnTo>
                <a:lnTo>
                  <a:pt x="42915" y="57150"/>
                </a:lnTo>
                <a:lnTo>
                  <a:pt x="42915" y="28575"/>
                </a:lnTo>
                <a:lnTo>
                  <a:pt x="82840" y="28575"/>
                </a:lnTo>
                <a:lnTo>
                  <a:pt x="82370" y="26249"/>
                </a:lnTo>
                <a:lnTo>
                  <a:pt x="73186" y="12602"/>
                </a:lnTo>
                <a:lnTo>
                  <a:pt x="59572" y="3384"/>
                </a:lnTo>
                <a:lnTo>
                  <a:pt x="42915" y="0"/>
                </a:lnTo>
                <a:close/>
              </a:path>
              <a:path w="619760" h="85725">
                <a:moveTo>
                  <a:pt x="576315" y="0"/>
                </a:moveTo>
                <a:lnTo>
                  <a:pt x="559593" y="3384"/>
                </a:lnTo>
                <a:lnTo>
                  <a:pt x="545953" y="12602"/>
                </a:lnTo>
                <a:lnTo>
                  <a:pt x="536766" y="26249"/>
                </a:lnTo>
                <a:lnTo>
                  <a:pt x="533400" y="42921"/>
                </a:lnTo>
                <a:lnTo>
                  <a:pt x="536766" y="59575"/>
                </a:lnTo>
                <a:lnTo>
                  <a:pt x="545953" y="73181"/>
                </a:lnTo>
                <a:lnTo>
                  <a:pt x="559593" y="82358"/>
                </a:lnTo>
                <a:lnTo>
                  <a:pt x="576315" y="85725"/>
                </a:lnTo>
                <a:lnTo>
                  <a:pt x="592972" y="82358"/>
                </a:lnTo>
                <a:lnTo>
                  <a:pt x="606586" y="73181"/>
                </a:lnTo>
                <a:lnTo>
                  <a:pt x="615770" y="59575"/>
                </a:lnTo>
                <a:lnTo>
                  <a:pt x="616261" y="57150"/>
                </a:lnTo>
                <a:lnTo>
                  <a:pt x="576315" y="57150"/>
                </a:lnTo>
                <a:lnTo>
                  <a:pt x="576315" y="28575"/>
                </a:lnTo>
                <a:lnTo>
                  <a:pt x="616240" y="28575"/>
                </a:lnTo>
                <a:lnTo>
                  <a:pt x="615770" y="26249"/>
                </a:lnTo>
                <a:lnTo>
                  <a:pt x="606586" y="12602"/>
                </a:lnTo>
                <a:lnTo>
                  <a:pt x="592972" y="3384"/>
                </a:lnTo>
                <a:lnTo>
                  <a:pt x="576315" y="0"/>
                </a:lnTo>
                <a:close/>
              </a:path>
              <a:path w="619760" h="85725">
                <a:moveTo>
                  <a:pt x="82840" y="28575"/>
                </a:moveTo>
                <a:lnTo>
                  <a:pt x="42915" y="28575"/>
                </a:lnTo>
                <a:lnTo>
                  <a:pt x="42915" y="57150"/>
                </a:lnTo>
                <a:lnTo>
                  <a:pt x="82861" y="57150"/>
                </a:lnTo>
                <a:lnTo>
                  <a:pt x="85740" y="42921"/>
                </a:lnTo>
                <a:lnTo>
                  <a:pt x="82840" y="28575"/>
                </a:lnTo>
                <a:close/>
              </a:path>
              <a:path w="619760" h="85725">
                <a:moveTo>
                  <a:pt x="536297" y="28575"/>
                </a:moveTo>
                <a:lnTo>
                  <a:pt x="82840" y="28575"/>
                </a:lnTo>
                <a:lnTo>
                  <a:pt x="85740" y="42921"/>
                </a:lnTo>
                <a:lnTo>
                  <a:pt x="82861" y="57150"/>
                </a:lnTo>
                <a:lnTo>
                  <a:pt x="536276" y="57150"/>
                </a:lnTo>
                <a:lnTo>
                  <a:pt x="533400" y="42921"/>
                </a:lnTo>
                <a:lnTo>
                  <a:pt x="536297" y="28575"/>
                </a:lnTo>
                <a:close/>
              </a:path>
              <a:path w="619760" h="85725">
                <a:moveTo>
                  <a:pt x="616240" y="28575"/>
                </a:moveTo>
                <a:lnTo>
                  <a:pt x="576315" y="28575"/>
                </a:lnTo>
                <a:lnTo>
                  <a:pt x="576315" y="57150"/>
                </a:lnTo>
                <a:lnTo>
                  <a:pt x="616261" y="57150"/>
                </a:lnTo>
                <a:lnTo>
                  <a:pt x="619140" y="42921"/>
                </a:lnTo>
                <a:lnTo>
                  <a:pt x="616240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519804" y="4580583"/>
            <a:ext cx="1637664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Deple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Load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SRAM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993386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304800"/>
                </a:moveTo>
                <a:lnTo>
                  <a:pt x="76200" y="304800"/>
                </a:lnTo>
                <a:lnTo>
                  <a:pt x="76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93385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304799"/>
                </a:moveTo>
                <a:lnTo>
                  <a:pt x="76199" y="304799"/>
                </a:lnTo>
                <a:lnTo>
                  <a:pt x="76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8878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304800"/>
                </a:moveTo>
                <a:lnTo>
                  <a:pt x="76200" y="304800"/>
                </a:lnTo>
                <a:lnTo>
                  <a:pt x="76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88779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304799"/>
                </a:moveTo>
                <a:lnTo>
                  <a:pt x="76199" y="304799"/>
                </a:lnTo>
                <a:lnTo>
                  <a:pt x="76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50579" y="4953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4571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50579" y="4953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457199" y="0"/>
                </a:moveTo>
                <a:lnTo>
                  <a:pt x="0" y="3809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347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3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089" y="342082"/>
            <a:ext cx="4330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7239000" y="3958590"/>
            <a:ext cx="0" cy="1677035"/>
          </a:xfrm>
          <a:custGeom>
            <a:avLst/>
            <a:gdLst/>
            <a:ahLst/>
            <a:cxnLst/>
            <a:rect l="l" t="t" r="r" b="b"/>
            <a:pathLst>
              <a:path h="1677035">
                <a:moveTo>
                  <a:pt x="0" y="1676436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958590"/>
            <a:ext cx="0" cy="1677035"/>
          </a:xfrm>
          <a:custGeom>
            <a:avLst/>
            <a:gdLst/>
            <a:ahLst/>
            <a:cxnLst/>
            <a:rect l="l" t="t" r="r" b="b"/>
            <a:pathLst>
              <a:path h="1677035">
                <a:moveTo>
                  <a:pt x="0" y="1676436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3032" y="3409312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472059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284" y="4677786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26"/>
                </a:moveTo>
                <a:lnTo>
                  <a:pt x="28559" y="271403"/>
                </a:lnTo>
                <a:lnTo>
                  <a:pt x="57150" y="271403"/>
                </a:lnTo>
                <a:lnTo>
                  <a:pt x="57150" y="85725"/>
                </a:lnTo>
                <a:lnTo>
                  <a:pt x="42915" y="85725"/>
                </a:lnTo>
                <a:lnTo>
                  <a:pt x="28559" y="82826"/>
                </a:lnTo>
                <a:close/>
              </a:path>
              <a:path w="85725" h="271779">
                <a:moveTo>
                  <a:pt x="57150" y="42803"/>
                </a:moveTo>
                <a:lnTo>
                  <a:pt x="28559" y="42803"/>
                </a:lnTo>
                <a:lnTo>
                  <a:pt x="28665" y="82847"/>
                </a:lnTo>
                <a:lnTo>
                  <a:pt x="42915" y="85725"/>
                </a:lnTo>
                <a:lnTo>
                  <a:pt x="57150" y="82847"/>
                </a:lnTo>
                <a:lnTo>
                  <a:pt x="57150" y="42803"/>
                </a:lnTo>
                <a:close/>
              </a:path>
              <a:path w="85725" h="271779">
                <a:moveTo>
                  <a:pt x="57150" y="82847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7"/>
                </a:lnTo>
                <a:close/>
              </a:path>
              <a:path w="85725" h="271779">
                <a:moveTo>
                  <a:pt x="85709" y="42803"/>
                </a:moveTo>
                <a:lnTo>
                  <a:pt x="57150" y="42803"/>
                </a:lnTo>
                <a:lnTo>
                  <a:pt x="57150" y="82847"/>
                </a:lnTo>
                <a:lnTo>
                  <a:pt x="59567" y="82358"/>
                </a:lnTo>
                <a:lnTo>
                  <a:pt x="73171" y="73171"/>
                </a:lnTo>
                <a:lnTo>
                  <a:pt x="82345" y="59530"/>
                </a:lnTo>
                <a:lnTo>
                  <a:pt x="85709" y="42803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66"/>
                </a:lnTo>
                <a:lnTo>
                  <a:pt x="12599" y="12543"/>
                </a:lnTo>
                <a:lnTo>
                  <a:pt x="3383" y="26149"/>
                </a:lnTo>
                <a:lnTo>
                  <a:pt x="0" y="42803"/>
                </a:lnTo>
                <a:lnTo>
                  <a:pt x="3383" y="59530"/>
                </a:lnTo>
                <a:lnTo>
                  <a:pt x="12599" y="73171"/>
                </a:lnTo>
                <a:lnTo>
                  <a:pt x="26244" y="82358"/>
                </a:lnTo>
                <a:lnTo>
                  <a:pt x="28559" y="82826"/>
                </a:lnTo>
                <a:lnTo>
                  <a:pt x="28559" y="42803"/>
                </a:lnTo>
                <a:lnTo>
                  <a:pt x="85709" y="42803"/>
                </a:lnTo>
                <a:lnTo>
                  <a:pt x="82345" y="26149"/>
                </a:lnTo>
                <a:lnTo>
                  <a:pt x="73171" y="12543"/>
                </a:lnTo>
                <a:lnTo>
                  <a:pt x="59567" y="3366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49491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49491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52539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49491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5237" y="5253990"/>
            <a:ext cx="161924" cy="3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51015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366967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366967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487146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0" y="47190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81800" y="47190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7000" y="494919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8638" y="494842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94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44919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7284" y="4677786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26"/>
                </a:moveTo>
                <a:lnTo>
                  <a:pt x="28559" y="271403"/>
                </a:lnTo>
                <a:lnTo>
                  <a:pt x="57150" y="271403"/>
                </a:lnTo>
                <a:lnTo>
                  <a:pt x="57150" y="85725"/>
                </a:lnTo>
                <a:lnTo>
                  <a:pt x="42915" y="85725"/>
                </a:lnTo>
                <a:lnTo>
                  <a:pt x="28559" y="82826"/>
                </a:lnTo>
                <a:close/>
              </a:path>
              <a:path w="85725" h="271779">
                <a:moveTo>
                  <a:pt x="57150" y="42803"/>
                </a:moveTo>
                <a:lnTo>
                  <a:pt x="28559" y="42803"/>
                </a:lnTo>
                <a:lnTo>
                  <a:pt x="28665" y="82847"/>
                </a:lnTo>
                <a:lnTo>
                  <a:pt x="42915" y="85725"/>
                </a:lnTo>
                <a:lnTo>
                  <a:pt x="57150" y="82847"/>
                </a:lnTo>
                <a:lnTo>
                  <a:pt x="57150" y="42803"/>
                </a:lnTo>
                <a:close/>
              </a:path>
              <a:path w="85725" h="271779">
                <a:moveTo>
                  <a:pt x="57150" y="82847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7"/>
                </a:lnTo>
                <a:close/>
              </a:path>
              <a:path w="85725" h="271779">
                <a:moveTo>
                  <a:pt x="85709" y="42803"/>
                </a:moveTo>
                <a:lnTo>
                  <a:pt x="57150" y="42803"/>
                </a:lnTo>
                <a:lnTo>
                  <a:pt x="57150" y="82847"/>
                </a:lnTo>
                <a:lnTo>
                  <a:pt x="59567" y="82358"/>
                </a:lnTo>
                <a:lnTo>
                  <a:pt x="73171" y="73171"/>
                </a:lnTo>
                <a:lnTo>
                  <a:pt x="82345" y="59530"/>
                </a:lnTo>
                <a:lnTo>
                  <a:pt x="85709" y="42803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66"/>
                </a:lnTo>
                <a:lnTo>
                  <a:pt x="12599" y="12543"/>
                </a:lnTo>
                <a:lnTo>
                  <a:pt x="3383" y="26149"/>
                </a:lnTo>
                <a:lnTo>
                  <a:pt x="0" y="42803"/>
                </a:lnTo>
                <a:lnTo>
                  <a:pt x="3383" y="59530"/>
                </a:lnTo>
                <a:lnTo>
                  <a:pt x="12599" y="73171"/>
                </a:lnTo>
                <a:lnTo>
                  <a:pt x="26244" y="82358"/>
                </a:lnTo>
                <a:lnTo>
                  <a:pt x="28559" y="82826"/>
                </a:lnTo>
                <a:lnTo>
                  <a:pt x="28559" y="42803"/>
                </a:lnTo>
                <a:lnTo>
                  <a:pt x="85709" y="42803"/>
                </a:lnTo>
                <a:lnTo>
                  <a:pt x="82345" y="26149"/>
                </a:lnTo>
                <a:lnTo>
                  <a:pt x="73171" y="12543"/>
                </a:lnTo>
                <a:lnTo>
                  <a:pt x="59567" y="3366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57800" y="49491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7800" y="49491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7800" y="52539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49491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9237" y="5477827"/>
            <a:ext cx="161924" cy="161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3000" y="51015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0200" y="366967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0200" y="44919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3000" y="472059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400" y="472059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9400" y="472059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600" y="487146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47190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9400" y="47190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600" y="494919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6238" y="494842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94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7444" y="4677786"/>
            <a:ext cx="514350" cy="85725"/>
          </a:xfrm>
          <a:custGeom>
            <a:avLst/>
            <a:gdLst/>
            <a:ahLst/>
            <a:cxnLst/>
            <a:rect l="l" t="t" r="r" b="b"/>
            <a:pathLst>
              <a:path w="514350" h="85725">
                <a:moveTo>
                  <a:pt x="22219" y="28575"/>
                </a:moveTo>
                <a:lnTo>
                  <a:pt x="6492" y="28575"/>
                </a:lnTo>
                <a:lnTo>
                  <a:pt x="0" y="34933"/>
                </a:lnTo>
                <a:lnTo>
                  <a:pt x="0" y="50673"/>
                </a:lnTo>
                <a:lnTo>
                  <a:pt x="6492" y="57150"/>
                </a:lnTo>
                <a:lnTo>
                  <a:pt x="22219" y="57150"/>
                </a:lnTo>
                <a:lnTo>
                  <a:pt x="28712" y="50673"/>
                </a:lnTo>
                <a:lnTo>
                  <a:pt x="28712" y="34933"/>
                </a:lnTo>
                <a:lnTo>
                  <a:pt x="22219" y="28575"/>
                </a:lnTo>
                <a:close/>
              </a:path>
              <a:path w="514350" h="85725">
                <a:moveTo>
                  <a:pt x="79522" y="28575"/>
                </a:moveTo>
                <a:lnTo>
                  <a:pt x="63642" y="28575"/>
                </a:lnTo>
                <a:lnTo>
                  <a:pt x="57271" y="34933"/>
                </a:lnTo>
                <a:lnTo>
                  <a:pt x="57271" y="50673"/>
                </a:lnTo>
                <a:lnTo>
                  <a:pt x="63642" y="57150"/>
                </a:lnTo>
                <a:lnTo>
                  <a:pt x="79522" y="57150"/>
                </a:lnTo>
                <a:lnTo>
                  <a:pt x="85862" y="50673"/>
                </a:lnTo>
                <a:lnTo>
                  <a:pt x="85862" y="34933"/>
                </a:lnTo>
                <a:lnTo>
                  <a:pt x="79522" y="28575"/>
                </a:lnTo>
                <a:close/>
              </a:path>
              <a:path w="514350" h="85725">
                <a:moveTo>
                  <a:pt x="136672" y="28575"/>
                </a:moveTo>
                <a:lnTo>
                  <a:pt x="120792" y="28575"/>
                </a:lnTo>
                <a:lnTo>
                  <a:pt x="114421" y="34933"/>
                </a:lnTo>
                <a:lnTo>
                  <a:pt x="114421" y="50673"/>
                </a:lnTo>
                <a:lnTo>
                  <a:pt x="120792" y="57150"/>
                </a:lnTo>
                <a:lnTo>
                  <a:pt x="136672" y="57150"/>
                </a:lnTo>
                <a:lnTo>
                  <a:pt x="143012" y="50673"/>
                </a:lnTo>
                <a:lnTo>
                  <a:pt x="143012" y="34933"/>
                </a:lnTo>
                <a:lnTo>
                  <a:pt x="136672" y="28575"/>
                </a:lnTo>
                <a:close/>
              </a:path>
              <a:path w="514350" h="85725">
                <a:moveTo>
                  <a:pt x="193822" y="28575"/>
                </a:moveTo>
                <a:lnTo>
                  <a:pt x="178064" y="28575"/>
                </a:lnTo>
                <a:lnTo>
                  <a:pt x="171571" y="34933"/>
                </a:lnTo>
                <a:lnTo>
                  <a:pt x="171571" y="50673"/>
                </a:lnTo>
                <a:lnTo>
                  <a:pt x="178064" y="57150"/>
                </a:lnTo>
                <a:lnTo>
                  <a:pt x="193822" y="57150"/>
                </a:lnTo>
                <a:lnTo>
                  <a:pt x="200162" y="50673"/>
                </a:lnTo>
                <a:lnTo>
                  <a:pt x="200162" y="34933"/>
                </a:lnTo>
                <a:lnTo>
                  <a:pt x="193822" y="28575"/>
                </a:lnTo>
                <a:close/>
              </a:path>
              <a:path w="514350" h="85725">
                <a:moveTo>
                  <a:pt x="250972" y="28575"/>
                </a:moveTo>
                <a:lnTo>
                  <a:pt x="235214" y="28575"/>
                </a:lnTo>
                <a:lnTo>
                  <a:pt x="228721" y="34933"/>
                </a:lnTo>
                <a:lnTo>
                  <a:pt x="228721" y="50673"/>
                </a:lnTo>
                <a:lnTo>
                  <a:pt x="235214" y="57150"/>
                </a:lnTo>
                <a:lnTo>
                  <a:pt x="250972" y="57150"/>
                </a:lnTo>
                <a:lnTo>
                  <a:pt x="257434" y="50673"/>
                </a:lnTo>
                <a:lnTo>
                  <a:pt x="257434" y="34933"/>
                </a:lnTo>
                <a:lnTo>
                  <a:pt x="250972" y="28575"/>
                </a:lnTo>
                <a:close/>
              </a:path>
              <a:path w="514350" h="85725">
                <a:moveTo>
                  <a:pt x="308122" y="28575"/>
                </a:moveTo>
                <a:lnTo>
                  <a:pt x="292364" y="28575"/>
                </a:lnTo>
                <a:lnTo>
                  <a:pt x="286024" y="34933"/>
                </a:lnTo>
                <a:lnTo>
                  <a:pt x="286024" y="50673"/>
                </a:lnTo>
                <a:lnTo>
                  <a:pt x="292364" y="57150"/>
                </a:lnTo>
                <a:lnTo>
                  <a:pt x="308122" y="57150"/>
                </a:lnTo>
                <a:lnTo>
                  <a:pt x="314584" y="50673"/>
                </a:lnTo>
                <a:lnTo>
                  <a:pt x="314584" y="34933"/>
                </a:lnTo>
                <a:lnTo>
                  <a:pt x="308122" y="28575"/>
                </a:lnTo>
                <a:close/>
              </a:path>
              <a:path w="514350" h="85725">
                <a:moveTo>
                  <a:pt x="365394" y="28575"/>
                </a:moveTo>
                <a:lnTo>
                  <a:pt x="349514" y="28575"/>
                </a:lnTo>
                <a:lnTo>
                  <a:pt x="343174" y="34933"/>
                </a:lnTo>
                <a:lnTo>
                  <a:pt x="343174" y="50673"/>
                </a:lnTo>
                <a:lnTo>
                  <a:pt x="349514" y="57150"/>
                </a:lnTo>
                <a:lnTo>
                  <a:pt x="365394" y="57150"/>
                </a:lnTo>
                <a:lnTo>
                  <a:pt x="371734" y="50673"/>
                </a:lnTo>
                <a:lnTo>
                  <a:pt x="371734" y="34933"/>
                </a:lnTo>
                <a:lnTo>
                  <a:pt x="365394" y="28575"/>
                </a:lnTo>
                <a:close/>
              </a:path>
              <a:path w="514350" h="85725">
                <a:moveTo>
                  <a:pt x="471556" y="0"/>
                </a:moveTo>
                <a:lnTo>
                  <a:pt x="454884" y="3366"/>
                </a:lnTo>
                <a:lnTo>
                  <a:pt x="441239" y="12543"/>
                </a:lnTo>
                <a:lnTo>
                  <a:pt x="432024" y="26149"/>
                </a:lnTo>
                <a:lnTo>
                  <a:pt x="428884" y="41602"/>
                </a:lnTo>
                <a:lnTo>
                  <a:pt x="428884" y="44008"/>
                </a:lnTo>
                <a:lnTo>
                  <a:pt x="432024" y="59530"/>
                </a:lnTo>
                <a:lnTo>
                  <a:pt x="441239" y="73171"/>
                </a:lnTo>
                <a:lnTo>
                  <a:pt x="454884" y="82358"/>
                </a:lnTo>
                <a:lnTo>
                  <a:pt x="471556" y="85725"/>
                </a:lnTo>
                <a:lnTo>
                  <a:pt x="488208" y="82358"/>
                </a:lnTo>
                <a:lnTo>
                  <a:pt x="501811" y="73171"/>
                </a:lnTo>
                <a:lnTo>
                  <a:pt x="510985" y="59530"/>
                </a:lnTo>
                <a:lnTo>
                  <a:pt x="514350" y="42803"/>
                </a:lnTo>
                <a:lnTo>
                  <a:pt x="510985" y="26149"/>
                </a:lnTo>
                <a:lnTo>
                  <a:pt x="501811" y="12543"/>
                </a:lnTo>
                <a:lnTo>
                  <a:pt x="488208" y="3366"/>
                </a:lnTo>
                <a:lnTo>
                  <a:pt x="471556" y="0"/>
                </a:lnTo>
                <a:close/>
              </a:path>
              <a:path w="514350" h="85725">
                <a:moveTo>
                  <a:pt x="422544" y="28575"/>
                </a:moveTo>
                <a:lnTo>
                  <a:pt x="406664" y="28575"/>
                </a:lnTo>
                <a:lnTo>
                  <a:pt x="400324" y="34933"/>
                </a:lnTo>
                <a:lnTo>
                  <a:pt x="400324" y="50673"/>
                </a:lnTo>
                <a:lnTo>
                  <a:pt x="406664" y="57150"/>
                </a:lnTo>
                <a:lnTo>
                  <a:pt x="422544" y="57150"/>
                </a:lnTo>
                <a:lnTo>
                  <a:pt x="428884" y="50673"/>
                </a:lnTo>
                <a:lnTo>
                  <a:pt x="428884" y="44008"/>
                </a:lnTo>
                <a:lnTo>
                  <a:pt x="428640" y="42803"/>
                </a:lnTo>
                <a:lnTo>
                  <a:pt x="428884" y="41602"/>
                </a:lnTo>
                <a:lnTo>
                  <a:pt x="428884" y="34933"/>
                </a:lnTo>
                <a:lnTo>
                  <a:pt x="422544" y="28575"/>
                </a:lnTo>
                <a:close/>
              </a:path>
              <a:path w="514350" h="85725">
                <a:moveTo>
                  <a:pt x="428884" y="41602"/>
                </a:moveTo>
                <a:lnTo>
                  <a:pt x="428640" y="42803"/>
                </a:lnTo>
                <a:lnTo>
                  <a:pt x="428884" y="44008"/>
                </a:lnTo>
                <a:lnTo>
                  <a:pt x="428884" y="41602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4478" y="4677786"/>
            <a:ext cx="457834" cy="85725"/>
          </a:xfrm>
          <a:custGeom>
            <a:avLst/>
            <a:gdLst/>
            <a:ahLst/>
            <a:cxnLst/>
            <a:rect l="l" t="t" r="r" b="b"/>
            <a:pathLst>
              <a:path w="457835" h="85725">
                <a:moveTo>
                  <a:pt x="42921" y="0"/>
                </a:moveTo>
                <a:lnTo>
                  <a:pt x="26249" y="3366"/>
                </a:lnTo>
                <a:lnTo>
                  <a:pt x="12602" y="12543"/>
                </a:lnTo>
                <a:lnTo>
                  <a:pt x="3384" y="26149"/>
                </a:lnTo>
                <a:lnTo>
                  <a:pt x="0" y="42803"/>
                </a:lnTo>
                <a:lnTo>
                  <a:pt x="3384" y="59530"/>
                </a:lnTo>
                <a:lnTo>
                  <a:pt x="12602" y="73171"/>
                </a:lnTo>
                <a:lnTo>
                  <a:pt x="26249" y="82358"/>
                </a:lnTo>
                <a:lnTo>
                  <a:pt x="42921" y="85725"/>
                </a:lnTo>
                <a:lnTo>
                  <a:pt x="59575" y="82358"/>
                </a:lnTo>
                <a:lnTo>
                  <a:pt x="73181" y="73171"/>
                </a:lnTo>
                <a:lnTo>
                  <a:pt x="82358" y="59530"/>
                </a:lnTo>
                <a:lnTo>
                  <a:pt x="82837" y="57150"/>
                </a:lnTo>
                <a:lnTo>
                  <a:pt x="35052" y="57150"/>
                </a:lnTo>
                <a:lnTo>
                  <a:pt x="28575" y="50673"/>
                </a:lnTo>
                <a:lnTo>
                  <a:pt x="28575" y="34933"/>
                </a:lnTo>
                <a:lnTo>
                  <a:pt x="35052" y="28575"/>
                </a:lnTo>
                <a:lnTo>
                  <a:pt x="82849" y="28575"/>
                </a:lnTo>
                <a:lnTo>
                  <a:pt x="82358" y="26149"/>
                </a:lnTo>
                <a:lnTo>
                  <a:pt x="73181" y="12543"/>
                </a:lnTo>
                <a:lnTo>
                  <a:pt x="59575" y="3366"/>
                </a:lnTo>
                <a:lnTo>
                  <a:pt x="42921" y="0"/>
                </a:lnTo>
                <a:close/>
              </a:path>
              <a:path w="457835" h="85725">
                <a:moveTo>
                  <a:pt x="50791" y="28575"/>
                </a:moveTo>
                <a:lnTo>
                  <a:pt x="35052" y="28575"/>
                </a:lnTo>
                <a:lnTo>
                  <a:pt x="28575" y="34933"/>
                </a:lnTo>
                <a:lnTo>
                  <a:pt x="28575" y="50673"/>
                </a:lnTo>
                <a:lnTo>
                  <a:pt x="35052" y="57150"/>
                </a:lnTo>
                <a:lnTo>
                  <a:pt x="50791" y="57150"/>
                </a:lnTo>
                <a:lnTo>
                  <a:pt x="57268" y="50673"/>
                </a:lnTo>
                <a:lnTo>
                  <a:pt x="57268" y="34933"/>
                </a:lnTo>
                <a:lnTo>
                  <a:pt x="50791" y="28575"/>
                </a:lnTo>
                <a:close/>
              </a:path>
              <a:path w="457835" h="85725">
                <a:moveTo>
                  <a:pt x="82849" y="28575"/>
                </a:moveTo>
                <a:lnTo>
                  <a:pt x="50791" y="28575"/>
                </a:lnTo>
                <a:lnTo>
                  <a:pt x="57268" y="34933"/>
                </a:lnTo>
                <a:lnTo>
                  <a:pt x="57268" y="50673"/>
                </a:lnTo>
                <a:lnTo>
                  <a:pt x="50791" y="57150"/>
                </a:lnTo>
                <a:lnTo>
                  <a:pt x="82837" y="57150"/>
                </a:lnTo>
                <a:lnTo>
                  <a:pt x="85725" y="42803"/>
                </a:lnTo>
                <a:lnTo>
                  <a:pt x="82849" y="28575"/>
                </a:lnTo>
                <a:close/>
              </a:path>
              <a:path w="457835" h="85725">
                <a:moveTo>
                  <a:pt x="108072" y="28575"/>
                </a:moveTo>
                <a:lnTo>
                  <a:pt x="92202" y="28575"/>
                </a:lnTo>
                <a:lnTo>
                  <a:pt x="85843" y="34933"/>
                </a:lnTo>
                <a:lnTo>
                  <a:pt x="85843" y="50673"/>
                </a:lnTo>
                <a:lnTo>
                  <a:pt x="92202" y="57150"/>
                </a:lnTo>
                <a:lnTo>
                  <a:pt x="108072" y="57150"/>
                </a:lnTo>
                <a:lnTo>
                  <a:pt x="114418" y="50673"/>
                </a:lnTo>
                <a:lnTo>
                  <a:pt x="114418" y="34933"/>
                </a:lnTo>
                <a:lnTo>
                  <a:pt x="108072" y="28575"/>
                </a:lnTo>
                <a:close/>
              </a:path>
              <a:path w="457835" h="85725">
                <a:moveTo>
                  <a:pt x="165222" y="28575"/>
                </a:moveTo>
                <a:lnTo>
                  <a:pt x="149352" y="28575"/>
                </a:lnTo>
                <a:lnTo>
                  <a:pt x="142993" y="34933"/>
                </a:lnTo>
                <a:lnTo>
                  <a:pt x="142993" y="50673"/>
                </a:lnTo>
                <a:lnTo>
                  <a:pt x="149352" y="57150"/>
                </a:lnTo>
                <a:lnTo>
                  <a:pt x="165222" y="57150"/>
                </a:lnTo>
                <a:lnTo>
                  <a:pt x="171568" y="50673"/>
                </a:lnTo>
                <a:lnTo>
                  <a:pt x="171568" y="34933"/>
                </a:lnTo>
                <a:lnTo>
                  <a:pt x="165222" y="28575"/>
                </a:lnTo>
                <a:close/>
              </a:path>
              <a:path w="457835" h="85725">
                <a:moveTo>
                  <a:pt x="222372" y="28575"/>
                </a:moveTo>
                <a:lnTo>
                  <a:pt x="206620" y="28575"/>
                </a:lnTo>
                <a:lnTo>
                  <a:pt x="200143" y="34933"/>
                </a:lnTo>
                <a:lnTo>
                  <a:pt x="200143" y="50673"/>
                </a:lnTo>
                <a:lnTo>
                  <a:pt x="206620" y="57150"/>
                </a:lnTo>
                <a:lnTo>
                  <a:pt x="222372" y="57150"/>
                </a:lnTo>
                <a:lnTo>
                  <a:pt x="228718" y="50673"/>
                </a:lnTo>
                <a:lnTo>
                  <a:pt x="228718" y="34933"/>
                </a:lnTo>
                <a:lnTo>
                  <a:pt x="222372" y="28575"/>
                </a:lnTo>
                <a:close/>
              </a:path>
              <a:path w="457835" h="85725">
                <a:moveTo>
                  <a:pt x="279522" y="28575"/>
                </a:moveTo>
                <a:lnTo>
                  <a:pt x="263770" y="28575"/>
                </a:lnTo>
                <a:lnTo>
                  <a:pt x="257293" y="34933"/>
                </a:lnTo>
                <a:lnTo>
                  <a:pt x="257293" y="50673"/>
                </a:lnTo>
                <a:lnTo>
                  <a:pt x="263770" y="57150"/>
                </a:lnTo>
                <a:lnTo>
                  <a:pt x="279522" y="57150"/>
                </a:lnTo>
                <a:lnTo>
                  <a:pt x="285999" y="50673"/>
                </a:lnTo>
                <a:lnTo>
                  <a:pt x="285999" y="34933"/>
                </a:lnTo>
                <a:lnTo>
                  <a:pt x="279522" y="28575"/>
                </a:lnTo>
                <a:close/>
              </a:path>
              <a:path w="457835" h="85725">
                <a:moveTo>
                  <a:pt x="336672" y="28575"/>
                </a:moveTo>
                <a:lnTo>
                  <a:pt x="320920" y="28575"/>
                </a:lnTo>
                <a:lnTo>
                  <a:pt x="314574" y="34933"/>
                </a:lnTo>
                <a:lnTo>
                  <a:pt x="314574" y="50673"/>
                </a:lnTo>
                <a:lnTo>
                  <a:pt x="320920" y="57150"/>
                </a:lnTo>
                <a:lnTo>
                  <a:pt x="336672" y="57150"/>
                </a:lnTo>
                <a:lnTo>
                  <a:pt x="343149" y="50673"/>
                </a:lnTo>
                <a:lnTo>
                  <a:pt x="343149" y="34933"/>
                </a:lnTo>
                <a:lnTo>
                  <a:pt x="336672" y="28575"/>
                </a:lnTo>
                <a:close/>
              </a:path>
              <a:path w="457835" h="85725">
                <a:moveTo>
                  <a:pt x="393954" y="28575"/>
                </a:moveTo>
                <a:lnTo>
                  <a:pt x="378070" y="28575"/>
                </a:lnTo>
                <a:lnTo>
                  <a:pt x="371724" y="34933"/>
                </a:lnTo>
                <a:lnTo>
                  <a:pt x="371724" y="50673"/>
                </a:lnTo>
                <a:lnTo>
                  <a:pt x="378070" y="57150"/>
                </a:lnTo>
                <a:lnTo>
                  <a:pt x="393954" y="57150"/>
                </a:lnTo>
                <a:lnTo>
                  <a:pt x="400299" y="50673"/>
                </a:lnTo>
                <a:lnTo>
                  <a:pt x="400299" y="34933"/>
                </a:lnTo>
                <a:lnTo>
                  <a:pt x="393954" y="28575"/>
                </a:lnTo>
                <a:close/>
              </a:path>
              <a:path w="457835" h="85725">
                <a:moveTo>
                  <a:pt x="451104" y="28575"/>
                </a:moveTo>
                <a:lnTo>
                  <a:pt x="435220" y="28575"/>
                </a:lnTo>
                <a:lnTo>
                  <a:pt x="428874" y="34933"/>
                </a:lnTo>
                <a:lnTo>
                  <a:pt x="428874" y="50673"/>
                </a:lnTo>
                <a:lnTo>
                  <a:pt x="435220" y="57150"/>
                </a:lnTo>
                <a:lnTo>
                  <a:pt x="451104" y="57150"/>
                </a:lnTo>
                <a:lnTo>
                  <a:pt x="457449" y="50673"/>
                </a:lnTo>
                <a:lnTo>
                  <a:pt x="457449" y="34933"/>
                </a:lnTo>
                <a:lnTo>
                  <a:pt x="451104" y="2857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0200" y="52539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06810" y="4169407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7575" y="4169407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50338" y="4169407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17392" y="4169407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81607" y="5557214"/>
            <a:ext cx="732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9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834365" y="4187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13931" y="415632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0" y="319800"/>
                </a:moveTo>
                <a:lnTo>
                  <a:pt x="20695" y="330195"/>
                </a:lnTo>
                <a:lnTo>
                  <a:pt x="104790" y="371475"/>
                </a:lnTo>
                <a:lnTo>
                  <a:pt x="104790" y="350769"/>
                </a:lnTo>
                <a:lnTo>
                  <a:pt x="41680" y="319800"/>
                </a:lnTo>
                <a:close/>
              </a:path>
              <a:path w="208279" h="371475">
                <a:moveTo>
                  <a:pt x="20695" y="309503"/>
                </a:moveTo>
                <a:lnTo>
                  <a:pt x="0" y="330195"/>
                </a:lnTo>
                <a:lnTo>
                  <a:pt x="20695" y="330195"/>
                </a:lnTo>
                <a:lnTo>
                  <a:pt x="20695" y="309503"/>
                </a:lnTo>
                <a:close/>
              </a:path>
              <a:path w="208279" h="371475">
                <a:moveTo>
                  <a:pt x="163458" y="238772"/>
                </a:moveTo>
                <a:lnTo>
                  <a:pt x="20695" y="309503"/>
                </a:lnTo>
                <a:lnTo>
                  <a:pt x="41680" y="319800"/>
                </a:lnTo>
                <a:lnTo>
                  <a:pt x="187330" y="247650"/>
                </a:lnTo>
                <a:lnTo>
                  <a:pt x="163458" y="238772"/>
                </a:lnTo>
                <a:close/>
              </a:path>
              <a:path w="208279" h="371475">
                <a:moveTo>
                  <a:pt x="208026" y="226944"/>
                </a:moveTo>
                <a:lnTo>
                  <a:pt x="187330" y="226944"/>
                </a:lnTo>
                <a:lnTo>
                  <a:pt x="187330" y="247650"/>
                </a:lnTo>
                <a:lnTo>
                  <a:pt x="208026" y="226944"/>
                </a:lnTo>
                <a:close/>
              </a:path>
              <a:path w="208279" h="371475">
                <a:moveTo>
                  <a:pt x="44437" y="173915"/>
                </a:moveTo>
                <a:lnTo>
                  <a:pt x="20695" y="185678"/>
                </a:lnTo>
                <a:lnTo>
                  <a:pt x="163458" y="238772"/>
                </a:lnTo>
                <a:lnTo>
                  <a:pt x="187330" y="226944"/>
                </a:lnTo>
                <a:lnTo>
                  <a:pt x="44437" y="173915"/>
                </a:lnTo>
                <a:close/>
              </a:path>
              <a:path w="208279" h="371475">
                <a:moveTo>
                  <a:pt x="20695" y="165104"/>
                </a:moveTo>
                <a:lnTo>
                  <a:pt x="0" y="185678"/>
                </a:lnTo>
                <a:lnTo>
                  <a:pt x="20695" y="185678"/>
                </a:lnTo>
                <a:lnTo>
                  <a:pt x="20695" y="165104"/>
                </a:lnTo>
                <a:close/>
              </a:path>
              <a:path w="208279" h="371475">
                <a:moveTo>
                  <a:pt x="166565" y="92833"/>
                </a:moveTo>
                <a:lnTo>
                  <a:pt x="20695" y="165104"/>
                </a:lnTo>
                <a:lnTo>
                  <a:pt x="44437" y="173915"/>
                </a:lnTo>
                <a:lnTo>
                  <a:pt x="187330" y="103119"/>
                </a:lnTo>
                <a:lnTo>
                  <a:pt x="166565" y="92833"/>
                </a:lnTo>
                <a:close/>
              </a:path>
              <a:path w="208279" h="371475">
                <a:moveTo>
                  <a:pt x="187330" y="82545"/>
                </a:moveTo>
                <a:lnTo>
                  <a:pt x="187330" y="103119"/>
                </a:lnTo>
                <a:lnTo>
                  <a:pt x="208026" y="103119"/>
                </a:lnTo>
                <a:lnTo>
                  <a:pt x="187330" y="82545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5" y="92833"/>
                </a:lnTo>
                <a:lnTo>
                  <a:pt x="187330" y="82545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13931" y="4156329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74"/>
                </a:moveTo>
                <a:lnTo>
                  <a:pt x="20695" y="330195"/>
                </a:lnTo>
                <a:lnTo>
                  <a:pt x="0" y="330195"/>
                </a:lnTo>
                <a:lnTo>
                  <a:pt x="20695" y="309503"/>
                </a:lnTo>
                <a:lnTo>
                  <a:pt x="187330" y="226944"/>
                </a:lnTo>
                <a:lnTo>
                  <a:pt x="187330" y="247649"/>
                </a:lnTo>
                <a:lnTo>
                  <a:pt x="20695" y="185678"/>
                </a:lnTo>
                <a:lnTo>
                  <a:pt x="0" y="185678"/>
                </a:lnTo>
                <a:lnTo>
                  <a:pt x="20695" y="165104"/>
                </a:lnTo>
                <a:lnTo>
                  <a:pt x="187330" y="82545"/>
                </a:lnTo>
                <a:lnTo>
                  <a:pt x="187330" y="103119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45"/>
                </a:lnTo>
                <a:lnTo>
                  <a:pt x="208025" y="103119"/>
                </a:lnTo>
                <a:lnTo>
                  <a:pt x="187330" y="103119"/>
                </a:lnTo>
                <a:lnTo>
                  <a:pt x="20695" y="185678"/>
                </a:lnTo>
                <a:lnTo>
                  <a:pt x="20695" y="165104"/>
                </a:lnTo>
                <a:lnTo>
                  <a:pt x="187330" y="226944"/>
                </a:lnTo>
                <a:lnTo>
                  <a:pt x="208025" y="226944"/>
                </a:lnTo>
                <a:lnTo>
                  <a:pt x="187330" y="247649"/>
                </a:lnTo>
                <a:lnTo>
                  <a:pt x="20695" y="330195"/>
                </a:lnTo>
                <a:lnTo>
                  <a:pt x="20695" y="309503"/>
                </a:lnTo>
                <a:lnTo>
                  <a:pt x="104790" y="350769"/>
                </a:lnTo>
                <a:lnTo>
                  <a:pt x="104790" y="371474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8285" y="4028634"/>
            <a:ext cx="203469" cy="168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37931" y="4161032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557" y="319861"/>
                </a:moveTo>
                <a:lnTo>
                  <a:pt x="20695" y="330195"/>
                </a:lnTo>
                <a:lnTo>
                  <a:pt x="104790" y="371475"/>
                </a:lnTo>
                <a:lnTo>
                  <a:pt x="104790" y="350901"/>
                </a:lnTo>
                <a:lnTo>
                  <a:pt x="41557" y="319861"/>
                </a:lnTo>
                <a:close/>
              </a:path>
              <a:path w="208279" h="371475">
                <a:moveTo>
                  <a:pt x="20695" y="309621"/>
                </a:moveTo>
                <a:lnTo>
                  <a:pt x="0" y="330195"/>
                </a:lnTo>
                <a:lnTo>
                  <a:pt x="20695" y="330195"/>
                </a:lnTo>
                <a:lnTo>
                  <a:pt x="20695" y="309621"/>
                </a:lnTo>
                <a:close/>
              </a:path>
              <a:path w="208279" h="371475">
                <a:moveTo>
                  <a:pt x="163588" y="238837"/>
                </a:moveTo>
                <a:lnTo>
                  <a:pt x="20695" y="309621"/>
                </a:lnTo>
                <a:lnTo>
                  <a:pt x="41557" y="319861"/>
                </a:lnTo>
                <a:lnTo>
                  <a:pt x="187330" y="247650"/>
                </a:lnTo>
                <a:lnTo>
                  <a:pt x="163588" y="238837"/>
                </a:lnTo>
                <a:close/>
              </a:path>
              <a:path w="208279" h="371475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1475">
                <a:moveTo>
                  <a:pt x="44567" y="173971"/>
                </a:moveTo>
                <a:lnTo>
                  <a:pt x="20695" y="185796"/>
                </a:lnTo>
                <a:lnTo>
                  <a:pt x="163588" y="238837"/>
                </a:lnTo>
                <a:lnTo>
                  <a:pt x="187330" y="227076"/>
                </a:lnTo>
                <a:lnTo>
                  <a:pt x="44567" y="173971"/>
                </a:lnTo>
                <a:close/>
              </a:path>
              <a:path w="208279" h="371475">
                <a:moveTo>
                  <a:pt x="20695" y="165091"/>
                </a:moveTo>
                <a:lnTo>
                  <a:pt x="0" y="185796"/>
                </a:lnTo>
                <a:lnTo>
                  <a:pt x="20695" y="185796"/>
                </a:lnTo>
                <a:lnTo>
                  <a:pt x="20695" y="165091"/>
                </a:lnTo>
                <a:close/>
              </a:path>
              <a:path w="208279" h="371475">
                <a:moveTo>
                  <a:pt x="166433" y="92897"/>
                </a:moveTo>
                <a:lnTo>
                  <a:pt x="20695" y="165091"/>
                </a:lnTo>
                <a:lnTo>
                  <a:pt x="44567" y="173971"/>
                </a:lnTo>
                <a:lnTo>
                  <a:pt x="187330" y="103251"/>
                </a:lnTo>
                <a:lnTo>
                  <a:pt x="166433" y="92897"/>
                </a:lnTo>
                <a:close/>
              </a:path>
              <a:path w="208279" h="371475">
                <a:moveTo>
                  <a:pt x="187330" y="82545"/>
                </a:moveTo>
                <a:lnTo>
                  <a:pt x="187330" y="103251"/>
                </a:lnTo>
                <a:lnTo>
                  <a:pt x="208026" y="103251"/>
                </a:lnTo>
                <a:lnTo>
                  <a:pt x="187330" y="82545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692"/>
                </a:lnTo>
                <a:lnTo>
                  <a:pt x="20695" y="20692"/>
                </a:lnTo>
                <a:lnTo>
                  <a:pt x="166433" y="92897"/>
                </a:lnTo>
                <a:lnTo>
                  <a:pt x="187330" y="82545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7931" y="4161032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74"/>
                </a:moveTo>
                <a:lnTo>
                  <a:pt x="20695" y="330195"/>
                </a:lnTo>
                <a:lnTo>
                  <a:pt x="0" y="330195"/>
                </a:lnTo>
                <a:lnTo>
                  <a:pt x="20695" y="309621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796"/>
                </a:lnTo>
                <a:lnTo>
                  <a:pt x="0" y="185796"/>
                </a:lnTo>
                <a:lnTo>
                  <a:pt x="20695" y="165091"/>
                </a:lnTo>
                <a:lnTo>
                  <a:pt x="187330" y="82545"/>
                </a:lnTo>
                <a:lnTo>
                  <a:pt x="187330" y="103250"/>
                </a:lnTo>
                <a:lnTo>
                  <a:pt x="20695" y="20692"/>
                </a:lnTo>
                <a:lnTo>
                  <a:pt x="0" y="20692"/>
                </a:lnTo>
                <a:lnTo>
                  <a:pt x="20695" y="0"/>
                </a:lnTo>
                <a:lnTo>
                  <a:pt x="187330" y="82545"/>
                </a:lnTo>
                <a:lnTo>
                  <a:pt x="208025" y="103250"/>
                </a:lnTo>
                <a:lnTo>
                  <a:pt x="187330" y="103250"/>
                </a:lnTo>
                <a:lnTo>
                  <a:pt x="20695" y="185796"/>
                </a:lnTo>
                <a:lnTo>
                  <a:pt x="20695" y="165091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195"/>
                </a:lnTo>
                <a:lnTo>
                  <a:pt x="20695" y="309621"/>
                </a:lnTo>
                <a:lnTo>
                  <a:pt x="104790" y="350900"/>
                </a:lnTo>
                <a:lnTo>
                  <a:pt x="104790" y="371474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32285" y="4033456"/>
            <a:ext cx="203469" cy="168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400" y="34251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000" y="36537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57400" y="36537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57400" y="39585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9800" y="36537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00" y="3806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86600" y="36537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86600" y="36537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86600" y="39585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36537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81800" y="3806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28800" y="342519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4600" y="34251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53200" y="342519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39000" y="342519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81800" y="34251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983995" y="31648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09428" y="31648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00200" y="47047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7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47800" y="502539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47800" y="510159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00200" y="510159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19237" y="5477827"/>
            <a:ext cx="161924" cy="161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69650" y="489940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28800" y="5787426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0200" y="472059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96200" y="472059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7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800" y="504126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3800" y="511746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96200" y="511746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15237" y="5493698"/>
            <a:ext cx="161924" cy="161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39000" y="472059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852670" y="489940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673478" y="491376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73945" y="491376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517395" y="4366004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80828" y="4366004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79195" y="36235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66628" y="36235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508377" y="444220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13645" y="445656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79195" y="444220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242828" y="444220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467600" y="456819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77200" y="502539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50595" y="5661758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35023" y="1105624"/>
            <a:ext cx="8286115" cy="19602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RS=0: The word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line is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not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selected.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M3 and M4 are</a:t>
            </a:r>
            <a:r>
              <a:rPr sz="2000" spc="-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OFF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data-bit is held: 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latch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preserves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its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two stable</a:t>
            </a:r>
            <a:r>
              <a:rPr sz="2000" spc="-2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states.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If RS=0 for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rows: CC and CC are charged up to near VDD by pulling up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  MP1 and MP2 (both in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saturation)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4523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667000" y="311313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20">
                <a:moveTo>
                  <a:pt x="33015" y="385968"/>
                </a:moveTo>
                <a:lnTo>
                  <a:pt x="0" y="464454"/>
                </a:lnTo>
                <a:lnTo>
                  <a:pt x="82677" y="443880"/>
                </a:lnTo>
                <a:lnTo>
                  <a:pt x="7112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46" y="407694"/>
                </a:lnTo>
                <a:lnTo>
                  <a:pt x="33015" y="385968"/>
                </a:lnTo>
                <a:close/>
              </a:path>
              <a:path w="539750" h="464820">
                <a:moveTo>
                  <a:pt x="51646" y="407694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18" y="422122"/>
                </a:lnTo>
                <a:lnTo>
                  <a:pt x="51646" y="407694"/>
                </a:lnTo>
                <a:close/>
              </a:path>
              <a:path w="539750" h="464820">
                <a:moveTo>
                  <a:pt x="64018" y="422122"/>
                </a:moveTo>
                <a:lnTo>
                  <a:pt x="54351" y="430408"/>
                </a:lnTo>
                <a:lnTo>
                  <a:pt x="71124" y="430408"/>
                </a:lnTo>
                <a:lnTo>
                  <a:pt x="64018" y="422122"/>
                </a:lnTo>
                <a:close/>
              </a:path>
              <a:path w="539750" h="464820">
                <a:moveTo>
                  <a:pt x="527182" y="0"/>
                </a:moveTo>
                <a:lnTo>
                  <a:pt x="51646" y="407694"/>
                </a:lnTo>
                <a:lnTo>
                  <a:pt x="64018" y="422122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13582" y="311313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20">
                <a:moveTo>
                  <a:pt x="475608" y="422125"/>
                </a:moveTo>
                <a:lnTo>
                  <a:pt x="456956" y="443880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608" y="422125"/>
                </a:lnTo>
                <a:close/>
              </a:path>
              <a:path w="539750" h="464820">
                <a:moveTo>
                  <a:pt x="487980" y="407694"/>
                </a:moveTo>
                <a:lnTo>
                  <a:pt x="475608" y="422125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80" y="407694"/>
                </a:lnTo>
                <a:close/>
              </a:path>
              <a:path w="539750" h="464820">
                <a:moveTo>
                  <a:pt x="506608" y="385968"/>
                </a:moveTo>
                <a:lnTo>
                  <a:pt x="487980" y="407694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20">
                <a:moveTo>
                  <a:pt x="12435" y="0"/>
                </a:moveTo>
                <a:lnTo>
                  <a:pt x="0" y="14478"/>
                </a:lnTo>
                <a:lnTo>
                  <a:pt x="475608" y="422125"/>
                </a:lnTo>
                <a:lnTo>
                  <a:pt x="487980" y="407694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48200" y="46926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000" y="61404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348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513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20" y="342082"/>
            <a:ext cx="5494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2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023" y="4112170"/>
            <a:ext cx="8234045" cy="17957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RS=1: The word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now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selected. M3 and M4 are</a:t>
            </a:r>
            <a:r>
              <a:rPr sz="20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Four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 “1” Operation (V1=VOL, V2=VOH at</a:t>
            </a:r>
            <a:r>
              <a:rPr sz="2000" spc="-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t=0-):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Clr>
                <a:srgbClr val="0000FF"/>
              </a:buClr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VOL by the data-write circuitry. Therefore, V2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VOL, then M1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tur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off V1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VOH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M2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turns on pulling down V2 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18288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18288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279012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25908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25478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2819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1242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2971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5398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5398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27415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589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2589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2819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28178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36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25478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2819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3480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2971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5398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36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2590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25908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2590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27415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2589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25891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2819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28178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25478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25478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124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0392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0392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0392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0392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4269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057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0264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0264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18988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031247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0312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19035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295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524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52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182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524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524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52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182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524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295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295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295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0345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0345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25749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2895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2971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3480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3657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2590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25908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29114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2987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29876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36391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2590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2783590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2783590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235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235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4932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28" y="14932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3120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3263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3120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3120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4384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5314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6352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9833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9833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0200" y="563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26284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349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2257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1" y="342082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106" y="4419570"/>
            <a:ext cx="5607685" cy="16732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9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Read “1”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 (V1=VOH, V2=VOL at</a:t>
            </a:r>
            <a:r>
              <a:rPr sz="20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t=0-):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99800"/>
              </a:lnSpc>
              <a:spcBef>
                <a:spcPts val="500"/>
              </a:spcBef>
              <a:buClr>
                <a:srgbClr val="0000FF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VC retains pre-charge level, while VC 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</a:t>
            </a:r>
            <a:r>
              <a:rPr sz="2000" spc="-1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by  M2 ON. Data-read circuitry detects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small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  difference VC – VC &gt; 0,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amplifies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it as a “1”  data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output.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736288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30050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581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9970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3005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805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8841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514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23560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23607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0321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3429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3429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8052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41148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3048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336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3444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34448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821108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16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7835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352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9886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10924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05400" y="5029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24600" y="533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58968" y="3097895"/>
            <a:ext cx="1552575" cy="788670"/>
          </a:xfrm>
          <a:custGeom>
            <a:avLst/>
            <a:gdLst/>
            <a:ahLst/>
            <a:cxnLst/>
            <a:rect l="l" t="t" r="r" b="b"/>
            <a:pathLst>
              <a:path w="1552575" h="788670">
                <a:moveTo>
                  <a:pt x="0" y="696468"/>
                </a:moveTo>
                <a:lnTo>
                  <a:pt x="27432" y="788304"/>
                </a:lnTo>
                <a:lnTo>
                  <a:pt x="77604" y="720486"/>
                </a:lnTo>
                <a:lnTo>
                  <a:pt x="53736" y="720486"/>
                </a:lnTo>
                <a:lnTo>
                  <a:pt x="25664" y="715402"/>
                </a:lnTo>
                <a:lnTo>
                  <a:pt x="28191" y="701392"/>
                </a:lnTo>
                <a:lnTo>
                  <a:pt x="0" y="696468"/>
                </a:lnTo>
                <a:close/>
              </a:path>
              <a:path w="1552575" h="788670">
                <a:moveTo>
                  <a:pt x="28191" y="701392"/>
                </a:moveTo>
                <a:lnTo>
                  <a:pt x="25664" y="715402"/>
                </a:lnTo>
                <a:lnTo>
                  <a:pt x="53736" y="720486"/>
                </a:lnTo>
                <a:lnTo>
                  <a:pt x="56301" y="706302"/>
                </a:lnTo>
                <a:lnTo>
                  <a:pt x="28191" y="701392"/>
                </a:lnTo>
                <a:close/>
              </a:path>
              <a:path w="1552575" h="788670">
                <a:moveTo>
                  <a:pt x="56301" y="706302"/>
                </a:moveTo>
                <a:lnTo>
                  <a:pt x="53736" y="720486"/>
                </a:lnTo>
                <a:lnTo>
                  <a:pt x="77604" y="720486"/>
                </a:lnTo>
                <a:lnTo>
                  <a:pt x="84460" y="711220"/>
                </a:lnTo>
                <a:lnTo>
                  <a:pt x="56301" y="706302"/>
                </a:lnTo>
                <a:close/>
              </a:path>
              <a:path w="1552575" h="788670">
                <a:moveTo>
                  <a:pt x="878220" y="0"/>
                </a:moveTo>
                <a:lnTo>
                  <a:pt x="844814" y="0"/>
                </a:lnTo>
                <a:lnTo>
                  <a:pt x="748680" y="1036"/>
                </a:lnTo>
                <a:lnTo>
                  <a:pt x="659526" y="3688"/>
                </a:lnTo>
                <a:lnTo>
                  <a:pt x="577992" y="8382"/>
                </a:lnTo>
                <a:lnTo>
                  <a:pt x="528309" y="12832"/>
                </a:lnTo>
                <a:lnTo>
                  <a:pt x="482864" y="18166"/>
                </a:lnTo>
                <a:lnTo>
                  <a:pt x="442203" y="24140"/>
                </a:lnTo>
                <a:lnTo>
                  <a:pt x="390265" y="33528"/>
                </a:lnTo>
                <a:lnTo>
                  <a:pt x="347593" y="43708"/>
                </a:lnTo>
                <a:lnTo>
                  <a:pt x="302270" y="59710"/>
                </a:lnTo>
                <a:lnTo>
                  <a:pt x="267340" y="79400"/>
                </a:lnTo>
                <a:lnTo>
                  <a:pt x="227197" y="119024"/>
                </a:lnTo>
                <a:lnTo>
                  <a:pt x="204734" y="152034"/>
                </a:lnTo>
                <a:lnTo>
                  <a:pt x="167518" y="214000"/>
                </a:lnTo>
                <a:lnTo>
                  <a:pt x="140086" y="266700"/>
                </a:lnTo>
                <a:lnTo>
                  <a:pt x="115824" y="327172"/>
                </a:lnTo>
                <a:lnTo>
                  <a:pt x="94488" y="393954"/>
                </a:lnTo>
                <a:lnTo>
                  <a:pt x="75438" y="465978"/>
                </a:lnTo>
                <a:lnTo>
                  <a:pt x="66690" y="503560"/>
                </a:lnTo>
                <a:lnTo>
                  <a:pt x="58308" y="542300"/>
                </a:lnTo>
                <a:lnTo>
                  <a:pt x="50292" y="581680"/>
                </a:lnTo>
                <a:lnTo>
                  <a:pt x="42550" y="621792"/>
                </a:lnTo>
                <a:lnTo>
                  <a:pt x="28191" y="701392"/>
                </a:lnTo>
                <a:lnTo>
                  <a:pt x="56301" y="706302"/>
                </a:lnTo>
                <a:lnTo>
                  <a:pt x="70622" y="627126"/>
                </a:lnTo>
                <a:lnTo>
                  <a:pt x="78242" y="587380"/>
                </a:lnTo>
                <a:lnTo>
                  <a:pt x="86227" y="548274"/>
                </a:lnTo>
                <a:lnTo>
                  <a:pt x="94488" y="510052"/>
                </a:lnTo>
                <a:lnTo>
                  <a:pt x="103266" y="472836"/>
                </a:lnTo>
                <a:lnTo>
                  <a:pt x="121920" y="402214"/>
                </a:lnTo>
                <a:lnTo>
                  <a:pt x="142615" y="337200"/>
                </a:lnTo>
                <a:lnTo>
                  <a:pt x="165872" y="279166"/>
                </a:lnTo>
                <a:lnTo>
                  <a:pt x="192145" y="228752"/>
                </a:lnTo>
                <a:lnTo>
                  <a:pt x="217688" y="185806"/>
                </a:lnTo>
                <a:lnTo>
                  <a:pt x="239024" y="151516"/>
                </a:lnTo>
                <a:lnTo>
                  <a:pt x="270631" y="113416"/>
                </a:lnTo>
                <a:lnTo>
                  <a:pt x="304921" y="90068"/>
                </a:lnTo>
                <a:lnTo>
                  <a:pt x="343143" y="74828"/>
                </a:lnTo>
                <a:lnTo>
                  <a:pt x="381121" y="64770"/>
                </a:lnTo>
                <a:lnTo>
                  <a:pt x="428487" y="55382"/>
                </a:lnTo>
                <a:lnTo>
                  <a:pt x="508132" y="43708"/>
                </a:lnTo>
                <a:lnTo>
                  <a:pt x="554979" y="39014"/>
                </a:lnTo>
                <a:lnTo>
                  <a:pt x="605911" y="35204"/>
                </a:lnTo>
                <a:lnTo>
                  <a:pt x="660532" y="32278"/>
                </a:lnTo>
                <a:lnTo>
                  <a:pt x="718809" y="30236"/>
                </a:lnTo>
                <a:lnTo>
                  <a:pt x="812170" y="28712"/>
                </a:lnTo>
                <a:lnTo>
                  <a:pt x="1551570" y="28590"/>
                </a:lnTo>
                <a:lnTo>
                  <a:pt x="1551950" y="18166"/>
                </a:lnTo>
                <a:lnTo>
                  <a:pt x="1090300" y="2926"/>
                </a:lnTo>
                <a:lnTo>
                  <a:pt x="946800" y="396"/>
                </a:lnTo>
                <a:lnTo>
                  <a:pt x="878220" y="0"/>
                </a:lnTo>
                <a:close/>
              </a:path>
              <a:path w="1552575" h="788670">
                <a:moveTo>
                  <a:pt x="1551570" y="28590"/>
                </a:moveTo>
                <a:lnTo>
                  <a:pt x="878067" y="28590"/>
                </a:lnTo>
                <a:lnTo>
                  <a:pt x="911870" y="28712"/>
                </a:lnTo>
                <a:lnTo>
                  <a:pt x="1089538" y="31394"/>
                </a:lnTo>
                <a:lnTo>
                  <a:pt x="1550913" y="46634"/>
                </a:lnTo>
                <a:lnTo>
                  <a:pt x="1551570" y="2859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350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102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1" y="342082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434" y="4290919"/>
            <a:ext cx="6142355" cy="11258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9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 “0” Operation (V1=VOH, V2=VOL at</a:t>
            </a:r>
            <a:r>
              <a:rPr sz="2000" spc="-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t=0-):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 by the data-write</a:t>
            </a:r>
            <a:r>
              <a:rPr sz="2000" spc="-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circuitry.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Since V1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VOL,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M2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turns off, therefore V2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VOH.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736288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3005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581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9970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30050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805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8841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514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23560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23607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0321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3429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3429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8052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41148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3048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336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3444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34448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821108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16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7835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352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9886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10924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351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511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666" y="461589"/>
            <a:ext cx="5360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Magnitude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Comparator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2" y="1510699"/>
            <a:ext cx="736790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5" dirty="0">
                <a:latin typeface="Arial"/>
                <a:cs typeface="Arial"/>
              </a:rPr>
              <a:t>Compute </a:t>
            </a:r>
            <a:r>
              <a:rPr sz="3200" spc="-395" dirty="0">
                <a:latin typeface="Arial"/>
                <a:cs typeface="Arial"/>
              </a:rPr>
              <a:t>B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280" dirty="0">
                <a:latin typeface="Arial"/>
                <a:cs typeface="Arial"/>
              </a:rPr>
              <a:t>A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80" dirty="0">
                <a:latin typeface="Arial"/>
                <a:cs typeface="Arial"/>
              </a:rPr>
              <a:t>look </a:t>
            </a:r>
            <a:r>
              <a:rPr sz="3200" spc="-45" dirty="0">
                <a:latin typeface="Arial"/>
                <a:cs typeface="Arial"/>
              </a:rPr>
              <a:t>at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sign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95" dirty="0">
                <a:latin typeface="Arial"/>
                <a:cs typeface="Arial"/>
              </a:rPr>
              <a:t>B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285" dirty="0">
                <a:latin typeface="Arial"/>
                <a:cs typeface="Arial"/>
              </a:rPr>
              <a:t>A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395" dirty="0">
                <a:latin typeface="Arial"/>
                <a:cs typeface="Arial"/>
              </a:rPr>
              <a:t>B </a:t>
            </a:r>
            <a:r>
              <a:rPr sz="3200" spc="-275" dirty="0">
                <a:latin typeface="Arial"/>
                <a:cs typeface="Arial"/>
              </a:rPr>
              <a:t>+ </a:t>
            </a:r>
            <a:r>
              <a:rPr sz="3200" spc="-280" dirty="0">
                <a:latin typeface="Arial"/>
                <a:cs typeface="Arial"/>
              </a:rPr>
              <a:t>~A </a:t>
            </a:r>
            <a:r>
              <a:rPr sz="3200" spc="-275" dirty="0">
                <a:latin typeface="Arial"/>
                <a:cs typeface="Arial"/>
              </a:rPr>
              <a:t>+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For </a:t>
            </a:r>
            <a:r>
              <a:rPr sz="3200" spc="-150" dirty="0">
                <a:latin typeface="Arial"/>
                <a:cs typeface="Arial"/>
              </a:rPr>
              <a:t>unsigned </a:t>
            </a:r>
            <a:r>
              <a:rPr sz="3200" spc="-135" dirty="0">
                <a:latin typeface="Arial"/>
                <a:cs typeface="Arial"/>
              </a:rPr>
              <a:t>numbers, </a:t>
            </a:r>
            <a:r>
              <a:rPr sz="3200" spc="-114" dirty="0">
                <a:latin typeface="Arial"/>
                <a:cs typeface="Arial"/>
              </a:rPr>
              <a:t>carry </a:t>
            </a:r>
            <a:r>
              <a:rPr sz="3200" spc="-5" dirty="0">
                <a:latin typeface="Arial"/>
                <a:cs typeface="Arial"/>
              </a:rPr>
              <a:t>out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75" dirty="0">
                <a:latin typeface="Arial"/>
                <a:cs typeface="Arial"/>
              </a:rPr>
              <a:t>sign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bit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437" y="5605841"/>
            <a:ext cx="322295" cy="168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6561" y="5361242"/>
            <a:ext cx="366395" cy="330200"/>
          </a:xfrm>
          <a:custGeom>
            <a:avLst/>
            <a:gdLst/>
            <a:ahLst/>
            <a:cxnLst/>
            <a:rect l="l" t="t" r="r" b="b"/>
            <a:pathLst>
              <a:path w="366395" h="330200">
                <a:moveTo>
                  <a:pt x="182861" y="0"/>
                </a:moveTo>
                <a:lnTo>
                  <a:pt x="141431" y="4368"/>
                </a:lnTo>
                <a:lnTo>
                  <a:pt x="102415" y="17466"/>
                </a:lnTo>
                <a:lnTo>
                  <a:pt x="68287" y="37147"/>
                </a:lnTo>
                <a:lnTo>
                  <a:pt x="39048" y="63365"/>
                </a:lnTo>
                <a:lnTo>
                  <a:pt x="2444" y="128918"/>
                </a:lnTo>
                <a:lnTo>
                  <a:pt x="0" y="166054"/>
                </a:lnTo>
                <a:lnTo>
                  <a:pt x="2444" y="201022"/>
                </a:lnTo>
                <a:lnTo>
                  <a:pt x="39048" y="266579"/>
                </a:lnTo>
                <a:lnTo>
                  <a:pt x="68287" y="292796"/>
                </a:lnTo>
                <a:lnTo>
                  <a:pt x="102415" y="312466"/>
                </a:lnTo>
                <a:lnTo>
                  <a:pt x="141431" y="325564"/>
                </a:lnTo>
                <a:lnTo>
                  <a:pt x="182861" y="329956"/>
                </a:lnTo>
                <a:lnTo>
                  <a:pt x="222360" y="325564"/>
                </a:lnTo>
                <a:lnTo>
                  <a:pt x="261377" y="312466"/>
                </a:lnTo>
                <a:lnTo>
                  <a:pt x="295504" y="292796"/>
                </a:lnTo>
                <a:lnTo>
                  <a:pt x="324743" y="266579"/>
                </a:lnTo>
                <a:lnTo>
                  <a:pt x="361315" y="201022"/>
                </a:lnTo>
                <a:lnTo>
                  <a:pt x="366204" y="166054"/>
                </a:lnTo>
                <a:lnTo>
                  <a:pt x="361315" y="128918"/>
                </a:lnTo>
                <a:lnTo>
                  <a:pt x="324743" y="63365"/>
                </a:lnTo>
                <a:lnTo>
                  <a:pt x="295504" y="37147"/>
                </a:lnTo>
                <a:lnTo>
                  <a:pt x="261377" y="17466"/>
                </a:lnTo>
                <a:lnTo>
                  <a:pt x="222360" y="4368"/>
                </a:lnTo>
                <a:lnTo>
                  <a:pt x="182861" y="0"/>
                </a:lnTo>
                <a:close/>
              </a:path>
            </a:pathLst>
          </a:custGeom>
          <a:ln w="13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6785" y="552729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343" y="0"/>
                </a:lnTo>
              </a:path>
            </a:pathLst>
          </a:custGeom>
          <a:ln w="13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9422" y="5444262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3889"/>
                </a:moveTo>
                <a:lnTo>
                  <a:pt x="0" y="0"/>
                </a:lnTo>
              </a:path>
            </a:pathLst>
          </a:custGeom>
          <a:ln w="14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3732" y="5608152"/>
            <a:ext cx="207645" cy="83185"/>
          </a:xfrm>
          <a:custGeom>
            <a:avLst/>
            <a:gdLst/>
            <a:ahLst/>
            <a:cxnLst/>
            <a:rect l="l" t="t" r="r" b="b"/>
            <a:pathLst>
              <a:path w="207645" h="83185">
                <a:moveTo>
                  <a:pt x="0" y="83046"/>
                </a:moveTo>
                <a:lnTo>
                  <a:pt x="207210" y="0"/>
                </a:lnTo>
              </a:path>
            </a:pathLst>
          </a:custGeom>
          <a:ln w="4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3732" y="5361242"/>
            <a:ext cx="200025" cy="93980"/>
          </a:xfrm>
          <a:custGeom>
            <a:avLst/>
            <a:gdLst/>
            <a:ahLst/>
            <a:cxnLst/>
            <a:rect l="l" t="t" r="r" b="b"/>
            <a:pathLst>
              <a:path w="200025" h="93979">
                <a:moveTo>
                  <a:pt x="0" y="0"/>
                </a:moveTo>
                <a:lnTo>
                  <a:pt x="199941" y="93950"/>
                </a:lnTo>
              </a:path>
            </a:pathLst>
          </a:custGeom>
          <a:ln w="4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9422" y="527995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3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9422" y="569119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1272"/>
                </a:moveTo>
                <a:lnTo>
                  <a:pt x="0" y="0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2766" y="552729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90192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5121" y="5361242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368610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5121" y="5691198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509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1437" y="5113758"/>
            <a:ext cx="322295" cy="168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6561" y="4869144"/>
            <a:ext cx="366395" cy="328295"/>
          </a:xfrm>
          <a:custGeom>
            <a:avLst/>
            <a:gdLst/>
            <a:ahLst/>
            <a:cxnLst/>
            <a:rect l="l" t="t" r="r" b="b"/>
            <a:pathLst>
              <a:path w="366395" h="328295">
                <a:moveTo>
                  <a:pt x="182861" y="0"/>
                </a:moveTo>
                <a:lnTo>
                  <a:pt x="141431" y="4368"/>
                </a:lnTo>
                <a:lnTo>
                  <a:pt x="102415" y="17489"/>
                </a:lnTo>
                <a:lnTo>
                  <a:pt x="68287" y="37147"/>
                </a:lnTo>
                <a:lnTo>
                  <a:pt x="39048" y="63365"/>
                </a:lnTo>
                <a:lnTo>
                  <a:pt x="2444" y="128921"/>
                </a:lnTo>
                <a:lnTo>
                  <a:pt x="0" y="163889"/>
                </a:lnTo>
                <a:lnTo>
                  <a:pt x="2444" y="201037"/>
                </a:lnTo>
                <a:lnTo>
                  <a:pt x="39048" y="266593"/>
                </a:lnTo>
                <a:lnTo>
                  <a:pt x="68287" y="292796"/>
                </a:lnTo>
                <a:lnTo>
                  <a:pt x="102415" y="312477"/>
                </a:lnTo>
                <a:lnTo>
                  <a:pt x="141431" y="325587"/>
                </a:lnTo>
                <a:lnTo>
                  <a:pt x="182861" y="327779"/>
                </a:lnTo>
                <a:lnTo>
                  <a:pt x="222360" y="325587"/>
                </a:lnTo>
                <a:lnTo>
                  <a:pt x="261377" y="312477"/>
                </a:lnTo>
                <a:lnTo>
                  <a:pt x="295504" y="292796"/>
                </a:lnTo>
                <a:lnTo>
                  <a:pt x="324743" y="266593"/>
                </a:lnTo>
                <a:lnTo>
                  <a:pt x="361315" y="201037"/>
                </a:lnTo>
                <a:lnTo>
                  <a:pt x="366204" y="163889"/>
                </a:lnTo>
                <a:lnTo>
                  <a:pt x="361315" y="128921"/>
                </a:lnTo>
                <a:lnTo>
                  <a:pt x="324743" y="63365"/>
                </a:lnTo>
                <a:lnTo>
                  <a:pt x="295504" y="37147"/>
                </a:lnTo>
                <a:lnTo>
                  <a:pt x="261377" y="17489"/>
                </a:lnTo>
                <a:lnTo>
                  <a:pt x="222360" y="4368"/>
                </a:lnTo>
                <a:lnTo>
                  <a:pt x="182861" y="0"/>
                </a:lnTo>
                <a:close/>
              </a:path>
            </a:pathLst>
          </a:custGeom>
          <a:ln w="1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6785" y="5033034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343" y="0"/>
                </a:lnTo>
              </a:path>
            </a:pathLst>
          </a:custGeom>
          <a:ln w="13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9422" y="4952190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3878"/>
                </a:moveTo>
                <a:lnTo>
                  <a:pt x="0" y="0"/>
                </a:lnTo>
              </a:path>
            </a:pathLst>
          </a:custGeom>
          <a:ln w="14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3732" y="5116068"/>
            <a:ext cx="207645" cy="81280"/>
          </a:xfrm>
          <a:custGeom>
            <a:avLst/>
            <a:gdLst/>
            <a:ahLst/>
            <a:cxnLst/>
            <a:rect l="l" t="t" r="r" b="b"/>
            <a:pathLst>
              <a:path w="207645" h="81279">
                <a:moveTo>
                  <a:pt x="0" y="80854"/>
                </a:moveTo>
                <a:lnTo>
                  <a:pt x="207210" y="0"/>
                </a:lnTo>
              </a:path>
            </a:pathLst>
          </a:custGeom>
          <a:ln w="4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23732" y="4869144"/>
            <a:ext cx="200025" cy="93980"/>
          </a:xfrm>
          <a:custGeom>
            <a:avLst/>
            <a:gdLst/>
            <a:ahLst/>
            <a:cxnLst/>
            <a:rect l="l" t="t" r="r" b="b"/>
            <a:pathLst>
              <a:path w="200025" h="93979">
                <a:moveTo>
                  <a:pt x="0" y="0"/>
                </a:moveTo>
                <a:lnTo>
                  <a:pt x="199941" y="93976"/>
                </a:lnTo>
              </a:path>
            </a:pathLst>
          </a:custGeom>
          <a:ln w="4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9422" y="478786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3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9422" y="5196923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3034"/>
                </a:moveTo>
                <a:lnTo>
                  <a:pt x="0" y="0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2766" y="5033034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90192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5121" y="5196923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509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1437" y="4621660"/>
            <a:ext cx="322295" cy="16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6561" y="4376629"/>
            <a:ext cx="366395" cy="328295"/>
          </a:xfrm>
          <a:custGeom>
            <a:avLst/>
            <a:gdLst/>
            <a:ahLst/>
            <a:cxnLst/>
            <a:rect l="l" t="t" r="r" b="b"/>
            <a:pathLst>
              <a:path w="366395" h="328295">
                <a:moveTo>
                  <a:pt x="182861" y="0"/>
                </a:moveTo>
                <a:lnTo>
                  <a:pt x="141431" y="4371"/>
                </a:lnTo>
                <a:lnTo>
                  <a:pt x="102415" y="17478"/>
                </a:lnTo>
                <a:lnTo>
                  <a:pt x="68287" y="37576"/>
                </a:lnTo>
                <a:lnTo>
                  <a:pt x="17112" y="94394"/>
                </a:lnTo>
                <a:lnTo>
                  <a:pt x="0" y="164318"/>
                </a:lnTo>
                <a:lnTo>
                  <a:pt x="2444" y="201454"/>
                </a:lnTo>
                <a:lnTo>
                  <a:pt x="39048" y="267011"/>
                </a:lnTo>
                <a:lnTo>
                  <a:pt x="68287" y="293240"/>
                </a:lnTo>
                <a:lnTo>
                  <a:pt x="102415" y="312898"/>
                </a:lnTo>
                <a:lnTo>
                  <a:pt x="141431" y="323828"/>
                </a:lnTo>
                <a:lnTo>
                  <a:pt x="182861" y="328196"/>
                </a:lnTo>
                <a:lnTo>
                  <a:pt x="222360" y="323828"/>
                </a:lnTo>
                <a:lnTo>
                  <a:pt x="261377" y="312898"/>
                </a:lnTo>
                <a:lnTo>
                  <a:pt x="295504" y="293240"/>
                </a:lnTo>
                <a:lnTo>
                  <a:pt x="324743" y="267011"/>
                </a:lnTo>
                <a:lnTo>
                  <a:pt x="361315" y="201454"/>
                </a:lnTo>
                <a:lnTo>
                  <a:pt x="366204" y="164318"/>
                </a:lnTo>
                <a:lnTo>
                  <a:pt x="361315" y="129339"/>
                </a:lnTo>
                <a:lnTo>
                  <a:pt x="324743" y="61614"/>
                </a:lnTo>
                <a:lnTo>
                  <a:pt x="261377" y="17478"/>
                </a:lnTo>
                <a:lnTo>
                  <a:pt x="222360" y="4371"/>
                </a:lnTo>
                <a:lnTo>
                  <a:pt x="182861" y="0"/>
                </a:lnTo>
                <a:close/>
              </a:path>
            </a:pathLst>
          </a:custGeom>
          <a:ln w="13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6785" y="4540948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343" y="0"/>
                </a:lnTo>
              </a:path>
            </a:pathLst>
          </a:custGeom>
          <a:ln w="13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9422" y="4460092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3878"/>
                </a:moveTo>
                <a:lnTo>
                  <a:pt x="0" y="0"/>
                </a:lnTo>
              </a:path>
            </a:pathLst>
          </a:custGeom>
          <a:ln w="14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3732" y="4623971"/>
            <a:ext cx="207645" cy="81280"/>
          </a:xfrm>
          <a:custGeom>
            <a:avLst/>
            <a:gdLst/>
            <a:ahLst/>
            <a:cxnLst/>
            <a:rect l="l" t="t" r="r" b="b"/>
            <a:pathLst>
              <a:path w="207645" h="81279">
                <a:moveTo>
                  <a:pt x="0" y="80854"/>
                </a:moveTo>
                <a:lnTo>
                  <a:pt x="207210" y="0"/>
                </a:lnTo>
              </a:path>
            </a:pathLst>
          </a:custGeom>
          <a:ln w="4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3732" y="4376629"/>
            <a:ext cx="200025" cy="92710"/>
          </a:xfrm>
          <a:custGeom>
            <a:avLst/>
            <a:gdLst/>
            <a:ahLst/>
            <a:cxnLst/>
            <a:rect l="l" t="t" r="r" b="b"/>
            <a:pathLst>
              <a:path w="200025" h="92710">
                <a:moveTo>
                  <a:pt x="0" y="0"/>
                </a:moveTo>
                <a:lnTo>
                  <a:pt x="199941" y="92202"/>
                </a:lnTo>
              </a:path>
            </a:pathLst>
          </a:custGeom>
          <a:ln w="4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9422" y="4295774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854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9422" y="47048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3034"/>
                </a:moveTo>
                <a:lnTo>
                  <a:pt x="0" y="0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72766" y="454094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90192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5121" y="4376629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368610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5121" y="4704826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509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42421" y="4690055"/>
            <a:ext cx="4203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034" algn="l"/>
              </a:tabLst>
            </a:pPr>
            <a:r>
              <a:rPr sz="7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01437" y="4129574"/>
            <a:ext cx="322295" cy="168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561" y="3884595"/>
            <a:ext cx="366395" cy="328295"/>
          </a:xfrm>
          <a:custGeom>
            <a:avLst/>
            <a:gdLst/>
            <a:ahLst/>
            <a:cxnLst/>
            <a:rect l="l" t="t" r="r" b="b"/>
            <a:pathLst>
              <a:path w="366395" h="328295">
                <a:moveTo>
                  <a:pt x="182861" y="0"/>
                </a:moveTo>
                <a:lnTo>
                  <a:pt x="141431" y="4347"/>
                </a:lnTo>
                <a:lnTo>
                  <a:pt x="102415" y="15289"/>
                </a:lnTo>
                <a:lnTo>
                  <a:pt x="68287" y="34956"/>
                </a:lnTo>
                <a:lnTo>
                  <a:pt x="39048" y="61159"/>
                </a:lnTo>
                <a:lnTo>
                  <a:pt x="17112" y="94296"/>
                </a:lnTo>
                <a:lnTo>
                  <a:pt x="0" y="164197"/>
                </a:lnTo>
                <a:lnTo>
                  <a:pt x="2444" y="201414"/>
                </a:lnTo>
                <a:lnTo>
                  <a:pt x="39048" y="266970"/>
                </a:lnTo>
                <a:lnTo>
                  <a:pt x="68287" y="293176"/>
                </a:lnTo>
                <a:lnTo>
                  <a:pt x="102415" y="312846"/>
                </a:lnTo>
                <a:lnTo>
                  <a:pt x="141431" y="323765"/>
                </a:lnTo>
                <a:lnTo>
                  <a:pt x="182861" y="328159"/>
                </a:lnTo>
                <a:lnTo>
                  <a:pt x="222360" y="323765"/>
                </a:lnTo>
                <a:lnTo>
                  <a:pt x="261377" y="312846"/>
                </a:lnTo>
                <a:lnTo>
                  <a:pt x="295504" y="293176"/>
                </a:lnTo>
                <a:lnTo>
                  <a:pt x="324743" y="266970"/>
                </a:lnTo>
                <a:lnTo>
                  <a:pt x="361315" y="201414"/>
                </a:lnTo>
                <a:lnTo>
                  <a:pt x="366204" y="164197"/>
                </a:lnTo>
                <a:lnTo>
                  <a:pt x="361315" y="127061"/>
                </a:lnTo>
                <a:lnTo>
                  <a:pt x="324743" y="61159"/>
                </a:lnTo>
                <a:lnTo>
                  <a:pt x="295504" y="34956"/>
                </a:lnTo>
                <a:lnTo>
                  <a:pt x="261377" y="15289"/>
                </a:lnTo>
                <a:lnTo>
                  <a:pt x="222360" y="4347"/>
                </a:lnTo>
                <a:lnTo>
                  <a:pt x="182861" y="0"/>
                </a:lnTo>
                <a:close/>
              </a:path>
            </a:pathLst>
          </a:custGeom>
          <a:ln w="13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96785" y="4048792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343" y="0"/>
                </a:lnTo>
              </a:path>
            </a:pathLst>
          </a:custGeom>
          <a:ln w="13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9422" y="3967955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3929"/>
                </a:moveTo>
                <a:lnTo>
                  <a:pt x="0" y="0"/>
                </a:lnTo>
              </a:path>
            </a:pathLst>
          </a:custGeom>
          <a:ln w="14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23732" y="4131884"/>
            <a:ext cx="207645" cy="81280"/>
          </a:xfrm>
          <a:custGeom>
            <a:avLst/>
            <a:gdLst/>
            <a:ahLst/>
            <a:cxnLst/>
            <a:rect l="l" t="t" r="r" b="b"/>
            <a:pathLst>
              <a:path w="207645" h="81279">
                <a:moveTo>
                  <a:pt x="0" y="80869"/>
                </a:moveTo>
                <a:lnTo>
                  <a:pt x="207210" y="0"/>
                </a:lnTo>
              </a:path>
            </a:pathLst>
          </a:custGeom>
          <a:ln w="4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3732" y="3884595"/>
            <a:ext cx="200025" cy="92710"/>
          </a:xfrm>
          <a:custGeom>
            <a:avLst/>
            <a:gdLst/>
            <a:ahLst/>
            <a:cxnLst/>
            <a:rect l="l" t="t" r="r" b="b"/>
            <a:pathLst>
              <a:path w="200025" h="92710">
                <a:moveTo>
                  <a:pt x="0" y="0"/>
                </a:moveTo>
                <a:lnTo>
                  <a:pt x="199941" y="92113"/>
                </a:lnTo>
              </a:path>
            </a:pathLst>
          </a:custGeom>
          <a:ln w="4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9422" y="380376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826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89422" y="4212754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3020"/>
                </a:moveTo>
                <a:lnTo>
                  <a:pt x="0" y="0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2766" y="404879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90192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55121" y="3884595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368610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55121" y="4212754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509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56702" y="3769350"/>
            <a:ext cx="19494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95" dirty="0">
                <a:latin typeface="Arial"/>
                <a:cs typeface="Arial"/>
              </a:rPr>
              <a:t>B</a:t>
            </a:r>
            <a:r>
              <a:rPr sz="1125" spc="75" baseline="-29629" dirty="0">
                <a:latin typeface="Arial"/>
                <a:cs typeface="Arial"/>
              </a:rPr>
              <a:t>3</a:t>
            </a:r>
            <a:endParaRPr sz="1125" baseline="-29629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290"/>
              </a:lnSpc>
            </a:pPr>
            <a:r>
              <a:rPr sz="1150" spc="95" dirty="0">
                <a:latin typeface="Arial"/>
                <a:cs typeface="Arial"/>
              </a:rPr>
              <a:t>A</a:t>
            </a:r>
            <a:r>
              <a:rPr sz="1125" spc="52" baseline="-29629" dirty="0">
                <a:latin typeface="Arial"/>
                <a:cs typeface="Arial"/>
              </a:rPr>
              <a:t>3  </a:t>
            </a:r>
            <a:r>
              <a:rPr sz="1150" spc="95" dirty="0">
                <a:latin typeface="Arial"/>
                <a:cs typeface="Arial"/>
              </a:rPr>
              <a:t>B</a:t>
            </a:r>
            <a:r>
              <a:rPr sz="1125" spc="75" baseline="-29629" dirty="0">
                <a:latin typeface="Arial"/>
                <a:cs typeface="Arial"/>
              </a:rPr>
              <a:t>2</a:t>
            </a:r>
            <a:endParaRPr sz="1125" baseline="-2962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90"/>
              </a:lnSpc>
            </a:pPr>
            <a:r>
              <a:rPr sz="1150" spc="95" dirty="0">
                <a:latin typeface="Arial"/>
                <a:cs typeface="Arial"/>
              </a:rPr>
              <a:t>A</a:t>
            </a:r>
            <a:r>
              <a:rPr sz="1125" spc="52" baseline="-29629" dirty="0">
                <a:latin typeface="Arial"/>
                <a:cs typeface="Arial"/>
              </a:rPr>
              <a:t>2  </a:t>
            </a:r>
            <a:r>
              <a:rPr sz="1150" spc="95" dirty="0">
                <a:latin typeface="Arial"/>
                <a:cs typeface="Arial"/>
              </a:rPr>
              <a:t>B</a:t>
            </a:r>
            <a:r>
              <a:rPr sz="1125" spc="75" baseline="-29629" dirty="0">
                <a:latin typeface="Arial"/>
                <a:cs typeface="Arial"/>
              </a:rPr>
              <a:t>1</a:t>
            </a:r>
            <a:endParaRPr sz="1125" baseline="-2962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90"/>
              </a:lnSpc>
            </a:pPr>
            <a:r>
              <a:rPr sz="1150" spc="95" dirty="0">
                <a:latin typeface="Arial"/>
                <a:cs typeface="Arial"/>
              </a:rPr>
              <a:t>A</a:t>
            </a:r>
            <a:r>
              <a:rPr sz="1125" spc="52" baseline="-29629" dirty="0">
                <a:latin typeface="Arial"/>
                <a:cs typeface="Arial"/>
              </a:rPr>
              <a:t>1  </a:t>
            </a:r>
            <a:r>
              <a:rPr sz="1150" spc="95" dirty="0">
                <a:latin typeface="Arial"/>
                <a:cs typeface="Arial"/>
              </a:rPr>
              <a:t>B</a:t>
            </a:r>
            <a:r>
              <a:rPr sz="1125" spc="75" baseline="-29629" dirty="0">
                <a:latin typeface="Arial"/>
                <a:cs typeface="Arial"/>
              </a:rPr>
              <a:t>0</a:t>
            </a:r>
            <a:endParaRPr sz="1125" baseline="-29629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150" spc="95" dirty="0">
                <a:latin typeface="Arial"/>
                <a:cs typeface="Arial"/>
              </a:rPr>
              <a:t>A</a:t>
            </a:r>
            <a:r>
              <a:rPr sz="1125" spc="75" baseline="-29629" dirty="0">
                <a:latin typeface="Arial"/>
                <a:cs typeface="Arial"/>
              </a:rPr>
              <a:t>0</a:t>
            </a:r>
            <a:endParaRPr sz="1125" baseline="-29629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06561" y="5772470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3034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35893" y="5772470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955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6561" y="585550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1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89422" y="5772470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3034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58039" y="466549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192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55595" y="482937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24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0256" y="478786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95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8232" y="4623971"/>
            <a:ext cx="93345" cy="81280"/>
          </a:xfrm>
          <a:custGeom>
            <a:avLst/>
            <a:gdLst/>
            <a:ahLst/>
            <a:cxnLst/>
            <a:rect l="l" t="t" r="r" b="b"/>
            <a:pathLst>
              <a:path w="93345" h="81279">
                <a:moveTo>
                  <a:pt x="93151" y="41527"/>
                </a:moveTo>
                <a:lnTo>
                  <a:pt x="88262" y="21846"/>
                </a:lnTo>
                <a:lnTo>
                  <a:pt x="76071" y="8739"/>
                </a:lnTo>
                <a:lnTo>
                  <a:pt x="56579" y="0"/>
                </a:lnTo>
                <a:lnTo>
                  <a:pt x="37086" y="0"/>
                </a:lnTo>
                <a:lnTo>
                  <a:pt x="17079" y="8739"/>
                </a:lnTo>
                <a:lnTo>
                  <a:pt x="4889" y="21846"/>
                </a:lnTo>
                <a:lnTo>
                  <a:pt x="0" y="41527"/>
                </a:lnTo>
                <a:lnTo>
                  <a:pt x="4889" y="59005"/>
                </a:lnTo>
                <a:lnTo>
                  <a:pt x="17079" y="72115"/>
                </a:lnTo>
                <a:lnTo>
                  <a:pt x="37086" y="80854"/>
                </a:lnTo>
                <a:lnTo>
                  <a:pt x="56579" y="80854"/>
                </a:lnTo>
                <a:lnTo>
                  <a:pt x="76071" y="72115"/>
                </a:lnTo>
                <a:lnTo>
                  <a:pt x="88262" y="59005"/>
                </a:lnTo>
                <a:lnTo>
                  <a:pt x="93151" y="41527"/>
                </a:lnTo>
                <a:close/>
              </a:path>
            </a:pathLst>
          </a:custGeom>
          <a:ln w="4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48232" y="4787860"/>
            <a:ext cx="93345" cy="81280"/>
          </a:xfrm>
          <a:custGeom>
            <a:avLst/>
            <a:gdLst/>
            <a:ahLst/>
            <a:cxnLst/>
            <a:rect l="l" t="t" r="r" b="b"/>
            <a:pathLst>
              <a:path w="93345" h="81279">
                <a:moveTo>
                  <a:pt x="93151" y="41515"/>
                </a:moveTo>
                <a:lnTo>
                  <a:pt x="88262" y="21860"/>
                </a:lnTo>
                <a:lnTo>
                  <a:pt x="76071" y="8739"/>
                </a:lnTo>
                <a:lnTo>
                  <a:pt x="56579" y="0"/>
                </a:lnTo>
                <a:lnTo>
                  <a:pt x="37086" y="0"/>
                </a:lnTo>
                <a:lnTo>
                  <a:pt x="17079" y="8739"/>
                </a:lnTo>
                <a:lnTo>
                  <a:pt x="4889" y="21860"/>
                </a:lnTo>
                <a:lnTo>
                  <a:pt x="0" y="41515"/>
                </a:lnTo>
                <a:lnTo>
                  <a:pt x="4889" y="58994"/>
                </a:lnTo>
                <a:lnTo>
                  <a:pt x="17079" y="72544"/>
                </a:lnTo>
                <a:lnTo>
                  <a:pt x="37086" y="81283"/>
                </a:lnTo>
                <a:lnTo>
                  <a:pt x="56579" y="81283"/>
                </a:lnTo>
                <a:lnTo>
                  <a:pt x="76071" y="72544"/>
                </a:lnTo>
                <a:lnTo>
                  <a:pt x="88262" y="58994"/>
                </a:lnTo>
                <a:lnTo>
                  <a:pt x="93151" y="41515"/>
                </a:lnTo>
                <a:close/>
              </a:path>
            </a:pathLst>
          </a:custGeom>
          <a:ln w="4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14436" y="4623971"/>
            <a:ext cx="186055" cy="328295"/>
          </a:xfrm>
          <a:custGeom>
            <a:avLst/>
            <a:gdLst/>
            <a:ahLst/>
            <a:cxnLst/>
            <a:rect l="l" t="t" r="r" b="b"/>
            <a:pathLst>
              <a:path w="186054" h="328295">
                <a:moveTo>
                  <a:pt x="0" y="0"/>
                </a:moveTo>
                <a:lnTo>
                  <a:pt x="41429" y="4368"/>
                </a:lnTo>
                <a:lnTo>
                  <a:pt x="80446" y="15298"/>
                </a:lnTo>
                <a:lnTo>
                  <a:pt x="114637" y="34979"/>
                </a:lnTo>
                <a:lnTo>
                  <a:pt x="144326" y="61196"/>
                </a:lnTo>
                <a:lnTo>
                  <a:pt x="180931" y="126741"/>
                </a:lnTo>
                <a:lnTo>
                  <a:pt x="185820" y="163889"/>
                </a:lnTo>
                <a:lnTo>
                  <a:pt x="180931" y="201037"/>
                </a:lnTo>
                <a:lnTo>
                  <a:pt x="144326" y="267034"/>
                </a:lnTo>
                <a:lnTo>
                  <a:pt x="114637" y="291060"/>
                </a:lnTo>
                <a:lnTo>
                  <a:pt x="80446" y="310729"/>
                </a:lnTo>
                <a:lnTo>
                  <a:pt x="41429" y="323837"/>
                </a:lnTo>
                <a:lnTo>
                  <a:pt x="0" y="328219"/>
                </a:lnTo>
              </a:path>
            </a:pathLst>
          </a:custGeom>
          <a:ln w="4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41383" y="4623971"/>
            <a:ext cx="273050" cy="328295"/>
          </a:xfrm>
          <a:custGeom>
            <a:avLst/>
            <a:gdLst/>
            <a:ahLst/>
            <a:cxnLst/>
            <a:rect l="l" t="t" r="r" b="b"/>
            <a:pathLst>
              <a:path w="273050" h="328295">
                <a:moveTo>
                  <a:pt x="273053" y="0"/>
                </a:moveTo>
                <a:lnTo>
                  <a:pt x="0" y="0"/>
                </a:lnTo>
                <a:lnTo>
                  <a:pt x="0" y="328219"/>
                </a:lnTo>
                <a:lnTo>
                  <a:pt x="273053" y="328219"/>
                </a:lnTo>
              </a:path>
            </a:pathLst>
          </a:custGeom>
          <a:ln w="46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5819" y="4704826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5" h="78739">
                <a:moveTo>
                  <a:pt x="93119" y="39339"/>
                </a:moveTo>
                <a:lnTo>
                  <a:pt x="88230" y="21849"/>
                </a:lnTo>
                <a:lnTo>
                  <a:pt x="76071" y="6547"/>
                </a:lnTo>
                <a:lnTo>
                  <a:pt x="56547" y="0"/>
                </a:lnTo>
                <a:lnTo>
                  <a:pt x="36572" y="0"/>
                </a:lnTo>
                <a:lnTo>
                  <a:pt x="17047" y="6547"/>
                </a:lnTo>
                <a:lnTo>
                  <a:pt x="4856" y="21849"/>
                </a:lnTo>
                <a:lnTo>
                  <a:pt x="0" y="39339"/>
                </a:lnTo>
                <a:lnTo>
                  <a:pt x="4856" y="56817"/>
                </a:lnTo>
                <a:lnTo>
                  <a:pt x="17047" y="72104"/>
                </a:lnTo>
                <a:lnTo>
                  <a:pt x="36572" y="78663"/>
                </a:lnTo>
                <a:lnTo>
                  <a:pt x="56547" y="78663"/>
                </a:lnTo>
                <a:lnTo>
                  <a:pt x="76071" y="72104"/>
                </a:lnTo>
                <a:lnTo>
                  <a:pt x="88230" y="56817"/>
                </a:lnTo>
                <a:lnTo>
                  <a:pt x="93119" y="39339"/>
                </a:lnTo>
                <a:close/>
              </a:path>
            </a:pathLst>
          </a:custGeom>
          <a:ln w="4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5595" y="474635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24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5595" y="491066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224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45819" y="4871324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5" h="78739">
                <a:moveTo>
                  <a:pt x="93119" y="39336"/>
                </a:moveTo>
                <a:lnTo>
                  <a:pt x="88230" y="21869"/>
                </a:lnTo>
                <a:lnTo>
                  <a:pt x="76071" y="6570"/>
                </a:lnTo>
                <a:lnTo>
                  <a:pt x="56547" y="0"/>
                </a:lnTo>
                <a:lnTo>
                  <a:pt x="36572" y="0"/>
                </a:lnTo>
                <a:lnTo>
                  <a:pt x="17047" y="6570"/>
                </a:lnTo>
                <a:lnTo>
                  <a:pt x="4856" y="21869"/>
                </a:lnTo>
                <a:lnTo>
                  <a:pt x="0" y="39336"/>
                </a:lnTo>
                <a:lnTo>
                  <a:pt x="4856" y="56814"/>
                </a:lnTo>
                <a:lnTo>
                  <a:pt x="17047" y="72115"/>
                </a:lnTo>
                <a:lnTo>
                  <a:pt x="36572" y="78663"/>
                </a:lnTo>
                <a:lnTo>
                  <a:pt x="56547" y="78663"/>
                </a:lnTo>
                <a:lnTo>
                  <a:pt x="76071" y="72115"/>
                </a:lnTo>
                <a:lnTo>
                  <a:pt x="88230" y="56814"/>
                </a:lnTo>
                <a:lnTo>
                  <a:pt x="93119" y="39336"/>
                </a:lnTo>
                <a:close/>
              </a:path>
            </a:pathLst>
          </a:custGeom>
          <a:ln w="4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62958" y="4540948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408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2958" y="474635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36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62958" y="4829376"/>
            <a:ext cx="97790" cy="203835"/>
          </a:xfrm>
          <a:custGeom>
            <a:avLst/>
            <a:gdLst/>
            <a:ahLst/>
            <a:cxnLst/>
            <a:rect l="l" t="t" r="r" b="b"/>
            <a:pathLst>
              <a:path w="97789" h="203835">
                <a:moveTo>
                  <a:pt x="0" y="203657"/>
                </a:moveTo>
                <a:lnTo>
                  <a:pt x="0" y="0"/>
                </a:lnTo>
                <a:lnTo>
                  <a:pt x="97525" y="0"/>
                </a:lnTo>
              </a:path>
            </a:pathLst>
          </a:custGeom>
          <a:ln w="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62958" y="4910660"/>
            <a:ext cx="92710" cy="617220"/>
          </a:xfrm>
          <a:custGeom>
            <a:avLst/>
            <a:gdLst/>
            <a:ahLst/>
            <a:cxnLst/>
            <a:rect l="l" t="t" r="r" b="b"/>
            <a:pathLst>
              <a:path w="92710" h="617220">
                <a:moveTo>
                  <a:pt x="0" y="616636"/>
                </a:moveTo>
                <a:lnTo>
                  <a:pt x="92636" y="616636"/>
                </a:lnTo>
                <a:lnTo>
                  <a:pt x="92636" y="0"/>
                </a:lnTo>
              </a:path>
            </a:pathLst>
          </a:custGeom>
          <a:ln w="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62958" y="4048792"/>
            <a:ext cx="92710" cy="617220"/>
          </a:xfrm>
          <a:custGeom>
            <a:avLst/>
            <a:gdLst/>
            <a:ahLst/>
            <a:cxnLst/>
            <a:rect l="l" t="t" r="r" b="b"/>
            <a:pathLst>
              <a:path w="92710" h="617220">
                <a:moveTo>
                  <a:pt x="92636" y="616705"/>
                </a:moveTo>
                <a:lnTo>
                  <a:pt x="92636" y="0"/>
                </a:lnTo>
                <a:lnTo>
                  <a:pt x="0" y="0"/>
                </a:lnTo>
              </a:path>
            </a:pathLst>
          </a:custGeom>
          <a:ln w="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89422" y="3556711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056"/>
                </a:moveTo>
                <a:lnTo>
                  <a:pt x="0" y="0"/>
                </a:lnTo>
              </a:path>
            </a:pathLst>
          </a:custGeom>
          <a:ln w="4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89422" y="3803768"/>
            <a:ext cx="549910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549516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38939" y="3967955"/>
            <a:ext cx="915669" cy="820419"/>
          </a:xfrm>
          <a:custGeom>
            <a:avLst/>
            <a:gdLst/>
            <a:ahLst/>
            <a:cxnLst/>
            <a:rect l="l" t="t" r="r" b="b"/>
            <a:pathLst>
              <a:path w="915670" h="820420">
                <a:moveTo>
                  <a:pt x="0" y="0"/>
                </a:moveTo>
                <a:lnTo>
                  <a:pt x="0" y="492138"/>
                </a:lnTo>
                <a:lnTo>
                  <a:pt x="548969" y="492138"/>
                </a:lnTo>
                <a:lnTo>
                  <a:pt x="548969" y="819905"/>
                </a:lnTo>
                <a:lnTo>
                  <a:pt x="915238" y="819905"/>
                </a:lnTo>
              </a:path>
            </a:pathLst>
          </a:custGeom>
          <a:ln w="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70736" y="3884595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44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321786" y="4672638"/>
            <a:ext cx="4318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90" dirty="0">
                <a:latin typeface="Arial"/>
                <a:cs typeface="Arial"/>
              </a:rPr>
              <a:t>A </a:t>
            </a:r>
            <a:r>
              <a:rPr sz="1150" spc="75" dirty="0">
                <a:latin typeface="Arial"/>
                <a:cs typeface="Arial"/>
              </a:rPr>
              <a:t>=</a:t>
            </a:r>
            <a:r>
              <a:rPr sz="1150" spc="-90" dirty="0">
                <a:latin typeface="Arial"/>
                <a:cs typeface="Arial"/>
              </a:rPr>
              <a:t> </a:t>
            </a:r>
            <a:r>
              <a:rPr sz="1150" spc="90" dirty="0">
                <a:latin typeface="Arial"/>
                <a:cs typeface="Arial"/>
              </a:rPr>
              <a:t>B</a:t>
            </a:r>
            <a:endParaRPr sz="11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21570" y="4589603"/>
            <a:ext cx="1257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80" dirty="0">
                <a:latin typeface="Arial"/>
                <a:cs typeface="Arial"/>
              </a:rPr>
              <a:t>Z</a:t>
            </a:r>
            <a:endParaRPr sz="11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48052" y="3278708"/>
            <a:ext cx="57213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i="1" spc="140" dirty="0">
                <a:latin typeface="Times New Roman"/>
                <a:cs typeface="Times New Roman"/>
              </a:rPr>
              <a:t>A </a:t>
            </a:r>
            <a:r>
              <a:rPr sz="1700" spc="125" dirty="0">
                <a:latin typeface="Symbol"/>
                <a:cs typeface="Symbol"/>
              </a:rPr>
              <a:t>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i="1" spc="140" dirty="0">
                <a:latin typeface="Times New Roman"/>
                <a:cs typeface="Times New Roman"/>
              </a:rPr>
              <a:t>B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23528" y="3533750"/>
            <a:ext cx="326390" cy="5200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50" spc="95" dirty="0"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565"/>
              </a:spcBef>
            </a:pPr>
            <a:r>
              <a:rPr sz="1150" spc="95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338939" y="380376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653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38939" y="396795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208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78196" y="388459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92540" y="0"/>
                </a:moveTo>
                <a:lnTo>
                  <a:pt x="0" y="0"/>
                </a:lnTo>
              </a:path>
            </a:pathLst>
          </a:custGeom>
          <a:ln w="4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87908" y="3845261"/>
            <a:ext cx="90805" cy="78740"/>
          </a:xfrm>
          <a:custGeom>
            <a:avLst/>
            <a:gdLst/>
            <a:ahLst/>
            <a:cxnLst/>
            <a:rect l="l" t="t" r="r" b="b"/>
            <a:pathLst>
              <a:path w="90804" h="78739">
                <a:moveTo>
                  <a:pt x="90288" y="39333"/>
                </a:moveTo>
                <a:lnTo>
                  <a:pt x="87876" y="21855"/>
                </a:lnTo>
                <a:lnTo>
                  <a:pt x="73208" y="6565"/>
                </a:lnTo>
                <a:lnTo>
                  <a:pt x="56128" y="0"/>
                </a:lnTo>
                <a:lnTo>
                  <a:pt x="34159" y="0"/>
                </a:lnTo>
                <a:lnTo>
                  <a:pt x="17079" y="6565"/>
                </a:lnTo>
                <a:lnTo>
                  <a:pt x="4889" y="21855"/>
                </a:lnTo>
                <a:lnTo>
                  <a:pt x="0" y="39333"/>
                </a:lnTo>
                <a:lnTo>
                  <a:pt x="4889" y="56811"/>
                </a:lnTo>
                <a:lnTo>
                  <a:pt x="17079" y="72101"/>
                </a:lnTo>
                <a:lnTo>
                  <a:pt x="34159" y="78637"/>
                </a:lnTo>
                <a:lnTo>
                  <a:pt x="56128" y="78637"/>
                </a:lnTo>
                <a:lnTo>
                  <a:pt x="73208" y="72101"/>
                </a:lnTo>
                <a:lnTo>
                  <a:pt x="87876" y="56811"/>
                </a:lnTo>
                <a:lnTo>
                  <a:pt x="90288" y="39333"/>
                </a:lnTo>
                <a:close/>
              </a:path>
            </a:pathLst>
          </a:custGeom>
          <a:ln w="4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1767" y="3884595"/>
            <a:ext cx="366395" cy="164465"/>
          </a:xfrm>
          <a:custGeom>
            <a:avLst/>
            <a:gdLst/>
            <a:ahLst/>
            <a:cxnLst/>
            <a:rect l="l" t="t" r="r" b="b"/>
            <a:pathLst>
              <a:path w="366395" h="164464">
                <a:moveTo>
                  <a:pt x="366140" y="0"/>
                </a:moveTo>
                <a:lnTo>
                  <a:pt x="349060" y="50246"/>
                </a:lnTo>
                <a:lnTo>
                  <a:pt x="295569" y="96473"/>
                </a:lnTo>
                <a:lnTo>
                  <a:pt x="258964" y="116142"/>
                </a:lnTo>
                <a:lnTo>
                  <a:pt x="214640" y="133609"/>
                </a:lnTo>
                <a:lnTo>
                  <a:pt x="165813" y="146719"/>
                </a:lnTo>
                <a:lnTo>
                  <a:pt x="112161" y="155458"/>
                </a:lnTo>
                <a:lnTo>
                  <a:pt x="56096" y="162017"/>
                </a:lnTo>
                <a:lnTo>
                  <a:pt x="0" y="164197"/>
                </a:lnTo>
              </a:path>
            </a:pathLst>
          </a:custGeom>
          <a:ln w="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21767" y="3720552"/>
            <a:ext cx="366395" cy="164465"/>
          </a:xfrm>
          <a:custGeom>
            <a:avLst/>
            <a:gdLst/>
            <a:ahLst/>
            <a:cxnLst/>
            <a:rect l="l" t="t" r="r" b="b"/>
            <a:pathLst>
              <a:path w="366395" h="164464">
                <a:moveTo>
                  <a:pt x="0" y="0"/>
                </a:moveTo>
                <a:lnTo>
                  <a:pt x="56096" y="2188"/>
                </a:lnTo>
                <a:lnTo>
                  <a:pt x="112161" y="8753"/>
                </a:lnTo>
                <a:lnTo>
                  <a:pt x="165813" y="17651"/>
                </a:lnTo>
                <a:lnTo>
                  <a:pt x="214640" y="30781"/>
                </a:lnTo>
                <a:lnTo>
                  <a:pt x="258964" y="48259"/>
                </a:lnTo>
                <a:lnTo>
                  <a:pt x="295569" y="67897"/>
                </a:lnTo>
                <a:lnTo>
                  <a:pt x="327091" y="89752"/>
                </a:lnTo>
                <a:lnTo>
                  <a:pt x="361251" y="137810"/>
                </a:lnTo>
                <a:lnTo>
                  <a:pt x="366140" y="164042"/>
                </a:lnTo>
              </a:path>
            </a:pathLst>
          </a:custGeom>
          <a:ln w="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82946" y="3718125"/>
            <a:ext cx="138820" cy="333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297999" y="3735273"/>
            <a:ext cx="57086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i="1" spc="130" dirty="0">
                <a:latin typeface="Times New Roman"/>
                <a:cs typeface="Times New Roman"/>
              </a:rPr>
              <a:t>A </a:t>
            </a:r>
            <a:r>
              <a:rPr sz="1700" spc="114" dirty="0">
                <a:latin typeface="Symbol"/>
                <a:cs typeface="Symbol"/>
              </a:rPr>
              <a:t></a:t>
            </a:r>
            <a:r>
              <a:rPr sz="1700" spc="-170" dirty="0">
                <a:latin typeface="Times New Roman"/>
                <a:cs typeface="Times New Roman"/>
              </a:rPr>
              <a:t> </a:t>
            </a:r>
            <a:r>
              <a:rPr sz="1700" i="1" spc="130" dirty="0">
                <a:latin typeface="Times New Roman"/>
                <a:cs typeface="Times New Roman"/>
              </a:rPr>
              <a:t>B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430779" y="64652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548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1" y="342082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4829" y="4107533"/>
            <a:ext cx="7600950" cy="14293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9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Read “0” Operation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(V1=VOL, V2=VOH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at</a:t>
            </a:r>
            <a:r>
              <a:rPr sz="20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t=0-):</a:t>
            </a:r>
            <a:endParaRPr sz="20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490"/>
              </a:spcBef>
              <a:buClr>
                <a:srgbClr val="0000FF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retains pre-charge level, while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VOL by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M1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ON.</a:t>
            </a:r>
            <a:endParaRPr sz="20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470"/>
              </a:spcBef>
              <a:buClr>
                <a:srgbClr val="0000FF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Data-read circuitry detects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small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 difference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–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VC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&lt; 0,</a:t>
            </a:r>
            <a:r>
              <a:rPr sz="2000" spc="-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amplifies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it as a “0” data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output.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736288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3005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581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9970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2438" y="32758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30050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805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038" y="32758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8841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514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23560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23607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0321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3429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3429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8052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41148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3048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336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3444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34448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821108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16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7835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352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9886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10924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67600" y="563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0200" y="5257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352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3852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1" y="189682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933" y="4702331"/>
            <a:ext cx="5532120" cy="111315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3.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Write “0” Operation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(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OH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at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t=0</a:t>
            </a:r>
            <a:r>
              <a:rPr sz="1950" b="1" i="1" baseline="38461" dirty="0">
                <a:solidFill>
                  <a:srgbClr val="00007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390"/>
              </a:spcBef>
            </a:pPr>
            <a:r>
              <a:rPr sz="20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C </a:t>
            </a:r>
            <a:r>
              <a:rPr sz="2100" b="1" i="1" spc="-100" dirty="0">
                <a:solidFill>
                  <a:srgbClr val="006500"/>
                </a:solidFill>
                <a:latin typeface="Symbol"/>
                <a:cs typeface="Symbol"/>
              </a:rPr>
              <a:t></a:t>
            </a:r>
            <a:r>
              <a:rPr sz="2100" b="1" i="1" spc="-10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15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OL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by the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data-write</a:t>
            </a:r>
            <a:r>
              <a:rPr sz="2000" b="1" i="1" spc="-18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circuitry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Since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100" b="1" i="1" spc="-100" dirty="0">
                <a:solidFill>
                  <a:srgbClr val="FF0000"/>
                </a:solidFill>
                <a:latin typeface="Symbol"/>
                <a:cs typeface="Symbol"/>
              </a:rPr>
              <a:t></a:t>
            </a:r>
            <a:r>
              <a:rPr sz="21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OL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turns off, therefore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100" b="1" i="1" spc="-100" dirty="0">
                <a:solidFill>
                  <a:srgbClr val="FF0000"/>
                </a:solidFill>
                <a:latin typeface="Symbol"/>
                <a:cs typeface="Symbol"/>
              </a:rPr>
              <a:t></a:t>
            </a:r>
            <a:r>
              <a:rPr sz="2100" b="1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OH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736288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3005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581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9970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30050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805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3275076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8841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514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23560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23607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0321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3429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3429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8052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41148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3048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336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3444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34448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821108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16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7835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352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9886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10924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353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269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1" y="189682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SRAM Operation Principles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933" y="4702331"/>
            <a:ext cx="6940550" cy="14135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4.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Read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“0” Operation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(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OL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OH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at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t=0</a:t>
            </a:r>
            <a:r>
              <a:rPr sz="1950" b="1" i="1" baseline="38461" dirty="0">
                <a:solidFill>
                  <a:srgbClr val="00007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390"/>
              </a:spcBef>
            </a:pPr>
            <a:r>
              <a:rPr sz="20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C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retains pre-charge level, while </a:t>
            </a:r>
            <a:r>
              <a:rPr sz="20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C </a:t>
            </a:r>
            <a:r>
              <a:rPr sz="2100" b="1" i="1" spc="-100" dirty="0">
                <a:solidFill>
                  <a:srgbClr val="006500"/>
                </a:solidFill>
                <a:latin typeface="Symbol"/>
                <a:cs typeface="Symbol"/>
              </a:rPr>
              <a:t></a:t>
            </a:r>
            <a:r>
              <a:rPr sz="2100" b="1" i="1" spc="-10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15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OL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by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950" b="1" i="1" spc="-6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450"/>
              </a:spcBef>
            </a:pP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Data-read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circuitry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detects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small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 difference </a:t>
            </a:r>
            <a:r>
              <a:rPr sz="20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C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– </a:t>
            </a:r>
            <a:r>
              <a:rPr sz="20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950" b="1" i="1" spc="7" baseline="-6410" dirty="0">
                <a:solidFill>
                  <a:srgbClr val="006500"/>
                </a:solidFill>
                <a:latin typeface="Times New Roman"/>
                <a:cs typeface="Times New Roman"/>
              </a:rPr>
              <a:t>C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&lt;</a:t>
            </a:r>
            <a:r>
              <a:rPr sz="2000" b="1" i="1" spc="-26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amplifies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it as a “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” data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output.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286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832" y="1736288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0999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084" y="3005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037" y="35814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19970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2438" y="32758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1084" y="30050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037" y="3805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429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199708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0480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599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319875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304647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038" y="32758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78" y="3005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40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610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1375" y="2496435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2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4137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192" y="2496435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5407" y="38841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58165" y="2514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41556" y="319883"/>
                </a:moveTo>
                <a:lnTo>
                  <a:pt x="20695" y="330220"/>
                </a:lnTo>
                <a:lnTo>
                  <a:pt x="104790" y="371490"/>
                </a:lnTo>
                <a:lnTo>
                  <a:pt x="104790" y="350916"/>
                </a:lnTo>
                <a:lnTo>
                  <a:pt x="41556" y="319883"/>
                </a:lnTo>
                <a:close/>
              </a:path>
              <a:path w="208279" h="372110">
                <a:moveTo>
                  <a:pt x="20695" y="309646"/>
                </a:moveTo>
                <a:lnTo>
                  <a:pt x="0" y="330220"/>
                </a:lnTo>
                <a:lnTo>
                  <a:pt x="20695" y="330220"/>
                </a:lnTo>
                <a:lnTo>
                  <a:pt x="20695" y="309646"/>
                </a:lnTo>
                <a:close/>
              </a:path>
              <a:path w="208279" h="372110">
                <a:moveTo>
                  <a:pt x="163590" y="238839"/>
                </a:moveTo>
                <a:lnTo>
                  <a:pt x="20695" y="309646"/>
                </a:lnTo>
                <a:lnTo>
                  <a:pt x="41556" y="319883"/>
                </a:lnTo>
                <a:lnTo>
                  <a:pt x="187330" y="247650"/>
                </a:lnTo>
                <a:lnTo>
                  <a:pt x="163590" y="238839"/>
                </a:lnTo>
                <a:close/>
              </a:path>
              <a:path w="208279" h="372110">
                <a:moveTo>
                  <a:pt x="208026" y="227076"/>
                </a:moveTo>
                <a:lnTo>
                  <a:pt x="187330" y="227076"/>
                </a:lnTo>
                <a:lnTo>
                  <a:pt x="187330" y="247650"/>
                </a:lnTo>
                <a:lnTo>
                  <a:pt x="208026" y="227076"/>
                </a:lnTo>
                <a:close/>
              </a:path>
              <a:path w="208279" h="372110">
                <a:moveTo>
                  <a:pt x="44561" y="173984"/>
                </a:moveTo>
                <a:lnTo>
                  <a:pt x="20695" y="185806"/>
                </a:lnTo>
                <a:lnTo>
                  <a:pt x="163590" y="238839"/>
                </a:lnTo>
                <a:lnTo>
                  <a:pt x="187330" y="227076"/>
                </a:lnTo>
                <a:lnTo>
                  <a:pt x="44561" y="173984"/>
                </a:lnTo>
                <a:close/>
              </a:path>
              <a:path w="208279" h="372110">
                <a:moveTo>
                  <a:pt x="20695" y="165110"/>
                </a:moveTo>
                <a:lnTo>
                  <a:pt x="0" y="185806"/>
                </a:lnTo>
                <a:lnTo>
                  <a:pt x="20695" y="185806"/>
                </a:lnTo>
                <a:lnTo>
                  <a:pt x="20695" y="165110"/>
                </a:lnTo>
                <a:close/>
              </a:path>
              <a:path w="208279" h="372110">
                <a:moveTo>
                  <a:pt x="166443" y="92916"/>
                </a:moveTo>
                <a:lnTo>
                  <a:pt x="20695" y="165110"/>
                </a:lnTo>
                <a:lnTo>
                  <a:pt x="44561" y="173984"/>
                </a:lnTo>
                <a:lnTo>
                  <a:pt x="187330" y="103266"/>
                </a:lnTo>
                <a:lnTo>
                  <a:pt x="166443" y="92916"/>
                </a:lnTo>
                <a:close/>
              </a:path>
              <a:path w="208279" h="372110">
                <a:moveTo>
                  <a:pt x="187330" y="82570"/>
                </a:moveTo>
                <a:lnTo>
                  <a:pt x="187330" y="103266"/>
                </a:lnTo>
                <a:lnTo>
                  <a:pt x="208026" y="103266"/>
                </a:lnTo>
                <a:lnTo>
                  <a:pt x="187330" y="82570"/>
                </a:lnTo>
                <a:close/>
              </a:path>
              <a:path w="208279" h="372110">
                <a:moveTo>
                  <a:pt x="20695" y="0"/>
                </a:moveTo>
                <a:lnTo>
                  <a:pt x="0" y="20695"/>
                </a:lnTo>
                <a:lnTo>
                  <a:pt x="20695" y="20695"/>
                </a:lnTo>
                <a:lnTo>
                  <a:pt x="166443" y="92916"/>
                </a:lnTo>
                <a:lnTo>
                  <a:pt x="187330" y="82570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7731" y="2483601"/>
            <a:ext cx="208279" cy="372110"/>
          </a:xfrm>
          <a:custGeom>
            <a:avLst/>
            <a:gdLst/>
            <a:ahLst/>
            <a:cxnLst/>
            <a:rect l="l" t="t" r="r" b="b"/>
            <a:pathLst>
              <a:path w="208279" h="372110">
                <a:moveTo>
                  <a:pt x="104790" y="371490"/>
                </a:moveTo>
                <a:lnTo>
                  <a:pt x="20695" y="330220"/>
                </a:lnTo>
                <a:lnTo>
                  <a:pt x="0" y="330220"/>
                </a:lnTo>
                <a:lnTo>
                  <a:pt x="20695" y="309646"/>
                </a:lnTo>
                <a:lnTo>
                  <a:pt x="187330" y="227075"/>
                </a:lnTo>
                <a:lnTo>
                  <a:pt x="187330" y="247649"/>
                </a:lnTo>
                <a:lnTo>
                  <a:pt x="20695" y="185806"/>
                </a:lnTo>
                <a:lnTo>
                  <a:pt x="0" y="185806"/>
                </a:lnTo>
                <a:lnTo>
                  <a:pt x="20695" y="165110"/>
                </a:lnTo>
                <a:lnTo>
                  <a:pt x="187330" y="82570"/>
                </a:lnTo>
                <a:lnTo>
                  <a:pt x="187330" y="103266"/>
                </a:lnTo>
                <a:lnTo>
                  <a:pt x="20695" y="20695"/>
                </a:lnTo>
                <a:lnTo>
                  <a:pt x="0" y="20695"/>
                </a:lnTo>
                <a:lnTo>
                  <a:pt x="20695" y="0"/>
                </a:lnTo>
                <a:lnTo>
                  <a:pt x="187330" y="82570"/>
                </a:lnTo>
                <a:lnTo>
                  <a:pt x="208025" y="103266"/>
                </a:lnTo>
                <a:lnTo>
                  <a:pt x="187330" y="103266"/>
                </a:lnTo>
                <a:lnTo>
                  <a:pt x="20695" y="185806"/>
                </a:lnTo>
                <a:lnTo>
                  <a:pt x="20695" y="165110"/>
                </a:lnTo>
                <a:lnTo>
                  <a:pt x="187330" y="227075"/>
                </a:lnTo>
                <a:lnTo>
                  <a:pt x="208025" y="227075"/>
                </a:lnTo>
                <a:lnTo>
                  <a:pt x="187330" y="247649"/>
                </a:lnTo>
                <a:lnTo>
                  <a:pt x="20695" y="330220"/>
                </a:lnTo>
                <a:lnTo>
                  <a:pt x="20695" y="309646"/>
                </a:lnTo>
                <a:lnTo>
                  <a:pt x="104790" y="350916"/>
                </a:lnTo>
                <a:lnTo>
                  <a:pt x="104790" y="371490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085" y="2356035"/>
            <a:ext cx="203469" cy="16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41683" y="319793"/>
                </a:moveTo>
                <a:lnTo>
                  <a:pt x="20695" y="330189"/>
                </a:lnTo>
                <a:lnTo>
                  <a:pt x="104790" y="371459"/>
                </a:lnTo>
                <a:lnTo>
                  <a:pt x="104790" y="350763"/>
                </a:lnTo>
                <a:lnTo>
                  <a:pt x="41683" y="319793"/>
                </a:lnTo>
                <a:close/>
              </a:path>
              <a:path w="208279" h="371475">
                <a:moveTo>
                  <a:pt x="20695" y="309493"/>
                </a:moveTo>
                <a:lnTo>
                  <a:pt x="0" y="330189"/>
                </a:lnTo>
                <a:lnTo>
                  <a:pt x="20695" y="330189"/>
                </a:lnTo>
                <a:lnTo>
                  <a:pt x="20695" y="309493"/>
                </a:lnTo>
                <a:close/>
              </a:path>
              <a:path w="208279" h="371475">
                <a:moveTo>
                  <a:pt x="163439" y="238761"/>
                </a:moveTo>
                <a:lnTo>
                  <a:pt x="20695" y="309493"/>
                </a:lnTo>
                <a:lnTo>
                  <a:pt x="41683" y="319793"/>
                </a:lnTo>
                <a:lnTo>
                  <a:pt x="187330" y="247650"/>
                </a:lnTo>
                <a:lnTo>
                  <a:pt x="163439" y="238761"/>
                </a:lnTo>
                <a:close/>
              </a:path>
              <a:path w="208279" h="371475">
                <a:moveTo>
                  <a:pt x="208026" y="226923"/>
                </a:moveTo>
                <a:lnTo>
                  <a:pt x="187330" y="226923"/>
                </a:lnTo>
                <a:lnTo>
                  <a:pt x="187330" y="247650"/>
                </a:lnTo>
                <a:lnTo>
                  <a:pt x="208026" y="226923"/>
                </a:lnTo>
                <a:close/>
              </a:path>
              <a:path w="208279" h="371475">
                <a:moveTo>
                  <a:pt x="44440" y="173892"/>
                </a:moveTo>
                <a:lnTo>
                  <a:pt x="20695" y="185653"/>
                </a:lnTo>
                <a:lnTo>
                  <a:pt x="163439" y="238761"/>
                </a:lnTo>
                <a:lnTo>
                  <a:pt x="187330" y="226923"/>
                </a:lnTo>
                <a:lnTo>
                  <a:pt x="44440" y="173892"/>
                </a:lnTo>
                <a:close/>
              </a:path>
              <a:path w="208279" h="371475">
                <a:moveTo>
                  <a:pt x="20695" y="165079"/>
                </a:moveTo>
                <a:lnTo>
                  <a:pt x="0" y="185653"/>
                </a:lnTo>
                <a:lnTo>
                  <a:pt x="20695" y="185653"/>
                </a:lnTo>
                <a:lnTo>
                  <a:pt x="20695" y="165079"/>
                </a:lnTo>
                <a:close/>
              </a:path>
              <a:path w="208279" h="371475">
                <a:moveTo>
                  <a:pt x="166562" y="92826"/>
                </a:moveTo>
                <a:lnTo>
                  <a:pt x="20695" y="165079"/>
                </a:lnTo>
                <a:lnTo>
                  <a:pt x="44440" y="173892"/>
                </a:lnTo>
                <a:lnTo>
                  <a:pt x="187330" y="103113"/>
                </a:lnTo>
                <a:lnTo>
                  <a:pt x="166562" y="92826"/>
                </a:lnTo>
                <a:close/>
              </a:path>
              <a:path w="208279" h="371475">
                <a:moveTo>
                  <a:pt x="187330" y="82539"/>
                </a:moveTo>
                <a:lnTo>
                  <a:pt x="187330" y="103113"/>
                </a:lnTo>
                <a:lnTo>
                  <a:pt x="208026" y="103113"/>
                </a:lnTo>
                <a:lnTo>
                  <a:pt x="187330" y="82539"/>
                </a:lnTo>
                <a:close/>
              </a:path>
              <a:path w="208279" h="371475">
                <a:moveTo>
                  <a:pt x="20695" y="0"/>
                </a:moveTo>
                <a:lnTo>
                  <a:pt x="0" y="20574"/>
                </a:lnTo>
                <a:lnTo>
                  <a:pt x="20695" y="20574"/>
                </a:lnTo>
                <a:lnTo>
                  <a:pt x="166562" y="92826"/>
                </a:lnTo>
                <a:lnTo>
                  <a:pt x="187330" y="82539"/>
                </a:lnTo>
                <a:lnTo>
                  <a:pt x="206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1731" y="2488448"/>
            <a:ext cx="208279" cy="371475"/>
          </a:xfrm>
          <a:custGeom>
            <a:avLst/>
            <a:gdLst/>
            <a:ahLst/>
            <a:cxnLst/>
            <a:rect l="l" t="t" r="r" b="b"/>
            <a:pathLst>
              <a:path w="208279" h="371475">
                <a:moveTo>
                  <a:pt x="104790" y="371459"/>
                </a:moveTo>
                <a:lnTo>
                  <a:pt x="20695" y="330189"/>
                </a:lnTo>
                <a:lnTo>
                  <a:pt x="0" y="330189"/>
                </a:lnTo>
                <a:lnTo>
                  <a:pt x="20695" y="309493"/>
                </a:lnTo>
                <a:lnTo>
                  <a:pt x="187330" y="226923"/>
                </a:lnTo>
                <a:lnTo>
                  <a:pt x="187330" y="247649"/>
                </a:lnTo>
                <a:lnTo>
                  <a:pt x="20695" y="185653"/>
                </a:lnTo>
                <a:lnTo>
                  <a:pt x="0" y="185653"/>
                </a:lnTo>
                <a:lnTo>
                  <a:pt x="20695" y="165079"/>
                </a:lnTo>
                <a:lnTo>
                  <a:pt x="187330" y="82539"/>
                </a:lnTo>
                <a:lnTo>
                  <a:pt x="187330" y="103113"/>
                </a:lnTo>
                <a:lnTo>
                  <a:pt x="20695" y="20573"/>
                </a:lnTo>
                <a:lnTo>
                  <a:pt x="0" y="20573"/>
                </a:lnTo>
                <a:lnTo>
                  <a:pt x="20695" y="0"/>
                </a:lnTo>
                <a:lnTo>
                  <a:pt x="187330" y="82539"/>
                </a:lnTo>
                <a:lnTo>
                  <a:pt x="208025" y="103113"/>
                </a:lnTo>
                <a:lnTo>
                  <a:pt x="187330" y="103113"/>
                </a:lnTo>
                <a:lnTo>
                  <a:pt x="20695" y="185653"/>
                </a:lnTo>
                <a:lnTo>
                  <a:pt x="20695" y="165079"/>
                </a:lnTo>
                <a:lnTo>
                  <a:pt x="187330" y="226923"/>
                </a:lnTo>
                <a:lnTo>
                  <a:pt x="208025" y="226923"/>
                </a:lnTo>
                <a:lnTo>
                  <a:pt x="187330" y="247649"/>
                </a:lnTo>
                <a:lnTo>
                  <a:pt x="20695" y="330189"/>
                </a:lnTo>
                <a:lnTo>
                  <a:pt x="20695" y="309493"/>
                </a:lnTo>
                <a:lnTo>
                  <a:pt x="104790" y="350763"/>
                </a:lnTo>
                <a:lnTo>
                  <a:pt x="104790" y="371459"/>
                </a:lnTo>
                <a:close/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6085" y="2360729"/>
            <a:ext cx="203469" cy="168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12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2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8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04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34200" y="1981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62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5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07795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33227" y="14917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0321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1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3429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4000" y="3429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3037" y="380523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9345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600" y="41148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40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000" y="3048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7600" y="3368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7600" y="3444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0000" y="34448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037" y="3821108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628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76470" y="3226381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97277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7745" y="324078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441195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0462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2995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90416" y="1950538"/>
            <a:ext cx="39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32177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37445" y="278359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02995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66628" y="27692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391400" y="2895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352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4395" y="39886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8777" y="1092449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90800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33015" y="385968"/>
                </a:moveTo>
                <a:lnTo>
                  <a:pt x="0" y="464454"/>
                </a:lnTo>
                <a:lnTo>
                  <a:pt x="82677" y="443758"/>
                </a:lnTo>
                <a:lnTo>
                  <a:pt x="71204" y="430408"/>
                </a:lnTo>
                <a:lnTo>
                  <a:pt x="54351" y="430408"/>
                </a:lnTo>
                <a:lnTo>
                  <a:pt x="42041" y="415930"/>
                </a:lnTo>
                <a:lnTo>
                  <a:pt x="51669" y="407675"/>
                </a:lnTo>
                <a:lnTo>
                  <a:pt x="33015" y="385968"/>
                </a:lnTo>
                <a:close/>
              </a:path>
              <a:path w="539750" h="464819">
                <a:moveTo>
                  <a:pt x="51669" y="407675"/>
                </a:moveTo>
                <a:lnTo>
                  <a:pt x="42041" y="415930"/>
                </a:lnTo>
                <a:lnTo>
                  <a:pt x="54351" y="430408"/>
                </a:lnTo>
                <a:lnTo>
                  <a:pt x="64056" y="422090"/>
                </a:lnTo>
                <a:lnTo>
                  <a:pt x="51669" y="407675"/>
                </a:lnTo>
                <a:close/>
              </a:path>
              <a:path w="539750" h="464819">
                <a:moveTo>
                  <a:pt x="64056" y="422090"/>
                </a:moveTo>
                <a:lnTo>
                  <a:pt x="54351" y="430408"/>
                </a:lnTo>
                <a:lnTo>
                  <a:pt x="71204" y="430408"/>
                </a:lnTo>
                <a:lnTo>
                  <a:pt x="64056" y="422090"/>
                </a:lnTo>
                <a:close/>
              </a:path>
              <a:path w="539750" h="464819">
                <a:moveTo>
                  <a:pt x="527182" y="0"/>
                </a:moveTo>
                <a:lnTo>
                  <a:pt x="51669" y="407675"/>
                </a:lnTo>
                <a:lnTo>
                  <a:pt x="64056" y="422090"/>
                </a:lnTo>
                <a:lnTo>
                  <a:pt x="539617" y="14478"/>
                </a:lnTo>
                <a:lnTo>
                  <a:pt x="52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37382" y="1440545"/>
            <a:ext cx="539750" cy="464820"/>
          </a:xfrm>
          <a:custGeom>
            <a:avLst/>
            <a:gdLst/>
            <a:ahLst/>
            <a:cxnLst/>
            <a:rect l="l" t="t" r="r" b="b"/>
            <a:pathLst>
              <a:path w="539750" h="464819">
                <a:moveTo>
                  <a:pt x="475570" y="422092"/>
                </a:moveTo>
                <a:lnTo>
                  <a:pt x="456956" y="443758"/>
                </a:lnTo>
                <a:lnTo>
                  <a:pt x="539617" y="464454"/>
                </a:lnTo>
                <a:lnTo>
                  <a:pt x="525298" y="430408"/>
                </a:lnTo>
                <a:lnTo>
                  <a:pt x="485272" y="430408"/>
                </a:lnTo>
                <a:lnTo>
                  <a:pt x="475570" y="422092"/>
                </a:lnTo>
                <a:close/>
              </a:path>
              <a:path w="539750" h="464819">
                <a:moveTo>
                  <a:pt x="487957" y="407675"/>
                </a:moveTo>
                <a:lnTo>
                  <a:pt x="475570" y="422092"/>
                </a:lnTo>
                <a:lnTo>
                  <a:pt x="485272" y="430408"/>
                </a:lnTo>
                <a:lnTo>
                  <a:pt x="497586" y="415930"/>
                </a:lnTo>
                <a:lnTo>
                  <a:pt x="487957" y="407675"/>
                </a:lnTo>
                <a:close/>
              </a:path>
              <a:path w="539750" h="464819">
                <a:moveTo>
                  <a:pt x="506608" y="385968"/>
                </a:moveTo>
                <a:lnTo>
                  <a:pt x="487957" y="407675"/>
                </a:lnTo>
                <a:lnTo>
                  <a:pt x="497586" y="415930"/>
                </a:lnTo>
                <a:lnTo>
                  <a:pt x="485272" y="430408"/>
                </a:lnTo>
                <a:lnTo>
                  <a:pt x="525298" y="430408"/>
                </a:lnTo>
                <a:lnTo>
                  <a:pt x="506608" y="385968"/>
                </a:lnTo>
                <a:close/>
              </a:path>
              <a:path w="539750" h="464819">
                <a:moveTo>
                  <a:pt x="12435" y="0"/>
                </a:moveTo>
                <a:lnTo>
                  <a:pt x="0" y="14478"/>
                </a:lnTo>
                <a:lnTo>
                  <a:pt x="475570" y="422092"/>
                </a:lnTo>
                <a:lnTo>
                  <a:pt x="487957" y="407675"/>
                </a:lnTo>
                <a:lnTo>
                  <a:pt x="1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67600" y="563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0200" y="5257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665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41" y="37332"/>
            <a:ext cx="4490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Circuit of CMOS SRAM</a:t>
            </a:r>
            <a:r>
              <a:rPr spc="1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223" y="3620259"/>
            <a:ext cx="7651115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Advantages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Very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low standby power</a:t>
            </a:r>
            <a:r>
              <a:rPr sz="2000" b="1" spc="-6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consumption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Large noise margins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than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-load</a:t>
            </a:r>
            <a:r>
              <a:rPr sz="20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SRAMS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Operate at lower supply voltages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than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-load</a:t>
            </a:r>
            <a:r>
              <a:rPr sz="2000" spc="-1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SRAMS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Disadvantages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ts val="1920"/>
              </a:lnSpc>
              <a:spcBef>
                <a:spcPts val="465"/>
              </a:spcBef>
              <a:buClr>
                <a:srgbClr val="0000FF"/>
              </a:buClr>
              <a:buFont typeface="Times New Roman"/>
              <a:buChar char="•"/>
              <a:tabLst>
                <a:tab pos="756920" algn="l"/>
              </a:tabLst>
            </a:pPr>
            <a:r>
              <a:rPr sz="2000" b="1" dirty="0">
                <a:solidFill>
                  <a:srgbClr val="006500"/>
                </a:solidFill>
                <a:latin typeface="Times New Roman"/>
                <a:cs typeface="Times New Roman"/>
              </a:rPr>
              <a:t>Larger die area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: To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accommodate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n-well for pMOS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transistors 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polysilicon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contacts. 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area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has been reduced by using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multi-  layer polysilicon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multi-layer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metal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processes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6500"/>
                </a:solidFill>
                <a:latin typeface="Times New Roman"/>
                <a:cs typeface="Times New Roman"/>
              </a:rPr>
              <a:t>CMOS more complex</a:t>
            </a:r>
            <a:r>
              <a:rPr sz="2000" b="1" spc="-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500"/>
                </a:solidFill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16002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16002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7084" y="23192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2590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2895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0" y="2590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9037" y="2895600"/>
            <a:ext cx="161924" cy="38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2743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131128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5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0" y="1311280"/>
            <a:ext cx="0" cy="288925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28891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25129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0" y="23605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600" y="23605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590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2438" y="25900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2133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1084" y="23192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1600" y="2590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16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2895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5400" y="2590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3037" y="31194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2743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4000" y="1311280"/>
            <a:ext cx="0" cy="288925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28891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4000" y="2133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4000" y="2362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3200" y="2362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8400" y="25129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8400" y="23605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236055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8400" y="2590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038" y="2590038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3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5600" y="2319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8278" y="2319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4000" y="2895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30610" y="1810330"/>
            <a:ext cx="725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14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51384" y="1810330"/>
            <a:ext cx="725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bit line</a:t>
            </a:r>
            <a:r>
              <a:rPr sz="1400" b="1" spc="-114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05407" y="3198365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word</a:t>
            </a:r>
            <a:r>
              <a:rPr sz="1400" b="1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58165" y="1828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1200" y="1066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9800" y="1295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1200" y="1295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1200" y="1600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3600" y="1295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6000" y="1447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0400" y="1295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10400" y="1295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10400" y="1600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4200" y="1295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29400" y="1447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2600" y="1066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14600" y="1447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77000" y="1066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62800" y="1066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907795" y="8059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33227" y="805937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524000" y="23463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1600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1600" y="2743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24000" y="2743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43037" y="31194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93450" y="25406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752600" y="34290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5638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24000" y="23622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20000" y="23622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67600" y="2682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67600" y="27590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0000" y="27590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39037" y="313531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62800" y="23622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776470" y="25406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97277" y="2554990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97745" y="2554990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441195" y="20072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404627" y="20072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02995" y="12646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90428" y="1264661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32177" y="20834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37445" y="2097485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02995" y="20834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166628" y="208343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V</a:t>
            </a:r>
            <a:r>
              <a:rPr sz="1800" b="1" i="1" baseline="-6944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91400" y="2209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1000" y="26670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374395" y="3302886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98777" y="406394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Pull-up transistor (one per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90800" y="680221"/>
            <a:ext cx="389255" cy="539115"/>
          </a:xfrm>
          <a:custGeom>
            <a:avLst/>
            <a:gdLst/>
            <a:ahLst/>
            <a:cxnLst/>
            <a:rect l="l" t="t" r="r" b="b"/>
            <a:pathLst>
              <a:path w="389255" h="539115">
                <a:moveTo>
                  <a:pt x="13335" y="454761"/>
                </a:moveTo>
                <a:lnTo>
                  <a:pt x="0" y="538977"/>
                </a:lnTo>
                <a:lnTo>
                  <a:pt x="75306" y="499110"/>
                </a:lnTo>
                <a:lnTo>
                  <a:pt x="66575" y="492861"/>
                </a:lnTo>
                <a:lnTo>
                  <a:pt x="44708" y="492861"/>
                </a:lnTo>
                <a:lnTo>
                  <a:pt x="29205" y="481827"/>
                </a:lnTo>
                <a:lnTo>
                  <a:pt x="36629" y="471431"/>
                </a:lnTo>
                <a:lnTo>
                  <a:pt x="13335" y="454761"/>
                </a:lnTo>
                <a:close/>
              </a:path>
              <a:path w="389255" h="539115">
                <a:moveTo>
                  <a:pt x="36629" y="471431"/>
                </a:moveTo>
                <a:lnTo>
                  <a:pt x="29205" y="481827"/>
                </a:lnTo>
                <a:lnTo>
                  <a:pt x="44708" y="492861"/>
                </a:lnTo>
                <a:lnTo>
                  <a:pt x="52104" y="482505"/>
                </a:lnTo>
                <a:lnTo>
                  <a:pt x="36629" y="471431"/>
                </a:lnTo>
                <a:close/>
              </a:path>
              <a:path w="389255" h="539115">
                <a:moveTo>
                  <a:pt x="52104" y="482505"/>
                </a:moveTo>
                <a:lnTo>
                  <a:pt x="44708" y="492861"/>
                </a:lnTo>
                <a:lnTo>
                  <a:pt x="66575" y="492861"/>
                </a:lnTo>
                <a:lnTo>
                  <a:pt x="52104" y="482505"/>
                </a:lnTo>
                <a:close/>
              </a:path>
              <a:path w="389255" h="539115">
                <a:moveTo>
                  <a:pt x="373248" y="0"/>
                </a:moveTo>
                <a:lnTo>
                  <a:pt x="36629" y="471431"/>
                </a:lnTo>
                <a:lnTo>
                  <a:pt x="52104" y="482505"/>
                </a:lnTo>
                <a:lnTo>
                  <a:pt x="388751" y="11155"/>
                </a:lnTo>
                <a:lnTo>
                  <a:pt x="373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63940" y="681105"/>
            <a:ext cx="313055" cy="538480"/>
          </a:xfrm>
          <a:custGeom>
            <a:avLst/>
            <a:gdLst/>
            <a:ahLst/>
            <a:cxnLst/>
            <a:rect l="l" t="t" r="r" b="b"/>
            <a:pathLst>
              <a:path w="313054" h="538480">
                <a:moveTo>
                  <a:pt x="267012" y="476651"/>
                </a:moveTo>
                <a:lnTo>
                  <a:pt x="242194" y="490849"/>
                </a:lnTo>
                <a:lnTo>
                  <a:pt x="313060" y="538093"/>
                </a:lnTo>
                <a:lnTo>
                  <a:pt x="310279" y="487680"/>
                </a:lnTo>
                <a:lnTo>
                  <a:pt x="273314" y="487680"/>
                </a:lnTo>
                <a:lnTo>
                  <a:pt x="267012" y="476651"/>
                </a:lnTo>
                <a:close/>
              </a:path>
              <a:path w="313054" h="538480">
                <a:moveTo>
                  <a:pt x="283518" y="467209"/>
                </a:moveTo>
                <a:lnTo>
                  <a:pt x="267012" y="476651"/>
                </a:lnTo>
                <a:lnTo>
                  <a:pt x="273314" y="487680"/>
                </a:lnTo>
                <a:lnTo>
                  <a:pt x="289834" y="478261"/>
                </a:lnTo>
                <a:lnTo>
                  <a:pt x="283518" y="467209"/>
                </a:lnTo>
                <a:close/>
              </a:path>
              <a:path w="313054" h="538480">
                <a:moveTo>
                  <a:pt x="308366" y="452993"/>
                </a:moveTo>
                <a:lnTo>
                  <a:pt x="283518" y="467209"/>
                </a:lnTo>
                <a:lnTo>
                  <a:pt x="289834" y="478261"/>
                </a:lnTo>
                <a:lnTo>
                  <a:pt x="273314" y="487680"/>
                </a:lnTo>
                <a:lnTo>
                  <a:pt x="310279" y="487680"/>
                </a:lnTo>
                <a:lnTo>
                  <a:pt x="308366" y="452993"/>
                </a:lnTo>
                <a:close/>
              </a:path>
              <a:path w="313054" h="538480">
                <a:moveTo>
                  <a:pt x="16520" y="0"/>
                </a:moveTo>
                <a:lnTo>
                  <a:pt x="0" y="9387"/>
                </a:lnTo>
                <a:lnTo>
                  <a:pt x="267012" y="476651"/>
                </a:lnTo>
                <a:lnTo>
                  <a:pt x="283518" y="467209"/>
                </a:lnTo>
                <a:lnTo>
                  <a:pt x="16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33637" y="1671637"/>
            <a:ext cx="161924" cy="161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0275" y="1362075"/>
            <a:ext cx="95249" cy="171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48437" y="1447800"/>
            <a:ext cx="161924" cy="385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48475" y="1362075"/>
            <a:ext cx="95249" cy="171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10000" y="1600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38600" y="1828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10000" y="182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10000" y="2133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62400" y="1828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1981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29075" y="1895475"/>
            <a:ext cx="95249" cy="171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81600" y="1828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81600" y="182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81600" y="2133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05400" y="1828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0600" y="1981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34000" y="1600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006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19675" y="1895475"/>
            <a:ext cx="95249" cy="171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67084" y="2243084"/>
            <a:ext cx="1076325" cy="85725"/>
          </a:xfrm>
          <a:custGeom>
            <a:avLst/>
            <a:gdLst/>
            <a:ahLst/>
            <a:cxnLst/>
            <a:rect l="l" t="t" r="r" b="b"/>
            <a:pathLst>
              <a:path w="1076325" h="85725">
                <a:moveTo>
                  <a:pt x="42915" y="0"/>
                </a:moveTo>
                <a:lnTo>
                  <a:pt x="26244" y="3435"/>
                </a:lnTo>
                <a:lnTo>
                  <a:pt x="12599" y="12645"/>
                </a:lnTo>
                <a:lnTo>
                  <a:pt x="3383" y="26261"/>
                </a:lnTo>
                <a:lnTo>
                  <a:pt x="0" y="42915"/>
                </a:lnTo>
                <a:lnTo>
                  <a:pt x="3383" y="59585"/>
                </a:lnTo>
                <a:lnTo>
                  <a:pt x="12599" y="73216"/>
                </a:lnTo>
                <a:lnTo>
                  <a:pt x="26244" y="82396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681"/>
                </a:lnTo>
                <a:lnTo>
                  <a:pt x="82835" y="28676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1076325" h="85725">
                <a:moveTo>
                  <a:pt x="1033515" y="28559"/>
                </a:moveTo>
                <a:lnTo>
                  <a:pt x="993512" y="28564"/>
                </a:lnTo>
                <a:lnTo>
                  <a:pt x="990600" y="42915"/>
                </a:lnTo>
                <a:lnTo>
                  <a:pt x="993995" y="59585"/>
                </a:lnTo>
                <a:lnTo>
                  <a:pt x="1003199" y="73171"/>
                </a:lnTo>
                <a:lnTo>
                  <a:pt x="1016844" y="82345"/>
                </a:lnTo>
                <a:lnTo>
                  <a:pt x="1033515" y="85709"/>
                </a:lnTo>
                <a:lnTo>
                  <a:pt x="1050167" y="82345"/>
                </a:lnTo>
                <a:lnTo>
                  <a:pt x="1063771" y="73171"/>
                </a:lnTo>
                <a:lnTo>
                  <a:pt x="1072945" y="59567"/>
                </a:lnTo>
                <a:lnTo>
                  <a:pt x="1073433" y="57150"/>
                </a:lnTo>
                <a:lnTo>
                  <a:pt x="1033515" y="57150"/>
                </a:lnTo>
                <a:lnTo>
                  <a:pt x="1033515" y="28559"/>
                </a:lnTo>
                <a:close/>
              </a:path>
              <a:path w="1076325" h="85725">
                <a:moveTo>
                  <a:pt x="82835" y="28676"/>
                </a:moveTo>
                <a:lnTo>
                  <a:pt x="42915" y="28681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35" y="28676"/>
                </a:lnTo>
                <a:close/>
              </a:path>
              <a:path w="1076325" h="85725">
                <a:moveTo>
                  <a:pt x="993512" y="28564"/>
                </a:moveTo>
                <a:lnTo>
                  <a:pt x="82835" y="28676"/>
                </a:lnTo>
                <a:lnTo>
                  <a:pt x="85709" y="42915"/>
                </a:lnTo>
                <a:lnTo>
                  <a:pt x="82833" y="57150"/>
                </a:lnTo>
                <a:lnTo>
                  <a:pt x="993492" y="57150"/>
                </a:lnTo>
                <a:lnTo>
                  <a:pt x="990600" y="42915"/>
                </a:lnTo>
                <a:lnTo>
                  <a:pt x="993512" y="28564"/>
                </a:lnTo>
                <a:close/>
              </a:path>
              <a:path w="1076325" h="85725">
                <a:moveTo>
                  <a:pt x="1073412" y="28559"/>
                </a:moveTo>
                <a:lnTo>
                  <a:pt x="1033515" y="28559"/>
                </a:lnTo>
                <a:lnTo>
                  <a:pt x="1033515" y="57150"/>
                </a:lnTo>
                <a:lnTo>
                  <a:pt x="1073433" y="57150"/>
                </a:lnTo>
                <a:lnTo>
                  <a:pt x="1076309" y="42915"/>
                </a:lnTo>
                <a:lnTo>
                  <a:pt x="1073412" y="28559"/>
                </a:lnTo>
                <a:close/>
              </a:path>
              <a:path w="1076325" h="85725">
                <a:moveTo>
                  <a:pt x="1033515" y="0"/>
                </a:moveTo>
                <a:lnTo>
                  <a:pt x="1016844" y="3383"/>
                </a:lnTo>
                <a:lnTo>
                  <a:pt x="1003199" y="12599"/>
                </a:lnTo>
                <a:lnTo>
                  <a:pt x="993980" y="26261"/>
                </a:lnTo>
                <a:lnTo>
                  <a:pt x="993512" y="28564"/>
                </a:lnTo>
                <a:lnTo>
                  <a:pt x="1073412" y="28559"/>
                </a:lnTo>
                <a:lnTo>
                  <a:pt x="1072945" y="26244"/>
                </a:lnTo>
                <a:lnTo>
                  <a:pt x="1063771" y="12599"/>
                </a:lnTo>
                <a:lnTo>
                  <a:pt x="1050167" y="3383"/>
                </a:lnTo>
                <a:lnTo>
                  <a:pt x="10335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00484" y="2471684"/>
            <a:ext cx="1076960" cy="85725"/>
          </a:xfrm>
          <a:custGeom>
            <a:avLst/>
            <a:gdLst/>
            <a:ahLst/>
            <a:cxnLst/>
            <a:rect l="l" t="t" r="r" b="b"/>
            <a:pathLst>
              <a:path w="1076960" h="85725">
                <a:moveTo>
                  <a:pt x="42915" y="0"/>
                </a:moveTo>
                <a:lnTo>
                  <a:pt x="26244" y="3435"/>
                </a:lnTo>
                <a:lnTo>
                  <a:pt x="12599" y="12645"/>
                </a:lnTo>
                <a:lnTo>
                  <a:pt x="3383" y="26261"/>
                </a:lnTo>
                <a:lnTo>
                  <a:pt x="0" y="42915"/>
                </a:lnTo>
                <a:lnTo>
                  <a:pt x="3383" y="59585"/>
                </a:lnTo>
                <a:lnTo>
                  <a:pt x="12599" y="73216"/>
                </a:lnTo>
                <a:lnTo>
                  <a:pt x="26244" y="82396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681"/>
                </a:lnTo>
                <a:lnTo>
                  <a:pt x="82835" y="28676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1076960" h="85725">
                <a:moveTo>
                  <a:pt x="1033515" y="28559"/>
                </a:moveTo>
                <a:lnTo>
                  <a:pt x="993618" y="28564"/>
                </a:lnTo>
                <a:lnTo>
                  <a:pt x="990721" y="42915"/>
                </a:lnTo>
                <a:lnTo>
                  <a:pt x="994098" y="59585"/>
                </a:lnTo>
                <a:lnTo>
                  <a:pt x="1003260" y="73171"/>
                </a:lnTo>
                <a:lnTo>
                  <a:pt x="1016863" y="82345"/>
                </a:lnTo>
                <a:lnTo>
                  <a:pt x="1033515" y="85709"/>
                </a:lnTo>
                <a:lnTo>
                  <a:pt x="1050187" y="82345"/>
                </a:lnTo>
                <a:lnTo>
                  <a:pt x="1063832" y="73171"/>
                </a:lnTo>
                <a:lnTo>
                  <a:pt x="1073047" y="59567"/>
                </a:lnTo>
                <a:lnTo>
                  <a:pt x="1073539" y="57150"/>
                </a:lnTo>
                <a:lnTo>
                  <a:pt x="1033515" y="57150"/>
                </a:lnTo>
                <a:lnTo>
                  <a:pt x="1033515" y="28559"/>
                </a:lnTo>
                <a:close/>
              </a:path>
              <a:path w="1076960" h="85725">
                <a:moveTo>
                  <a:pt x="82835" y="28676"/>
                </a:moveTo>
                <a:lnTo>
                  <a:pt x="42915" y="28681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35" y="28676"/>
                </a:lnTo>
                <a:close/>
              </a:path>
              <a:path w="1076960" h="85725">
                <a:moveTo>
                  <a:pt x="993618" y="28564"/>
                </a:moveTo>
                <a:lnTo>
                  <a:pt x="82835" y="28676"/>
                </a:lnTo>
                <a:lnTo>
                  <a:pt x="85709" y="42915"/>
                </a:lnTo>
                <a:lnTo>
                  <a:pt x="82833" y="57150"/>
                </a:lnTo>
                <a:lnTo>
                  <a:pt x="993598" y="57150"/>
                </a:lnTo>
                <a:lnTo>
                  <a:pt x="990721" y="42915"/>
                </a:lnTo>
                <a:lnTo>
                  <a:pt x="993618" y="28564"/>
                </a:lnTo>
                <a:close/>
              </a:path>
              <a:path w="1076960" h="85725">
                <a:moveTo>
                  <a:pt x="1073517" y="28559"/>
                </a:moveTo>
                <a:lnTo>
                  <a:pt x="1033515" y="28559"/>
                </a:lnTo>
                <a:lnTo>
                  <a:pt x="1033515" y="57150"/>
                </a:lnTo>
                <a:lnTo>
                  <a:pt x="1073539" y="57150"/>
                </a:lnTo>
                <a:lnTo>
                  <a:pt x="1076431" y="42915"/>
                </a:lnTo>
                <a:lnTo>
                  <a:pt x="1073517" y="28559"/>
                </a:lnTo>
                <a:close/>
              </a:path>
              <a:path w="1076960" h="85725">
                <a:moveTo>
                  <a:pt x="1033515" y="0"/>
                </a:moveTo>
                <a:lnTo>
                  <a:pt x="1016863" y="3383"/>
                </a:lnTo>
                <a:lnTo>
                  <a:pt x="1003260" y="12599"/>
                </a:lnTo>
                <a:lnTo>
                  <a:pt x="994083" y="26261"/>
                </a:lnTo>
                <a:lnTo>
                  <a:pt x="993618" y="28564"/>
                </a:lnTo>
                <a:lnTo>
                  <a:pt x="1073517" y="28559"/>
                </a:lnTo>
                <a:lnTo>
                  <a:pt x="1073047" y="26244"/>
                </a:lnTo>
                <a:lnTo>
                  <a:pt x="1063832" y="12599"/>
                </a:lnTo>
                <a:lnTo>
                  <a:pt x="1050187" y="3383"/>
                </a:lnTo>
                <a:lnTo>
                  <a:pt x="10335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3584577" y="179260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85045" y="179260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898777" y="647102"/>
            <a:ext cx="3364229" cy="672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600" spc="-5" dirty="0">
                <a:solidFill>
                  <a:srgbClr val="CC0065"/>
                </a:solidFill>
                <a:latin typeface="Times New Roman"/>
                <a:cs typeface="Times New Roman"/>
              </a:rPr>
              <a:t>(</a:t>
            </a:r>
            <a:r>
              <a:rPr sz="16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Column </a:t>
            </a:r>
            <a:r>
              <a:rPr sz="1600" b="1" i="1" dirty="0">
                <a:solidFill>
                  <a:srgbClr val="CC0065"/>
                </a:solidFill>
                <a:latin typeface="Times New Roman"/>
                <a:cs typeface="Times New Roman"/>
              </a:rPr>
              <a:t>voltages </a:t>
            </a:r>
            <a:r>
              <a:rPr sz="16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can reach to full</a:t>
            </a:r>
            <a:r>
              <a:rPr sz="1600" b="1" i="1" spc="3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600" b="1" i="1" spc="5" dirty="0">
                <a:solidFill>
                  <a:srgbClr val="CC0065"/>
                </a:solidFill>
                <a:latin typeface="Times New Roman"/>
                <a:cs typeface="Times New Roman"/>
              </a:rPr>
              <a:t>V</a:t>
            </a:r>
            <a:r>
              <a:rPr sz="1575" b="1" i="1" spc="7" baseline="-7936" dirty="0">
                <a:solidFill>
                  <a:srgbClr val="CC0065"/>
                </a:solidFill>
                <a:latin typeface="Times New Roman"/>
                <a:cs typeface="Times New Roman"/>
              </a:rPr>
              <a:t>DD)</a:t>
            </a:r>
            <a:endParaRPr sz="1575" baseline="-7936">
              <a:latin typeface="Times New Roman"/>
              <a:cs typeface="Times New Roman"/>
            </a:endParaRPr>
          </a:p>
          <a:p>
            <a:pPr marR="92710" algn="ctr">
              <a:lnSpc>
                <a:spcPct val="100000"/>
              </a:lnSpc>
              <a:spcBef>
                <a:spcPts val="625"/>
              </a:spcBef>
            </a:pPr>
            <a:r>
              <a:rPr sz="2400" b="1" baseline="5208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b="1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7802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124" y="265882"/>
            <a:ext cx="7411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Dynamic Read-Write Memory (DRAM)</a:t>
            </a:r>
            <a:r>
              <a:rPr spc="6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Circuits</a:t>
            </a:r>
          </a:p>
        </p:txBody>
      </p:sp>
      <p:sp>
        <p:nvSpPr>
          <p:cNvPr id="3" name="object 3"/>
          <p:cNvSpPr/>
          <p:nvPr/>
        </p:nvSpPr>
        <p:spPr>
          <a:xfrm>
            <a:off x="6705600" y="28956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7084" y="35384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4114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084" y="35384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16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600" y="4114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54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0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2800" y="3565519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3886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3962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800" y="3962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1837" y="43386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1200" y="3567165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32068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800" y="3887723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3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800" y="3963923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3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1200" y="3964054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237" y="4340292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84577" y="3760086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5045" y="3760086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1133" y="800824"/>
            <a:ext cx="5617210" cy="21920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299085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SRAM: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4~6 transistors per</a:t>
            </a:r>
            <a:r>
              <a:rPr sz="20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</a:t>
            </a:r>
            <a:endParaRPr sz="200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4~5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lines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connecting as charge on</a:t>
            </a:r>
            <a:r>
              <a:rPr sz="20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capacitor</a:t>
            </a:r>
            <a:endParaRPr sz="2000">
              <a:latin typeface="Times New Roman"/>
              <a:cs typeface="Times New Roman"/>
            </a:endParaRPr>
          </a:p>
          <a:p>
            <a:pPr marL="299085" marR="318770" indent="-299085">
              <a:lnSpc>
                <a:spcPct val="110000"/>
              </a:lnSpc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DRAM: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bit is stored as charge on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capacitor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Reduced die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area</a:t>
            </a:r>
            <a:endParaRPr sz="2000">
              <a:latin typeface="Times New Roman"/>
              <a:cs typeface="Times New Roman"/>
            </a:endParaRPr>
          </a:p>
          <a:p>
            <a:pPr marL="123126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Require periodic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refresh</a:t>
            </a:r>
            <a:endParaRPr sz="2000">
              <a:latin typeface="Times New Roman"/>
              <a:cs typeface="Times New Roman"/>
            </a:endParaRPr>
          </a:p>
          <a:p>
            <a:pPr marL="925194" algn="ctr">
              <a:lnSpc>
                <a:spcPct val="100000"/>
              </a:lnSpc>
              <a:spcBef>
                <a:spcPts val="1700"/>
              </a:spcBef>
            </a:pPr>
            <a:r>
              <a:rPr sz="18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9400" y="4953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0" y="43434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3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09800" y="3048000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8600" y="3962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962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7200" y="35814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0"/>
                </a:moveTo>
                <a:lnTo>
                  <a:pt x="685799" y="3809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91000" y="35814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685799" y="0"/>
                </a:moveTo>
                <a:lnTo>
                  <a:pt x="0" y="3809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00" y="358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04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5600" y="3430523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5478" y="35384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80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6800" y="358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36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436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43600" y="3430523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8400" y="35384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3084" y="3005084"/>
            <a:ext cx="85725" cy="347980"/>
          </a:xfrm>
          <a:custGeom>
            <a:avLst/>
            <a:gdLst/>
            <a:ahLst/>
            <a:cxnLst/>
            <a:rect l="l" t="t" r="r" b="b"/>
            <a:pathLst>
              <a:path w="85725" h="347979">
                <a:moveTo>
                  <a:pt x="28559" y="82812"/>
                </a:moveTo>
                <a:lnTo>
                  <a:pt x="28559" y="347715"/>
                </a:lnTo>
                <a:lnTo>
                  <a:pt x="57150" y="3477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47979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47979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47979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47979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5196" y="3005084"/>
            <a:ext cx="85725" cy="347980"/>
          </a:xfrm>
          <a:custGeom>
            <a:avLst/>
            <a:gdLst/>
            <a:ahLst/>
            <a:cxnLst/>
            <a:rect l="l" t="t" r="r" b="b"/>
            <a:pathLst>
              <a:path w="85725" h="347979">
                <a:moveTo>
                  <a:pt x="28559" y="82831"/>
                </a:moveTo>
                <a:lnTo>
                  <a:pt x="28456" y="347715"/>
                </a:lnTo>
                <a:lnTo>
                  <a:pt x="57037" y="347715"/>
                </a:lnTo>
                <a:lnTo>
                  <a:pt x="57142" y="85709"/>
                </a:lnTo>
                <a:lnTo>
                  <a:pt x="42803" y="85709"/>
                </a:lnTo>
                <a:lnTo>
                  <a:pt x="28559" y="82831"/>
                </a:lnTo>
                <a:close/>
              </a:path>
              <a:path w="85725" h="347979">
                <a:moveTo>
                  <a:pt x="57159" y="42915"/>
                </a:moveTo>
                <a:lnTo>
                  <a:pt x="28575" y="42915"/>
                </a:lnTo>
                <a:lnTo>
                  <a:pt x="28559" y="82831"/>
                </a:lnTo>
                <a:lnTo>
                  <a:pt x="42803" y="85709"/>
                </a:lnTo>
                <a:lnTo>
                  <a:pt x="57061" y="82831"/>
                </a:lnTo>
                <a:lnTo>
                  <a:pt x="57159" y="42915"/>
                </a:lnTo>
                <a:close/>
              </a:path>
              <a:path w="85725" h="347979">
                <a:moveTo>
                  <a:pt x="57143" y="82815"/>
                </a:moveTo>
                <a:lnTo>
                  <a:pt x="42803" y="85709"/>
                </a:lnTo>
                <a:lnTo>
                  <a:pt x="57142" y="85709"/>
                </a:lnTo>
                <a:lnTo>
                  <a:pt x="57143" y="82815"/>
                </a:lnTo>
                <a:close/>
              </a:path>
              <a:path w="85725" h="347979">
                <a:moveTo>
                  <a:pt x="42803" y="0"/>
                </a:moveTo>
                <a:lnTo>
                  <a:pt x="26149" y="3383"/>
                </a:lnTo>
                <a:lnTo>
                  <a:pt x="1254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6" y="59567"/>
                </a:lnTo>
                <a:lnTo>
                  <a:pt x="12543" y="73171"/>
                </a:lnTo>
                <a:lnTo>
                  <a:pt x="26149" y="82345"/>
                </a:lnTo>
                <a:lnTo>
                  <a:pt x="28559" y="82831"/>
                </a:lnTo>
                <a:lnTo>
                  <a:pt x="28575" y="42915"/>
                </a:lnTo>
                <a:lnTo>
                  <a:pt x="85718" y="42915"/>
                </a:lnTo>
                <a:lnTo>
                  <a:pt x="82335" y="26244"/>
                </a:lnTo>
                <a:lnTo>
                  <a:pt x="73119" y="12599"/>
                </a:lnTo>
                <a:lnTo>
                  <a:pt x="59474" y="3383"/>
                </a:lnTo>
                <a:lnTo>
                  <a:pt x="42803" y="0"/>
                </a:lnTo>
                <a:close/>
              </a:path>
              <a:path w="85725" h="347979">
                <a:moveTo>
                  <a:pt x="85718" y="42915"/>
                </a:moveTo>
                <a:lnTo>
                  <a:pt x="57159" y="42915"/>
                </a:lnTo>
                <a:lnTo>
                  <a:pt x="57143" y="82815"/>
                </a:lnTo>
                <a:lnTo>
                  <a:pt x="59474" y="82345"/>
                </a:lnTo>
                <a:lnTo>
                  <a:pt x="73119" y="73171"/>
                </a:lnTo>
                <a:lnTo>
                  <a:pt x="82335" y="59567"/>
                </a:lnTo>
                <a:lnTo>
                  <a:pt x="85718" y="4291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9084" y="4300477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79">
                <a:moveTo>
                  <a:pt x="28559" y="82826"/>
                </a:moveTo>
                <a:lnTo>
                  <a:pt x="28559" y="271521"/>
                </a:lnTo>
                <a:lnTo>
                  <a:pt x="57150" y="271521"/>
                </a:lnTo>
                <a:lnTo>
                  <a:pt x="57150" y="85725"/>
                </a:lnTo>
                <a:lnTo>
                  <a:pt x="42915" y="85725"/>
                </a:lnTo>
                <a:lnTo>
                  <a:pt x="28559" y="82826"/>
                </a:lnTo>
                <a:close/>
              </a:path>
              <a:path w="85725" h="271779">
                <a:moveTo>
                  <a:pt x="57150" y="42921"/>
                </a:moveTo>
                <a:lnTo>
                  <a:pt x="28559" y="42921"/>
                </a:lnTo>
                <a:lnTo>
                  <a:pt x="28665" y="82847"/>
                </a:lnTo>
                <a:lnTo>
                  <a:pt x="42915" y="85725"/>
                </a:lnTo>
                <a:lnTo>
                  <a:pt x="57150" y="82847"/>
                </a:lnTo>
                <a:lnTo>
                  <a:pt x="57150" y="42921"/>
                </a:lnTo>
                <a:close/>
              </a:path>
              <a:path w="85725" h="271779">
                <a:moveTo>
                  <a:pt x="57150" y="82847"/>
                </a:moveTo>
                <a:lnTo>
                  <a:pt x="42915" y="85725"/>
                </a:lnTo>
                <a:lnTo>
                  <a:pt x="57150" y="85725"/>
                </a:lnTo>
                <a:lnTo>
                  <a:pt x="57150" y="82847"/>
                </a:lnTo>
                <a:close/>
              </a:path>
              <a:path w="85725" h="271779">
                <a:moveTo>
                  <a:pt x="85709" y="42921"/>
                </a:moveTo>
                <a:lnTo>
                  <a:pt x="57150" y="42921"/>
                </a:lnTo>
                <a:lnTo>
                  <a:pt x="57150" y="82847"/>
                </a:lnTo>
                <a:lnTo>
                  <a:pt x="59567" y="82358"/>
                </a:lnTo>
                <a:lnTo>
                  <a:pt x="73171" y="73181"/>
                </a:lnTo>
                <a:lnTo>
                  <a:pt x="82345" y="59575"/>
                </a:lnTo>
                <a:lnTo>
                  <a:pt x="85709" y="42921"/>
                </a:lnTo>
                <a:close/>
              </a:path>
              <a:path w="85725" h="271779">
                <a:moveTo>
                  <a:pt x="42915" y="0"/>
                </a:moveTo>
                <a:lnTo>
                  <a:pt x="26244" y="3384"/>
                </a:lnTo>
                <a:lnTo>
                  <a:pt x="12599" y="12602"/>
                </a:lnTo>
                <a:lnTo>
                  <a:pt x="3383" y="26249"/>
                </a:lnTo>
                <a:lnTo>
                  <a:pt x="0" y="42921"/>
                </a:lnTo>
                <a:lnTo>
                  <a:pt x="3383" y="59575"/>
                </a:lnTo>
                <a:lnTo>
                  <a:pt x="12599" y="73181"/>
                </a:lnTo>
                <a:lnTo>
                  <a:pt x="26244" y="82358"/>
                </a:lnTo>
                <a:lnTo>
                  <a:pt x="28559" y="82826"/>
                </a:lnTo>
                <a:lnTo>
                  <a:pt x="28559" y="42921"/>
                </a:lnTo>
                <a:lnTo>
                  <a:pt x="85709" y="42921"/>
                </a:lnTo>
                <a:lnTo>
                  <a:pt x="82345" y="26249"/>
                </a:lnTo>
                <a:lnTo>
                  <a:pt x="73171" y="12602"/>
                </a:lnTo>
                <a:lnTo>
                  <a:pt x="59567" y="3384"/>
                </a:lnTo>
                <a:lnTo>
                  <a:pt x="42915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1037" y="4567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8400" y="28956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12595" y="4917692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80828" y="4903476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98777" y="3545837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47046" y="353149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70277" y="4733364"/>
            <a:ext cx="16821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C0065"/>
                </a:solidFill>
                <a:latin typeface="Times New Roman"/>
                <a:cs typeface="Times New Roman"/>
              </a:rPr>
              <a:t>parasitic</a:t>
            </a:r>
            <a:r>
              <a:rPr sz="2000" spc="-10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65"/>
                </a:solidFill>
                <a:latin typeface="Times New Roman"/>
                <a:cs typeface="Times New Roman"/>
              </a:rPr>
              <a:t>storage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C0065"/>
                </a:solidFill>
                <a:latin typeface="Times New Roman"/>
                <a:cs typeface="Times New Roman"/>
              </a:rPr>
              <a:t>capacitances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05200" y="4038600"/>
            <a:ext cx="389890" cy="766445"/>
          </a:xfrm>
          <a:custGeom>
            <a:avLst/>
            <a:gdLst/>
            <a:ahLst/>
            <a:cxnLst/>
            <a:rect l="l" t="t" r="r" b="b"/>
            <a:pathLst>
              <a:path w="389889" h="766445">
                <a:moveTo>
                  <a:pt x="42618" y="63871"/>
                </a:moveTo>
                <a:lnTo>
                  <a:pt x="25587" y="72399"/>
                </a:lnTo>
                <a:lnTo>
                  <a:pt x="372496" y="766322"/>
                </a:lnTo>
                <a:lnTo>
                  <a:pt x="389503" y="757677"/>
                </a:lnTo>
                <a:lnTo>
                  <a:pt x="42618" y="63871"/>
                </a:lnTo>
                <a:close/>
              </a:path>
              <a:path w="389889" h="766445">
                <a:moveTo>
                  <a:pt x="0" y="0"/>
                </a:moveTo>
                <a:lnTo>
                  <a:pt x="0" y="85212"/>
                </a:lnTo>
                <a:lnTo>
                  <a:pt x="25587" y="72399"/>
                </a:lnTo>
                <a:lnTo>
                  <a:pt x="19933" y="61091"/>
                </a:lnTo>
                <a:lnTo>
                  <a:pt x="36972" y="52578"/>
                </a:lnTo>
                <a:lnTo>
                  <a:pt x="65170" y="52578"/>
                </a:lnTo>
                <a:lnTo>
                  <a:pt x="68214" y="51054"/>
                </a:lnTo>
                <a:lnTo>
                  <a:pt x="0" y="0"/>
                </a:lnTo>
                <a:close/>
              </a:path>
              <a:path w="389889" h="766445">
                <a:moveTo>
                  <a:pt x="36972" y="52578"/>
                </a:moveTo>
                <a:lnTo>
                  <a:pt x="19933" y="61091"/>
                </a:lnTo>
                <a:lnTo>
                  <a:pt x="25587" y="72399"/>
                </a:lnTo>
                <a:lnTo>
                  <a:pt x="42618" y="63871"/>
                </a:lnTo>
                <a:lnTo>
                  <a:pt x="36972" y="52578"/>
                </a:lnTo>
                <a:close/>
              </a:path>
              <a:path w="389889" h="766445">
                <a:moveTo>
                  <a:pt x="65170" y="52578"/>
                </a:moveTo>
                <a:lnTo>
                  <a:pt x="36972" y="52578"/>
                </a:lnTo>
                <a:lnTo>
                  <a:pt x="42618" y="63871"/>
                </a:lnTo>
                <a:lnTo>
                  <a:pt x="65170" y="5257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74102" y="4114800"/>
            <a:ext cx="541020" cy="692150"/>
          </a:xfrm>
          <a:custGeom>
            <a:avLst/>
            <a:gdLst/>
            <a:ahLst/>
            <a:cxnLst/>
            <a:rect l="l" t="t" r="r" b="b"/>
            <a:pathLst>
              <a:path w="541020" h="692150">
                <a:moveTo>
                  <a:pt x="486640" y="54323"/>
                </a:moveTo>
                <a:lnTo>
                  <a:pt x="0" y="679953"/>
                </a:lnTo>
                <a:lnTo>
                  <a:pt x="14996" y="691646"/>
                </a:lnTo>
                <a:lnTo>
                  <a:pt x="501628" y="66014"/>
                </a:lnTo>
                <a:lnTo>
                  <a:pt x="486640" y="54323"/>
                </a:lnTo>
                <a:close/>
              </a:path>
              <a:path w="541020" h="692150">
                <a:moveTo>
                  <a:pt x="532006" y="44327"/>
                </a:moveTo>
                <a:lnTo>
                  <a:pt x="494416" y="44327"/>
                </a:lnTo>
                <a:lnTo>
                  <a:pt x="509412" y="56007"/>
                </a:lnTo>
                <a:lnTo>
                  <a:pt x="501628" y="66014"/>
                </a:lnTo>
                <a:lnTo>
                  <a:pt x="524134" y="83570"/>
                </a:lnTo>
                <a:lnTo>
                  <a:pt x="532006" y="44327"/>
                </a:lnTo>
                <a:close/>
              </a:path>
              <a:path w="541020" h="692150">
                <a:moveTo>
                  <a:pt x="494416" y="44327"/>
                </a:moveTo>
                <a:lnTo>
                  <a:pt x="486640" y="54323"/>
                </a:lnTo>
                <a:lnTo>
                  <a:pt x="501628" y="66014"/>
                </a:lnTo>
                <a:lnTo>
                  <a:pt x="509412" y="56007"/>
                </a:lnTo>
                <a:lnTo>
                  <a:pt x="494416" y="44327"/>
                </a:lnTo>
                <a:close/>
              </a:path>
              <a:path w="541020" h="692150">
                <a:moveTo>
                  <a:pt x="540898" y="0"/>
                </a:moveTo>
                <a:lnTo>
                  <a:pt x="464058" y="36707"/>
                </a:lnTo>
                <a:lnTo>
                  <a:pt x="486640" y="54323"/>
                </a:lnTo>
                <a:lnTo>
                  <a:pt x="494416" y="44327"/>
                </a:lnTo>
                <a:lnTo>
                  <a:pt x="532006" y="44327"/>
                </a:lnTo>
                <a:lnTo>
                  <a:pt x="540898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174495" y="5511489"/>
            <a:ext cx="3112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Times New Roman"/>
                <a:cs typeface="Times New Roman"/>
              </a:rPr>
              <a:t>Four-Transistor </a:t>
            </a:r>
            <a:r>
              <a:rPr sz="2000" b="1" dirty="0">
                <a:latin typeface="Times New Roman"/>
                <a:cs typeface="Times New Roman"/>
              </a:rPr>
              <a:t>DRAM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028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808" y="189682"/>
            <a:ext cx="361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DRAM Circuits 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4681484" y="22430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2514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819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2514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2819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084" y="26082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2971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3048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3048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0037" y="32718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5432" y="24644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6433" y="139724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WL(read)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3000" y="1752600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0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3800" y="2667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0" y="28177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380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9000" y="2895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8878" y="2624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500379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500379" h="85725">
                <a:moveTo>
                  <a:pt x="5001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500121" y="57150"/>
                </a:lnTo>
                <a:lnTo>
                  <a:pt x="5001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4400" y="22860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2100" y="2057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2100" y="2133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6900" y="2133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2100" y="21351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6900" y="2243084"/>
            <a:ext cx="538480" cy="85725"/>
          </a:xfrm>
          <a:custGeom>
            <a:avLst/>
            <a:gdLst/>
            <a:ahLst/>
            <a:cxnLst/>
            <a:rect l="l" t="t" r="r" b="b"/>
            <a:pathLst>
              <a:path w="538479" h="85725">
                <a:moveTo>
                  <a:pt x="495300" y="0"/>
                </a:moveTo>
                <a:lnTo>
                  <a:pt x="478628" y="3383"/>
                </a:lnTo>
                <a:lnTo>
                  <a:pt x="464983" y="12599"/>
                </a:lnTo>
                <a:lnTo>
                  <a:pt x="455767" y="26244"/>
                </a:lnTo>
                <a:lnTo>
                  <a:pt x="452384" y="42915"/>
                </a:lnTo>
                <a:lnTo>
                  <a:pt x="455767" y="59567"/>
                </a:lnTo>
                <a:lnTo>
                  <a:pt x="464983" y="73171"/>
                </a:lnTo>
                <a:lnTo>
                  <a:pt x="478628" y="82345"/>
                </a:lnTo>
                <a:lnTo>
                  <a:pt x="495300" y="85709"/>
                </a:lnTo>
                <a:lnTo>
                  <a:pt x="511952" y="82345"/>
                </a:lnTo>
                <a:lnTo>
                  <a:pt x="525555" y="73171"/>
                </a:lnTo>
                <a:lnTo>
                  <a:pt x="534729" y="59567"/>
                </a:lnTo>
                <a:lnTo>
                  <a:pt x="535217" y="57150"/>
                </a:lnTo>
                <a:lnTo>
                  <a:pt x="495300" y="57150"/>
                </a:lnTo>
                <a:lnTo>
                  <a:pt x="495300" y="28559"/>
                </a:lnTo>
                <a:lnTo>
                  <a:pt x="535196" y="28559"/>
                </a:lnTo>
                <a:lnTo>
                  <a:pt x="534729" y="26244"/>
                </a:lnTo>
                <a:lnTo>
                  <a:pt x="525555" y="12599"/>
                </a:lnTo>
                <a:lnTo>
                  <a:pt x="511952" y="3383"/>
                </a:lnTo>
                <a:lnTo>
                  <a:pt x="495300" y="0"/>
                </a:lnTo>
                <a:close/>
              </a:path>
              <a:path w="538479" h="85725">
                <a:moveTo>
                  <a:pt x="4552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55276" y="57150"/>
                </a:lnTo>
                <a:lnTo>
                  <a:pt x="452384" y="42915"/>
                </a:lnTo>
                <a:lnTo>
                  <a:pt x="455298" y="28559"/>
                </a:lnTo>
                <a:close/>
              </a:path>
              <a:path w="538479" h="85725">
                <a:moveTo>
                  <a:pt x="535196" y="28559"/>
                </a:moveTo>
                <a:lnTo>
                  <a:pt x="495300" y="28559"/>
                </a:lnTo>
                <a:lnTo>
                  <a:pt x="495300" y="57150"/>
                </a:lnTo>
                <a:lnTo>
                  <a:pt x="535217" y="57150"/>
                </a:lnTo>
                <a:lnTo>
                  <a:pt x="538093" y="42915"/>
                </a:lnTo>
                <a:lnTo>
                  <a:pt x="5351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1584" y="1709684"/>
            <a:ext cx="85725" cy="347980"/>
          </a:xfrm>
          <a:custGeom>
            <a:avLst/>
            <a:gdLst/>
            <a:ahLst/>
            <a:cxnLst/>
            <a:rect l="l" t="t" r="r" b="b"/>
            <a:pathLst>
              <a:path w="85725" h="347980">
                <a:moveTo>
                  <a:pt x="28559" y="82812"/>
                </a:moveTo>
                <a:lnTo>
                  <a:pt x="28559" y="347715"/>
                </a:lnTo>
                <a:lnTo>
                  <a:pt x="57150" y="3477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479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479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479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479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8484" y="2895599"/>
            <a:ext cx="85725" cy="805180"/>
          </a:xfrm>
          <a:custGeom>
            <a:avLst/>
            <a:gdLst/>
            <a:ahLst/>
            <a:cxnLst/>
            <a:rect l="l" t="t" r="r" b="b"/>
            <a:pathLst>
              <a:path w="85725" h="805179">
                <a:moveTo>
                  <a:pt x="28559" y="721998"/>
                </a:moveTo>
                <a:lnTo>
                  <a:pt x="26244" y="722467"/>
                </a:lnTo>
                <a:lnTo>
                  <a:pt x="12599" y="731683"/>
                </a:lnTo>
                <a:lnTo>
                  <a:pt x="3383" y="745328"/>
                </a:lnTo>
                <a:lnTo>
                  <a:pt x="0" y="762000"/>
                </a:lnTo>
                <a:lnTo>
                  <a:pt x="3383" y="778652"/>
                </a:lnTo>
                <a:lnTo>
                  <a:pt x="12599" y="792255"/>
                </a:lnTo>
                <a:lnTo>
                  <a:pt x="26244" y="801429"/>
                </a:lnTo>
                <a:lnTo>
                  <a:pt x="42915" y="804793"/>
                </a:lnTo>
                <a:lnTo>
                  <a:pt x="59567" y="801429"/>
                </a:lnTo>
                <a:lnTo>
                  <a:pt x="73171" y="792255"/>
                </a:lnTo>
                <a:lnTo>
                  <a:pt x="82345" y="778652"/>
                </a:lnTo>
                <a:lnTo>
                  <a:pt x="85709" y="762000"/>
                </a:lnTo>
                <a:lnTo>
                  <a:pt x="28559" y="762000"/>
                </a:lnTo>
                <a:lnTo>
                  <a:pt x="28559" y="721998"/>
                </a:lnTo>
                <a:close/>
              </a:path>
              <a:path w="85725" h="805179">
                <a:moveTo>
                  <a:pt x="42915" y="719084"/>
                </a:moveTo>
                <a:lnTo>
                  <a:pt x="28665" y="721976"/>
                </a:lnTo>
                <a:lnTo>
                  <a:pt x="28559" y="762000"/>
                </a:lnTo>
                <a:lnTo>
                  <a:pt x="57150" y="762000"/>
                </a:lnTo>
                <a:lnTo>
                  <a:pt x="57150" y="721976"/>
                </a:lnTo>
                <a:lnTo>
                  <a:pt x="42915" y="719084"/>
                </a:lnTo>
                <a:close/>
              </a:path>
              <a:path w="85725" h="805179">
                <a:moveTo>
                  <a:pt x="57150" y="721976"/>
                </a:moveTo>
                <a:lnTo>
                  <a:pt x="57150" y="762000"/>
                </a:lnTo>
                <a:lnTo>
                  <a:pt x="85709" y="762000"/>
                </a:lnTo>
                <a:lnTo>
                  <a:pt x="82345" y="745328"/>
                </a:lnTo>
                <a:lnTo>
                  <a:pt x="73171" y="731683"/>
                </a:lnTo>
                <a:lnTo>
                  <a:pt x="59567" y="722467"/>
                </a:lnTo>
                <a:lnTo>
                  <a:pt x="57150" y="721976"/>
                </a:lnTo>
                <a:close/>
              </a:path>
              <a:path w="85725" h="805179">
                <a:moveTo>
                  <a:pt x="57150" y="0"/>
                </a:moveTo>
                <a:lnTo>
                  <a:pt x="28559" y="0"/>
                </a:lnTo>
                <a:lnTo>
                  <a:pt x="28559" y="721998"/>
                </a:lnTo>
                <a:lnTo>
                  <a:pt x="42915" y="719084"/>
                </a:lnTo>
                <a:lnTo>
                  <a:pt x="57150" y="719084"/>
                </a:lnTo>
                <a:lnTo>
                  <a:pt x="57150" y="0"/>
                </a:lnTo>
                <a:close/>
              </a:path>
              <a:path w="85725" h="805179">
                <a:moveTo>
                  <a:pt x="57150" y="719084"/>
                </a:moveTo>
                <a:lnTo>
                  <a:pt x="42915" y="719084"/>
                </a:lnTo>
                <a:lnTo>
                  <a:pt x="57150" y="721976"/>
                </a:lnTo>
                <a:lnTo>
                  <a:pt x="57150" y="71908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1800" y="14478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2666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64995" y="4079237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BL(wri</a:t>
            </a:r>
            <a:r>
              <a:rPr sz="1800" b="1" i="1" spc="5" dirty="0">
                <a:solidFill>
                  <a:srgbClr val="006500"/>
                </a:solidFill>
                <a:latin typeface="Times New Roman"/>
                <a:cs typeface="Times New Roman"/>
              </a:rPr>
              <a:t>t</a:t>
            </a: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55977" y="23882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75545" y="2235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70632" y="3423358"/>
            <a:ext cx="1518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parasitic</a:t>
            </a:r>
            <a:r>
              <a:rPr sz="1800" spc="-8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storage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capacitances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43400" y="3047999"/>
            <a:ext cx="615950" cy="464820"/>
          </a:xfrm>
          <a:custGeom>
            <a:avLst/>
            <a:gdLst/>
            <a:ahLst/>
            <a:cxnLst/>
            <a:rect l="l" t="t" r="r" b="b"/>
            <a:pathLst>
              <a:path w="615950" h="464820">
                <a:moveTo>
                  <a:pt x="66673" y="38102"/>
                </a:moveTo>
                <a:lnTo>
                  <a:pt x="55243" y="53342"/>
                </a:lnTo>
                <a:lnTo>
                  <a:pt x="603900" y="464820"/>
                </a:lnTo>
                <a:lnTo>
                  <a:pt x="615330" y="449580"/>
                </a:lnTo>
                <a:lnTo>
                  <a:pt x="66673" y="38102"/>
                </a:lnTo>
                <a:close/>
              </a:path>
              <a:path w="615950" h="464820">
                <a:moveTo>
                  <a:pt x="0" y="0"/>
                </a:moveTo>
                <a:lnTo>
                  <a:pt x="38100" y="76200"/>
                </a:lnTo>
                <a:lnTo>
                  <a:pt x="55243" y="53342"/>
                </a:lnTo>
                <a:lnTo>
                  <a:pt x="45079" y="45720"/>
                </a:lnTo>
                <a:lnTo>
                  <a:pt x="56509" y="30480"/>
                </a:lnTo>
                <a:lnTo>
                  <a:pt x="72390" y="30480"/>
                </a:lnTo>
                <a:lnTo>
                  <a:pt x="83820" y="15240"/>
                </a:lnTo>
                <a:lnTo>
                  <a:pt x="0" y="0"/>
                </a:lnTo>
                <a:close/>
              </a:path>
              <a:path w="615950" h="464820">
                <a:moveTo>
                  <a:pt x="56509" y="30480"/>
                </a:moveTo>
                <a:lnTo>
                  <a:pt x="45079" y="45720"/>
                </a:lnTo>
                <a:lnTo>
                  <a:pt x="55243" y="53342"/>
                </a:lnTo>
                <a:lnTo>
                  <a:pt x="66673" y="38102"/>
                </a:lnTo>
                <a:lnTo>
                  <a:pt x="56509" y="30480"/>
                </a:lnTo>
                <a:close/>
              </a:path>
              <a:path w="615950" h="464820">
                <a:moveTo>
                  <a:pt x="72390" y="30480"/>
                </a:moveTo>
                <a:lnTo>
                  <a:pt x="56509" y="30480"/>
                </a:lnTo>
                <a:lnTo>
                  <a:pt x="66673" y="38102"/>
                </a:lnTo>
                <a:lnTo>
                  <a:pt x="72390" y="3048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3437" y="30432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7000" y="3657600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0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74977" y="3622037"/>
            <a:ext cx="99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WL(writ</a:t>
            </a:r>
            <a:r>
              <a:rPr sz="1800" b="1" i="1" spc="5" dirty="0"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  <a:r>
              <a:rPr sz="1800" b="1" i="1" dirty="0"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89833" y="4064886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BL(read)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72200" y="14478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2666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40155" y="4704258"/>
            <a:ext cx="5834380" cy="14458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60"/>
              </a:spcBef>
            </a:pPr>
            <a:r>
              <a:rPr sz="2000" b="1" spc="-15" dirty="0">
                <a:latin typeface="Times New Roman"/>
                <a:cs typeface="Times New Roman"/>
              </a:rPr>
              <a:t>Three-Transistor </a:t>
            </a:r>
            <a:r>
              <a:rPr sz="2000" b="1" dirty="0">
                <a:latin typeface="Times New Roman"/>
                <a:cs typeface="Times New Roman"/>
              </a:rPr>
              <a:t>DRAM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12700" marR="2410460">
              <a:lnSpc>
                <a:spcPct val="111100"/>
              </a:lnSpc>
              <a:spcBef>
                <a:spcPts val="620"/>
              </a:spcBef>
            </a:pPr>
            <a:r>
              <a:rPr sz="1800" b="1" dirty="0">
                <a:solidFill>
                  <a:srgbClr val="305262"/>
                </a:solidFill>
                <a:latin typeface="Arial"/>
                <a:cs typeface="Arial"/>
              </a:rPr>
              <a:t>No </a:t>
            </a:r>
            <a:r>
              <a:rPr sz="1800" b="1" spc="-5" dirty="0">
                <a:solidFill>
                  <a:srgbClr val="305262"/>
                </a:solidFill>
                <a:latin typeface="Arial"/>
                <a:cs typeface="Arial"/>
              </a:rPr>
              <a:t>constraints </a:t>
            </a:r>
            <a:r>
              <a:rPr sz="1800" b="1" dirty="0">
                <a:solidFill>
                  <a:srgbClr val="305262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305262"/>
                </a:solidFill>
                <a:latin typeface="Arial"/>
                <a:cs typeface="Arial"/>
              </a:rPr>
              <a:t>device </a:t>
            </a:r>
            <a:r>
              <a:rPr sz="1800" b="1" spc="-5" dirty="0">
                <a:solidFill>
                  <a:srgbClr val="305262"/>
                </a:solidFill>
                <a:latin typeface="Arial"/>
                <a:cs typeface="Arial"/>
              </a:rPr>
              <a:t>ratios  Reads are</a:t>
            </a:r>
            <a:r>
              <a:rPr sz="1800" b="1" dirty="0">
                <a:solidFill>
                  <a:srgbClr val="3052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5262"/>
                </a:solidFill>
                <a:latin typeface="Arial"/>
                <a:cs typeface="Arial"/>
              </a:rPr>
              <a:t>non-destructive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25" dirty="0">
                <a:solidFill>
                  <a:srgbClr val="305262"/>
                </a:solidFill>
                <a:latin typeface="Arial"/>
                <a:cs typeface="Arial"/>
              </a:rPr>
              <a:t>Value </a:t>
            </a:r>
            <a:r>
              <a:rPr sz="1800" b="1" spc="-5" dirty="0">
                <a:solidFill>
                  <a:srgbClr val="305262"/>
                </a:solidFill>
                <a:latin typeface="Arial"/>
                <a:cs typeface="Arial"/>
              </a:rPr>
              <a:t>stored at </a:t>
            </a:r>
            <a:r>
              <a:rPr sz="1800" b="1" dirty="0">
                <a:solidFill>
                  <a:srgbClr val="305262"/>
                </a:solidFill>
                <a:latin typeface="Arial"/>
                <a:cs typeface="Arial"/>
              </a:rPr>
              <a:t>node X </a:t>
            </a:r>
            <a:r>
              <a:rPr sz="1800" b="1" spc="5" dirty="0">
                <a:solidFill>
                  <a:srgbClr val="305262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305262"/>
                </a:solidFill>
                <a:latin typeface="Arial"/>
                <a:cs typeface="Arial"/>
              </a:rPr>
              <a:t>writing a “1” =</a:t>
            </a:r>
            <a:r>
              <a:rPr sz="1800" b="1" spc="-90" dirty="0">
                <a:solidFill>
                  <a:srgbClr val="30526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05262"/>
                </a:solidFill>
                <a:latin typeface="Arial"/>
                <a:cs typeface="Arial"/>
              </a:rPr>
              <a:t>V</a:t>
            </a:r>
            <a:r>
              <a:rPr sz="2100" b="1" spc="-30" baseline="-21825" dirty="0">
                <a:solidFill>
                  <a:srgbClr val="305262"/>
                </a:solidFill>
                <a:latin typeface="Arial"/>
                <a:cs typeface="Arial"/>
              </a:rPr>
              <a:t>WWL</a:t>
            </a:r>
            <a:r>
              <a:rPr sz="2700" b="1" spc="-30" baseline="-7716" dirty="0">
                <a:solidFill>
                  <a:srgbClr val="305262"/>
                </a:solidFill>
                <a:latin typeface="Arial"/>
                <a:cs typeface="Arial"/>
              </a:rPr>
              <a:t>-V</a:t>
            </a:r>
            <a:r>
              <a:rPr sz="2100" b="1" spc="-30" baseline="-21825" dirty="0">
                <a:solidFill>
                  <a:srgbClr val="305262"/>
                </a:solidFill>
                <a:latin typeface="Arial"/>
                <a:cs typeface="Arial"/>
              </a:rPr>
              <a:t>Tn</a:t>
            </a:r>
            <a:endParaRPr sz="2100" baseline="-21825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89378" y="2294632"/>
            <a:ext cx="209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2406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880" y="343605"/>
            <a:ext cx="322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3T-DRAM </a:t>
            </a:r>
            <a:r>
              <a:rPr spc="-509" dirty="0">
                <a:solidFill>
                  <a:srgbClr val="0000FF"/>
                </a:solidFill>
                <a:latin typeface="Arial"/>
                <a:cs typeface="Arial"/>
              </a:rPr>
              <a:t>—</a:t>
            </a:r>
            <a:r>
              <a:rPr spc="-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</a:rPr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2505895" y="1303364"/>
            <a:ext cx="4360808" cy="4640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4725" y="1511549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B6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0000B6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B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1789" y="151154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B6"/>
                </a:solidFill>
                <a:latin typeface="Arial"/>
                <a:cs typeface="Arial"/>
              </a:rPr>
              <a:t>B</a:t>
            </a:r>
            <a:r>
              <a:rPr sz="1800" spc="-145" dirty="0">
                <a:solidFill>
                  <a:srgbClr val="0000B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B6"/>
                </a:solidFill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2771" y="151154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B6"/>
                </a:solidFill>
                <a:latin typeface="Arial"/>
                <a:cs typeface="Arial"/>
              </a:rPr>
              <a:t>GND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8607" y="2356184"/>
            <a:ext cx="528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00B6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B6"/>
                </a:solidFill>
                <a:latin typeface="Arial"/>
                <a:cs typeface="Arial"/>
              </a:rPr>
              <a:t>WL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4855" y="2664329"/>
            <a:ext cx="32067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8607" y="3994905"/>
            <a:ext cx="1212850" cy="570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800" dirty="0">
                <a:solidFill>
                  <a:srgbClr val="0000B6"/>
                </a:solidFill>
                <a:latin typeface="Arial"/>
                <a:cs typeface="Arial"/>
              </a:rPr>
              <a:t>WWL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833" y="6049771"/>
            <a:ext cx="251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Source: </a:t>
            </a:r>
            <a:r>
              <a:rPr sz="1200" b="1" dirty="0">
                <a:latin typeface="Times New Roman"/>
                <a:cs typeface="Times New Roman"/>
              </a:rPr>
              <a:t>Digital </a:t>
            </a:r>
            <a:r>
              <a:rPr sz="1200" b="1" spc="-5" dirty="0">
                <a:latin typeface="Times New Roman"/>
                <a:cs typeface="Times New Roman"/>
              </a:rPr>
              <a:t>Integrated Circuits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</a:t>
            </a:r>
            <a:r>
              <a:rPr sz="1200" b="1" baseline="24305" dirty="0">
                <a:latin typeface="Times New Roman"/>
                <a:cs typeface="Times New Roman"/>
              </a:rPr>
              <a:t>nd</a:t>
            </a:r>
            <a:endParaRPr sz="1200" baseline="24305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218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369" y="189682"/>
            <a:ext cx="4274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One-Transistor DRAM</a:t>
            </a:r>
            <a:r>
              <a:rPr spc="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Cell</a:t>
            </a:r>
          </a:p>
        </p:txBody>
      </p:sp>
      <p:sp>
        <p:nvSpPr>
          <p:cNvPr id="3" name="object 3"/>
          <p:cNvSpPr/>
          <p:nvPr/>
        </p:nvSpPr>
        <p:spPr>
          <a:xfrm>
            <a:off x="4376684" y="18462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2209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2286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8637" y="25098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1905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676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17541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7484" y="1862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7084" y="1328684"/>
            <a:ext cx="85725" cy="347980"/>
          </a:xfrm>
          <a:custGeom>
            <a:avLst/>
            <a:gdLst/>
            <a:ahLst/>
            <a:cxnLst/>
            <a:rect l="l" t="t" r="r" b="b"/>
            <a:pathLst>
              <a:path w="85725" h="347980">
                <a:moveTo>
                  <a:pt x="28559" y="82812"/>
                </a:moveTo>
                <a:lnTo>
                  <a:pt x="28559" y="347715"/>
                </a:lnTo>
                <a:lnTo>
                  <a:pt x="57150" y="3477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479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479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479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479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11430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1523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60778" y="1854526"/>
            <a:ext cx="304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632" y="1930726"/>
            <a:ext cx="1428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explicit</a:t>
            </a:r>
            <a:r>
              <a:rPr sz="1800" spc="-9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storage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capacitances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0" y="1371600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0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84577" y="1016249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359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1133" y="2468195"/>
            <a:ext cx="5527675" cy="242824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765935">
              <a:lnSpc>
                <a:spcPct val="100000"/>
              </a:lnSpc>
              <a:spcBef>
                <a:spcPts val="127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1305"/>
              </a:spcBef>
            </a:pPr>
            <a:r>
              <a:rPr sz="2000" b="1" spc="-15" dirty="0">
                <a:latin typeface="Times New Roman"/>
                <a:cs typeface="Times New Roman"/>
              </a:rPr>
              <a:t>One-Transistor </a:t>
            </a:r>
            <a:r>
              <a:rPr sz="2000" b="1" dirty="0">
                <a:latin typeface="Times New Roman"/>
                <a:cs typeface="Times New Roman"/>
              </a:rPr>
              <a:t>DRAM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42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Industry standard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for high density dram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arrays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Smallest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component count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silicon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area per</a:t>
            </a:r>
            <a:r>
              <a:rPr sz="2000" spc="-1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Separate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or “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explicit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” capacitor (dual poly) per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533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177" y="113481"/>
            <a:ext cx="65792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Operation of Three-Transistor </a:t>
            </a:r>
            <a:r>
              <a:rPr spc="-10" dirty="0">
                <a:solidFill>
                  <a:srgbClr val="0000FF"/>
                </a:solidFill>
              </a:rPr>
              <a:t>DRAM</a:t>
            </a:r>
            <a:r>
              <a:rPr spc="4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306" y="4992723"/>
            <a:ext cx="6863080" cy="1367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4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binary information is stored as the charge in</a:t>
            </a:r>
            <a:r>
              <a:rPr sz="2000" spc="-1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950" baseline="-641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Storage transistor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is on or off depending on the charge in</a:t>
            </a:r>
            <a:r>
              <a:rPr sz="20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007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7F"/>
                </a:solidFill>
                <a:latin typeface="Times New Roman"/>
                <a:cs typeface="Times New Roman"/>
              </a:rPr>
              <a:t>1</a:t>
            </a:r>
            <a:endParaRPr sz="1950" baseline="-641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Pass transistors 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1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i="1" spc="5" dirty="0"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access</a:t>
            </a:r>
            <a:r>
              <a:rPr sz="2000" spc="-2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switches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Two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separate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lines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for “data read” and “data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1676399"/>
            <a:ext cx="3429000" cy="2133600"/>
          </a:xfrm>
          <a:custGeom>
            <a:avLst/>
            <a:gdLst/>
            <a:ahLst/>
            <a:cxnLst/>
            <a:rect l="l" t="t" r="r" b="b"/>
            <a:pathLst>
              <a:path w="3429000" h="2133600">
                <a:moveTo>
                  <a:pt x="0" y="2133600"/>
                </a:moveTo>
                <a:lnTo>
                  <a:pt x="3429000" y="2133600"/>
                </a:lnTo>
                <a:lnTo>
                  <a:pt x="34290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solidFill>
            <a:srgbClr val="E2E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600" y="1676400"/>
            <a:ext cx="3429000" cy="2133600"/>
          </a:xfrm>
          <a:custGeom>
            <a:avLst/>
            <a:gdLst/>
            <a:ahLst/>
            <a:cxnLst/>
            <a:rect l="l" t="t" r="r" b="b"/>
            <a:pathLst>
              <a:path w="3429000" h="2133600">
                <a:moveTo>
                  <a:pt x="0" y="2133599"/>
                </a:moveTo>
                <a:lnTo>
                  <a:pt x="3428999" y="2133599"/>
                </a:lnTo>
                <a:lnTo>
                  <a:pt x="3428999" y="0"/>
                </a:lnTo>
                <a:lnTo>
                  <a:pt x="0" y="0"/>
                </a:lnTo>
                <a:lnTo>
                  <a:pt x="0" y="2133599"/>
                </a:lnTo>
                <a:close/>
              </a:path>
            </a:pathLst>
          </a:custGeom>
          <a:ln w="19049">
            <a:solidFill>
              <a:srgbClr val="E2E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9584" y="21668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100" y="2438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100" y="2438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0100" y="2743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3900" y="2438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2500" y="2743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6184" y="25320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2895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6700" y="2971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9100" y="2971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8137" y="31956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26232" y="2388231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3995" y="1625849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2200" y="18288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71900" y="2590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7100" y="27415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7100" y="2590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1900" y="2590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7100" y="2819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078" y="2547884"/>
            <a:ext cx="462280" cy="85725"/>
          </a:xfrm>
          <a:custGeom>
            <a:avLst/>
            <a:gdLst/>
            <a:ahLst/>
            <a:cxnLst/>
            <a:rect l="l" t="t" r="r" b="b"/>
            <a:pathLst>
              <a:path w="462279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4" y="82345"/>
                </a:lnTo>
                <a:lnTo>
                  <a:pt x="73177" y="73171"/>
                </a:lnTo>
                <a:lnTo>
                  <a:pt x="82351" y="59567"/>
                </a:lnTo>
                <a:lnTo>
                  <a:pt x="82839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18" y="28559"/>
                </a:lnTo>
                <a:lnTo>
                  <a:pt x="82351" y="26244"/>
                </a:lnTo>
                <a:lnTo>
                  <a:pt x="73177" y="12599"/>
                </a:lnTo>
                <a:lnTo>
                  <a:pt x="59574" y="3383"/>
                </a:lnTo>
                <a:lnTo>
                  <a:pt x="42921" y="0"/>
                </a:lnTo>
                <a:close/>
              </a:path>
              <a:path w="462279" h="85725">
                <a:moveTo>
                  <a:pt x="82818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39" y="57150"/>
                </a:lnTo>
                <a:lnTo>
                  <a:pt x="85715" y="42915"/>
                </a:lnTo>
                <a:lnTo>
                  <a:pt x="82818" y="28559"/>
                </a:lnTo>
                <a:close/>
              </a:path>
              <a:path w="462279" h="85725">
                <a:moveTo>
                  <a:pt x="462021" y="28559"/>
                </a:moveTo>
                <a:lnTo>
                  <a:pt x="82818" y="28559"/>
                </a:lnTo>
                <a:lnTo>
                  <a:pt x="85715" y="42915"/>
                </a:lnTo>
                <a:lnTo>
                  <a:pt x="82839" y="57150"/>
                </a:lnTo>
                <a:lnTo>
                  <a:pt x="462021" y="57150"/>
                </a:lnTo>
                <a:lnTo>
                  <a:pt x="4620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2500" y="22098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0200" y="1981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0200" y="2057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2057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0200" y="20589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5000" y="21668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9684" y="1785884"/>
            <a:ext cx="85709" cy="19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6584" y="2819399"/>
            <a:ext cx="85725" cy="805180"/>
          </a:xfrm>
          <a:custGeom>
            <a:avLst/>
            <a:gdLst/>
            <a:ahLst/>
            <a:cxnLst/>
            <a:rect l="l" t="t" r="r" b="b"/>
            <a:pathLst>
              <a:path w="85725" h="805179">
                <a:moveTo>
                  <a:pt x="28559" y="721998"/>
                </a:moveTo>
                <a:lnTo>
                  <a:pt x="26244" y="722467"/>
                </a:lnTo>
                <a:lnTo>
                  <a:pt x="12599" y="731683"/>
                </a:lnTo>
                <a:lnTo>
                  <a:pt x="3383" y="745328"/>
                </a:lnTo>
                <a:lnTo>
                  <a:pt x="0" y="762000"/>
                </a:lnTo>
                <a:lnTo>
                  <a:pt x="3383" y="778652"/>
                </a:lnTo>
                <a:lnTo>
                  <a:pt x="12599" y="792255"/>
                </a:lnTo>
                <a:lnTo>
                  <a:pt x="26244" y="801429"/>
                </a:lnTo>
                <a:lnTo>
                  <a:pt x="42915" y="804793"/>
                </a:lnTo>
                <a:lnTo>
                  <a:pt x="59567" y="801429"/>
                </a:lnTo>
                <a:lnTo>
                  <a:pt x="73171" y="792255"/>
                </a:lnTo>
                <a:lnTo>
                  <a:pt x="82345" y="778652"/>
                </a:lnTo>
                <a:lnTo>
                  <a:pt x="85709" y="762000"/>
                </a:lnTo>
                <a:lnTo>
                  <a:pt x="28559" y="762000"/>
                </a:lnTo>
                <a:lnTo>
                  <a:pt x="28559" y="721998"/>
                </a:lnTo>
                <a:close/>
              </a:path>
              <a:path w="85725" h="805179">
                <a:moveTo>
                  <a:pt x="42915" y="719084"/>
                </a:moveTo>
                <a:lnTo>
                  <a:pt x="28665" y="721976"/>
                </a:lnTo>
                <a:lnTo>
                  <a:pt x="28559" y="762000"/>
                </a:lnTo>
                <a:lnTo>
                  <a:pt x="57150" y="762000"/>
                </a:lnTo>
                <a:lnTo>
                  <a:pt x="57150" y="721976"/>
                </a:lnTo>
                <a:lnTo>
                  <a:pt x="42915" y="719084"/>
                </a:lnTo>
                <a:close/>
              </a:path>
              <a:path w="85725" h="805179">
                <a:moveTo>
                  <a:pt x="57150" y="721976"/>
                </a:moveTo>
                <a:lnTo>
                  <a:pt x="57150" y="762000"/>
                </a:lnTo>
                <a:lnTo>
                  <a:pt x="85709" y="762000"/>
                </a:lnTo>
                <a:lnTo>
                  <a:pt x="82345" y="745328"/>
                </a:lnTo>
                <a:lnTo>
                  <a:pt x="73171" y="731683"/>
                </a:lnTo>
                <a:lnTo>
                  <a:pt x="59567" y="722467"/>
                </a:lnTo>
                <a:lnTo>
                  <a:pt x="57150" y="721976"/>
                </a:lnTo>
                <a:close/>
              </a:path>
              <a:path w="85725" h="805179">
                <a:moveTo>
                  <a:pt x="57150" y="0"/>
                </a:moveTo>
                <a:lnTo>
                  <a:pt x="28559" y="0"/>
                </a:lnTo>
                <a:lnTo>
                  <a:pt x="28559" y="721998"/>
                </a:lnTo>
                <a:lnTo>
                  <a:pt x="42915" y="719084"/>
                </a:lnTo>
                <a:lnTo>
                  <a:pt x="57150" y="719084"/>
                </a:lnTo>
                <a:lnTo>
                  <a:pt x="57150" y="0"/>
                </a:lnTo>
                <a:close/>
              </a:path>
              <a:path w="85725" h="805179">
                <a:moveTo>
                  <a:pt x="57150" y="719084"/>
                </a:moveTo>
                <a:lnTo>
                  <a:pt x="42915" y="719084"/>
                </a:lnTo>
                <a:lnTo>
                  <a:pt x="57150" y="721976"/>
                </a:lnTo>
                <a:lnTo>
                  <a:pt x="57150" y="71908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1828800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2133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79195" y="4445887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1800" b="1" i="1" spc="-105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r>
              <a:rPr sz="1800" b="1" i="1" spc="-95" dirty="0">
                <a:solidFill>
                  <a:srgbClr val="006500"/>
                </a:solidFill>
                <a:latin typeface="Times New Roman"/>
                <a:cs typeface="Times New Roman"/>
              </a:rPr>
              <a:t>T</a:t>
            </a: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06777" y="2312031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26345" y="2159631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81537" y="29670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200" y="35814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1828800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2133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48000" y="83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76600" y="1066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8000" y="1066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48000" y="1371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00400" y="1066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1371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72200" y="83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9800" y="1066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19800" y="1066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9800" y="1371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43600" y="1066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200" y="1371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670177" y="1036061"/>
            <a:ext cx="375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5500" algn="l"/>
              </a:tabLst>
            </a:pPr>
            <a:r>
              <a:rPr sz="2700" b="1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	</a:t>
            </a:r>
            <a:r>
              <a:rPr sz="2700" b="1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76600" y="121920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48000" y="83820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270632" y="516757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7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2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48000" y="3962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2200" y="3962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48000" y="4191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95600" y="4419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95600" y="4419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95600" y="4724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19400" y="4419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67037" y="4724400"/>
            <a:ext cx="161924" cy="38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90800" y="23622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8400" y="2682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8400" y="27590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0800" y="27590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09837" y="29829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90800" y="2319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57200" y="0"/>
                </a:moveTo>
                <a:lnTo>
                  <a:pt x="440527" y="3383"/>
                </a:lnTo>
                <a:lnTo>
                  <a:pt x="426880" y="12599"/>
                </a:lnTo>
                <a:lnTo>
                  <a:pt x="417662" y="26244"/>
                </a:lnTo>
                <a:lnTo>
                  <a:pt x="414278" y="42915"/>
                </a:lnTo>
                <a:lnTo>
                  <a:pt x="417662" y="59567"/>
                </a:lnTo>
                <a:lnTo>
                  <a:pt x="426880" y="73171"/>
                </a:lnTo>
                <a:lnTo>
                  <a:pt x="440527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80" h="85725">
                <a:moveTo>
                  <a:pt x="417192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1" y="57150"/>
                </a:lnTo>
                <a:lnTo>
                  <a:pt x="414278" y="42915"/>
                </a:lnTo>
                <a:lnTo>
                  <a:pt x="417192" y="28559"/>
                </a:lnTo>
                <a:close/>
              </a:path>
              <a:path w="500380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283332" y="2921631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60182" y="25406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75078" y="954400"/>
            <a:ext cx="173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Precharge</a:t>
            </a:r>
            <a:r>
              <a:rPr sz="1800" b="1" i="1" spc="-4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C0065"/>
                </a:solidFill>
                <a:latin typeface="Times New Roman"/>
                <a:cs typeface="Times New Roman"/>
              </a:rPr>
              <a:t>devices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48200" y="1219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425953" y="1397249"/>
            <a:ext cx="30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C0065"/>
                </a:solidFill>
                <a:latin typeface="Times New Roman"/>
                <a:cs typeface="Times New Roman"/>
              </a:rPr>
              <a:t>PC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129284" y="2319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29400" y="23622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77000" y="2682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7000" y="27590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29400" y="27590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48437" y="29829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785615" y="25406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400300" y="45720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72200" y="4191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983995" y="3455286"/>
            <a:ext cx="410337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079500">
              <a:lnSpc>
                <a:spcPct val="100000"/>
              </a:lnSpc>
              <a:tabLst>
                <a:tab pos="3213100" algn="l"/>
              </a:tabLst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	Data_out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828800" y="44958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581400" y="4495800"/>
            <a:ext cx="3200400" cy="466725"/>
          </a:xfrm>
          <a:prstGeom prst="rect">
            <a:avLst/>
          </a:prstGeom>
          <a:solidFill>
            <a:srgbClr val="C0C0C0"/>
          </a:solidFill>
          <a:ln w="9524">
            <a:solidFill>
              <a:srgbClr val="FF00F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spc="-7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, C</a:t>
            </a:r>
            <a:r>
              <a:rPr sz="1800" b="1" i="1" spc="-7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 </a:t>
            </a: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&gt;&gt;</a:t>
            </a:r>
            <a:r>
              <a:rPr sz="1800" b="1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spc="-7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(&gt;10C</a:t>
            </a:r>
            <a:r>
              <a:rPr sz="1800" b="1" i="1" spc="-7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360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656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113481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Operation of </a:t>
            </a:r>
            <a:r>
              <a:rPr spc="-5" dirty="0">
                <a:solidFill>
                  <a:srgbClr val="0000FF"/>
                </a:solidFill>
              </a:rPr>
              <a:t>Three-Transistor DRAM Cell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8733" y="4321496"/>
            <a:ext cx="7595234" cy="17183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59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operation is based on a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two-phase non-overlapping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clock</a:t>
            </a:r>
            <a:r>
              <a:rPr sz="20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scheme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ts val="246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precharge events are driven by </a:t>
            </a:r>
            <a:r>
              <a:rPr sz="2100" b="1" i="1" spc="-30" dirty="0">
                <a:solidFill>
                  <a:srgbClr val="00007F"/>
                </a:solidFill>
                <a:latin typeface="Symbol"/>
                <a:cs typeface="Symbol"/>
              </a:rPr>
              <a:t></a:t>
            </a:r>
            <a:r>
              <a:rPr sz="1950" b="1" i="1" spc="-44" baseline="-6410" dirty="0">
                <a:solidFill>
                  <a:srgbClr val="00007F"/>
                </a:solidFill>
                <a:latin typeface="Times New Roman"/>
                <a:cs typeface="Times New Roman"/>
              </a:rPr>
              <a:t>1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the “read” and</a:t>
            </a:r>
            <a:r>
              <a:rPr sz="2000" spc="-3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“write”</a:t>
            </a:r>
            <a:endParaRPr sz="2000">
              <a:latin typeface="Times New Roman"/>
              <a:cs typeface="Times New Roman"/>
            </a:endParaRPr>
          </a:p>
          <a:p>
            <a:pPr marL="697865">
              <a:lnSpc>
                <a:spcPts val="246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operations are driven by</a:t>
            </a:r>
            <a:r>
              <a:rPr sz="20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100" b="1" i="1" spc="-30" dirty="0">
                <a:solidFill>
                  <a:srgbClr val="00007F"/>
                </a:solidFill>
                <a:latin typeface="Symbol"/>
                <a:cs typeface="Symbol"/>
              </a:rPr>
              <a:t></a:t>
            </a:r>
            <a:r>
              <a:rPr sz="1950" b="1" i="1" spc="-44" baseline="-6410" dirty="0">
                <a:solidFill>
                  <a:srgbClr val="00007F"/>
                </a:solidFill>
                <a:latin typeface="Times New Roman"/>
                <a:cs typeface="Times New Roman"/>
              </a:rPr>
              <a:t>2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Every “read” and “write” operation is preceded by a</a:t>
            </a:r>
            <a:r>
              <a:rPr sz="2000" spc="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precharge</a:t>
            </a:r>
            <a:endParaRPr sz="20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cycle,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which is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initiated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with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PC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going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64" y="1700152"/>
            <a:ext cx="2132330" cy="1501775"/>
          </a:xfrm>
          <a:custGeom>
            <a:avLst/>
            <a:gdLst/>
            <a:ahLst/>
            <a:cxnLst/>
            <a:rect l="l" t="t" r="r" b="b"/>
            <a:pathLst>
              <a:path w="2132329" h="1501775">
                <a:moveTo>
                  <a:pt x="0" y="1501770"/>
                </a:moveTo>
                <a:lnTo>
                  <a:pt x="2132076" y="1501770"/>
                </a:lnTo>
                <a:lnTo>
                  <a:pt x="2132076" y="0"/>
                </a:lnTo>
                <a:lnTo>
                  <a:pt x="0" y="0"/>
                </a:lnTo>
                <a:lnTo>
                  <a:pt x="0" y="1501770"/>
                </a:lnTo>
                <a:close/>
              </a:path>
            </a:pathLst>
          </a:custGeom>
          <a:solidFill>
            <a:srgbClr val="E2E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2063" y="1700153"/>
            <a:ext cx="2132330" cy="1501775"/>
          </a:xfrm>
          <a:custGeom>
            <a:avLst/>
            <a:gdLst/>
            <a:ahLst/>
            <a:cxnLst/>
            <a:rect l="l" t="t" r="r" b="b"/>
            <a:pathLst>
              <a:path w="2132329" h="1501775">
                <a:moveTo>
                  <a:pt x="0" y="1501770"/>
                </a:moveTo>
                <a:lnTo>
                  <a:pt x="2132075" y="1501770"/>
                </a:lnTo>
                <a:lnTo>
                  <a:pt x="2132075" y="0"/>
                </a:lnTo>
                <a:lnTo>
                  <a:pt x="0" y="0"/>
                </a:lnTo>
                <a:lnTo>
                  <a:pt x="0" y="1501770"/>
                </a:lnTo>
                <a:close/>
              </a:path>
            </a:pathLst>
          </a:custGeom>
          <a:ln w="19049">
            <a:solidFill>
              <a:srgbClr val="E2E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9726" y="2032010"/>
            <a:ext cx="85725" cy="205104"/>
          </a:xfrm>
          <a:custGeom>
            <a:avLst/>
            <a:gdLst/>
            <a:ahLst/>
            <a:cxnLst/>
            <a:rect l="l" t="t" r="r" b="b"/>
            <a:pathLst>
              <a:path w="85725" h="205105">
                <a:moveTo>
                  <a:pt x="28542" y="82826"/>
                </a:moveTo>
                <a:lnTo>
                  <a:pt x="28443" y="204703"/>
                </a:lnTo>
                <a:lnTo>
                  <a:pt x="57018" y="204825"/>
                </a:lnTo>
                <a:lnTo>
                  <a:pt x="57115" y="85709"/>
                </a:lnTo>
                <a:lnTo>
                  <a:pt x="42803" y="85709"/>
                </a:lnTo>
                <a:lnTo>
                  <a:pt x="28542" y="82826"/>
                </a:lnTo>
                <a:close/>
              </a:path>
              <a:path w="85725" h="205105">
                <a:moveTo>
                  <a:pt x="57150" y="42793"/>
                </a:moveTo>
                <a:lnTo>
                  <a:pt x="28575" y="42793"/>
                </a:lnTo>
                <a:lnTo>
                  <a:pt x="28542" y="82826"/>
                </a:lnTo>
                <a:lnTo>
                  <a:pt x="42803" y="85709"/>
                </a:lnTo>
                <a:lnTo>
                  <a:pt x="57087" y="82826"/>
                </a:lnTo>
                <a:lnTo>
                  <a:pt x="57150" y="42793"/>
                </a:lnTo>
                <a:close/>
              </a:path>
              <a:path w="85725" h="205105">
                <a:moveTo>
                  <a:pt x="57117" y="82820"/>
                </a:moveTo>
                <a:lnTo>
                  <a:pt x="42803" y="85709"/>
                </a:lnTo>
                <a:lnTo>
                  <a:pt x="57115" y="85709"/>
                </a:lnTo>
                <a:lnTo>
                  <a:pt x="57117" y="82820"/>
                </a:lnTo>
                <a:close/>
              </a:path>
              <a:path w="85725" h="205105">
                <a:moveTo>
                  <a:pt x="42803" y="0"/>
                </a:moveTo>
                <a:lnTo>
                  <a:pt x="26146" y="3366"/>
                </a:lnTo>
                <a:lnTo>
                  <a:pt x="12533" y="12553"/>
                </a:lnTo>
                <a:lnTo>
                  <a:pt x="3366" y="26141"/>
                </a:lnTo>
                <a:lnTo>
                  <a:pt x="0" y="42793"/>
                </a:lnTo>
                <a:lnTo>
                  <a:pt x="3366" y="59516"/>
                </a:lnTo>
                <a:lnTo>
                  <a:pt x="12565" y="73171"/>
                </a:lnTo>
                <a:lnTo>
                  <a:pt x="26158" y="82345"/>
                </a:lnTo>
                <a:lnTo>
                  <a:pt x="28542" y="82826"/>
                </a:lnTo>
                <a:lnTo>
                  <a:pt x="28575" y="42793"/>
                </a:lnTo>
                <a:lnTo>
                  <a:pt x="85700" y="42793"/>
                </a:lnTo>
                <a:lnTo>
                  <a:pt x="82340" y="26193"/>
                </a:lnTo>
                <a:lnTo>
                  <a:pt x="73099" y="12538"/>
                </a:lnTo>
                <a:lnTo>
                  <a:pt x="59465" y="3364"/>
                </a:lnTo>
                <a:lnTo>
                  <a:pt x="42803" y="0"/>
                </a:lnTo>
                <a:close/>
              </a:path>
              <a:path w="85725" h="205105">
                <a:moveTo>
                  <a:pt x="85700" y="42793"/>
                </a:moveTo>
                <a:lnTo>
                  <a:pt x="57150" y="42793"/>
                </a:lnTo>
                <a:lnTo>
                  <a:pt x="57117" y="82820"/>
                </a:lnTo>
                <a:lnTo>
                  <a:pt x="59477" y="82343"/>
                </a:lnTo>
                <a:lnTo>
                  <a:pt x="73132" y="73155"/>
                </a:lnTo>
                <a:lnTo>
                  <a:pt x="82340" y="59567"/>
                </a:lnTo>
                <a:lnTo>
                  <a:pt x="85725" y="42915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8921" y="2236713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96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8921" y="2236713"/>
            <a:ext cx="93980" cy="635"/>
          </a:xfrm>
          <a:custGeom>
            <a:avLst/>
            <a:gdLst/>
            <a:ahLst/>
            <a:cxnLst/>
            <a:rect l="l" t="t" r="r" b="b"/>
            <a:pathLst>
              <a:path w="93980" h="635">
                <a:moveTo>
                  <a:pt x="0" y="0"/>
                </a:moveTo>
                <a:lnTo>
                  <a:pt x="93607" y="121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8921" y="2451110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607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1296" y="2236713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96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2529" y="2451110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16038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7875" y="2289169"/>
            <a:ext cx="85725" cy="269875"/>
          </a:xfrm>
          <a:custGeom>
            <a:avLst/>
            <a:gdLst/>
            <a:ahLst/>
            <a:cxnLst/>
            <a:rect l="l" t="t" r="r" b="b"/>
            <a:pathLst>
              <a:path w="85725" h="269875">
                <a:moveTo>
                  <a:pt x="28575" y="82847"/>
                </a:moveTo>
                <a:lnTo>
                  <a:pt x="28575" y="269869"/>
                </a:lnTo>
                <a:lnTo>
                  <a:pt x="57150" y="269869"/>
                </a:lnTo>
                <a:lnTo>
                  <a:pt x="57150" y="85740"/>
                </a:lnTo>
                <a:lnTo>
                  <a:pt x="42921" y="85740"/>
                </a:lnTo>
                <a:lnTo>
                  <a:pt x="28575" y="82847"/>
                </a:lnTo>
                <a:close/>
              </a:path>
              <a:path w="85725" h="269875">
                <a:moveTo>
                  <a:pt x="57150" y="42793"/>
                </a:moveTo>
                <a:lnTo>
                  <a:pt x="28575" y="42793"/>
                </a:lnTo>
                <a:lnTo>
                  <a:pt x="28643" y="82861"/>
                </a:lnTo>
                <a:lnTo>
                  <a:pt x="42921" y="85740"/>
                </a:lnTo>
                <a:lnTo>
                  <a:pt x="57150" y="82861"/>
                </a:lnTo>
                <a:lnTo>
                  <a:pt x="57150" y="42793"/>
                </a:lnTo>
                <a:close/>
              </a:path>
              <a:path w="85725" h="269875">
                <a:moveTo>
                  <a:pt x="57150" y="82861"/>
                </a:moveTo>
                <a:lnTo>
                  <a:pt x="42921" y="85740"/>
                </a:lnTo>
                <a:lnTo>
                  <a:pt x="57150" y="85740"/>
                </a:lnTo>
                <a:lnTo>
                  <a:pt x="57150" y="82861"/>
                </a:lnTo>
                <a:close/>
              </a:path>
              <a:path w="85725" h="269875">
                <a:moveTo>
                  <a:pt x="85700" y="42793"/>
                </a:moveTo>
                <a:lnTo>
                  <a:pt x="57150" y="42793"/>
                </a:lnTo>
                <a:lnTo>
                  <a:pt x="57150" y="82861"/>
                </a:lnTo>
                <a:lnTo>
                  <a:pt x="59578" y="82368"/>
                </a:lnTo>
                <a:lnTo>
                  <a:pt x="73191" y="73171"/>
                </a:lnTo>
                <a:lnTo>
                  <a:pt x="82358" y="59572"/>
                </a:lnTo>
                <a:lnTo>
                  <a:pt x="85725" y="42915"/>
                </a:lnTo>
                <a:close/>
              </a:path>
              <a:path w="85725" h="269875">
                <a:moveTo>
                  <a:pt x="42921" y="0"/>
                </a:moveTo>
                <a:lnTo>
                  <a:pt x="26196" y="3366"/>
                </a:lnTo>
                <a:lnTo>
                  <a:pt x="12547" y="12553"/>
                </a:lnTo>
                <a:lnTo>
                  <a:pt x="3367" y="26141"/>
                </a:lnTo>
                <a:lnTo>
                  <a:pt x="0" y="42793"/>
                </a:lnTo>
                <a:lnTo>
                  <a:pt x="3367" y="59521"/>
                </a:lnTo>
                <a:lnTo>
                  <a:pt x="12580" y="73186"/>
                </a:lnTo>
                <a:lnTo>
                  <a:pt x="26209" y="82370"/>
                </a:lnTo>
                <a:lnTo>
                  <a:pt x="28575" y="82847"/>
                </a:lnTo>
                <a:lnTo>
                  <a:pt x="28575" y="42793"/>
                </a:lnTo>
                <a:lnTo>
                  <a:pt x="85700" y="42793"/>
                </a:lnTo>
                <a:lnTo>
                  <a:pt x="82358" y="26193"/>
                </a:lnTo>
                <a:lnTo>
                  <a:pt x="73159" y="12538"/>
                </a:lnTo>
                <a:lnTo>
                  <a:pt x="59566" y="3364"/>
                </a:lnTo>
                <a:lnTo>
                  <a:pt x="4292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7070" y="255903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7070" y="2597086"/>
            <a:ext cx="188975" cy="28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73123" y="2222369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7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167499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0270" y="1806580"/>
            <a:ext cx="2843530" cy="0"/>
          </a:xfrm>
          <a:custGeom>
            <a:avLst/>
            <a:gdLst/>
            <a:ahLst/>
            <a:cxnLst/>
            <a:rect l="l" t="t" r="r" b="b"/>
            <a:pathLst>
              <a:path w="2843529">
                <a:moveTo>
                  <a:pt x="0" y="0"/>
                </a:moveTo>
                <a:lnTo>
                  <a:pt x="2843274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6570" y="2343150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8487" y="244867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844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7725" y="23431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10796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6570" y="23431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10796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8487" y="250429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844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4450" y="2300234"/>
            <a:ext cx="303530" cy="85725"/>
          </a:xfrm>
          <a:custGeom>
            <a:avLst/>
            <a:gdLst/>
            <a:ahLst/>
            <a:cxnLst/>
            <a:rect l="l" t="t" r="r" b="b"/>
            <a:pathLst>
              <a:path w="303530" h="85725">
                <a:moveTo>
                  <a:pt x="42803" y="0"/>
                </a:moveTo>
                <a:lnTo>
                  <a:pt x="26149" y="3383"/>
                </a:lnTo>
                <a:lnTo>
                  <a:pt x="1254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7" y="59567"/>
                </a:lnTo>
                <a:lnTo>
                  <a:pt x="12558" y="73171"/>
                </a:lnTo>
                <a:lnTo>
                  <a:pt x="2619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4" y="28559"/>
                </a:lnTo>
                <a:lnTo>
                  <a:pt x="82357" y="26244"/>
                </a:lnTo>
                <a:lnTo>
                  <a:pt x="73166" y="12599"/>
                </a:lnTo>
                <a:lnTo>
                  <a:pt x="59525" y="3383"/>
                </a:lnTo>
                <a:lnTo>
                  <a:pt x="42803" y="0"/>
                </a:lnTo>
                <a:close/>
              </a:path>
              <a:path w="303530" h="85725">
                <a:moveTo>
                  <a:pt x="82824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4" y="28559"/>
                </a:lnTo>
                <a:close/>
              </a:path>
              <a:path w="303530" h="85725">
                <a:moveTo>
                  <a:pt x="303144" y="28559"/>
                </a:moveTo>
                <a:lnTo>
                  <a:pt x="82824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303276" y="57150"/>
                </a:lnTo>
                <a:lnTo>
                  <a:pt x="303144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2529" y="2074804"/>
            <a:ext cx="403225" cy="635"/>
          </a:xfrm>
          <a:custGeom>
            <a:avLst/>
            <a:gdLst/>
            <a:ahLst/>
            <a:cxnLst/>
            <a:rect l="l" t="t" r="r" b="b"/>
            <a:pathLst>
              <a:path w="403225" h="635">
                <a:moveTo>
                  <a:pt x="0" y="121"/>
                </a:moveTo>
                <a:lnTo>
                  <a:pt x="403216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6507" y="191374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4983" y="1969251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436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3841" y="1969251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436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6507" y="196772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14603" y="2032010"/>
            <a:ext cx="327660" cy="85725"/>
          </a:xfrm>
          <a:custGeom>
            <a:avLst/>
            <a:gdLst/>
            <a:ahLst/>
            <a:cxnLst/>
            <a:rect l="l" t="t" r="r" b="b"/>
            <a:pathLst>
              <a:path w="327660" h="85725">
                <a:moveTo>
                  <a:pt x="284216" y="0"/>
                </a:moveTo>
                <a:lnTo>
                  <a:pt x="267564" y="3364"/>
                </a:lnTo>
                <a:lnTo>
                  <a:pt x="253961" y="12538"/>
                </a:lnTo>
                <a:lnTo>
                  <a:pt x="244787" y="26141"/>
                </a:lnTo>
                <a:lnTo>
                  <a:pt x="241422" y="42793"/>
                </a:lnTo>
                <a:lnTo>
                  <a:pt x="244787" y="59516"/>
                </a:lnTo>
                <a:lnTo>
                  <a:pt x="253961" y="73155"/>
                </a:lnTo>
                <a:lnTo>
                  <a:pt x="267564" y="82343"/>
                </a:lnTo>
                <a:lnTo>
                  <a:pt x="284216" y="85709"/>
                </a:lnTo>
                <a:lnTo>
                  <a:pt x="300892" y="82343"/>
                </a:lnTo>
                <a:lnTo>
                  <a:pt x="314548" y="73155"/>
                </a:lnTo>
                <a:lnTo>
                  <a:pt x="323774" y="59516"/>
                </a:lnTo>
                <a:lnTo>
                  <a:pt x="324254" y="57150"/>
                </a:lnTo>
                <a:lnTo>
                  <a:pt x="284216" y="57150"/>
                </a:lnTo>
                <a:lnTo>
                  <a:pt x="284216" y="28559"/>
                </a:lnTo>
                <a:lnTo>
                  <a:pt x="324266" y="28559"/>
                </a:lnTo>
                <a:lnTo>
                  <a:pt x="323774" y="26141"/>
                </a:lnTo>
                <a:lnTo>
                  <a:pt x="314548" y="12538"/>
                </a:lnTo>
                <a:lnTo>
                  <a:pt x="300892" y="3364"/>
                </a:lnTo>
                <a:lnTo>
                  <a:pt x="284216" y="0"/>
                </a:lnTo>
                <a:close/>
              </a:path>
              <a:path w="327660" h="85725">
                <a:moveTo>
                  <a:pt x="244299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244311" y="57150"/>
                </a:lnTo>
                <a:lnTo>
                  <a:pt x="241422" y="42793"/>
                </a:lnTo>
                <a:lnTo>
                  <a:pt x="244299" y="28559"/>
                </a:lnTo>
                <a:close/>
              </a:path>
              <a:path w="327660" h="85725">
                <a:moveTo>
                  <a:pt x="324266" y="28559"/>
                </a:moveTo>
                <a:lnTo>
                  <a:pt x="284216" y="28559"/>
                </a:lnTo>
                <a:lnTo>
                  <a:pt x="284216" y="57150"/>
                </a:lnTo>
                <a:lnTo>
                  <a:pt x="324254" y="57150"/>
                </a:lnTo>
                <a:lnTo>
                  <a:pt x="327163" y="42793"/>
                </a:lnTo>
                <a:lnTo>
                  <a:pt x="32426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78205" y="1763633"/>
            <a:ext cx="85725" cy="15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0054" y="2505059"/>
            <a:ext cx="85725" cy="579755"/>
          </a:xfrm>
          <a:custGeom>
            <a:avLst/>
            <a:gdLst/>
            <a:ahLst/>
            <a:cxnLst/>
            <a:rect l="l" t="t" r="r" b="b"/>
            <a:pathLst>
              <a:path w="85725" h="579755">
                <a:moveTo>
                  <a:pt x="28575" y="496560"/>
                </a:moveTo>
                <a:lnTo>
                  <a:pt x="26194" y="497042"/>
                </a:lnTo>
                <a:lnTo>
                  <a:pt x="12553" y="506269"/>
                </a:lnTo>
                <a:lnTo>
                  <a:pt x="3366" y="519924"/>
                </a:lnTo>
                <a:lnTo>
                  <a:pt x="0" y="536600"/>
                </a:lnTo>
                <a:lnTo>
                  <a:pt x="3366" y="553252"/>
                </a:lnTo>
                <a:lnTo>
                  <a:pt x="12553" y="566855"/>
                </a:lnTo>
                <a:lnTo>
                  <a:pt x="26194" y="576029"/>
                </a:lnTo>
                <a:lnTo>
                  <a:pt x="42921" y="579394"/>
                </a:lnTo>
                <a:lnTo>
                  <a:pt x="59575" y="576029"/>
                </a:lnTo>
                <a:lnTo>
                  <a:pt x="73181" y="566855"/>
                </a:lnTo>
                <a:lnTo>
                  <a:pt x="82358" y="553252"/>
                </a:lnTo>
                <a:lnTo>
                  <a:pt x="85725" y="536600"/>
                </a:lnTo>
                <a:lnTo>
                  <a:pt x="28575" y="536600"/>
                </a:lnTo>
                <a:lnTo>
                  <a:pt x="28575" y="496560"/>
                </a:lnTo>
                <a:close/>
              </a:path>
              <a:path w="85725" h="579755">
                <a:moveTo>
                  <a:pt x="42921" y="493654"/>
                </a:moveTo>
                <a:lnTo>
                  <a:pt x="28630" y="496549"/>
                </a:lnTo>
                <a:lnTo>
                  <a:pt x="28575" y="536600"/>
                </a:lnTo>
                <a:lnTo>
                  <a:pt x="57150" y="536600"/>
                </a:lnTo>
                <a:lnTo>
                  <a:pt x="57150" y="496549"/>
                </a:lnTo>
                <a:lnTo>
                  <a:pt x="42921" y="493654"/>
                </a:lnTo>
                <a:close/>
              </a:path>
              <a:path w="85725" h="579755">
                <a:moveTo>
                  <a:pt x="57150" y="496549"/>
                </a:moveTo>
                <a:lnTo>
                  <a:pt x="57150" y="536600"/>
                </a:lnTo>
                <a:lnTo>
                  <a:pt x="85725" y="536600"/>
                </a:lnTo>
                <a:lnTo>
                  <a:pt x="82358" y="519924"/>
                </a:lnTo>
                <a:lnTo>
                  <a:pt x="73181" y="506269"/>
                </a:lnTo>
                <a:lnTo>
                  <a:pt x="59575" y="497042"/>
                </a:lnTo>
                <a:lnTo>
                  <a:pt x="57150" y="496549"/>
                </a:lnTo>
                <a:close/>
              </a:path>
              <a:path w="85725" h="579755">
                <a:moveTo>
                  <a:pt x="57150" y="0"/>
                </a:moveTo>
                <a:lnTo>
                  <a:pt x="28575" y="0"/>
                </a:lnTo>
                <a:lnTo>
                  <a:pt x="28575" y="496560"/>
                </a:lnTo>
                <a:lnTo>
                  <a:pt x="42921" y="493654"/>
                </a:lnTo>
                <a:lnTo>
                  <a:pt x="57150" y="493654"/>
                </a:lnTo>
                <a:lnTo>
                  <a:pt x="57150" y="0"/>
                </a:lnTo>
                <a:close/>
              </a:path>
              <a:path w="85725" h="579755">
                <a:moveTo>
                  <a:pt x="57150" y="493654"/>
                </a:moveTo>
                <a:lnTo>
                  <a:pt x="42921" y="493654"/>
                </a:lnTo>
                <a:lnTo>
                  <a:pt x="57150" y="496549"/>
                </a:lnTo>
                <a:lnTo>
                  <a:pt x="57150" y="49365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7371" y="1806580"/>
            <a:ext cx="0" cy="1503680"/>
          </a:xfrm>
          <a:custGeom>
            <a:avLst/>
            <a:gdLst/>
            <a:ahLst/>
            <a:cxnLst/>
            <a:rect l="l" t="t" r="r" b="b"/>
            <a:pathLst>
              <a:path h="1503679">
                <a:moveTo>
                  <a:pt x="0" y="150330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3661407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1200" b="1" i="1" spc="-65" dirty="0">
                <a:solidFill>
                  <a:srgbClr val="006500"/>
                </a:solidFill>
                <a:latin typeface="Times New Roman"/>
                <a:cs typeface="Times New Roman"/>
              </a:rPr>
              <a:t>AT</a:t>
            </a:r>
            <a:r>
              <a:rPr sz="1200" b="1" i="1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14171" y="2171442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7" baseline="4629" dirty="0">
                <a:latin typeface="Times New Roman"/>
                <a:cs typeface="Times New Roman"/>
              </a:rPr>
              <a:t>M</a:t>
            </a:r>
            <a:r>
              <a:rPr sz="800" b="1" i="1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93748" y="2062095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7" baseline="4629" dirty="0">
                <a:latin typeface="Times New Roman"/>
                <a:cs typeface="Times New Roman"/>
              </a:rPr>
              <a:t>M</a:t>
            </a:r>
            <a:r>
              <a:rPr sz="800" b="1" i="1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70141" y="2606733"/>
            <a:ext cx="104774" cy="117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0270" y="3041660"/>
            <a:ext cx="2889885" cy="0"/>
          </a:xfrm>
          <a:custGeom>
            <a:avLst/>
            <a:gdLst/>
            <a:ahLst/>
            <a:cxnLst/>
            <a:rect l="l" t="t" r="r" b="b"/>
            <a:pathLst>
              <a:path w="2889885">
                <a:moveTo>
                  <a:pt x="0" y="0"/>
                </a:moveTo>
                <a:lnTo>
                  <a:pt x="288926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2140" y="2961255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98819" y="1806580"/>
            <a:ext cx="0" cy="1503680"/>
          </a:xfrm>
          <a:custGeom>
            <a:avLst/>
            <a:gdLst/>
            <a:ahLst/>
            <a:cxnLst/>
            <a:rect l="l" t="t" r="r" b="b"/>
            <a:pathLst>
              <a:path h="1503679">
                <a:moveTo>
                  <a:pt x="0" y="150330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7371" y="1109715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16029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8604" y="12700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65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57371" y="127001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4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7371" y="148437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4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2621" y="12700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65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7371" y="1484376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32220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69650" y="1257041"/>
            <a:ext cx="274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7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298819" y="1109715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16029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05215" y="12700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65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5215" y="127001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04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5215" y="148437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04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57606" y="12700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65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8819" y="1484376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32220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236724" y="1257041"/>
            <a:ext cx="274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7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98604" y="1377939"/>
            <a:ext cx="1659255" cy="0"/>
          </a:xfrm>
          <a:custGeom>
            <a:avLst/>
            <a:gdLst/>
            <a:ahLst/>
            <a:cxnLst/>
            <a:rect l="l" t="t" r="r" b="b"/>
            <a:pathLst>
              <a:path w="1659255">
                <a:moveTo>
                  <a:pt x="0" y="0"/>
                </a:moveTo>
                <a:lnTo>
                  <a:pt x="1659001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57371" y="1109594"/>
            <a:ext cx="1941830" cy="635"/>
          </a:xfrm>
          <a:custGeom>
            <a:avLst/>
            <a:gdLst/>
            <a:ahLst/>
            <a:cxnLst/>
            <a:rect l="l" t="t" r="r" b="b"/>
            <a:pathLst>
              <a:path w="1941829" h="634">
                <a:moveTo>
                  <a:pt x="0" y="121"/>
                </a:moveTo>
                <a:lnTo>
                  <a:pt x="1941447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146174" y="891662"/>
            <a:ext cx="27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7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57371" y="3310006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160263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8819" y="3310006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160263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7371" y="347026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16194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62063" y="36322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234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2063" y="363221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07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62063" y="384657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07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14438" y="36322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234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7371" y="3846576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16026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09746" y="4006845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95250" y="0"/>
                </a:moveTo>
                <a:lnTo>
                  <a:pt x="0" y="0"/>
                </a:lnTo>
                <a:lnTo>
                  <a:pt x="47625" y="107954"/>
                </a:lnTo>
                <a:lnTo>
                  <a:pt x="95250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09746" y="4006846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0" y="0"/>
                </a:moveTo>
                <a:lnTo>
                  <a:pt x="47624" y="107954"/>
                </a:lnTo>
                <a:lnTo>
                  <a:pt x="952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3145" y="2182733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22543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7895" y="240816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7895" y="2447856"/>
            <a:ext cx="190499" cy="287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73145" y="2139939"/>
            <a:ext cx="327025" cy="86360"/>
          </a:xfrm>
          <a:custGeom>
            <a:avLst/>
            <a:gdLst/>
            <a:ahLst/>
            <a:cxnLst/>
            <a:rect l="l" t="t" r="r" b="b"/>
            <a:pathLst>
              <a:path w="327025" h="86360">
                <a:moveTo>
                  <a:pt x="284107" y="0"/>
                </a:moveTo>
                <a:lnTo>
                  <a:pt x="267453" y="3364"/>
                </a:lnTo>
                <a:lnTo>
                  <a:pt x="253847" y="12538"/>
                </a:lnTo>
                <a:lnTo>
                  <a:pt x="244670" y="26141"/>
                </a:lnTo>
                <a:lnTo>
                  <a:pt x="241304" y="42793"/>
                </a:lnTo>
                <a:lnTo>
                  <a:pt x="244672" y="59534"/>
                </a:lnTo>
                <a:lnTo>
                  <a:pt x="253862" y="73182"/>
                </a:lnTo>
                <a:lnTo>
                  <a:pt x="267503" y="82373"/>
                </a:lnTo>
                <a:lnTo>
                  <a:pt x="284226" y="85740"/>
                </a:lnTo>
                <a:lnTo>
                  <a:pt x="300879" y="82373"/>
                </a:lnTo>
                <a:lnTo>
                  <a:pt x="314485" y="73182"/>
                </a:lnTo>
                <a:lnTo>
                  <a:pt x="323662" y="59534"/>
                </a:lnTo>
                <a:lnTo>
                  <a:pt x="324142" y="57150"/>
                </a:lnTo>
                <a:lnTo>
                  <a:pt x="284226" y="57150"/>
                </a:lnTo>
                <a:lnTo>
                  <a:pt x="284226" y="28590"/>
                </a:lnTo>
                <a:lnTo>
                  <a:pt x="324156" y="28590"/>
                </a:lnTo>
                <a:lnTo>
                  <a:pt x="323661" y="26141"/>
                </a:lnTo>
                <a:lnTo>
                  <a:pt x="314470" y="12538"/>
                </a:lnTo>
                <a:lnTo>
                  <a:pt x="300829" y="3364"/>
                </a:lnTo>
                <a:lnTo>
                  <a:pt x="284107" y="0"/>
                </a:lnTo>
                <a:close/>
              </a:path>
              <a:path w="327025" h="86360">
                <a:moveTo>
                  <a:pt x="244175" y="28590"/>
                </a:moveTo>
                <a:lnTo>
                  <a:pt x="0" y="28590"/>
                </a:lnTo>
                <a:lnTo>
                  <a:pt x="0" y="57150"/>
                </a:lnTo>
                <a:lnTo>
                  <a:pt x="244192" y="57150"/>
                </a:lnTo>
                <a:lnTo>
                  <a:pt x="241304" y="42793"/>
                </a:lnTo>
                <a:lnTo>
                  <a:pt x="244175" y="28590"/>
                </a:lnTo>
                <a:close/>
              </a:path>
              <a:path w="327025" h="86360">
                <a:moveTo>
                  <a:pt x="324156" y="28590"/>
                </a:moveTo>
                <a:lnTo>
                  <a:pt x="284226" y="28590"/>
                </a:lnTo>
                <a:lnTo>
                  <a:pt x="284226" y="57150"/>
                </a:lnTo>
                <a:lnTo>
                  <a:pt x="324142" y="57150"/>
                </a:lnTo>
                <a:lnTo>
                  <a:pt x="327029" y="42793"/>
                </a:lnTo>
                <a:lnTo>
                  <a:pt x="324156" y="2859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158874" y="2600321"/>
            <a:ext cx="166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12140" y="2330311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02995" y="1184524"/>
            <a:ext cx="1162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Precharge</a:t>
            </a:r>
            <a:r>
              <a:rPr sz="1200" b="1" i="1" spc="-3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devices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352675" y="1377939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416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234947" y="1513073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PC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255904" y="2139939"/>
            <a:ext cx="327025" cy="86360"/>
          </a:xfrm>
          <a:custGeom>
            <a:avLst/>
            <a:gdLst/>
            <a:ahLst/>
            <a:cxnLst/>
            <a:rect l="l" t="t" r="r" b="b"/>
            <a:pathLst>
              <a:path w="327025" h="86360">
                <a:moveTo>
                  <a:pt x="42915" y="0"/>
                </a:moveTo>
                <a:lnTo>
                  <a:pt x="26244" y="3367"/>
                </a:lnTo>
                <a:lnTo>
                  <a:pt x="12599" y="12557"/>
                </a:lnTo>
                <a:lnTo>
                  <a:pt x="3383" y="26206"/>
                </a:lnTo>
                <a:lnTo>
                  <a:pt x="0" y="42946"/>
                </a:lnTo>
                <a:lnTo>
                  <a:pt x="3383" y="59598"/>
                </a:lnTo>
                <a:lnTo>
                  <a:pt x="12599" y="73201"/>
                </a:lnTo>
                <a:lnTo>
                  <a:pt x="26244" y="82375"/>
                </a:lnTo>
                <a:lnTo>
                  <a:pt x="42915" y="85740"/>
                </a:lnTo>
                <a:lnTo>
                  <a:pt x="59567" y="82373"/>
                </a:lnTo>
                <a:lnTo>
                  <a:pt x="73171" y="73182"/>
                </a:lnTo>
                <a:lnTo>
                  <a:pt x="82345" y="59534"/>
                </a:lnTo>
                <a:lnTo>
                  <a:pt x="82824" y="57150"/>
                </a:lnTo>
                <a:lnTo>
                  <a:pt x="42915" y="57150"/>
                </a:lnTo>
                <a:lnTo>
                  <a:pt x="42915" y="28590"/>
                </a:lnTo>
                <a:lnTo>
                  <a:pt x="82839" y="28590"/>
                </a:lnTo>
                <a:lnTo>
                  <a:pt x="82345" y="26141"/>
                </a:lnTo>
                <a:lnTo>
                  <a:pt x="73171" y="12538"/>
                </a:lnTo>
                <a:lnTo>
                  <a:pt x="59567" y="3364"/>
                </a:lnTo>
                <a:lnTo>
                  <a:pt x="42915" y="0"/>
                </a:lnTo>
                <a:close/>
              </a:path>
              <a:path w="327025" h="86360">
                <a:moveTo>
                  <a:pt x="82839" y="28590"/>
                </a:moveTo>
                <a:lnTo>
                  <a:pt x="42915" y="28590"/>
                </a:lnTo>
                <a:lnTo>
                  <a:pt x="42915" y="57150"/>
                </a:lnTo>
                <a:lnTo>
                  <a:pt x="82824" y="57150"/>
                </a:lnTo>
                <a:lnTo>
                  <a:pt x="85709" y="42793"/>
                </a:lnTo>
                <a:lnTo>
                  <a:pt x="82839" y="28590"/>
                </a:lnTo>
                <a:close/>
              </a:path>
              <a:path w="327025" h="86360">
                <a:moveTo>
                  <a:pt x="327019" y="28590"/>
                </a:moveTo>
                <a:lnTo>
                  <a:pt x="82839" y="28590"/>
                </a:lnTo>
                <a:lnTo>
                  <a:pt x="85709" y="42793"/>
                </a:lnTo>
                <a:lnTo>
                  <a:pt x="82824" y="57150"/>
                </a:lnTo>
                <a:lnTo>
                  <a:pt x="327019" y="57150"/>
                </a:lnTo>
                <a:lnTo>
                  <a:pt x="327019" y="2859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83046" y="2182733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22543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89319" y="2408163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89319" y="2447856"/>
            <a:ext cx="188975" cy="28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660778" y="2339793"/>
            <a:ext cx="179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54084" y="3738493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4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387222" y="3391659"/>
            <a:ext cx="53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298819" y="347026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16194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593977" y="3391659"/>
            <a:ext cx="61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00075" y="3686159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195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73636" y="1809750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363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73636" y="1465326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454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91090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55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67365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364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32360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92730" y="146532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639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96040" y="146532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639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99319" y="1465326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0" y="0"/>
                </a:moveTo>
                <a:lnTo>
                  <a:pt x="501670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02629" y="146532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51460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35639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54739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40595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58050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43905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61360" y="831860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02629" y="180975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90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06995" y="2211324"/>
            <a:ext cx="2592705" cy="635"/>
          </a:xfrm>
          <a:custGeom>
            <a:avLst/>
            <a:gdLst/>
            <a:ahLst/>
            <a:cxnLst/>
            <a:rect l="l" t="t" r="r" b="b"/>
            <a:pathLst>
              <a:path w="2592704" h="635">
                <a:moveTo>
                  <a:pt x="259232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43905" y="2211324"/>
            <a:ext cx="878205" cy="635"/>
          </a:xfrm>
          <a:custGeom>
            <a:avLst/>
            <a:gdLst/>
            <a:ahLst/>
            <a:cxnLst/>
            <a:rect l="l" t="t" r="r" b="b"/>
            <a:pathLst>
              <a:path w="878204" h="635">
                <a:moveTo>
                  <a:pt x="87782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125852" y="1246373"/>
            <a:ext cx="2527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PC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17965" y="1551165"/>
            <a:ext cx="283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049652" y="2078478"/>
            <a:ext cx="481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1400" b="1" i="1" spc="-75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r>
              <a:rPr sz="1400" b="1" i="1" spc="-80" dirty="0">
                <a:solidFill>
                  <a:srgbClr val="006500"/>
                </a:solidFill>
                <a:latin typeface="Times New Roman"/>
                <a:cs typeface="Times New Roman"/>
              </a:rPr>
              <a:t>T</a:t>
            </a:r>
            <a:r>
              <a:rPr sz="1400" b="1" i="1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794369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70675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364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97679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73986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333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00989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55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177265" y="117793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364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0" y="152247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273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59486" y="1522354"/>
            <a:ext cx="294005" cy="635"/>
          </a:xfrm>
          <a:custGeom>
            <a:avLst/>
            <a:gdLst/>
            <a:ahLst/>
            <a:cxnLst/>
            <a:rect l="l" t="t" r="r" b="b"/>
            <a:pathLst>
              <a:path w="294004" h="634">
                <a:moveTo>
                  <a:pt x="29361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53100" y="152247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86" y="287273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99319" y="152247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273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24805" y="1522354"/>
            <a:ext cx="294005" cy="635"/>
          </a:xfrm>
          <a:custGeom>
            <a:avLst/>
            <a:gdLst/>
            <a:ahLst/>
            <a:cxnLst/>
            <a:rect l="l" t="t" r="r" b="b"/>
            <a:pathLst>
              <a:path w="294004" h="634">
                <a:moveTo>
                  <a:pt x="29361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18419" y="152247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86" y="287273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78586" y="1809750"/>
            <a:ext cx="1421130" cy="0"/>
          </a:xfrm>
          <a:custGeom>
            <a:avLst/>
            <a:gdLst/>
            <a:ahLst/>
            <a:cxnLst/>
            <a:rect l="l" t="t" r="r" b="b"/>
            <a:pathLst>
              <a:path w="1421129">
                <a:moveTo>
                  <a:pt x="0" y="0"/>
                </a:moveTo>
                <a:lnTo>
                  <a:pt x="1420733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43905" y="1809750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3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880232" y="813049"/>
            <a:ext cx="1282065" cy="4133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750" algn="ctr">
              <a:lnSpc>
                <a:spcPts val="1490"/>
              </a:lnSpc>
              <a:spcBef>
                <a:spcPts val="105"/>
              </a:spcBef>
              <a:tabLst>
                <a:tab pos="989965" algn="l"/>
              </a:tabLst>
            </a:pPr>
            <a:r>
              <a:rPr sz="1400" b="1" i="1" spc="-10" dirty="0">
                <a:latin typeface="Times New Roman"/>
                <a:cs typeface="Times New Roman"/>
              </a:rPr>
              <a:t>P</a:t>
            </a:r>
            <a:r>
              <a:rPr sz="1400" b="1" i="1" dirty="0">
                <a:latin typeface="Times New Roman"/>
                <a:cs typeface="Times New Roman"/>
              </a:rPr>
              <a:t>C 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write</a:t>
            </a:r>
            <a:r>
              <a:rPr sz="1400" b="1" i="1" spc="-1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1	</a:t>
            </a:r>
            <a:r>
              <a:rPr sz="2100" b="1" i="1" spc="-15" baseline="3968" dirty="0">
                <a:latin typeface="Times New Roman"/>
                <a:cs typeface="Times New Roman"/>
              </a:rPr>
              <a:t>PC</a:t>
            </a:r>
            <a:endParaRPr sz="2100" baseline="3968">
              <a:latin typeface="Times New Roman"/>
              <a:cs typeface="Times New Roman"/>
            </a:endParaRPr>
          </a:p>
          <a:p>
            <a:pPr marL="74295" algn="ctr">
              <a:lnSpc>
                <a:spcPts val="1550"/>
              </a:lnSpc>
              <a:tabLst>
                <a:tab pos="532765" algn="l"/>
                <a:tab pos="1077595" algn="l"/>
              </a:tabLst>
            </a:pPr>
            <a:r>
              <a:rPr sz="1450" b="1" u="heavy" spc="175" dirty="0">
                <a:uFill>
                  <a:solidFill>
                    <a:srgbClr val="CC0065"/>
                  </a:solidFill>
                </a:uFill>
                <a:latin typeface="DejaVu Sans"/>
                <a:cs typeface="DejaVu Sans"/>
              </a:rPr>
              <a:t>①</a:t>
            </a:r>
            <a:r>
              <a:rPr sz="1450" b="1" spc="175" dirty="0">
                <a:latin typeface="DejaVu Sans"/>
                <a:cs typeface="DejaVu Sans"/>
              </a:rPr>
              <a:t>	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2	</a:t>
            </a:r>
            <a:r>
              <a:rPr sz="2175" b="1" u="heavy" spc="262" baseline="3831" dirty="0">
                <a:uFill>
                  <a:solidFill>
                    <a:srgbClr val="CC0065"/>
                  </a:solidFill>
                </a:uFill>
                <a:latin typeface="DejaVu Sans"/>
                <a:cs typeface="DejaVu Sans"/>
              </a:rPr>
              <a:t>③</a:t>
            </a:r>
            <a:endParaRPr sz="2175" baseline="3831">
              <a:latin typeface="DejaVu Sans"/>
              <a:cs typeface="DejaVu San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52214" y="801738"/>
            <a:ext cx="2575560" cy="424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105"/>
              </a:spcBef>
              <a:tabLst>
                <a:tab pos="621665" algn="l"/>
                <a:tab pos="1002665" algn="l"/>
                <a:tab pos="1689100" algn="l"/>
                <a:tab pos="2101850" algn="l"/>
              </a:tabLst>
            </a:pP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read</a:t>
            </a:r>
            <a:r>
              <a:rPr sz="1400" b="1" i="1" spc="-1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1	</a:t>
            </a:r>
            <a:r>
              <a:rPr sz="1400" b="1" i="1" spc="-5" dirty="0">
                <a:latin typeface="Times New Roman"/>
                <a:cs typeface="Times New Roman"/>
              </a:rPr>
              <a:t>PC	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write</a:t>
            </a:r>
            <a:r>
              <a:rPr sz="14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0	</a:t>
            </a:r>
            <a:r>
              <a:rPr sz="1400" b="1" i="1" spc="-5" dirty="0">
                <a:latin typeface="Times New Roman"/>
                <a:cs typeface="Times New Roman"/>
              </a:rPr>
              <a:t>PC	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read</a:t>
            </a:r>
            <a:r>
              <a:rPr sz="1400" b="1" i="1" spc="-8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77165">
              <a:lnSpc>
                <a:spcPts val="1595"/>
              </a:lnSpc>
              <a:tabLst>
                <a:tab pos="721995" algn="l"/>
                <a:tab pos="1182370" algn="l"/>
                <a:tab pos="1725295" algn="l"/>
                <a:tab pos="2101850" algn="l"/>
              </a:tabLst>
            </a:pPr>
            <a:r>
              <a:rPr sz="2100" b="1" i="1" baseline="3968" dirty="0">
                <a:solidFill>
                  <a:srgbClr val="FF00FF"/>
                </a:solidFill>
                <a:latin typeface="Times New Roman"/>
                <a:cs typeface="Times New Roman"/>
              </a:rPr>
              <a:t>4	</a:t>
            </a:r>
            <a:r>
              <a:rPr sz="2175" b="1" u="heavy" spc="262" baseline="3831" dirty="0">
                <a:uFill>
                  <a:solidFill>
                    <a:srgbClr val="CC0065"/>
                  </a:solidFill>
                </a:uFill>
                <a:latin typeface="DejaVu Sans"/>
                <a:cs typeface="DejaVu Sans"/>
              </a:rPr>
              <a:t>⑤</a:t>
            </a:r>
            <a:r>
              <a:rPr sz="2175" b="1" spc="262" baseline="3831" dirty="0">
                <a:latin typeface="DejaVu Sans"/>
                <a:cs typeface="DejaVu Sans"/>
              </a:rPr>
              <a:t>	</a:t>
            </a:r>
            <a:r>
              <a:rPr sz="1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6	</a:t>
            </a:r>
            <a:r>
              <a:rPr sz="2175" b="1" u="heavy" spc="262" baseline="3831" dirty="0">
                <a:uFill>
                  <a:solidFill>
                    <a:srgbClr val="CC0065"/>
                  </a:solidFill>
                </a:uFill>
                <a:latin typeface="DejaVu Sans"/>
                <a:cs typeface="DejaVu Sans"/>
              </a:rPr>
              <a:t>⑦</a:t>
            </a:r>
            <a:r>
              <a:rPr sz="2175" b="1" spc="262" baseline="3831" dirty="0">
                <a:latin typeface="DejaVu Sans"/>
                <a:cs typeface="DejaVu Sans"/>
              </a:rPr>
              <a:t>	</a:t>
            </a:r>
            <a:r>
              <a:rPr sz="2100" b="1" i="1" baseline="3968" dirty="0">
                <a:solidFill>
                  <a:srgbClr val="FF00FF"/>
                </a:solidFill>
                <a:latin typeface="Times New Roman"/>
                <a:cs typeface="Times New Roman"/>
              </a:rPr>
              <a:t>8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373636" y="1924050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207904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81540" y="192405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55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99319" y="192405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24805" y="1924050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29361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18419" y="1924050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86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06995" y="2441569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259232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843905" y="2441569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87782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4117978" y="2481195"/>
            <a:ext cx="254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i="1" spc="-15" baseline="3968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900" b="1" i="1" spc="15" dirty="0">
                <a:solidFill>
                  <a:srgbClr val="006500"/>
                </a:solidFill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373636" y="2728844"/>
            <a:ext cx="208279" cy="635"/>
          </a:xfrm>
          <a:custGeom>
            <a:avLst/>
            <a:gdLst/>
            <a:ahLst/>
            <a:cxnLst/>
            <a:rect l="l" t="t" r="r" b="b"/>
            <a:pathLst>
              <a:path w="208279" h="635">
                <a:moveTo>
                  <a:pt x="207904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8419" y="2441569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24805" y="2728844"/>
            <a:ext cx="294005" cy="635"/>
          </a:xfrm>
          <a:custGeom>
            <a:avLst/>
            <a:gdLst/>
            <a:ahLst/>
            <a:cxnLst/>
            <a:rect l="l" t="t" r="r" b="b"/>
            <a:pathLst>
              <a:path w="294004" h="635">
                <a:moveTo>
                  <a:pt x="29361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99319" y="2441569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86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81540" y="2441569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55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59486" y="2901939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183983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3813178" y="2923156"/>
            <a:ext cx="863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00007F"/>
                </a:solidFill>
                <a:latin typeface="Times New Roman"/>
                <a:cs typeface="Times New Roman"/>
              </a:rPr>
              <a:t>Stored</a:t>
            </a:r>
            <a:r>
              <a:rPr sz="1400" b="1" i="1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373636" y="3189213"/>
            <a:ext cx="960755" cy="635"/>
          </a:xfrm>
          <a:custGeom>
            <a:avLst/>
            <a:gdLst/>
            <a:ahLst/>
            <a:cxnLst/>
            <a:rect l="l" t="t" r="r" b="b"/>
            <a:pathLst>
              <a:path w="960754" h="635">
                <a:moveTo>
                  <a:pt x="96036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24805" y="3189213"/>
            <a:ext cx="1297305" cy="635"/>
          </a:xfrm>
          <a:custGeom>
            <a:avLst/>
            <a:gdLst/>
            <a:ahLst/>
            <a:cxnLst/>
            <a:rect l="l" t="t" r="r" b="b"/>
            <a:pathLst>
              <a:path w="1297304" h="635">
                <a:moveTo>
                  <a:pt x="1296923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99319" y="2901939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125486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34000" y="2901939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5">
                <a:moveTo>
                  <a:pt x="0" y="287395"/>
                </a:moveTo>
                <a:lnTo>
                  <a:pt x="125486" y="0"/>
                </a:lnTo>
              </a:path>
            </a:pathLst>
          </a:custGeom>
          <a:ln w="2857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21495" y="3246363"/>
            <a:ext cx="419100" cy="635"/>
          </a:xfrm>
          <a:custGeom>
            <a:avLst/>
            <a:gdLst/>
            <a:ahLst/>
            <a:cxnLst/>
            <a:rect l="l" t="t" r="r" b="b"/>
            <a:pathLst>
              <a:path w="419100" h="635">
                <a:moveTo>
                  <a:pt x="419099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117978" y="3304410"/>
            <a:ext cx="243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373636" y="3533759"/>
            <a:ext cx="1922780" cy="0"/>
          </a:xfrm>
          <a:custGeom>
            <a:avLst/>
            <a:gdLst/>
            <a:ahLst/>
            <a:cxnLst/>
            <a:rect l="l" t="t" r="r" b="b"/>
            <a:pathLst>
              <a:path w="1922779">
                <a:moveTo>
                  <a:pt x="1922404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65960" y="3533759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1254130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40595" y="3246363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125364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96040" y="3246363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0" y="287395"/>
                </a:moveTo>
                <a:lnTo>
                  <a:pt x="125455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45423" y="3246363"/>
            <a:ext cx="208279" cy="635"/>
          </a:xfrm>
          <a:custGeom>
            <a:avLst/>
            <a:gdLst/>
            <a:ahLst/>
            <a:cxnLst/>
            <a:rect l="l" t="t" r="r" b="b"/>
            <a:pathLst>
              <a:path w="208279" h="635">
                <a:moveTo>
                  <a:pt x="208025" y="121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53450" y="3246363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125486" y="287395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20089" y="3246363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0" y="287395"/>
                </a:moveTo>
                <a:lnTo>
                  <a:pt x="125455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78813" y="3533759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84185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00640" y="3706733"/>
            <a:ext cx="1295400" cy="635"/>
          </a:xfrm>
          <a:custGeom>
            <a:avLst/>
            <a:gdLst/>
            <a:ahLst/>
            <a:cxnLst/>
            <a:rect l="l" t="t" r="r" b="b"/>
            <a:pathLst>
              <a:path w="1295400" h="635">
                <a:moveTo>
                  <a:pt x="1295399" y="152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117978" y="3776850"/>
            <a:ext cx="311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i="1" spc="-15" baseline="3968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900" b="1" i="1" spc="15" dirty="0">
                <a:solidFill>
                  <a:srgbClr val="006500"/>
                </a:solidFill>
                <a:latin typeface="Times New Roman"/>
                <a:cs typeface="Times New Roman"/>
              </a:rPr>
              <a:t>o</a:t>
            </a:r>
            <a:r>
              <a:rPr sz="900" b="1" i="1" spc="10" dirty="0">
                <a:solidFill>
                  <a:srgbClr val="006500"/>
                </a:solidFill>
                <a:latin typeface="Times New Roman"/>
                <a:cs typeface="Times New Roman"/>
              </a:rPr>
              <a:t>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373636" y="3994154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50163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07229" y="3706733"/>
            <a:ext cx="1755775" cy="635"/>
          </a:xfrm>
          <a:custGeom>
            <a:avLst/>
            <a:gdLst/>
            <a:ahLst/>
            <a:cxnLst/>
            <a:rect l="l" t="t" r="r" b="b"/>
            <a:pathLst>
              <a:path w="1755775" h="635">
                <a:moveTo>
                  <a:pt x="1755769" y="152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96040" y="370688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125455" y="287267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75276" y="370688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0" y="287267"/>
                </a:moveTo>
                <a:lnTo>
                  <a:pt x="125364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21495" y="3994154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46036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81865" y="3706886"/>
            <a:ext cx="125730" cy="287655"/>
          </a:xfrm>
          <a:custGeom>
            <a:avLst/>
            <a:gdLst/>
            <a:ahLst/>
            <a:cxnLst/>
            <a:rect l="l" t="t" r="r" b="b"/>
            <a:pathLst>
              <a:path w="125729" h="287654">
                <a:moveTo>
                  <a:pt x="0" y="287267"/>
                </a:moveTo>
                <a:lnTo>
                  <a:pt x="125364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114800" y="21336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361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75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075" y="215005"/>
            <a:ext cx="4535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Signed 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vs.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Unsigned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959603"/>
            <a:ext cx="8056880" cy="411670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For </a:t>
            </a:r>
            <a:r>
              <a:rPr sz="3200" spc="-165" dirty="0">
                <a:latin typeface="Arial"/>
                <a:cs typeface="Arial"/>
              </a:rPr>
              <a:t>signed </a:t>
            </a:r>
            <a:r>
              <a:rPr sz="3200" spc="-135" dirty="0">
                <a:latin typeface="Arial"/>
                <a:cs typeface="Arial"/>
              </a:rPr>
              <a:t>numbers, comparison </a:t>
            </a:r>
            <a:r>
              <a:rPr sz="3200" spc="-165" dirty="0">
                <a:latin typeface="Arial"/>
                <a:cs typeface="Arial"/>
              </a:rPr>
              <a:t>is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harder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285" dirty="0">
                <a:latin typeface="Arial"/>
                <a:cs typeface="Arial"/>
              </a:rPr>
              <a:t>C: </a:t>
            </a:r>
            <a:r>
              <a:rPr sz="2800" spc="-105" dirty="0">
                <a:latin typeface="Arial"/>
                <a:cs typeface="Arial"/>
              </a:rPr>
              <a:t>carry</a:t>
            </a:r>
            <a:r>
              <a:rPr sz="2800" spc="-10" dirty="0">
                <a:latin typeface="Arial"/>
                <a:cs typeface="Arial"/>
              </a:rPr>
              <a:t> out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20" dirty="0">
                <a:latin typeface="Arial"/>
                <a:cs typeface="Arial"/>
              </a:rPr>
              <a:t>Z: </a:t>
            </a:r>
            <a:r>
              <a:rPr sz="2800" spc="-155" dirty="0">
                <a:latin typeface="Arial"/>
                <a:cs typeface="Arial"/>
              </a:rPr>
              <a:t>zero </a:t>
            </a:r>
            <a:r>
              <a:rPr sz="2800" spc="-65" dirty="0">
                <a:latin typeface="Arial"/>
                <a:cs typeface="Arial"/>
              </a:rPr>
              <a:t>(all </a:t>
            </a:r>
            <a:r>
              <a:rPr sz="2800" spc="-60" dirty="0">
                <a:latin typeface="Arial"/>
                <a:cs typeface="Arial"/>
              </a:rPr>
              <a:t>bits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0" dirty="0">
                <a:latin typeface="Arial"/>
                <a:cs typeface="Arial"/>
              </a:rPr>
              <a:t>B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130" dirty="0">
                <a:latin typeface="Arial"/>
                <a:cs typeface="Arial"/>
              </a:rPr>
              <a:t>are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0)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25" dirty="0">
                <a:latin typeface="Arial"/>
                <a:cs typeface="Arial"/>
              </a:rPr>
              <a:t>N: negative </a:t>
            </a:r>
            <a:r>
              <a:rPr sz="2800" spc="-245" dirty="0">
                <a:latin typeface="Arial"/>
                <a:cs typeface="Arial"/>
              </a:rPr>
              <a:t>(MSB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result)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10" dirty="0">
                <a:latin typeface="Arial"/>
                <a:cs typeface="Arial"/>
              </a:rPr>
              <a:t>V: </a:t>
            </a:r>
            <a:r>
              <a:rPr sz="2800" spc="-55" dirty="0">
                <a:latin typeface="Arial"/>
                <a:cs typeface="Arial"/>
              </a:rPr>
              <a:t>overflow </a:t>
            </a:r>
            <a:r>
              <a:rPr sz="2800" spc="-75" dirty="0">
                <a:latin typeface="Arial"/>
                <a:cs typeface="Arial"/>
              </a:rPr>
              <a:t>(inputs </a:t>
            </a:r>
            <a:r>
              <a:rPr sz="2800" spc="-135" dirty="0">
                <a:latin typeface="Arial"/>
                <a:cs typeface="Arial"/>
              </a:rPr>
              <a:t>had </a:t>
            </a:r>
            <a:r>
              <a:rPr sz="2800" spc="-40" dirty="0">
                <a:latin typeface="Arial"/>
                <a:cs typeface="Arial"/>
              </a:rPr>
              <a:t>different </a:t>
            </a:r>
            <a:r>
              <a:rPr sz="2800" spc="-175" dirty="0">
                <a:latin typeface="Arial"/>
                <a:cs typeface="Arial"/>
              </a:rPr>
              <a:t>signs, </a:t>
            </a:r>
            <a:r>
              <a:rPr sz="2800" spc="-15" dirty="0">
                <a:latin typeface="Arial"/>
                <a:cs typeface="Arial"/>
              </a:rPr>
              <a:t>output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sign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40"/>
              </a:spcBef>
            </a:pPr>
            <a:r>
              <a:rPr sz="2800" spc="-5" dirty="0">
                <a:latin typeface="Symbol"/>
                <a:cs typeface="Symbol"/>
              </a:rPr>
              <a:t>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Arial"/>
                <a:cs typeface="Arial"/>
              </a:rPr>
              <a:t>B)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35"/>
              </a:spcBef>
              <a:buChar char="–"/>
              <a:tabLst>
                <a:tab pos="756920" algn="l"/>
              </a:tabLst>
            </a:pPr>
            <a:r>
              <a:rPr sz="2800" spc="-310" dirty="0">
                <a:latin typeface="Arial"/>
                <a:cs typeface="Arial"/>
              </a:rPr>
              <a:t>S: </a:t>
            </a:r>
            <a:r>
              <a:rPr sz="2800" spc="-220" dirty="0">
                <a:latin typeface="Arial"/>
                <a:cs typeface="Arial"/>
              </a:rPr>
              <a:t>N </a:t>
            </a:r>
            <a:r>
              <a:rPr sz="2800" spc="-105" dirty="0">
                <a:latin typeface="Arial"/>
                <a:cs typeface="Arial"/>
              </a:rPr>
              <a:t>xor </a:t>
            </a:r>
            <a:r>
              <a:rPr sz="2800" spc="-285" dirty="0">
                <a:latin typeface="Arial"/>
                <a:cs typeface="Arial"/>
              </a:rPr>
              <a:t>V </a:t>
            </a:r>
            <a:r>
              <a:rPr sz="2800" spc="-145" dirty="0">
                <a:latin typeface="Arial"/>
                <a:cs typeface="Arial"/>
              </a:rPr>
              <a:t>(sign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result)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6179" y="6477916"/>
            <a:ext cx="2336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5024" y="4614504"/>
            <a:ext cx="4748410" cy="224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0" y="5029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39413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113481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Operation of </a:t>
            </a:r>
            <a:r>
              <a:rPr spc="-5" dirty="0">
                <a:solidFill>
                  <a:srgbClr val="0000FF"/>
                </a:solidFill>
              </a:rPr>
              <a:t>Three-Transistor DRAM Cell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80808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103668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0366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13414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103668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80808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800" y="103668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10366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13414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600" y="103668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70177" y="1005962"/>
            <a:ext cx="375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5500" algn="l"/>
              </a:tabLst>
            </a:pPr>
            <a:r>
              <a:rPr sz="2700" b="1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	</a:t>
            </a:r>
            <a:r>
              <a:rPr sz="2700" b="1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6600" y="1188963"/>
            <a:ext cx="2667000" cy="635"/>
          </a:xfrm>
          <a:custGeom>
            <a:avLst/>
            <a:gdLst/>
            <a:ahLst/>
            <a:cxnLst/>
            <a:rect l="l" t="t" r="r" b="b"/>
            <a:pathLst>
              <a:path w="2667000" h="634">
                <a:moveTo>
                  <a:pt x="0" y="121"/>
                </a:moveTo>
                <a:lnTo>
                  <a:pt x="26669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807963"/>
            <a:ext cx="3124200" cy="635"/>
          </a:xfrm>
          <a:custGeom>
            <a:avLst/>
            <a:gdLst/>
            <a:ahLst/>
            <a:cxnLst/>
            <a:rect l="l" t="t" r="r" b="b"/>
            <a:pathLst>
              <a:path w="3124200" h="634">
                <a:moveTo>
                  <a:pt x="0" y="121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70632" y="500882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7" baseline="4629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2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DD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135572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1676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1752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1752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7037" y="19764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17395" y="1533901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75078" y="924301"/>
            <a:ext cx="173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C0065"/>
                </a:solidFill>
                <a:latin typeface="Times New Roman"/>
                <a:cs typeface="Times New Roman"/>
              </a:rPr>
              <a:t>Precharge</a:t>
            </a:r>
            <a:r>
              <a:rPr sz="1800" b="1" i="1" spc="-4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C0065"/>
                </a:solidFill>
                <a:latin typeface="Times New Roman"/>
                <a:cs typeface="Times New Roman"/>
              </a:rPr>
              <a:t>devices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48200" y="118908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13253" y="1367150"/>
            <a:ext cx="31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C0065"/>
                </a:solidFill>
                <a:latin typeface="Times New Roman"/>
                <a:cs typeface="Times New Roman"/>
              </a:rPr>
              <a:t>PC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2200" y="135572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9800" y="1676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19800" y="1752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2200" y="1752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1237" y="19764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3684" y="1431919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28559" y="371490"/>
                </a:moveTo>
                <a:lnTo>
                  <a:pt x="0" y="371490"/>
                </a:lnTo>
                <a:lnTo>
                  <a:pt x="42915" y="457200"/>
                </a:lnTo>
                <a:lnTo>
                  <a:pt x="78618" y="385693"/>
                </a:lnTo>
                <a:lnTo>
                  <a:pt x="28559" y="385693"/>
                </a:lnTo>
                <a:lnTo>
                  <a:pt x="28559" y="371490"/>
                </a:lnTo>
                <a:close/>
              </a:path>
              <a:path w="85725" h="457200">
                <a:moveTo>
                  <a:pt x="57150" y="0"/>
                </a:moveTo>
                <a:lnTo>
                  <a:pt x="28559" y="0"/>
                </a:lnTo>
                <a:lnTo>
                  <a:pt x="28559" y="385693"/>
                </a:lnTo>
                <a:lnTo>
                  <a:pt x="57150" y="385693"/>
                </a:lnTo>
                <a:lnTo>
                  <a:pt x="57150" y="0"/>
                </a:lnTo>
                <a:close/>
              </a:path>
              <a:path w="85725" h="457200">
                <a:moveTo>
                  <a:pt x="85709" y="371490"/>
                </a:moveTo>
                <a:lnTo>
                  <a:pt x="57150" y="371490"/>
                </a:lnTo>
                <a:lnTo>
                  <a:pt x="57150" y="385693"/>
                </a:lnTo>
                <a:lnTo>
                  <a:pt x="78618" y="385693"/>
                </a:lnTo>
                <a:lnTo>
                  <a:pt x="85709" y="37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7884" y="1431919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28559" y="371490"/>
                </a:moveTo>
                <a:lnTo>
                  <a:pt x="0" y="371490"/>
                </a:lnTo>
                <a:lnTo>
                  <a:pt x="42915" y="457200"/>
                </a:lnTo>
                <a:lnTo>
                  <a:pt x="78618" y="385693"/>
                </a:lnTo>
                <a:lnTo>
                  <a:pt x="28559" y="385693"/>
                </a:lnTo>
                <a:lnTo>
                  <a:pt x="28559" y="371490"/>
                </a:lnTo>
                <a:close/>
              </a:path>
              <a:path w="85725" h="457200">
                <a:moveTo>
                  <a:pt x="57150" y="0"/>
                </a:moveTo>
                <a:lnTo>
                  <a:pt x="28559" y="0"/>
                </a:lnTo>
                <a:lnTo>
                  <a:pt x="28559" y="385693"/>
                </a:lnTo>
                <a:lnTo>
                  <a:pt x="57150" y="385693"/>
                </a:lnTo>
                <a:lnTo>
                  <a:pt x="57150" y="0"/>
                </a:lnTo>
                <a:close/>
              </a:path>
              <a:path w="85725" h="457200">
                <a:moveTo>
                  <a:pt x="85709" y="371490"/>
                </a:moveTo>
                <a:lnTo>
                  <a:pt x="57150" y="371490"/>
                </a:lnTo>
                <a:lnTo>
                  <a:pt x="57150" y="385693"/>
                </a:lnTo>
                <a:lnTo>
                  <a:pt x="78618" y="385693"/>
                </a:lnTo>
                <a:lnTo>
                  <a:pt x="85709" y="37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04615" y="1227577"/>
            <a:ext cx="219583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Pre-charge</a:t>
            </a:r>
            <a:r>
              <a:rPr sz="2000" b="1" spc="-8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Cycle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spc="-7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4540" y="1930718"/>
            <a:ext cx="305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00384" y="24716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0900" y="2743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0900" y="2743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0900" y="3048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4700" y="2743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3300" y="3048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96" y="28368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60" y="82832"/>
                </a:moveTo>
                <a:lnTo>
                  <a:pt x="28456" y="363595"/>
                </a:lnTo>
                <a:lnTo>
                  <a:pt x="57031" y="363595"/>
                </a:lnTo>
                <a:lnTo>
                  <a:pt x="57134" y="85709"/>
                </a:lnTo>
                <a:lnTo>
                  <a:pt x="42803" y="85709"/>
                </a:lnTo>
                <a:lnTo>
                  <a:pt x="28560" y="8283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75" y="42915"/>
                </a:lnTo>
                <a:lnTo>
                  <a:pt x="28560" y="82832"/>
                </a:lnTo>
                <a:lnTo>
                  <a:pt x="42803" y="85709"/>
                </a:lnTo>
                <a:lnTo>
                  <a:pt x="57060" y="82832"/>
                </a:lnTo>
                <a:lnTo>
                  <a:pt x="57150" y="42915"/>
                </a:lnTo>
                <a:close/>
              </a:path>
              <a:path w="85725" h="363855">
                <a:moveTo>
                  <a:pt x="57135" y="82817"/>
                </a:moveTo>
                <a:lnTo>
                  <a:pt x="42803" y="85709"/>
                </a:lnTo>
                <a:lnTo>
                  <a:pt x="57134" y="85709"/>
                </a:lnTo>
                <a:lnTo>
                  <a:pt x="57135" y="82817"/>
                </a:lnTo>
                <a:close/>
              </a:path>
              <a:path w="85725" h="363855">
                <a:moveTo>
                  <a:pt x="42803" y="0"/>
                </a:moveTo>
                <a:lnTo>
                  <a:pt x="26149" y="3383"/>
                </a:lnTo>
                <a:lnTo>
                  <a:pt x="12543" y="12599"/>
                </a:lnTo>
                <a:lnTo>
                  <a:pt x="3366" y="26244"/>
                </a:lnTo>
                <a:lnTo>
                  <a:pt x="0" y="42915"/>
                </a:lnTo>
                <a:lnTo>
                  <a:pt x="3366" y="59567"/>
                </a:lnTo>
                <a:lnTo>
                  <a:pt x="12543" y="73171"/>
                </a:lnTo>
                <a:lnTo>
                  <a:pt x="26149" y="82345"/>
                </a:lnTo>
                <a:lnTo>
                  <a:pt x="28560" y="82832"/>
                </a:lnTo>
                <a:lnTo>
                  <a:pt x="28575" y="42915"/>
                </a:lnTo>
                <a:lnTo>
                  <a:pt x="85718" y="42915"/>
                </a:lnTo>
                <a:lnTo>
                  <a:pt x="82335" y="26244"/>
                </a:lnTo>
                <a:lnTo>
                  <a:pt x="73119" y="12599"/>
                </a:lnTo>
                <a:lnTo>
                  <a:pt x="59474" y="3383"/>
                </a:lnTo>
                <a:lnTo>
                  <a:pt x="42803" y="0"/>
                </a:lnTo>
                <a:close/>
              </a:path>
              <a:path w="85725" h="363855">
                <a:moveTo>
                  <a:pt x="85718" y="42915"/>
                </a:moveTo>
                <a:lnTo>
                  <a:pt x="57150" y="42915"/>
                </a:lnTo>
                <a:lnTo>
                  <a:pt x="57135" y="82817"/>
                </a:lnTo>
                <a:lnTo>
                  <a:pt x="59474" y="82345"/>
                </a:lnTo>
                <a:lnTo>
                  <a:pt x="73119" y="73171"/>
                </a:lnTo>
                <a:lnTo>
                  <a:pt x="82335" y="59567"/>
                </a:lnTo>
                <a:lnTo>
                  <a:pt x="85718" y="4291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7500" y="3200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575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09900" y="3276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28937" y="35004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94077" y="26930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43000" y="21336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2700" y="28956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47900" y="30463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479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52700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7900" y="3124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5878" y="2852684"/>
            <a:ext cx="462280" cy="85725"/>
          </a:xfrm>
          <a:custGeom>
            <a:avLst/>
            <a:gdLst/>
            <a:ahLst/>
            <a:cxnLst/>
            <a:rect l="l" t="t" r="r" b="b"/>
            <a:pathLst>
              <a:path w="462280" h="85725">
                <a:moveTo>
                  <a:pt x="42921" y="0"/>
                </a:moveTo>
                <a:lnTo>
                  <a:pt x="26249" y="3383"/>
                </a:lnTo>
                <a:lnTo>
                  <a:pt x="12602" y="12599"/>
                </a:lnTo>
                <a:lnTo>
                  <a:pt x="3384" y="26244"/>
                </a:lnTo>
                <a:lnTo>
                  <a:pt x="0" y="42915"/>
                </a:lnTo>
                <a:lnTo>
                  <a:pt x="3384" y="59567"/>
                </a:lnTo>
                <a:lnTo>
                  <a:pt x="12602" y="73171"/>
                </a:lnTo>
                <a:lnTo>
                  <a:pt x="26249" y="82345"/>
                </a:lnTo>
                <a:lnTo>
                  <a:pt x="42921" y="85709"/>
                </a:lnTo>
                <a:lnTo>
                  <a:pt x="59575" y="82345"/>
                </a:lnTo>
                <a:lnTo>
                  <a:pt x="73181" y="73171"/>
                </a:lnTo>
                <a:lnTo>
                  <a:pt x="82358" y="59567"/>
                </a:lnTo>
                <a:lnTo>
                  <a:pt x="82847" y="57150"/>
                </a:lnTo>
                <a:lnTo>
                  <a:pt x="42921" y="57150"/>
                </a:lnTo>
                <a:lnTo>
                  <a:pt x="42921" y="28559"/>
                </a:lnTo>
                <a:lnTo>
                  <a:pt x="82826" y="28559"/>
                </a:lnTo>
                <a:lnTo>
                  <a:pt x="82358" y="26244"/>
                </a:lnTo>
                <a:lnTo>
                  <a:pt x="73181" y="12599"/>
                </a:lnTo>
                <a:lnTo>
                  <a:pt x="59575" y="3383"/>
                </a:lnTo>
                <a:lnTo>
                  <a:pt x="42921" y="0"/>
                </a:lnTo>
                <a:close/>
              </a:path>
              <a:path w="462280" h="85725">
                <a:moveTo>
                  <a:pt x="82826" y="28559"/>
                </a:moveTo>
                <a:lnTo>
                  <a:pt x="42921" y="28559"/>
                </a:lnTo>
                <a:lnTo>
                  <a:pt x="42921" y="57150"/>
                </a:lnTo>
                <a:lnTo>
                  <a:pt x="82847" y="57150"/>
                </a:lnTo>
                <a:lnTo>
                  <a:pt x="85725" y="42915"/>
                </a:lnTo>
                <a:lnTo>
                  <a:pt x="82826" y="28559"/>
                </a:lnTo>
                <a:close/>
              </a:path>
              <a:path w="462280" h="85725">
                <a:moveTo>
                  <a:pt x="462021" y="28559"/>
                </a:moveTo>
                <a:lnTo>
                  <a:pt x="82826" y="28559"/>
                </a:lnTo>
                <a:lnTo>
                  <a:pt x="85725" y="42915"/>
                </a:lnTo>
                <a:lnTo>
                  <a:pt x="82847" y="57150"/>
                </a:lnTo>
                <a:lnTo>
                  <a:pt x="462021" y="57150"/>
                </a:lnTo>
                <a:lnTo>
                  <a:pt x="462021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43300" y="25146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91000" y="2286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91000" y="2362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5800" y="2362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1000" y="23637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81443" y="2471684"/>
            <a:ext cx="514350" cy="85725"/>
          </a:xfrm>
          <a:custGeom>
            <a:avLst/>
            <a:gdLst/>
            <a:ahLst/>
            <a:cxnLst/>
            <a:rect l="l" t="t" r="r" b="b"/>
            <a:pathLst>
              <a:path w="514350" h="85725">
                <a:moveTo>
                  <a:pt x="22219" y="28559"/>
                </a:moveTo>
                <a:lnTo>
                  <a:pt x="6492" y="28559"/>
                </a:lnTo>
                <a:lnTo>
                  <a:pt x="0" y="35052"/>
                </a:lnTo>
                <a:lnTo>
                  <a:pt x="0" y="50779"/>
                </a:lnTo>
                <a:lnTo>
                  <a:pt x="6492" y="57150"/>
                </a:lnTo>
                <a:lnTo>
                  <a:pt x="22219" y="57150"/>
                </a:lnTo>
                <a:lnTo>
                  <a:pt x="28712" y="50779"/>
                </a:lnTo>
                <a:lnTo>
                  <a:pt x="28712" y="35052"/>
                </a:lnTo>
                <a:lnTo>
                  <a:pt x="22219" y="28559"/>
                </a:lnTo>
                <a:close/>
              </a:path>
              <a:path w="514350" h="85725">
                <a:moveTo>
                  <a:pt x="79522" y="28559"/>
                </a:moveTo>
                <a:lnTo>
                  <a:pt x="63642" y="28559"/>
                </a:lnTo>
                <a:lnTo>
                  <a:pt x="57271" y="35052"/>
                </a:lnTo>
                <a:lnTo>
                  <a:pt x="57271" y="50779"/>
                </a:lnTo>
                <a:lnTo>
                  <a:pt x="63642" y="57150"/>
                </a:lnTo>
                <a:lnTo>
                  <a:pt x="79522" y="57150"/>
                </a:lnTo>
                <a:lnTo>
                  <a:pt x="85862" y="50779"/>
                </a:lnTo>
                <a:lnTo>
                  <a:pt x="85862" y="35052"/>
                </a:lnTo>
                <a:lnTo>
                  <a:pt x="79522" y="28559"/>
                </a:lnTo>
                <a:close/>
              </a:path>
              <a:path w="514350" h="85725">
                <a:moveTo>
                  <a:pt x="136672" y="28559"/>
                </a:moveTo>
                <a:lnTo>
                  <a:pt x="120792" y="28559"/>
                </a:lnTo>
                <a:lnTo>
                  <a:pt x="114421" y="35052"/>
                </a:lnTo>
                <a:lnTo>
                  <a:pt x="114421" y="50779"/>
                </a:lnTo>
                <a:lnTo>
                  <a:pt x="120792" y="57150"/>
                </a:lnTo>
                <a:lnTo>
                  <a:pt x="136672" y="57150"/>
                </a:lnTo>
                <a:lnTo>
                  <a:pt x="143012" y="50779"/>
                </a:lnTo>
                <a:lnTo>
                  <a:pt x="143012" y="35052"/>
                </a:lnTo>
                <a:lnTo>
                  <a:pt x="136672" y="28559"/>
                </a:lnTo>
                <a:close/>
              </a:path>
              <a:path w="514350" h="85725">
                <a:moveTo>
                  <a:pt x="193822" y="28559"/>
                </a:moveTo>
                <a:lnTo>
                  <a:pt x="178064" y="28559"/>
                </a:lnTo>
                <a:lnTo>
                  <a:pt x="171571" y="35052"/>
                </a:lnTo>
                <a:lnTo>
                  <a:pt x="171571" y="50779"/>
                </a:lnTo>
                <a:lnTo>
                  <a:pt x="178064" y="57150"/>
                </a:lnTo>
                <a:lnTo>
                  <a:pt x="193822" y="57150"/>
                </a:lnTo>
                <a:lnTo>
                  <a:pt x="200162" y="50779"/>
                </a:lnTo>
                <a:lnTo>
                  <a:pt x="200162" y="35052"/>
                </a:lnTo>
                <a:lnTo>
                  <a:pt x="193822" y="28559"/>
                </a:lnTo>
                <a:close/>
              </a:path>
              <a:path w="514350" h="85725">
                <a:moveTo>
                  <a:pt x="250972" y="28559"/>
                </a:moveTo>
                <a:lnTo>
                  <a:pt x="235214" y="28559"/>
                </a:lnTo>
                <a:lnTo>
                  <a:pt x="228721" y="35052"/>
                </a:lnTo>
                <a:lnTo>
                  <a:pt x="228721" y="50779"/>
                </a:lnTo>
                <a:lnTo>
                  <a:pt x="235214" y="57150"/>
                </a:lnTo>
                <a:lnTo>
                  <a:pt x="250972" y="57150"/>
                </a:lnTo>
                <a:lnTo>
                  <a:pt x="257434" y="50779"/>
                </a:lnTo>
                <a:lnTo>
                  <a:pt x="257434" y="35052"/>
                </a:lnTo>
                <a:lnTo>
                  <a:pt x="250972" y="28559"/>
                </a:lnTo>
                <a:close/>
              </a:path>
              <a:path w="514350" h="85725">
                <a:moveTo>
                  <a:pt x="308122" y="28559"/>
                </a:moveTo>
                <a:lnTo>
                  <a:pt x="292364" y="28559"/>
                </a:lnTo>
                <a:lnTo>
                  <a:pt x="286024" y="35052"/>
                </a:lnTo>
                <a:lnTo>
                  <a:pt x="286024" y="50779"/>
                </a:lnTo>
                <a:lnTo>
                  <a:pt x="292364" y="57150"/>
                </a:lnTo>
                <a:lnTo>
                  <a:pt x="308122" y="57150"/>
                </a:lnTo>
                <a:lnTo>
                  <a:pt x="314584" y="50779"/>
                </a:lnTo>
                <a:lnTo>
                  <a:pt x="314584" y="35052"/>
                </a:lnTo>
                <a:lnTo>
                  <a:pt x="308122" y="28559"/>
                </a:lnTo>
                <a:close/>
              </a:path>
              <a:path w="514350" h="85725">
                <a:moveTo>
                  <a:pt x="365394" y="28559"/>
                </a:moveTo>
                <a:lnTo>
                  <a:pt x="349514" y="28559"/>
                </a:lnTo>
                <a:lnTo>
                  <a:pt x="343174" y="35052"/>
                </a:lnTo>
                <a:lnTo>
                  <a:pt x="343174" y="50779"/>
                </a:lnTo>
                <a:lnTo>
                  <a:pt x="349514" y="57150"/>
                </a:lnTo>
                <a:lnTo>
                  <a:pt x="365394" y="57150"/>
                </a:lnTo>
                <a:lnTo>
                  <a:pt x="371734" y="50779"/>
                </a:lnTo>
                <a:lnTo>
                  <a:pt x="371734" y="35052"/>
                </a:lnTo>
                <a:lnTo>
                  <a:pt x="365394" y="28559"/>
                </a:lnTo>
                <a:close/>
              </a:path>
              <a:path w="514350" h="85725">
                <a:moveTo>
                  <a:pt x="471556" y="0"/>
                </a:moveTo>
                <a:lnTo>
                  <a:pt x="454884" y="3383"/>
                </a:lnTo>
                <a:lnTo>
                  <a:pt x="441239" y="12599"/>
                </a:lnTo>
                <a:lnTo>
                  <a:pt x="432024" y="26244"/>
                </a:lnTo>
                <a:lnTo>
                  <a:pt x="428884" y="41714"/>
                </a:lnTo>
                <a:lnTo>
                  <a:pt x="428884" y="44115"/>
                </a:lnTo>
                <a:lnTo>
                  <a:pt x="432024" y="59567"/>
                </a:lnTo>
                <a:lnTo>
                  <a:pt x="441239" y="73171"/>
                </a:lnTo>
                <a:lnTo>
                  <a:pt x="454884" y="82345"/>
                </a:lnTo>
                <a:lnTo>
                  <a:pt x="471556" y="85709"/>
                </a:lnTo>
                <a:lnTo>
                  <a:pt x="488208" y="82345"/>
                </a:lnTo>
                <a:lnTo>
                  <a:pt x="501811" y="73171"/>
                </a:lnTo>
                <a:lnTo>
                  <a:pt x="510985" y="59567"/>
                </a:lnTo>
                <a:lnTo>
                  <a:pt x="514350" y="42915"/>
                </a:lnTo>
                <a:lnTo>
                  <a:pt x="510985" y="26244"/>
                </a:lnTo>
                <a:lnTo>
                  <a:pt x="501811" y="12599"/>
                </a:lnTo>
                <a:lnTo>
                  <a:pt x="488208" y="3383"/>
                </a:lnTo>
                <a:lnTo>
                  <a:pt x="471556" y="0"/>
                </a:lnTo>
                <a:close/>
              </a:path>
              <a:path w="514350" h="85725">
                <a:moveTo>
                  <a:pt x="422544" y="28559"/>
                </a:moveTo>
                <a:lnTo>
                  <a:pt x="406664" y="28559"/>
                </a:lnTo>
                <a:lnTo>
                  <a:pt x="400324" y="35052"/>
                </a:lnTo>
                <a:lnTo>
                  <a:pt x="400324" y="50779"/>
                </a:lnTo>
                <a:lnTo>
                  <a:pt x="406664" y="57150"/>
                </a:lnTo>
                <a:lnTo>
                  <a:pt x="422544" y="57150"/>
                </a:lnTo>
                <a:lnTo>
                  <a:pt x="428884" y="50779"/>
                </a:lnTo>
                <a:lnTo>
                  <a:pt x="428884" y="44115"/>
                </a:lnTo>
                <a:lnTo>
                  <a:pt x="428640" y="42915"/>
                </a:lnTo>
                <a:lnTo>
                  <a:pt x="428884" y="41714"/>
                </a:lnTo>
                <a:lnTo>
                  <a:pt x="428884" y="35052"/>
                </a:lnTo>
                <a:lnTo>
                  <a:pt x="422544" y="28559"/>
                </a:lnTo>
                <a:close/>
              </a:path>
              <a:path w="514350" h="85725">
                <a:moveTo>
                  <a:pt x="428884" y="41714"/>
                </a:moveTo>
                <a:lnTo>
                  <a:pt x="428640" y="42915"/>
                </a:lnTo>
                <a:lnTo>
                  <a:pt x="428884" y="44115"/>
                </a:lnTo>
                <a:lnTo>
                  <a:pt x="428884" y="41714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00484" y="2090684"/>
            <a:ext cx="85709" cy="20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57378" y="3124199"/>
            <a:ext cx="85725" cy="805180"/>
          </a:xfrm>
          <a:custGeom>
            <a:avLst/>
            <a:gdLst/>
            <a:ahLst/>
            <a:cxnLst/>
            <a:rect l="l" t="t" r="r" b="b"/>
            <a:pathLst>
              <a:path w="85725" h="805179">
                <a:moveTo>
                  <a:pt x="28581" y="721989"/>
                </a:moveTo>
                <a:lnTo>
                  <a:pt x="26249" y="722462"/>
                </a:lnTo>
                <a:lnTo>
                  <a:pt x="12602" y="731680"/>
                </a:lnTo>
                <a:lnTo>
                  <a:pt x="3384" y="745327"/>
                </a:lnTo>
                <a:lnTo>
                  <a:pt x="0" y="762000"/>
                </a:lnTo>
                <a:lnTo>
                  <a:pt x="3384" y="778653"/>
                </a:lnTo>
                <a:lnTo>
                  <a:pt x="12602" y="792259"/>
                </a:lnTo>
                <a:lnTo>
                  <a:pt x="26249" y="801436"/>
                </a:lnTo>
                <a:lnTo>
                  <a:pt x="42921" y="804803"/>
                </a:lnTo>
                <a:lnTo>
                  <a:pt x="59575" y="801436"/>
                </a:lnTo>
                <a:lnTo>
                  <a:pt x="73181" y="792259"/>
                </a:lnTo>
                <a:lnTo>
                  <a:pt x="82358" y="778653"/>
                </a:lnTo>
                <a:lnTo>
                  <a:pt x="85725" y="762000"/>
                </a:lnTo>
                <a:lnTo>
                  <a:pt x="28575" y="762000"/>
                </a:lnTo>
                <a:lnTo>
                  <a:pt x="28581" y="721989"/>
                </a:lnTo>
                <a:close/>
              </a:path>
              <a:path w="85725" h="805179">
                <a:moveTo>
                  <a:pt x="42921" y="719078"/>
                </a:moveTo>
                <a:lnTo>
                  <a:pt x="28671" y="721971"/>
                </a:lnTo>
                <a:lnTo>
                  <a:pt x="28575" y="762000"/>
                </a:lnTo>
                <a:lnTo>
                  <a:pt x="57150" y="762000"/>
                </a:lnTo>
                <a:lnTo>
                  <a:pt x="57156" y="721971"/>
                </a:lnTo>
                <a:lnTo>
                  <a:pt x="42921" y="719078"/>
                </a:lnTo>
                <a:close/>
              </a:path>
              <a:path w="85725" h="805179">
                <a:moveTo>
                  <a:pt x="57156" y="721971"/>
                </a:moveTo>
                <a:lnTo>
                  <a:pt x="57150" y="762000"/>
                </a:lnTo>
                <a:lnTo>
                  <a:pt x="85725" y="762000"/>
                </a:lnTo>
                <a:lnTo>
                  <a:pt x="82358" y="745327"/>
                </a:lnTo>
                <a:lnTo>
                  <a:pt x="73181" y="731680"/>
                </a:lnTo>
                <a:lnTo>
                  <a:pt x="59575" y="722462"/>
                </a:lnTo>
                <a:lnTo>
                  <a:pt x="57156" y="721971"/>
                </a:lnTo>
                <a:close/>
              </a:path>
              <a:path w="85725" h="805179">
                <a:moveTo>
                  <a:pt x="57268" y="0"/>
                </a:moveTo>
                <a:lnTo>
                  <a:pt x="28693" y="0"/>
                </a:lnTo>
                <a:lnTo>
                  <a:pt x="28581" y="721989"/>
                </a:lnTo>
                <a:lnTo>
                  <a:pt x="42921" y="719078"/>
                </a:lnTo>
                <a:lnTo>
                  <a:pt x="57156" y="719078"/>
                </a:lnTo>
                <a:lnTo>
                  <a:pt x="57268" y="0"/>
                </a:lnTo>
                <a:close/>
              </a:path>
              <a:path w="85725" h="805179">
                <a:moveTo>
                  <a:pt x="57156" y="719078"/>
                </a:moveTo>
                <a:lnTo>
                  <a:pt x="42921" y="719078"/>
                </a:lnTo>
                <a:lnTo>
                  <a:pt x="57156" y="721971"/>
                </a:lnTo>
                <a:lnTo>
                  <a:pt x="57156" y="719078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8800" y="28956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59740" y="4293487"/>
            <a:ext cx="775652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006500"/>
                </a:solidFill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060450" indent="-286385">
              <a:lnSpc>
                <a:spcPct val="100000"/>
              </a:lnSpc>
              <a:buClr>
                <a:srgbClr val="0000FF"/>
              </a:buClr>
              <a:buFont typeface="Times New Roman"/>
              <a:buChar char="•"/>
              <a:tabLst>
                <a:tab pos="1060450" algn="l"/>
                <a:tab pos="1061085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Write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“1”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 = 0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WS = 1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;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RS =</a:t>
            </a:r>
            <a:r>
              <a:rPr sz="2000" b="1" i="1" spc="-13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12312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Share charge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1</a:t>
            </a:r>
            <a:r>
              <a:rPr sz="1950" b="1" i="1" spc="67" baseline="-64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1459865" marR="508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Since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&gt;&gt;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storage node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attains approximately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same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logic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level.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74495" y="2616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94178" y="24644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462337" y="32718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0" y="38862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64540" y="3760086"/>
            <a:ext cx="35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28800" y="38862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76400" y="4267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76400" y="4267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76400" y="4572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0200" y="4267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7837" y="4572000"/>
            <a:ext cx="161924" cy="38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600" y="2667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9200" y="2987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9200" y="3063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71600" y="30638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90637" y="32877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2624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80" h="85725">
                <a:moveTo>
                  <a:pt x="457200" y="0"/>
                </a:moveTo>
                <a:lnTo>
                  <a:pt x="440527" y="3383"/>
                </a:lnTo>
                <a:lnTo>
                  <a:pt x="426880" y="12599"/>
                </a:lnTo>
                <a:lnTo>
                  <a:pt x="417662" y="26244"/>
                </a:lnTo>
                <a:lnTo>
                  <a:pt x="414278" y="42915"/>
                </a:lnTo>
                <a:lnTo>
                  <a:pt x="417662" y="59567"/>
                </a:lnTo>
                <a:lnTo>
                  <a:pt x="426880" y="73171"/>
                </a:lnTo>
                <a:lnTo>
                  <a:pt x="440527" y="82345"/>
                </a:lnTo>
                <a:lnTo>
                  <a:pt x="457200" y="85709"/>
                </a:lnTo>
                <a:lnTo>
                  <a:pt x="473853" y="82345"/>
                </a:lnTo>
                <a:lnTo>
                  <a:pt x="487459" y="73171"/>
                </a:lnTo>
                <a:lnTo>
                  <a:pt x="496636" y="59567"/>
                </a:lnTo>
                <a:lnTo>
                  <a:pt x="497125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104" y="28559"/>
                </a:lnTo>
                <a:lnTo>
                  <a:pt x="496636" y="26244"/>
                </a:lnTo>
                <a:lnTo>
                  <a:pt x="487459" y="12599"/>
                </a:lnTo>
                <a:lnTo>
                  <a:pt x="473853" y="3383"/>
                </a:lnTo>
                <a:lnTo>
                  <a:pt x="457200" y="0"/>
                </a:lnTo>
                <a:close/>
              </a:path>
              <a:path w="500380" h="85725">
                <a:moveTo>
                  <a:pt x="417192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1" y="57150"/>
                </a:lnTo>
                <a:lnTo>
                  <a:pt x="414278" y="42915"/>
                </a:lnTo>
                <a:lnTo>
                  <a:pt x="417192" y="28559"/>
                </a:lnTo>
                <a:close/>
              </a:path>
              <a:path w="500380" h="85725">
                <a:moveTo>
                  <a:pt x="497104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25" y="57150"/>
                </a:lnTo>
                <a:lnTo>
                  <a:pt x="500003" y="42915"/>
                </a:lnTo>
                <a:lnTo>
                  <a:pt x="497104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051177" y="3226381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1045" y="28454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10084" y="2624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10200" y="2667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57800" y="2987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57800" y="3063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200" y="30638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29237" y="32877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566033" y="28454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181100" y="44196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831595" y="3912486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52999" y="20574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3965578" y="3912486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09600" y="4343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81078" y="2895599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57150" y="71384"/>
                </a:moveTo>
                <a:lnTo>
                  <a:pt x="28575" y="71384"/>
                </a:lnTo>
                <a:lnTo>
                  <a:pt x="28693" y="457200"/>
                </a:lnTo>
                <a:lnTo>
                  <a:pt x="57268" y="457200"/>
                </a:lnTo>
                <a:lnTo>
                  <a:pt x="57150" y="71384"/>
                </a:lnTo>
                <a:close/>
              </a:path>
              <a:path w="85725" h="457200">
                <a:moveTo>
                  <a:pt x="42921" y="0"/>
                </a:moveTo>
                <a:lnTo>
                  <a:pt x="0" y="85709"/>
                </a:lnTo>
                <a:lnTo>
                  <a:pt x="28579" y="85709"/>
                </a:lnTo>
                <a:lnTo>
                  <a:pt x="28575" y="71384"/>
                </a:lnTo>
                <a:lnTo>
                  <a:pt x="78570" y="71384"/>
                </a:lnTo>
                <a:lnTo>
                  <a:pt x="42921" y="0"/>
                </a:lnTo>
                <a:close/>
              </a:path>
              <a:path w="85725" h="457200">
                <a:moveTo>
                  <a:pt x="78570" y="71384"/>
                </a:moveTo>
                <a:lnTo>
                  <a:pt x="57150" y="71384"/>
                </a:lnTo>
                <a:lnTo>
                  <a:pt x="57154" y="85709"/>
                </a:lnTo>
                <a:lnTo>
                  <a:pt x="85725" y="85709"/>
                </a:lnTo>
                <a:lnTo>
                  <a:pt x="78570" y="71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24000" y="2776484"/>
            <a:ext cx="228600" cy="85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67000" y="2776484"/>
            <a:ext cx="228600" cy="85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76596" y="2971799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28570" y="371459"/>
                </a:moveTo>
                <a:lnTo>
                  <a:pt x="0" y="371459"/>
                </a:lnTo>
                <a:lnTo>
                  <a:pt x="42803" y="457200"/>
                </a:lnTo>
                <a:lnTo>
                  <a:pt x="78599" y="385693"/>
                </a:lnTo>
                <a:lnTo>
                  <a:pt x="28575" y="385693"/>
                </a:lnTo>
                <a:lnTo>
                  <a:pt x="28570" y="371459"/>
                </a:lnTo>
                <a:close/>
              </a:path>
              <a:path w="85725" h="457200">
                <a:moveTo>
                  <a:pt x="57031" y="0"/>
                </a:moveTo>
                <a:lnTo>
                  <a:pt x="28456" y="0"/>
                </a:lnTo>
                <a:lnTo>
                  <a:pt x="28575" y="385693"/>
                </a:lnTo>
                <a:lnTo>
                  <a:pt x="57150" y="385693"/>
                </a:lnTo>
                <a:lnTo>
                  <a:pt x="57031" y="0"/>
                </a:lnTo>
                <a:close/>
              </a:path>
              <a:path w="85725" h="457200">
                <a:moveTo>
                  <a:pt x="85725" y="371459"/>
                </a:moveTo>
                <a:lnTo>
                  <a:pt x="57145" y="371459"/>
                </a:lnTo>
                <a:lnTo>
                  <a:pt x="57150" y="385693"/>
                </a:lnTo>
                <a:lnTo>
                  <a:pt x="78599" y="385693"/>
                </a:lnTo>
                <a:lnTo>
                  <a:pt x="85725" y="37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28800" y="2667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48000" y="2895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00400" y="49530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362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256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265882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Operation of </a:t>
            </a:r>
            <a:r>
              <a:rPr spc="-5" dirty="0">
                <a:solidFill>
                  <a:srgbClr val="0000FF"/>
                </a:solidFill>
              </a:rPr>
              <a:t>Three-Transistor DRAM Cell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4876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2595" y="1473449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8184" y="201448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28559" y="82812"/>
                </a:moveTo>
                <a:lnTo>
                  <a:pt x="28559" y="271515"/>
                </a:lnTo>
                <a:lnTo>
                  <a:pt x="57150" y="2715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2717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2717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2717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2717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87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87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7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5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11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4784" y="23796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5300" y="2743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5300" y="2819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77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737" y="30432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42132" y="2235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0800" y="16764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0500" y="24384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5700" y="25891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05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5700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3684" y="2395484"/>
            <a:ext cx="457834" cy="85725"/>
          </a:xfrm>
          <a:custGeom>
            <a:avLst/>
            <a:gdLst/>
            <a:ahLst/>
            <a:cxnLst/>
            <a:rect l="l" t="t" r="r" b="b"/>
            <a:pathLst>
              <a:path w="457835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35052" y="57150"/>
                </a:lnTo>
                <a:lnTo>
                  <a:pt x="28559" y="50779"/>
                </a:lnTo>
                <a:lnTo>
                  <a:pt x="28559" y="35052"/>
                </a:lnTo>
                <a:lnTo>
                  <a:pt x="35052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457835" h="85725">
                <a:moveTo>
                  <a:pt x="50779" y="28559"/>
                </a:moveTo>
                <a:lnTo>
                  <a:pt x="35052" y="28559"/>
                </a:lnTo>
                <a:lnTo>
                  <a:pt x="28559" y="35052"/>
                </a:lnTo>
                <a:lnTo>
                  <a:pt x="28559" y="50779"/>
                </a:lnTo>
                <a:lnTo>
                  <a:pt x="35052" y="57150"/>
                </a:lnTo>
                <a:lnTo>
                  <a:pt x="50779" y="57150"/>
                </a:lnTo>
                <a:lnTo>
                  <a:pt x="57271" y="50779"/>
                </a:lnTo>
                <a:lnTo>
                  <a:pt x="57271" y="35052"/>
                </a:lnTo>
                <a:lnTo>
                  <a:pt x="50779" y="28559"/>
                </a:lnTo>
                <a:close/>
              </a:path>
              <a:path w="457835" h="85725">
                <a:moveTo>
                  <a:pt x="82812" y="28559"/>
                </a:moveTo>
                <a:lnTo>
                  <a:pt x="50779" y="28559"/>
                </a:lnTo>
                <a:lnTo>
                  <a:pt x="57271" y="35052"/>
                </a:lnTo>
                <a:lnTo>
                  <a:pt x="57271" y="50779"/>
                </a:lnTo>
                <a:lnTo>
                  <a:pt x="50779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457835" h="85725">
                <a:moveTo>
                  <a:pt x="108082" y="28559"/>
                </a:moveTo>
                <a:lnTo>
                  <a:pt x="92202" y="28559"/>
                </a:lnTo>
                <a:lnTo>
                  <a:pt x="85831" y="35052"/>
                </a:lnTo>
                <a:lnTo>
                  <a:pt x="85831" y="50779"/>
                </a:lnTo>
                <a:lnTo>
                  <a:pt x="92202" y="57150"/>
                </a:lnTo>
                <a:lnTo>
                  <a:pt x="108082" y="57150"/>
                </a:lnTo>
                <a:lnTo>
                  <a:pt x="114421" y="50779"/>
                </a:lnTo>
                <a:lnTo>
                  <a:pt x="114421" y="35052"/>
                </a:lnTo>
                <a:lnTo>
                  <a:pt x="108082" y="28559"/>
                </a:lnTo>
                <a:close/>
              </a:path>
              <a:path w="457835" h="85725">
                <a:moveTo>
                  <a:pt x="165232" y="28559"/>
                </a:moveTo>
                <a:lnTo>
                  <a:pt x="149352" y="28559"/>
                </a:lnTo>
                <a:lnTo>
                  <a:pt x="142981" y="35052"/>
                </a:lnTo>
                <a:lnTo>
                  <a:pt x="142981" y="50779"/>
                </a:lnTo>
                <a:lnTo>
                  <a:pt x="149352" y="57150"/>
                </a:lnTo>
                <a:lnTo>
                  <a:pt x="165232" y="57150"/>
                </a:lnTo>
                <a:lnTo>
                  <a:pt x="171571" y="50779"/>
                </a:lnTo>
                <a:lnTo>
                  <a:pt x="171571" y="35052"/>
                </a:lnTo>
                <a:lnTo>
                  <a:pt x="165232" y="28559"/>
                </a:lnTo>
                <a:close/>
              </a:path>
              <a:path w="457835" h="85725">
                <a:moveTo>
                  <a:pt x="222382" y="28559"/>
                </a:moveTo>
                <a:lnTo>
                  <a:pt x="206623" y="28559"/>
                </a:lnTo>
                <a:lnTo>
                  <a:pt x="200131" y="35052"/>
                </a:lnTo>
                <a:lnTo>
                  <a:pt x="200131" y="50779"/>
                </a:lnTo>
                <a:lnTo>
                  <a:pt x="206623" y="57150"/>
                </a:lnTo>
                <a:lnTo>
                  <a:pt x="222382" y="57150"/>
                </a:lnTo>
                <a:lnTo>
                  <a:pt x="228721" y="50779"/>
                </a:lnTo>
                <a:lnTo>
                  <a:pt x="228721" y="35052"/>
                </a:lnTo>
                <a:lnTo>
                  <a:pt x="222382" y="28559"/>
                </a:lnTo>
                <a:close/>
              </a:path>
              <a:path w="457835" h="85725">
                <a:moveTo>
                  <a:pt x="279532" y="28559"/>
                </a:moveTo>
                <a:lnTo>
                  <a:pt x="263773" y="28559"/>
                </a:lnTo>
                <a:lnTo>
                  <a:pt x="257281" y="35052"/>
                </a:lnTo>
                <a:lnTo>
                  <a:pt x="257281" y="50779"/>
                </a:lnTo>
                <a:lnTo>
                  <a:pt x="263773" y="57150"/>
                </a:lnTo>
                <a:lnTo>
                  <a:pt x="279532" y="57150"/>
                </a:lnTo>
                <a:lnTo>
                  <a:pt x="285993" y="50779"/>
                </a:lnTo>
                <a:lnTo>
                  <a:pt x="285993" y="35052"/>
                </a:lnTo>
                <a:lnTo>
                  <a:pt x="279532" y="28559"/>
                </a:lnTo>
                <a:close/>
              </a:path>
              <a:path w="457835" h="85725">
                <a:moveTo>
                  <a:pt x="336682" y="28559"/>
                </a:moveTo>
                <a:lnTo>
                  <a:pt x="320923" y="28559"/>
                </a:lnTo>
                <a:lnTo>
                  <a:pt x="314584" y="35052"/>
                </a:lnTo>
                <a:lnTo>
                  <a:pt x="314584" y="50779"/>
                </a:lnTo>
                <a:lnTo>
                  <a:pt x="320923" y="57150"/>
                </a:lnTo>
                <a:lnTo>
                  <a:pt x="336682" y="57150"/>
                </a:lnTo>
                <a:lnTo>
                  <a:pt x="343143" y="50779"/>
                </a:lnTo>
                <a:lnTo>
                  <a:pt x="343143" y="35052"/>
                </a:lnTo>
                <a:lnTo>
                  <a:pt x="336682" y="28559"/>
                </a:lnTo>
                <a:close/>
              </a:path>
              <a:path w="457835" h="85725">
                <a:moveTo>
                  <a:pt x="393954" y="28559"/>
                </a:moveTo>
                <a:lnTo>
                  <a:pt x="378073" y="28559"/>
                </a:lnTo>
                <a:lnTo>
                  <a:pt x="371734" y="35052"/>
                </a:lnTo>
                <a:lnTo>
                  <a:pt x="371734" y="50779"/>
                </a:lnTo>
                <a:lnTo>
                  <a:pt x="378073" y="57150"/>
                </a:lnTo>
                <a:lnTo>
                  <a:pt x="393954" y="57150"/>
                </a:lnTo>
                <a:lnTo>
                  <a:pt x="400293" y="50779"/>
                </a:lnTo>
                <a:lnTo>
                  <a:pt x="400293" y="35052"/>
                </a:lnTo>
                <a:lnTo>
                  <a:pt x="393954" y="28559"/>
                </a:lnTo>
                <a:close/>
              </a:path>
              <a:path w="457835" h="85725">
                <a:moveTo>
                  <a:pt x="451104" y="28559"/>
                </a:moveTo>
                <a:lnTo>
                  <a:pt x="435223" y="28559"/>
                </a:lnTo>
                <a:lnTo>
                  <a:pt x="428884" y="35052"/>
                </a:lnTo>
                <a:lnTo>
                  <a:pt x="428884" y="50779"/>
                </a:lnTo>
                <a:lnTo>
                  <a:pt x="435223" y="57150"/>
                </a:lnTo>
                <a:lnTo>
                  <a:pt x="451104" y="57150"/>
                </a:lnTo>
                <a:lnTo>
                  <a:pt x="457443" y="50779"/>
                </a:lnTo>
                <a:lnTo>
                  <a:pt x="457443" y="35052"/>
                </a:lnTo>
                <a:lnTo>
                  <a:pt x="451104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1100" y="20574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8800" y="1828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80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800" y="19065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3600" y="20144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8284" y="1633484"/>
            <a:ext cx="85709" cy="19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184" y="2671328"/>
            <a:ext cx="85725" cy="800735"/>
          </a:xfrm>
          <a:custGeom>
            <a:avLst/>
            <a:gdLst/>
            <a:ahLst/>
            <a:cxnLst/>
            <a:rect l="l" t="t" r="r" b="b"/>
            <a:pathLst>
              <a:path w="85725" h="800735">
                <a:moveTo>
                  <a:pt x="42915" y="714756"/>
                </a:moveTo>
                <a:lnTo>
                  <a:pt x="26244" y="718139"/>
                </a:lnTo>
                <a:lnTo>
                  <a:pt x="12599" y="727355"/>
                </a:lnTo>
                <a:lnTo>
                  <a:pt x="3383" y="741000"/>
                </a:lnTo>
                <a:lnTo>
                  <a:pt x="0" y="757671"/>
                </a:lnTo>
                <a:lnTo>
                  <a:pt x="3383" y="774323"/>
                </a:lnTo>
                <a:lnTo>
                  <a:pt x="12599" y="787927"/>
                </a:lnTo>
                <a:lnTo>
                  <a:pt x="26244" y="797101"/>
                </a:lnTo>
                <a:lnTo>
                  <a:pt x="42915" y="800465"/>
                </a:lnTo>
                <a:lnTo>
                  <a:pt x="59567" y="797101"/>
                </a:lnTo>
                <a:lnTo>
                  <a:pt x="73171" y="787927"/>
                </a:lnTo>
                <a:lnTo>
                  <a:pt x="82345" y="774323"/>
                </a:lnTo>
                <a:lnTo>
                  <a:pt x="82833" y="771906"/>
                </a:lnTo>
                <a:lnTo>
                  <a:pt x="35052" y="771906"/>
                </a:lnTo>
                <a:lnTo>
                  <a:pt x="28559" y="765535"/>
                </a:lnTo>
                <a:lnTo>
                  <a:pt x="28559" y="749808"/>
                </a:lnTo>
                <a:lnTo>
                  <a:pt x="35052" y="743315"/>
                </a:lnTo>
                <a:lnTo>
                  <a:pt x="82812" y="743315"/>
                </a:lnTo>
                <a:lnTo>
                  <a:pt x="82345" y="741000"/>
                </a:lnTo>
                <a:lnTo>
                  <a:pt x="73171" y="727355"/>
                </a:lnTo>
                <a:lnTo>
                  <a:pt x="59567" y="718139"/>
                </a:lnTo>
                <a:lnTo>
                  <a:pt x="42915" y="714756"/>
                </a:lnTo>
                <a:close/>
              </a:path>
              <a:path w="85725" h="800735">
                <a:moveTo>
                  <a:pt x="50779" y="743315"/>
                </a:moveTo>
                <a:lnTo>
                  <a:pt x="35052" y="743315"/>
                </a:lnTo>
                <a:lnTo>
                  <a:pt x="28559" y="749808"/>
                </a:lnTo>
                <a:lnTo>
                  <a:pt x="28559" y="765535"/>
                </a:lnTo>
                <a:lnTo>
                  <a:pt x="35052" y="771906"/>
                </a:lnTo>
                <a:lnTo>
                  <a:pt x="50779" y="771906"/>
                </a:lnTo>
                <a:lnTo>
                  <a:pt x="57150" y="765535"/>
                </a:lnTo>
                <a:lnTo>
                  <a:pt x="57150" y="749808"/>
                </a:lnTo>
                <a:lnTo>
                  <a:pt x="50779" y="743315"/>
                </a:lnTo>
                <a:close/>
              </a:path>
              <a:path w="85725" h="800735">
                <a:moveTo>
                  <a:pt x="82812" y="743315"/>
                </a:moveTo>
                <a:lnTo>
                  <a:pt x="50779" y="743315"/>
                </a:lnTo>
                <a:lnTo>
                  <a:pt x="57150" y="749808"/>
                </a:lnTo>
                <a:lnTo>
                  <a:pt x="57150" y="765535"/>
                </a:lnTo>
                <a:lnTo>
                  <a:pt x="50779" y="771906"/>
                </a:lnTo>
                <a:lnTo>
                  <a:pt x="82833" y="771906"/>
                </a:lnTo>
                <a:lnTo>
                  <a:pt x="85709" y="757671"/>
                </a:lnTo>
                <a:lnTo>
                  <a:pt x="82812" y="743315"/>
                </a:lnTo>
                <a:close/>
              </a:path>
              <a:path w="85725" h="800735">
                <a:moveTo>
                  <a:pt x="50779" y="686165"/>
                </a:moveTo>
                <a:lnTo>
                  <a:pt x="35052" y="686165"/>
                </a:lnTo>
                <a:lnTo>
                  <a:pt x="28559" y="692505"/>
                </a:lnTo>
                <a:lnTo>
                  <a:pt x="28559" y="708385"/>
                </a:lnTo>
                <a:lnTo>
                  <a:pt x="35052" y="714756"/>
                </a:lnTo>
                <a:lnTo>
                  <a:pt x="50779" y="714756"/>
                </a:lnTo>
                <a:lnTo>
                  <a:pt x="57150" y="708385"/>
                </a:lnTo>
                <a:lnTo>
                  <a:pt x="57150" y="692505"/>
                </a:lnTo>
                <a:lnTo>
                  <a:pt x="50779" y="686165"/>
                </a:lnTo>
                <a:close/>
              </a:path>
              <a:path w="85725" h="800735">
                <a:moveTo>
                  <a:pt x="50779" y="629015"/>
                </a:moveTo>
                <a:lnTo>
                  <a:pt x="35052" y="629015"/>
                </a:lnTo>
                <a:lnTo>
                  <a:pt x="28559" y="635355"/>
                </a:lnTo>
                <a:lnTo>
                  <a:pt x="28559" y="651235"/>
                </a:lnTo>
                <a:lnTo>
                  <a:pt x="35052" y="657606"/>
                </a:lnTo>
                <a:lnTo>
                  <a:pt x="50779" y="657606"/>
                </a:lnTo>
                <a:lnTo>
                  <a:pt x="57150" y="651235"/>
                </a:lnTo>
                <a:lnTo>
                  <a:pt x="57150" y="635355"/>
                </a:lnTo>
                <a:lnTo>
                  <a:pt x="50779" y="629015"/>
                </a:lnTo>
                <a:close/>
              </a:path>
              <a:path w="85725" h="800735">
                <a:moveTo>
                  <a:pt x="50779" y="571865"/>
                </a:moveTo>
                <a:lnTo>
                  <a:pt x="35052" y="571865"/>
                </a:lnTo>
                <a:lnTo>
                  <a:pt x="28559" y="578205"/>
                </a:lnTo>
                <a:lnTo>
                  <a:pt x="28559" y="593963"/>
                </a:lnTo>
                <a:lnTo>
                  <a:pt x="35052" y="600456"/>
                </a:lnTo>
                <a:lnTo>
                  <a:pt x="50779" y="600456"/>
                </a:lnTo>
                <a:lnTo>
                  <a:pt x="57150" y="593963"/>
                </a:lnTo>
                <a:lnTo>
                  <a:pt x="57150" y="578205"/>
                </a:lnTo>
                <a:lnTo>
                  <a:pt x="50779" y="571865"/>
                </a:lnTo>
                <a:close/>
              </a:path>
              <a:path w="85725" h="800735">
                <a:moveTo>
                  <a:pt x="50779" y="514593"/>
                </a:moveTo>
                <a:lnTo>
                  <a:pt x="35052" y="514593"/>
                </a:lnTo>
                <a:lnTo>
                  <a:pt x="28559" y="521055"/>
                </a:lnTo>
                <a:lnTo>
                  <a:pt x="28559" y="536813"/>
                </a:lnTo>
                <a:lnTo>
                  <a:pt x="35052" y="543306"/>
                </a:lnTo>
                <a:lnTo>
                  <a:pt x="50779" y="543306"/>
                </a:lnTo>
                <a:lnTo>
                  <a:pt x="57150" y="536813"/>
                </a:lnTo>
                <a:lnTo>
                  <a:pt x="57150" y="521055"/>
                </a:lnTo>
                <a:lnTo>
                  <a:pt x="50779" y="514593"/>
                </a:lnTo>
                <a:close/>
              </a:path>
              <a:path w="85725" h="800735">
                <a:moveTo>
                  <a:pt x="50779" y="457443"/>
                </a:moveTo>
                <a:lnTo>
                  <a:pt x="35052" y="457443"/>
                </a:lnTo>
                <a:lnTo>
                  <a:pt x="28559" y="463905"/>
                </a:lnTo>
                <a:lnTo>
                  <a:pt x="28559" y="479663"/>
                </a:lnTo>
                <a:lnTo>
                  <a:pt x="35052" y="486003"/>
                </a:lnTo>
                <a:lnTo>
                  <a:pt x="50779" y="486003"/>
                </a:lnTo>
                <a:lnTo>
                  <a:pt x="57150" y="479663"/>
                </a:lnTo>
                <a:lnTo>
                  <a:pt x="57150" y="463905"/>
                </a:lnTo>
                <a:lnTo>
                  <a:pt x="50779" y="457443"/>
                </a:lnTo>
                <a:close/>
              </a:path>
              <a:path w="85725" h="800735">
                <a:moveTo>
                  <a:pt x="50779" y="400293"/>
                </a:moveTo>
                <a:lnTo>
                  <a:pt x="35052" y="400293"/>
                </a:lnTo>
                <a:lnTo>
                  <a:pt x="28559" y="406633"/>
                </a:lnTo>
                <a:lnTo>
                  <a:pt x="28559" y="422513"/>
                </a:lnTo>
                <a:lnTo>
                  <a:pt x="35052" y="428853"/>
                </a:lnTo>
                <a:lnTo>
                  <a:pt x="50779" y="428853"/>
                </a:lnTo>
                <a:lnTo>
                  <a:pt x="57150" y="422513"/>
                </a:lnTo>
                <a:lnTo>
                  <a:pt x="57150" y="406633"/>
                </a:lnTo>
                <a:lnTo>
                  <a:pt x="50779" y="400293"/>
                </a:lnTo>
                <a:close/>
              </a:path>
              <a:path w="85725" h="800735">
                <a:moveTo>
                  <a:pt x="50779" y="343143"/>
                </a:moveTo>
                <a:lnTo>
                  <a:pt x="35052" y="343143"/>
                </a:lnTo>
                <a:lnTo>
                  <a:pt x="28559" y="349483"/>
                </a:lnTo>
                <a:lnTo>
                  <a:pt x="28559" y="365363"/>
                </a:lnTo>
                <a:lnTo>
                  <a:pt x="35052" y="371703"/>
                </a:lnTo>
                <a:lnTo>
                  <a:pt x="50779" y="371703"/>
                </a:lnTo>
                <a:lnTo>
                  <a:pt x="57150" y="365363"/>
                </a:lnTo>
                <a:lnTo>
                  <a:pt x="57150" y="349483"/>
                </a:lnTo>
                <a:lnTo>
                  <a:pt x="50779" y="343143"/>
                </a:lnTo>
                <a:close/>
              </a:path>
              <a:path w="85725" h="800735">
                <a:moveTo>
                  <a:pt x="50779" y="285871"/>
                </a:moveTo>
                <a:lnTo>
                  <a:pt x="35052" y="285871"/>
                </a:lnTo>
                <a:lnTo>
                  <a:pt x="28559" y="292333"/>
                </a:lnTo>
                <a:lnTo>
                  <a:pt x="28559" y="308091"/>
                </a:lnTo>
                <a:lnTo>
                  <a:pt x="35052" y="314553"/>
                </a:lnTo>
                <a:lnTo>
                  <a:pt x="50779" y="314553"/>
                </a:lnTo>
                <a:lnTo>
                  <a:pt x="57150" y="308091"/>
                </a:lnTo>
                <a:lnTo>
                  <a:pt x="57150" y="292333"/>
                </a:lnTo>
                <a:lnTo>
                  <a:pt x="50779" y="285871"/>
                </a:lnTo>
                <a:close/>
              </a:path>
              <a:path w="85725" h="800735">
                <a:moveTo>
                  <a:pt x="50779" y="228721"/>
                </a:moveTo>
                <a:lnTo>
                  <a:pt x="35052" y="228721"/>
                </a:lnTo>
                <a:lnTo>
                  <a:pt x="28559" y="235183"/>
                </a:lnTo>
                <a:lnTo>
                  <a:pt x="28559" y="250941"/>
                </a:lnTo>
                <a:lnTo>
                  <a:pt x="35052" y="257281"/>
                </a:lnTo>
                <a:lnTo>
                  <a:pt x="50779" y="257281"/>
                </a:lnTo>
                <a:lnTo>
                  <a:pt x="57150" y="250941"/>
                </a:lnTo>
                <a:lnTo>
                  <a:pt x="57150" y="235183"/>
                </a:lnTo>
                <a:lnTo>
                  <a:pt x="50779" y="228721"/>
                </a:lnTo>
                <a:close/>
              </a:path>
              <a:path w="85725" h="800735">
                <a:moveTo>
                  <a:pt x="50779" y="171571"/>
                </a:moveTo>
                <a:lnTo>
                  <a:pt x="35052" y="171571"/>
                </a:lnTo>
                <a:lnTo>
                  <a:pt x="28559" y="177911"/>
                </a:lnTo>
                <a:lnTo>
                  <a:pt x="28559" y="193791"/>
                </a:lnTo>
                <a:lnTo>
                  <a:pt x="35052" y="200131"/>
                </a:lnTo>
                <a:lnTo>
                  <a:pt x="50779" y="200131"/>
                </a:lnTo>
                <a:lnTo>
                  <a:pt x="57150" y="193791"/>
                </a:lnTo>
                <a:lnTo>
                  <a:pt x="57150" y="177911"/>
                </a:lnTo>
                <a:lnTo>
                  <a:pt x="50779" y="171571"/>
                </a:lnTo>
                <a:close/>
              </a:path>
              <a:path w="85725" h="800735">
                <a:moveTo>
                  <a:pt x="50779" y="114421"/>
                </a:moveTo>
                <a:lnTo>
                  <a:pt x="35052" y="114421"/>
                </a:lnTo>
                <a:lnTo>
                  <a:pt x="28559" y="120761"/>
                </a:lnTo>
                <a:lnTo>
                  <a:pt x="28559" y="136641"/>
                </a:lnTo>
                <a:lnTo>
                  <a:pt x="35052" y="142981"/>
                </a:lnTo>
                <a:lnTo>
                  <a:pt x="50779" y="142981"/>
                </a:lnTo>
                <a:lnTo>
                  <a:pt x="57150" y="136641"/>
                </a:lnTo>
                <a:lnTo>
                  <a:pt x="57150" y="120761"/>
                </a:lnTo>
                <a:lnTo>
                  <a:pt x="50779" y="114421"/>
                </a:lnTo>
                <a:close/>
              </a:path>
              <a:path w="85725" h="800735">
                <a:moveTo>
                  <a:pt x="50779" y="57271"/>
                </a:moveTo>
                <a:lnTo>
                  <a:pt x="35052" y="57271"/>
                </a:lnTo>
                <a:lnTo>
                  <a:pt x="28559" y="63611"/>
                </a:lnTo>
                <a:lnTo>
                  <a:pt x="28559" y="79369"/>
                </a:lnTo>
                <a:lnTo>
                  <a:pt x="35052" y="85831"/>
                </a:lnTo>
                <a:lnTo>
                  <a:pt x="50779" y="85831"/>
                </a:lnTo>
                <a:lnTo>
                  <a:pt x="57150" y="79369"/>
                </a:lnTo>
                <a:lnTo>
                  <a:pt x="57150" y="63611"/>
                </a:lnTo>
                <a:lnTo>
                  <a:pt x="50779" y="57271"/>
                </a:lnTo>
                <a:close/>
              </a:path>
              <a:path w="85725" h="800735">
                <a:moveTo>
                  <a:pt x="50779" y="0"/>
                </a:moveTo>
                <a:lnTo>
                  <a:pt x="35052" y="0"/>
                </a:lnTo>
                <a:lnTo>
                  <a:pt x="28559" y="6461"/>
                </a:lnTo>
                <a:lnTo>
                  <a:pt x="28559" y="22219"/>
                </a:lnTo>
                <a:lnTo>
                  <a:pt x="35052" y="28681"/>
                </a:lnTo>
                <a:lnTo>
                  <a:pt x="50779" y="28681"/>
                </a:lnTo>
                <a:lnTo>
                  <a:pt x="57150" y="22219"/>
                </a:lnTo>
                <a:lnTo>
                  <a:pt x="57150" y="6461"/>
                </a:lnTo>
                <a:lnTo>
                  <a:pt x="507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6600" y="24384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1133" y="3836286"/>
            <a:ext cx="7167245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006500"/>
                </a:solidFill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48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Read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“1” OP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 = 0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 </a:t>
            </a:r>
            <a:r>
              <a:rPr sz="2000" b="1" i="1" spc="5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;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RS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</a:t>
            </a:r>
            <a:r>
              <a:rPr sz="2000" b="1" i="1" spc="-114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697865" marR="5080" indent="-229235">
              <a:lnSpc>
                <a:spcPct val="99300"/>
              </a:lnSpc>
              <a:spcBef>
                <a:spcPts val="409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3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100" b="1" i="1" spc="-100" dirty="0">
                <a:solidFill>
                  <a:srgbClr val="0000FF"/>
                </a:solidFill>
                <a:latin typeface="Symbol"/>
                <a:cs typeface="Symbol"/>
              </a:rPr>
              <a:t></a:t>
            </a:r>
            <a:r>
              <a:rPr sz="2100" b="1" i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discharges through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2000" b="1" i="1" spc="5" dirty="0"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latin typeface="Times New Roman"/>
                <a:cs typeface="Times New Roman"/>
              </a:rPr>
              <a:t>3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 falling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 is interpreted bt the “data read”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circuitry 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as a stored logic</a:t>
            </a:r>
            <a:r>
              <a:rPr sz="20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“1”.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22678" y="21596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61245" y="1778249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0137" y="28146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34290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12595" y="3302886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00800" y="16002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16002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0800" y="3200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76600" y="3429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42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42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24200" y="4114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95637" y="4114800"/>
            <a:ext cx="161924" cy="38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9400" y="22098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000" y="25304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000" y="2606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9400" y="26066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38437" y="283051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05053" y="2166884"/>
            <a:ext cx="514350" cy="85725"/>
          </a:xfrm>
          <a:custGeom>
            <a:avLst/>
            <a:gdLst/>
            <a:ahLst/>
            <a:cxnLst/>
            <a:rect l="l" t="t" r="r" b="b"/>
            <a:pathLst>
              <a:path w="514350" h="85725">
                <a:moveTo>
                  <a:pt x="22216" y="28559"/>
                </a:moveTo>
                <a:lnTo>
                  <a:pt x="6477" y="28559"/>
                </a:lnTo>
                <a:lnTo>
                  <a:pt x="0" y="35052"/>
                </a:lnTo>
                <a:lnTo>
                  <a:pt x="0" y="50779"/>
                </a:lnTo>
                <a:lnTo>
                  <a:pt x="6477" y="57150"/>
                </a:lnTo>
                <a:lnTo>
                  <a:pt x="22216" y="57150"/>
                </a:lnTo>
                <a:lnTo>
                  <a:pt x="28693" y="50779"/>
                </a:lnTo>
                <a:lnTo>
                  <a:pt x="28693" y="35052"/>
                </a:lnTo>
                <a:lnTo>
                  <a:pt x="22216" y="28559"/>
                </a:lnTo>
                <a:close/>
              </a:path>
              <a:path w="514350" h="85725">
                <a:moveTo>
                  <a:pt x="79497" y="28559"/>
                </a:moveTo>
                <a:lnTo>
                  <a:pt x="63627" y="28559"/>
                </a:lnTo>
                <a:lnTo>
                  <a:pt x="57268" y="35052"/>
                </a:lnTo>
                <a:lnTo>
                  <a:pt x="57268" y="50779"/>
                </a:lnTo>
                <a:lnTo>
                  <a:pt x="63627" y="57150"/>
                </a:lnTo>
                <a:lnTo>
                  <a:pt x="79497" y="57150"/>
                </a:lnTo>
                <a:lnTo>
                  <a:pt x="85843" y="50779"/>
                </a:lnTo>
                <a:lnTo>
                  <a:pt x="85843" y="35052"/>
                </a:lnTo>
                <a:lnTo>
                  <a:pt x="79497" y="28559"/>
                </a:lnTo>
                <a:close/>
              </a:path>
              <a:path w="514350" h="85725">
                <a:moveTo>
                  <a:pt x="136647" y="28559"/>
                </a:moveTo>
                <a:lnTo>
                  <a:pt x="120777" y="28559"/>
                </a:lnTo>
                <a:lnTo>
                  <a:pt x="114418" y="35052"/>
                </a:lnTo>
                <a:lnTo>
                  <a:pt x="114418" y="50779"/>
                </a:lnTo>
                <a:lnTo>
                  <a:pt x="120777" y="57150"/>
                </a:lnTo>
                <a:lnTo>
                  <a:pt x="136647" y="57150"/>
                </a:lnTo>
                <a:lnTo>
                  <a:pt x="142993" y="50779"/>
                </a:lnTo>
                <a:lnTo>
                  <a:pt x="142993" y="35052"/>
                </a:lnTo>
                <a:lnTo>
                  <a:pt x="136647" y="28559"/>
                </a:lnTo>
                <a:close/>
              </a:path>
              <a:path w="514350" h="85725">
                <a:moveTo>
                  <a:pt x="193797" y="28559"/>
                </a:moveTo>
                <a:lnTo>
                  <a:pt x="178045" y="28559"/>
                </a:lnTo>
                <a:lnTo>
                  <a:pt x="171568" y="35052"/>
                </a:lnTo>
                <a:lnTo>
                  <a:pt x="171568" y="50779"/>
                </a:lnTo>
                <a:lnTo>
                  <a:pt x="178045" y="57150"/>
                </a:lnTo>
                <a:lnTo>
                  <a:pt x="193797" y="57150"/>
                </a:lnTo>
                <a:lnTo>
                  <a:pt x="200143" y="50779"/>
                </a:lnTo>
                <a:lnTo>
                  <a:pt x="200143" y="35052"/>
                </a:lnTo>
                <a:lnTo>
                  <a:pt x="193797" y="28559"/>
                </a:lnTo>
                <a:close/>
              </a:path>
              <a:path w="514350" h="85725">
                <a:moveTo>
                  <a:pt x="250963" y="28559"/>
                </a:moveTo>
                <a:lnTo>
                  <a:pt x="235195" y="28559"/>
                </a:lnTo>
                <a:lnTo>
                  <a:pt x="228718" y="35052"/>
                </a:lnTo>
                <a:lnTo>
                  <a:pt x="228718" y="50779"/>
                </a:lnTo>
                <a:lnTo>
                  <a:pt x="235195" y="57150"/>
                </a:lnTo>
                <a:lnTo>
                  <a:pt x="250963" y="57150"/>
                </a:lnTo>
                <a:lnTo>
                  <a:pt x="257424" y="50779"/>
                </a:lnTo>
                <a:lnTo>
                  <a:pt x="257424" y="35052"/>
                </a:lnTo>
                <a:lnTo>
                  <a:pt x="250963" y="28559"/>
                </a:lnTo>
                <a:close/>
              </a:path>
              <a:path w="514350" h="85725">
                <a:moveTo>
                  <a:pt x="308113" y="28559"/>
                </a:moveTo>
                <a:lnTo>
                  <a:pt x="292355" y="28559"/>
                </a:lnTo>
                <a:lnTo>
                  <a:pt x="286015" y="35052"/>
                </a:lnTo>
                <a:lnTo>
                  <a:pt x="286015" y="50779"/>
                </a:lnTo>
                <a:lnTo>
                  <a:pt x="292355" y="57150"/>
                </a:lnTo>
                <a:lnTo>
                  <a:pt x="308113" y="57150"/>
                </a:lnTo>
                <a:lnTo>
                  <a:pt x="314574" y="50779"/>
                </a:lnTo>
                <a:lnTo>
                  <a:pt x="314574" y="35052"/>
                </a:lnTo>
                <a:lnTo>
                  <a:pt x="308113" y="28559"/>
                </a:lnTo>
                <a:close/>
              </a:path>
              <a:path w="514350" h="85725">
                <a:moveTo>
                  <a:pt x="365385" y="28559"/>
                </a:moveTo>
                <a:lnTo>
                  <a:pt x="349505" y="28559"/>
                </a:lnTo>
                <a:lnTo>
                  <a:pt x="343165" y="35052"/>
                </a:lnTo>
                <a:lnTo>
                  <a:pt x="343165" y="50779"/>
                </a:lnTo>
                <a:lnTo>
                  <a:pt x="349505" y="57150"/>
                </a:lnTo>
                <a:lnTo>
                  <a:pt x="365385" y="57150"/>
                </a:lnTo>
                <a:lnTo>
                  <a:pt x="371724" y="50779"/>
                </a:lnTo>
                <a:lnTo>
                  <a:pt x="371724" y="35052"/>
                </a:lnTo>
                <a:lnTo>
                  <a:pt x="365385" y="28559"/>
                </a:lnTo>
                <a:close/>
              </a:path>
              <a:path w="514350" h="85725">
                <a:moveTo>
                  <a:pt x="471546" y="0"/>
                </a:moveTo>
                <a:lnTo>
                  <a:pt x="454875" y="3383"/>
                </a:lnTo>
                <a:lnTo>
                  <a:pt x="441230" y="12599"/>
                </a:lnTo>
                <a:lnTo>
                  <a:pt x="432014" y="26244"/>
                </a:lnTo>
                <a:lnTo>
                  <a:pt x="428874" y="41714"/>
                </a:lnTo>
                <a:lnTo>
                  <a:pt x="428874" y="44115"/>
                </a:lnTo>
                <a:lnTo>
                  <a:pt x="432014" y="59567"/>
                </a:lnTo>
                <a:lnTo>
                  <a:pt x="441230" y="73171"/>
                </a:lnTo>
                <a:lnTo>
                  <a:pt x="454875" y="82345"/>
                </a:lnTo>
                <a:lnTo>
                  <a:pt x="471546" y="85709"/>
                </a:lnTo>
                <a:lnTo>
                  <a:pt x="488199" y="82345"/>
                </a:lnTo>
                <a:lnTo>
                  <a:pt x="501802" y="73171"/>
                </a:lnTo>
                <a:lnTo>
                  <a:pt x="510976" y="59567"/>
                </a:lnTo>
                <a:lnTo>
                  <a:pt x="514340" y="42915"/>
                </a:lnTo>
                <a:lnTo>
                  <a:pt x="510976" y="26244"/>
                </a:lnTo>
                <a:lnTo>
                  <a:pt x="501802" y="12599"/>
                </a:lnTo>
                <a:lnTo>
                  <a:pt x="488199" y="3383"/>
                </a:lnTo>
                <a:lnTo>
                  <a:pt x="471546" y="0"/>
                </a:lnTo>
                <a:close/>
              </a:path>
              <a:path w="514350" h="85725">
                <a:moveTo>
                  <a:pt x="422535" y="28559"/>
                </a:moveTo>
                <a:lnTo>
                  <a:pt x="406655" y="28559"/>
                </a:lnTo>
                <a:lnTo>
                  <a:pt x="400315" y="35052"/>
                </a:lnTo>
                <a:lnTo>
                  <a:pt x="400315" y="50779"/>
                </a:lnTo>
                <a:lnTo>
                  <a:pt x="406655" y="57150"/>
                </a:lnTo>
                <a:lnTo>
                  <a:pt x="422535" y="57150"/>
                </a:lnTo>
                <a:lnTo>
                  <a:pt x="428874" y="50779"/>
                </a:lnTo>
                <a:lnTo>
                  <a:pt x="428874" y="44115"/>
                </a:lnTo>
                <a:lnTo>
                  <a:pt x="428631" y="42915"/>
                </a:lnTo>
                <a:lnTo>
                  <a:pt x="428874" y="41714"/>
                </a:lnTo>
                <a:lnTo>
                  <a:pt x="428874" y="35052"/>
                </a:lnTo>
                <a:lnTo>
                  <a:pt x="422535" y="28559"/>
                </a:lnTo>
                <a:close/>
              </a:path>
              <a:path w="514350" h="85725">
                <a:moveTo>
                  <a:pt x="428874" y="41714"/>
                </a:moveTo>
                <a:lnTo>
                  <a:pt x="428631" y="42915"/>
                </a:lnTo>
                <a:lnTo>
                  <a:pt x="428874" y="44115"/>
                </a:lnTo>
                <a:lnTo>
                  <a:pt x="428874" y="4171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499232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88783" y="2388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57884" y="21668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58000" y="22098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600" y="25304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606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26066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77037" y="28305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014215" y="2388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28900" y="39624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279777" y="3455286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4008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413633" y="3455286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57400" y="38862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7000" y="2243084"/>
            <a:ext cx="304800" cy="85725"/>
          </a:xfrm>
          <a:custGeom>
            <a:avLst/>
            <a:gdLst/>
            <a:ahLst/>
            <a:cxnLst/>
            <a:rect l="l" t="t" r="r" b="b"/>
            <a:pathLst>
              <a:path w="304800" h="85725">
                <a:moveTo>
                  <a:pt x="85740" y="0"/>
                </a:moveTo>
                <a:lnTo>
                  <a:pt x="0" y="42915"/>
                </a:lnTo>
                <a:lnTo>
                  <a:pt x="85740" y="85709"/>
                </a:lnTo>
                <a:lnTo>
                  <a:pt x="85740" y="57150"/>
                </a:lnTo>
                <a:lnTo>
                  <a:pt x="71384" y="57150"/>
                </a:lnTo>
                <a:lnTo>
                  <a:pt x="71384" y="28559"/>
                </a:lnTo>
                <a:lnTo>
                  <a:pt x="85740" y="28559"/>
                </a:lnTo>
                <a:lnTo>
                  <a:pt x="85740" y="0"/>
                </a:lnTo>
                <a:close/>
              </a:path>
              <a:path w="304800" h="85725">
                <a:moveTo>
                  <a:pt x="85740" y="28559"/>
                </a:moveTo>
                <a:lnTo>
                  <a:pt x="71384" y="28559"/>
                </a:lnTo>
                <a:lnTo>
                  <a:pt x="71384" y="57150"/>
                </a:lnTo>
                <a:lnTo>
                  <a:pt x="85740" y="57150"/>
                </a:lnTo>
                <a:lnTo>
                  <a:pt x="85740" y="28559"/>
                </a:lnTo>
                <a:close/>
              </a:path>
              <a:path w="304800" h="85725">
                <a:moveTo>
                  <a:pt x="304800" y="28559"/>
                </a:moveTo>
                <a:lnTo>
                  <a:pt x="85740" y="28559"/>
                </a:lnTo>
                <a:lnTo>
                  <a:pt x="85740" y="57150"/>
                </a:lnTo>
                <a:lnTo>
                  <a:pt x="304800" y="57150"/>
                </a:lnTo>
                <a:lnTo>
                  <a:pt x="304800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6600" y="2209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95800" y="24384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5984" y="2126223"/>
            <a:ext cx="1576070" cy="693420"/>
          </a:xfrm>
          <a:custGeom>
            <a:avLst/>
            <a:gdLst/>
            <a:ahLst/>
            <a:cxnLst/>
            <a:rect l="l" t="t" r="r" b="b"/>
            <a:pathLst>
              <a:path w="1576070" h="693419">
                <a:moveTo>
                  <a:pt x="28503" y="608836"/>
                </a:moveTo>
                <a:lnTo>
                  <a:pt x="0" y="611124"/>
                </a:lnTo>
                <a:lnTo>
                  <a:pt x="49651" y="693176"/>
                </a:lnTo>
                <a:lnTo>
                  <a:pt x="77890" y="623072"/>
                </a:lnTo>
                <a:lnTo>
                  <a:pt x="29596" y="623072"/>
                </a:lnTo>
                <a:lnTo>
                  <a:pt x="28503" y="608836"/>
                </a:lnTo>
                <a:close/>
              </a:path>
              <a:path w="1576070" h="693419">
                <a:moveTo>
                  <a:pt x="57034" y="606547"/>
                </a:moveTo>
                <a:lnTo>
                  <a:pt x="28503" y="608836"/>
                </a:lnTo>
                <a:lnTo>
                  <a:pt x="29596" y="623072"/>
                </a:lnTo>
                <a:lnTo>
                  <a:pt x="58155" y="620908"/>
                </a:lnTo>
                <a:lnTo>
                  <a:pt x="57034" y="606547"/>
                </a:lnTo>
                <a:close/>
              </a:path>
              <a:path w="1576070" h="693419">
                <a:moveTo>
                  <a:pt x="85465" y="604266"/>
                </a:moveTo>
                <a:lnTo>
                  <a:pt x="57034" y="606547"/>
                </a:lnTo>
                <a:lnTo>
                  <a:pt x="58155" y="620908"/>
                </a:lnTo>
                <a:lnTo>
                  <a:pt x="29596" y="623072"/>
                </a:lnTo>
                <a:lnTo>
                  <a:pt x="77890" y="623072"/>
                </a:lnTo>
                <a:lnTo>
                  <a:pt x="85465" y="604266"/>
                </a:lnTo>
                <a:close/>
              </a:path>
              <a:path w="1576070" h="693419">
                <a:moveTo>
                  <a:pt x="716401" y="0"/>
                </a:moveTo>
                <a:lnTo>
                  <a:pt x="683635" y="0"/>
                </a:lnTo>
                <a:lnTo>
                  <a:pt x="620389" y="883"/>
                </a:lnTo>
                <a:lnTo>
                  <a:pt x="561472" y="3444"/>
                </a:lnTo>
                <a:lnTo>
                  <a:pt x="432450" y="15514"/>
                </a:lnTo>
                <a:lnTo>
                  <a:pt x="383926" y="21732"/>
                </a:lnTo>
                <a:lnTo>
                  <a:pt x="337566" y="29230"/>
                </a:lnTo>
                <a:lnTo>
                  <a:pt x="293888" y="38496"/>
                </a:lnTo>
                <a:lnTo>
                  <a:pt x="252984" y="50048"/>
                </a:lnTo>
                <a:lnTo>
                  <a:pt x="215280" y="64526"/>
                </a:lnTo>
                <a:lnTo>
                  <a:pt x="181234" y="82296"/>
                </a:lnTo>
                <a:lnTo>
                  <a:pt x="138165" y="114574"/>
                </a:lnTo>
                <a:lnTo>
                  <a:pt x="103753" y="152400"/>
                </a:lnTo>
                <a:lnTo>
                  <a:pt x="76840" y="195712"/>
                </a:lnTo>
                <a:lnTo>
                  <a:pt x="56266" y="243961"/>
                </a:lnTo>
                <a:lnTo>
                  <a:pt x="40264" y="297058"/>
                </a:lnTo>
                <a:lnTo>
                  <a:pt x="31760" y="335401"/>
                </a:lnTo>
                <a:lnTo>
                  <a:pt x="25786" y="377190"/>
                </a:lnTo>
                <a:lnTo>
                  <a:pt x="22738" y="421782"/>
                </a:lnTo>
                <a:lnTo>
                  <a:pt x="22098" y="444764"/>
                </a:lnTo>
                <a:lnTo>
                  <a:pt x="22219" y="492130"/>
                </a:lnTo>
                <a:lnTo>
                  <a:pt x="24140" y="541416"/>
                </a:lnTo>
                <a:lnTo>
                  <a:pt x="27188" y="591708"/>
                </a:lnTo>
                <a:lnTo>
                  <a:pt x="28503" y="608836"/>
                </a:lnTo>
                <a:lnTo>
                  <a:pt x="57034" y="606547"/>
                </a:lnTo>
                <a:lnTo>
                  <a:pt x="55747" y="590062"/>
                </a:lnTo>
                <a:lnTo>
                  <a:pt x="52699" y="540379"/>
                </a:lnTo>
                <a:lnTo>
                  <a:pt x="50814" y="492130"/>
                </a:lnTo>
                <a:lnTo>
                  <a:pt x="50709" y="444764"/>
                </a:lnTo>
                <a:lnTo>
                  <a:pt x="51297" y="423184"/>
                </a:lnTo>
                <a:lnTo>
                  <a:pt x="54223" y="380634"/>
                </a:lnTo>
                <a:lnTo>
                  <a:pt x="59679" y="341132"/>
                </a:lnTo>
                <a:lnTo>
                  <a:pt x="72511" y="287030"/>
                </a:lnTo>
                <a:lnTo>
                  <a:pt x="88910" y="238506"/>
                </a:lnTo>
                <a:lnTo>
                  <a:pt x="109362" y="195712"/>
                </a:lnTo>
                <a:lnTo>
                  <a:pt x="135514" y="158252"/>
                </a:lnTo>
                <a:lnTo>
                  <a:pt x="168645" y="126004"/>
                </a:lnTo>
                <a:lnTo>
                  <a:pt x="210190" y="98694"/>
                </a:lnTo>
                <a:lnTo>
                  <a:pt x="261366" y="77480"/>
                </a:lnTo>
                <a:lnTo>
                  <a:pt x="300228" y="66294"/>
                </a:lnTo>
                <a:lnTo>
                  <a:pt x="342534" y="57424"/>
                </a:lnTo>
                <a:lnTo>
                  <a:pt x="387614" y="50048"/>
                </a:lnTo>
                <a:lnTo>
                  <a:pt x="435345" y="43952"/>
                </a:lnTo>
                <a:lnTo>
                  <a:pt x="536326" y="34046"/>
                </a:lnTo>
                <a:lnTo>
                  <a:pt x="591190" y="30480"/>
                </a:lnTo>
                <a:lnTo>
                  <a:pt x="651906" y="28834"/>
                </a:lnTo>
                <a:lnTo>
                  <a:pt x="1575816" y="28590"/>
                </a:lnTo>
                <a:lnTo>
                  <a:pt x="1575816" y="5608"/>
                </a:lnTo>
                <a:lnTo>
                  <a:pt x="1020836" y="5608"/>
                </a:lnTo>
                <a:lnTo>
                  <a:pt x="940948" y="4572"/>
                </a:lnTo>
                <a:lnTo>
                  <a:pt x="716401" y="0"/>
                </a:lnTo>
                <a:close/>
              </a:path>
              <a:path w="1576070" h="693419">
                <a:moveTo>
                  <a:pt x="1575816" y="28590"/>
                </a:moveTo>
                <a:lnTo>
                  <a:pt x="716158" y="28590"/>
                </a:lnTo>
                <a:lnTo>
                  <a:pt x="969020" y="33649"/>
                </a:lnTo>
                <a:lnTo>
                  <a:pt x="1020836" y="34168"/>
                </a:lnTo>
                <a:lnTo>
                  <a:pt x="1575816" y="34168"/>
                </a:lnTo>
                <a:lnTo>
                  <a:pt x="1575816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363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8659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265882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Operation of </a:t>
            </a:r>
            <a:r>
              <a:rPr spc="-5" dirty="0">
                <a:solidFill>
                  <a:srgbClr val="0000FF"/>
                </a:solidFill>
              </a:rPr>
              <a:t>Three-Transistor DRAM Cell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133" y="4778531"/>
            <a:ext cx="7268209" cy="10477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6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Write “0” OP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 = 1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 </a:t>
            </a:r>
            <a:r>
              <a:rPr sz="2000" b="1" i="1" spc="5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;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RS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</a:t>
            </a:r>
            <a:r>
              <a:rPr sz="2000" b="1" i="1" spc="-1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697865" marR="5080" indent="-229235">
              <a:lnSpc>
                <a:spcPts val="2390"/>
              </a:lnSpc>
              <a:spcBef>
                <a:spcPts val="5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spc="7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3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100" b="1" i="1" spc="-100" dirty="0">
                <a:solidFill>
                  <a:srgbClr val="0000FF"/>
                </a:solidFill>
                <a:latin typeface="Symbol"/>
                <a:cs typeface="Symbol"/>
              </a:rPr>
              <a:t></a:t>
            </a:r>
            <a:r>
              <a:rPr sz="2100" b="1" i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discharge to 0 through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  nMOS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4876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2595" y="1244849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48184" y="17858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8700" y="2057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700" y="2057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8700" y="2362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2500" y="2057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1100" y="236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4784" y="21510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5300" y="2514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5300" y="2590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7700" y="2590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6737" y="28146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2132" y="20072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0800" y="14478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0500" y="22098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0" y="23605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5700" y="220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00500" y="220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5700" y="2438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3684" y="2166884"/>
            <a:ext cx="462280" cy="85725"/>
          </a:xfrm>
          <a:custGeom>
            <a:avLst/>
            <a:gdLst/>
            <a:ahLst/>
            <a:cxnLst/>
            <a:rect l="l" t="t" r="r" b="b"/>
            <a:pathLst>
              <a:path w="4622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4622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462279" h="85725">
                <a:moveTo>
                  <a:pt x="4620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462015" y="57150"/>
                </a:lnTo>
                <a:lnTo>
                  <a:pt x="462015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91100" y="18288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800" y="1600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0" y="1676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3600" y="1676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800" y="16779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29244" y="1785884"/>
            <a:ext cx="514350" cy="85725"/>
          </a:xfrm>
          <a:custGeom>
            <a:avLst/>
            <a:gdLst/>
            <a:ahLst/>
            <a:cxnLst/>
            <a:rect l="l" t="t" r="r" b="b"/>
            <a:pathLst>
              <a:path w="514350" h="85725">
                <a:moveTo>
                  <a:pt x="22219" y="28559"/>
                </a:moveTo>
                <a:lnTo>
                  <a:pt x="6492" y="28559"/>
                </a:lnTo>
                <a:lnTo>
                  <a:pt x="0" y="35052"/>
                </a:lnTo>
                <a:lnTo>
                  <a:pt x="0" y="50779"/>
                </a:lnTo>
                <a:lnTo>
                  <a:pt x="6492" y="57150"/>
                </a:lnTo>
                <a:lnTo>
                  <a:pt x="22219" y="57150"/>
                </a:lnTo>
                <a:lnTo>
                  <a:pt x="28712" y="50779"/>
                </a:lnTo>
                <a:lnTo>
                  <a:pt x="28712" y="35052"/>
                </a:lnTo>
                <a:lnTo>
                  <a:pt x="22219" y="28559"/>
                </a:lnTo>
                <a:close/>
              </a:path>
              <a:path w="514350" h="85725">
                <a:moveTo>
                  <a:pt x="79522" y="28559"/>
                </a:moveTo>
                <a:lnTo>
                  <a:pt x="63642" y="28559"/>
                </a:lnTo>
                <a:lnTo>
                  <a:pt x="57271" y="35052"/>
                </a:lnTo>
                <a:lnTo>
                  <a:pt x="57271" y="50779"/>
                </a:lnTo>
                <a:lnTo>
                  <a:pt x="63642" y="57150"/>
                </a:lnTo>
                <a:lnTo>
                  <a:pt x="79522" y="57150"/>
                </a:lnTo>
                <a:lnTo>
                  <a:pt x="85862" y="50779"/>
                </a:lnTo>
                <a:lnTo>
                  <a:pt x="85862" y="35052"/>
                </a:lnTo>
                <a:lnTo>
                  <a:pt x="79522" y="28559"/>
                </a:lnTo>
                <a:close/>
              </a:path>
              <a:path w="514350" h="85725">
                <a:moveTo>
                  <a:pt x="136672" y="28559"/>
                </a:moveTo>
                <a:lnTo>
                  <a:pt x="120792" y="28559"/>
                </a:lnTo>
                <a:lnTo>
                  <a:pt x="114421" y="35052"/>
                </a:lnTo>
                <a:lnTo>
                  <a:pt x="114421" y="50779"/>
                </a:lnTo>
                <a:lnTo>
                  <a:pt x="120792" y="57150"/>
                </a:lnTo>
                <a:lnTo>
                  <a:pt x="136672" y="57150"/>
                </a:lnTo>
                <a:lnTo>
                  <a:pt x="143012" y="50779"/>
                </a:lnTo>
                <a:lnTo>
                  <a:pt x="143012" y="35052"/>
                </a:lnTo>
                <a:lnTo>
                  <a:pt x="136672" y="28559"/>
                </a:lnTo>
                <a:close/>
              </a:path>
              <a:path w="514350" h="85725">
                <a:moveTo>
                  <a:pt x="193822" y="28559"/>
                </a:moveTo>
                <a:lnTo>
                  <a:pt x="178064" y="28559"/>
                </a:lnTo>
                <a:lnTo>
                  <a:pt x="171571" y="35052"/>
                </a:lnTo>
                <a:lnTo>
                  <a:pt x="171571" y="50779"/>
                </a:lnTo>
                <a:lnTo>
                  <a:pt x="178064" y="57150"/>
                </a:lnTo>
                <a:lnTo>
                  <a:pt x="193822" y="57150"/>
                </a:lnTo>
                <a:lnTo>
                  <a:pt x="200162" y="50779"/>
                </a:lnTo>
                <a:lnTo>
                  <a:pt x="200162" y="35052"/>
                </a:lnTo>
                <a:lnTo>
                  <a:pt x="193822" y="28559"/>
                </a:lnTo>
                <a:close/>
              </a:path>
              <a:path w="514350" h="85725">
                <a:moveTo>
                  <a:pt x="250972" y="28559"/>
                </a:moveTo>
                <a:lnTo>
                  <a:pt x="235214" y="28559"/>
                </a:lnTo>
                <a:lnTo>
                  <a:pt x="228721" y="35052"/>
                </a:lnTo>
                <a:lnTo>
                  <a:pt x="228721" y="50779"/>
                </a:lnTo>
                <a:lnTo>
                  <a:pt x="235214" y="57150"/>
                </a:lnTo>
                <a:lnTo>
                  <a:pt x="250972" y="57150"/>
                </a:lnTo>
                <a:lnTo>
                  <a:pt x="257434" y="50779"/>
                </a:lnTo>
                <a:lnTo>
                  <a:pt x="257434" y="35052"/>
                </a:lnTo>
                <a:lnTo>
                  <a:pt x="250972" y="28559"/>
                </a:lnTo>
                <a:close/>
              </a:path>
              <a:path w="514350" h="85725">
                <a:moveTo>
                  <a:pt x="308122" y="28559"/>
                </a:moveTo>
                <a:lnTo>
                  <a:pt x="292364" y="28559"/>
                </a:lnTo>
                <a:lnTo>
                  <a:pt x="286024" y="35052"/>
                </a:lnTo>
                <a:lnTo>
                  <a:pt x="286024" y="50779"/>
                </a:lnTo>
                <a:lnTo>
                  <a:pt x="292364" y="57150"/>
                </a:lnTo>
                <a:lnTo>
                  <a:pt x="308122" y="57150"/>
                </a:lnTo>
                <a:lnTo>
                  <a:pt x="314584" y="50779"/>
                </a:lnTo>
                <a:lnTo>
                  <a:pt x="314584" y="35052"/>
                </a:lnTo>
                <a:lnTo>
                  <a:pt x="308122" y="28559"/>
                </a:lnTo>
                <a:close/>
              </a:path>
              <a:path w="514350" h="85725">
                <a:moveTo>
                  <a:pt x="365394" y="28559"/>
                </a:moveTo>
                <a:lnTo>
                  <a:pt x="349514" y="28559"/>
                </a:lnTo>
                <a:lnTo>
                  <a:pt x="343174" y="35052"/>
                </a:lnTo>
                <a:lnTo>
                  <a:pt x="343174" y="50779"/>
                </a:lnTo>
                <a:lnTo>
                  <a:pt x="349514" y="57150"/>
                </a:lnTo>
                <a:lnTo>
                  <a:pt x="365394" y="57150"/>
                </a:lnTo>
                <a:lnTo>
                  <a:pt x="371734" y="50779"/>
                </a:lnTo>
                <a:lnTo>
                  <a:pt x="371734" y="35052"/>
                </a:lnTo>
                <a:lnTo>
                  <a:pt x="365394" y="28559"/>
                </a:lnTo>
                <a:close/>
              </a:path>
              <a:path w="514350" h="85725">
                <a:moveTo>
                  <a:pt x="471556" y="0"/>
                </a:moveTo>
                <a:lnTo>
                  <a:pt x="454884" y="3383"/>
                </a:lnTo>
                <a:lnTo>
                  <a:pt x="441239" y="12599"/>
                </a:lnTo>
                <a:lnTo>
                  <a:pt x="432024" y="26244"/>
                </a:lnTo>
                <a:lnTo>
                  <a:pt x="428884" y="41714"/>
                </a:lnTo>
                <a:lnTo>
                  <a:pt x="428884" y="44115"/>
                </a:lnTo>
                <a:lnTo>
                  <a:pt x="432024" y="59567"/>
                </a:lnTo>
                <a:lnTo>
                  <a:pt x="441239" y="73171"/>
                </a:lnTo>
                <a:lnTo>
                  <a:pt x="454884" y="82345"/>
                </a:lnTo>
                <a:lnTo>
                  <a:pt x="471556" y="85709"/>
                </a:lnTo>
                <a:lnTo>
                  <a:pt x="488208" y="82345"/>
                </a:lnTo>
                <a:lnTo>
                  <a:pt x="501811" y="73171"/>
                </a:lnTo>
                <a:lnTo>
                  <a:pt x="510985" y="59567"/>
                </a:lnTo>
                <a:lnTo>
                  <a:pt x="514350" y="42915"/>
                </a:lnTo>
                <a:lnTo>
                  <a:pt x="510985" y="26244"/>
                </a:lnTo>
                <a:lnTo>
                  <a:pt x="501811" y="12599"/>
                </a:lnTo>
                <a:lnTo>
                  <a:pt x="488208" y="3383"/>
                </a:lnTo>
                <a:lnTo>
                  <a:pt x="471556" y="0"/>
                </a:lnTo>
                <a:close/>
              </a:path>
              <a:path w="514350" h="85725">
                <a:moveTo>
                  <a:pt x="422544" y="28559"/>
                </a:moveTo>
                <a:lnTo>
                  <a:pt x="406664" y="28559"/>
                </a:lnTo>
                <a:lnTo>
                  <a:pt x="400324" y="35052"/>
                </a:lnTo>
                <a:lnTo>
                  <a:pt x="400324" y="50779"/>
                </a:lnTo>
                <a:lnTo>
                  <a:pt x="406664" y="57150"/>
                </a:lnTo>
                <a:lnTo>
                  <a:pt x="422544" y="57150"/>
                </a:lnTo>
                <a:lnTo>
                  <a:pt x="428884" y="50779"/>
                </a:lnTo>
                <a:lnTo>
                  <a:pt x="428884" y="44115"/>
                </a:lnTo>
                <a:lnTo>
                  <a:pt x="428640" y="42915"/>
                </a:lnTo>
                <a:lnTo>
                  <a:pt x="428884" y="41714"/>
                </a:lnTo>
                <a:lnTo>
                  <a:pt x="428884" y="35052"/>
                </a:lnTo>
                <a:lnTo>
                  <a:pt x="422544" y="28559"/>
                </a:lnTo>
                <a:close/>
              </a:path>
              <a:path w="514350" h="85725">
                <a:moveTo>
                  <a:pt x="428884" y="41714"/>
                </a:moveTo>
                <a:lnTo>
                  <a:pt x="428640" y="42915"/>
                </a:lnTo>
                <a:lnTo>
                  <a:pt x="428884" y="44115"/>
                </a:lnTo>
                <a:lnTo>
                  <a:pt x="428884" y="41714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8284" y="1404884"/>
            <a:ext cx="85709" cy="20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5184" y="2438399"/>
            <a:ext cx="85725" cy="805180"/>
          </a:xfrm>
          <a:custGeom>
            <a:avLst/>
            <a:gdLst/>
            <a:ahLst/>
            <a:cxnLst/>
            <a:rect l="l" t="t" r="r" b="b"/>
            <a:pathLst>
              <a:path w="85725" h="805180">
                <a:moveTo>
                  <a:pt x="28559" y="721998"/>
                </a:moveTo>
                <a:lnTo>
                  <a:pt x="26244" y="722467"/>
                </a:lnTo>
                <a:lnTo>
                  <a:pt x="12599" y="731683"/>
                </a:lnTo>
                <a:lnTo>
                  <a:pt x="3383" y="745328"/>
                </a:lnTo>
                <a:lnTo>
                  <a:pt x="0" y="762000"/>
                </a:lnTo>
                <a:lnTo>
                  <a:pt x="3383" y="778652"/>
                </a:lnTo>
                <a:lnTo>
                  <a:pt x="12599" y="792255"/>
                </a:lnTo>
                <a:lnTo>
                  <a:pt x="26244" y="801429"/>
                </a:lnTo>
                <a:lnTo>
                  <a:pt x="42915" y="804793"/>
                </a:lnTo>
                <a:lnTo>
                  <a:pt x="59567" y="801429"/>
                </a:lnTo>
                <a:lnTo>
                  <a:pt x="73171" y="792255"/>
                </a:lnTo>
                <a:lnTo>
                  <a:pt x="82345" y="778652"/>
                </a:lnTo>
                <a:lnTo>
                  <a:pt x="85709" y="762000"/>
                </a:lnTo>
                <a:lnTo>
                  <a:pt x="28559" y="762000"/>
                </a:lnTo>
                <a:lnTo>
                  <a:pt x="28559" y="721998"/>
                </a:lnTo>
                <a:close/>
              </a:path>
              <a:path w="85725" h="805180">
                <a:moveTo>
                  <a:pt x="42915" y="719084"/>
                </a:moveTo>
                <a:lnTo>
                  <a:pt x="28665" y="721976"/>
                </a:lnTo>
                <a:lnTo>
                  <a:pt x="28559" y="762000"/>
                </a:lnTo>
                <a:lnTo>
                  <a:pt x="57150" y="762000"/>
                </a:lnTo>
                <a:lnTo>
                  <a:pt x="57150" y="721976"/>
                </a:lnTo>
                <a:lnTo>
                  <a:pt x="42915" y="719084"/>
                </a:lnTo>
                <a:close/>
              </a:path>
              <a:path w="85725" h="805180">
                <a:moveTo>
                  <a:pt x="57150" y="721976"/>
                </a:moveTo>
                <a:lnTo>
                  <a:pt x="57150" y="762000"/>
                </a:lnTo>
                <a:lnTo>
                  <a:pt x="85709" y="762000"/>
                </a:lnTo>
                <a:lnTo>
                  <a:pt x="82345" y="745328"/>
                </a:lnTo>
                <a:lnTo>
                  <a:pt x="73171" y="731683"/>
                </a:lnTo>
                <a:lnTo>
                  <a:pt x="59567" y="722467"/>
                </a:lnTo>
                <a:lnTo>
                  <a:pt x="57150" y="721976"/>
                </a:lnTo>
                <a:close/>
              </a:path>
              <a:path w="85725" h="805180">
                <a:moveTo>
                  <a:pt x="57150" y="0"/>
                </a:moveTo>
                <a:lnTo>
                  <a:pt x="28559" y="0"/>
                </a:lnTo>
                <a:lnTo>
                  <a:pt x="28559" y="721998"/>
                </a:lnTo>
                <a:lnTo>
                  <a:pt x="42915" y="719084"/>
                </a:lnTo>
                <a:lnTo>
                  <a:pt x="57150" y="719084"/>
                </a:lnTo>
                <a:lnTo>
                  <a:pt x="57150" y="0"/>
                </a:lnTo>
                <a:close/>
              </a:path>
              <a:path w="85725" h="805180">
                <a:moveTo>
                  <a:pt x="57150" y="719084"/>
                </a:moveTo>
                <a:lnTo>
                  <a:pt x="42915" y="719084"/>
                </a:lnTo>
                <a:lnTo>
                  <a:pt x="57150" y="721976"/>
                </a:lnTo>
                <a:lnTo>
                  <a:pt x="57150" y="71908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6600" y="22098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795" y="3607686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D</a:t>
            </a:r>
            <a:r>
              <a:rPr sz="1800" b="1" i="1" spc="-105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r>
              <a:rPr sz="1800" b="1" i="1" spc="-95" dirty="0">
                <a:solidFill>
                  <a:srgbClr val="006500"/>
                </a:solidFill>
                <a:latin typeface="Times New Roman"/>
                <a:cs typeface="Times New Roman"/>
              </a:rPr>
              <a:t>T</a:t>
            </a: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2678" y="1930726"/>
            <a:ext cx="229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25369" y="2026738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42233" y="1778249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0137" y="25860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32004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12595" y="3074031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76600" y="3200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4200" y="3581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42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4200" y="3886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8000" y="3581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95637" y="3886200"/>
            <a:ext cx="161924" cy="38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9400" y="19812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7000" y="2301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000" y="23780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9400" y="23780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38437" y="26019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19400" y="1938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99232" y="25406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88783" y="215963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41183" y="225564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57884" y="19382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58000" y="19812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600" y="2301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3780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23780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77037" y="26019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014215" y="215963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66616" y="225564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8900" y="37338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432177" y="3455286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400799" y="13716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799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413633" y="3226381"/>
            <a:ext cx="901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Data_out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57400" y="3657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6600" y="1981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95800" y="22098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3564" y="2043287"/>
            <a:ext cx="351155" cy="1386205"/>
          </a:xfrm>
          <a:custGeom>
            <a:avLst/>
            <a:gdLst/>
            <a:ahLst/>
            <a:cxnLst/>
            <a:rect l="l" t="t" r="r" b="b"/>
            <a:pathLst>
              <a:path w="351155" h="1386204">
                <a:moveTo>
                  <a:pt x="265169" y="1299362"/>
                </a:moveTo>
                <a:lnTo>
                  <a:pt x="306836" y="1385712"/>
                </a:lnTo>
                <a:lnTo>
                  <a:pt x="343743" y="1314450"/>
                </a:lnTo>
                <a:lnTo>
                  <a:pt x="322197" y="1314450"/>
                </a:lnTo>
                <a:lnTo>
                  <a:pt x="293638" y="1314084"/>
                </a:lnTo>
                <a:lnTo>
                  <a:pt x="293841" y="1299780"/>
                </a:lnTo>
                <a:lnTo>
                  <a:pt x="265169" y="1299362"/>
                </a:lnTo>
                <a:close/>
              </a:path>
              <a:path w="351155" h="1386204">
                <a:moveTo>
                  <a:pt x="293841" y="1299780"/>
                </a:moveTo>
                <a:lnTo>
                  <a:pt x="293638" y="1314084"/>
                </a:lnTo>
                <a:lnTo>
                  <a:pt x="322197" y="1314450"/>
                </a:lnTo>
                <a:lnTo>
                  <a:pt x="322405" y="1300196"/>
                </a:lnTo>
                <a:lnTo>
                  <a:pt x="293841" y="1299780"/>
                </a:lnTo>
                <a:close/>
              </a:path>
              <a:path w="351155" h="1386204">
                <a:moveTo>
                  <a:pt x="322405" y="1300196"/>
                </a:moveTo>
                <a:lnTo>
                  <a:pt x="322197" y="1314450"/>
                </a:lnTo>
                <a:lnTo>
                  <a:pt x="343743" y="1314450"/>
                </a:lnTo>
                <a:lnTo>
                  <a:pt x="350910" y="1300612"/>
                </a:lnTo>
                <a:lnTo>
                  <a:pt x="322405" y="1300196"/>
                </a:lnTo>
                <a:close/>
              </a:path>
              <a:path w="351155" h="1386204">
                <a:moveTo>
                  <a:pt x="4072" y="0"/>
                </a:moveTo>
                <a:lnTo>
                  <a:pt x="0" y="28194"/>
                </a:lnTo>
                <a:lnTo>
                  <a:pt x="65794" y="38374"/>
                </a:lnTo>
                <a:lnTo>
                  <a:pt x="97417" y="44470"/>
                </a:lnTo>
                <a:lnTo>
                  <a:pt x="155076" y="60838"/>
                </a:lnTo>
                <a:lnTo>
                  <a:pt x="191530" y="78120"/>
                </a:lnTo>
                <a:lnTo>
                  <a:pt x="229995" y="109362"/>
                </a:lnTo>
                <a:lnTo>
                  <a:pt x="238652" y="116738"/>
                </a:lnTo>
                <a:lnTo>
                  <a:pt x="267212" y="143134"/>
                </a:lnTo>
                <a:lnTo>
                  <a:pt x="279800" y="183154"/>
                </a:lnTo>
                <a:lnTo>
                  <a:pt x="285256" y="223662"/>
                </a:lnTo>
                <a:lnTo>
                  <a:pt x="290193" y="282336"/>
                </a:lnTo>
                <a:lnTo>
                  <a:pt x="293760" y="340492"/>
                </a:lnTo>
                <a:lnTo>
                  <a:pt x="295649" y="385572"/>
                </a:lnTo>
                <a:lnTo>
                  <a:pt x="297173" y="435102"/>
                </a:lnTo>
                <a:lnTo>
                  <a:pt x="298850" y="517032"/>
                </a:lnTo>
                <a:lnTo>
                  <a:pt x="299731" y="607192"/>
                </a:lnTo>
                <a:lnTo>
                  <a:pt x="299733" y="773826"/>
                </a:lnTo>
                <a:lnTo>
                  <a:pt x="299459" y="809000"/>
                </a:lnTo>
                <a:lnTo>
                  <a:pt x="299336" y="844936"/>
                </a:lnTo>
                <a:lnTo>
                  <a:pt x="298695" y="918210"/>
                </a:lnTo>
                <a:lnTo>
                  <a:pt x="297933" y="993404"/>
                </a:lnTo>
                <a:lnTo>
                  <a:pt x="297046" y="1070122"/>
                </a:lnTo>
                <a:lnTo>
                  <a:pt x="296040" y="1147968"/>
                </a:lnTo>
                <a:lnTo>
                  <a:pt x="294882" y="1226698"/>
                </a:lnTo>
                <a:lnTo>
                  <a:pt x="293841" y="1299780"/>
                </a:lnTo>
                <a:lnTo>
                  <a:pt x="322405" y="1300196"/>
                </a:lnTo>
                <a:lnTo>
                  <a:pt x="323482" y="1226332"/>
                </a:lnTo>
                <a:lnTo>
                  <a:pt x="324489" y="1147572"/>
                </a:lnTo>
                <a:lnTo>
                  <a:pt x="325646" y="1069726"/>
                </a:lnTo>
                <a:lnTo>
                  <a:pt x="326528" y="993160"/>
                </a:lnTo>
                <a:lnTo>
                  <a:pt x="327290" y="917966"/>
                </a:lnTo>
                <a:lnTo>
                  <a:pt x="327928" y="844936"/>
                </a:lnTo>
                <a:lnTo>
                  <a:pt x="328050" y="809000"/>
                </a:lnTo>
                <a:lnTo>
                  <a:pt x="328293" y="773826"/>
                </a:lnTo>
                <a:lnTo>
                  <a:pt x="328293" y="607192"/>
                </a:lnTo>
                <a:lnTo>
                  <a:pt x="327806" y="545988"/>
                </a:lnTo>
                <a:lnTo>
                  <a:pt x="326404" y="460766"/>
                </a:lnTo>
                <a:lnTo>
                  <a:pt x="325002" y="408828"/>
                </a:lnTo>
                <a:lnTo>
                  <a:pt x="323356" y="361066"/>
                </a:lnTo>
                <a:lnTo>
                  <a:pt x="321070" y="318028"/>
                </a:lnTo>
                <a:lnTo>
                  <a:pt x="317504" y="263408"/>
                </a:lnTo>
                <a:lnTo>
                  <a:pt x="313694" y="220492"/>
                </a:lnTo>
                <a:lnTo>
                  <a:pt x="307841" y="177820"/>
                </a:lnTo>
                <a:lnTo>
                  <a:pt x="295527" y="136032"/>
                </a:lnTo>
                <a:lnTo>
                  <a:pt x="271143" y="105918"/>
                </a:lnTo>
                <a:lnTo>
                  <a:pt x="257306" y="95128"/>
                </a:lnTo>
                <a:lnTo>
                  <a:pt x="249564" y="88392"/>
                </a:lnTo>
                <a:lnTo>
                  <a:pt x="217560" y="60960"/>
                </a:lnTo>
                <a:lnTo>
                  <a:pt x="178301" y="39380"/>
                </a:lnTo>
                <a:lnTo>
                  <a:pt x="133993" y="24018"/>
                </a:lnTo>
                <a:lnTo>
                  <a:pt x="70485" y="10180"/>
                </a:lnTo>
                <a:lnTo>
                  <a:pt x="37338" y="4846"/>
                </a:lnTo>
                <a:lnTo>
                  <a:pt x="4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4163" y="2266187"/>
            <a:ext cx="959485" cy="1087120"/>
          </a:xfrm>
          <a:custGeom>
            <a:avLst/>
            <a:gdLst/>
            <a:ahLst/>
            <a:cxnLst/>
            <a:rect l="l" t="t" r="r" b="b"/>
            <a:pathLst>
              <a:path w="959485" h="1087120">
                <a:moveTo>
                  <a:pt x="28507" y="1001229"/>
                </a:moveTo>
                <a:lnTo>
                  <a:pt x="0" y="1001908"/>
                </a:lnTo>
                <a:lnTo>
                  <a:pt x="44836" y="1086612"/>
                </a:lnTo>
                <a:lnTo>
                  <a:pt x="78309" y="1015624"/>
                </a:lnTo>
                <a:lnTo>
                  <a:pt x="28956" y="1015624"/>
                </a:lnTo>
                <a:lnTo>
                  <a:pt x="28507" y="1001229"/>
                </a:lnTo>
                <a:close/>
              </a:path>
              <a:path w="959485" h="1087120">
                <a:moveTo>
                  <a:pt x="57059" y="1000549"/>
                </a:moveTo>
                <a:lnTo>
                  <a:pt x="28507" y="1001229"/>
                </a:lnTo>
                <a:lnTo>
                  <a:pt x="28956" y="1015624"/>
                </a:lnTo>
                <a:lnTo>
                  <a:pt x="57424" y="1014862"/>
                </a:lnTo>
                <a:lnTo>
                  <a:pt x="57059" y="1000549"/>
                </a:lnTo>
                <a:close/>
              </a:path>
              <a:path w="959485" h="1087120">
                <a:moveTo>
                  <a:pt x="85740" y="999865"/>
                </a:moveTo>
                <a:lnTo>
                  <a:pt x="57059" y="1000549"/>
                </a:lnTo>
                <a:lnTo>
                  <a:pt x="57424" y="1014862"/>
                </a:lnTo>
                <a:lnTo>
                  <a:pt x="28956" y="1015624"/>
                </a:lnTo>
                <a:lnTo>
                  <a:pt x="78309" y="1015624"/>
                </a:lnTo>
                <a:lnTo>
                  <a:pt x="85740" y="999865"/>
                </a:lnTo>
                <a:close/>
              </a:path>
              <a:path w="959485" h="1087120">
                <a:moveTo>
                  <a:pt x="508650" y="0"/>
                </a:moveTo>
                <a:lnTo>
                  <a:pt x="481096" y="121"/>
                </a:lnTo>
                <a:lnTo>
                  <a:pt x="453024" y="1889"/>
                </a:lnTo>
                <a:lnTo>
                  <a:pt x="438424" y="3566"/>
                </a:lnTo>
                <a:lnTo>
                  <a:pt x="394594" y="10027"/>
                </a:lnTo>
                <a:lnTo>
                  <a:pt x="364998" y="13959"/>
                </a:lnTo>
                <a:lnTo>
                  <a:pt x="319034" y="21579"/>
                </a:lnTo>
                <a:lnTo>
                  <a:pt x="273070" y="33771"/>
                </a:lnTo>
                <a:lnTo>
                  <a:pt x="228600" y="53858"/>
                </a:lnTo>
                <a:lnTo>
                  <a:pt x="187573" y="85465"/>
                </a:lnTo>
                <a:lnTo>
                  <a:pt x="151272" y="123962"/>
                </a:lnTo>
                <a:lnTo>
                  <a:pt x="116220" y="168402"/>
                </a:lnTo>
                <a:lnTo>
                  <a:pt x="94488" y="202935"/>
                </a:lnTo>
                <a:lnTo>
                  <a:pt x="74554" y="242437"/>
                </a:lnTo>
                <a:lnTo>
                  <a:pt x="57028" y="287639"/>
                </a:lnTo>
                <a:lnTo>
                  <a:pt x="42306" y="339211"/>
                </a:lnTo>
                <a:lnTo>
                  <a:pt x="30754" y="398404"/>
                </a:lnTo>
                <a:lnTo>
                  <a:pt x="24780" y="451987"/>
                </a:lnTo>
                <a:lnTo>
                  <a:pt x="22098" y="493014"/>
                </a:lnTo>
                <a:lnTo>
                  <a:pt x="20330" y="537728"/>
                </a:lnTo>
                <a:lnTo>
                  <a:pt x="19568" y="585216"/>
                </a:lnTo>
                <a:lnTo>
                  <a:pt x="19446" y="660257"/>
                </a:lnTo>
                <a:lnTo>
                  <a:pt x="20086" y="711586"/>
                </a:lnTo>
                <a:lnTo>
                  <a:pt x="21092" y="763005"/>
                </a:lnTo>
                <a:lnTo>
                  <a:pt x="22372" y="813937"/>
                </a:lnTo>
                <a:lnTo>
                  <a:pt x="23896" y="863346"/>
                </a:lnTo>
                <a:lnTo>
                  <a:pt x="25420" y="910711"/>
                </a:lnTo>
                <a:lnTo>
                  <a:pt x="26304" y="933206"/>
                </a:lnTo>
                <a:lnTo>
                  <a:pt x="27066" y="955029"/>
                </a:lnTo>
                <a:lnTo>
                  <a:pt x="28507" y="1001229"/>
                </a:lnTo>
                <a:lnTo>
                  <a:pt x="57059" y="1000549"/>
                </a:lnTo>
                <a:lnTo>
                  <a:pt x="56906" y="994531"/>
                </a:lnTo>
                <a:lnTo>
                  <a:pt x="56266" y="974841"/>
                </a:lnTo>
                <a:lnTo>
                  <a:pt x="55626" y="954024"/>
                </a:lnTo>
                <a:lnTo>
                  <a:pt x="54864" y="932169"/>
                </a:lnTo>
                <a:lnTo>
                  <a:pt x="53980" y="909706"/>
                </a:lnTo>
                <a:lnTo>
                  <a:pt x="52456" y="862584"/>
                </a:lnTo>
                <a:lnTo>
                  <a:pt x="50932" y="813175"/>
                </a:lnTo>
                <a:lnTo>
                  <a:pt x="49530" y="762518"/>
                </a:lnTo>
                <a:lnTo>
                  <a:pt x="48646" y="711189"/>
                </a:lnTo>
                <a:lnTo>
                  <a:pt x="48006" y="660257"/>
                </a:lnTo>
                <a:lnTo>
                  <a:pt x="48014" y="585216"/>
                </a:lnTo>
                <a:lnTo>
                  <a:pt x="48923" y="537728"/>
                </a:lnTo>
                <a:lnTo>
                  <a:pt x="50778" y="493014"/>
                </a:lnTo>
                <a:lnTo>
                  <a:pt x="53218" y="454395"/>
                </a:lnTo>
                <a:lnTo>
                  <a:pt x="58948" y="403219"/>
                </a:lnTo>
                <a:lnTo>
                  <a:pt x="69860" y="346588"/>
                </a:lnTo>
                <a:lnTo>
                  <a:pt x="83941" y="297301"/>
                </a:lnTo>
                <a:lnTo>
                  <a:pt x="100462" y="254751"/>
                </a:lnTo>
                <a:lnTo>
                  <a:pt x="118993" y="217688"/>
                </a:lnTo>
                <a:lnTo>
                  <a:pt x="139412" y="185166"/>
                </a:lnTo>
                <a:lnTo>
                  <a:pt x="172333" y="143134"/>
                </a:lnTo>
                <a:lnTo>
                  <a:pt x="206898" y="106558"/>
                </a:lnTo>
                <a:lnTo>
                  <a:pt x="242194" y="79126"/>
                </a:lnTo>
                <a:lnTo>
                  <a:pt x="281818" y="61081"/>
                </a:lnTo>
                <a:lnTo>
                  <a:pt x="324368" y="49651"/>
                </a:lnTo>
                <a:lnTo>
                  <a:pt x="368808" y="42428"/>
                </a:lnTo>
                <a:lnTo>
                  <a:pt x="398922" y="38343"/>
                </a:lnTo>
                <a:lnTo>
                  <a:pt x="441594" y="31882"/>
                </a:lnTo>
                <a:lnTo>
                  <a:pt x="454792" y="30480"/>
                </a:lnTo>
                <a:lnTo>
                  <a:pt x="481340" y="28712"/>
                </a:lnTo>
                <a:lnTo>
                  <a:pt x="959236" y="28559"/>
                </a:lnTo>
                <a:lnTo>
                  <a:pt x="959236" y="5455"/>
                </a:lnTo>
                <a:lnTo>
                  <a:pt x="638190" y="5455"/>
                </a:lnTo>
                <a:lnTo>
                  <a:pt x="622554" y="5090"/>
                </a:lnTo>
                <a:lnTo>
                  <a:pt x="536082" y="762"/>
                </a:lnTo>
                <a:lnTo>
                  <a:pt x="508650" y="0"/>
                </a:lnTo>
                <a:close/>
              </a:path>
              <a:path w="959485" h="1087120">
                <a:moveTo>
                  <a:pt x="959236" y="28559"/>
                </a:moveTo>
                <a:lnTo>
                  <a:pt x="507888" y="28559"/>
                </a:lnTo>
                <a:lnTo>
                  <a:pt x="534680" y="29321"/>
                </a:lnTo>
                <a:lnTo>
                  <a:pt x="621913" y="33649"/>
                </a:lnTo>
                <a:lnTo>
                  <a:pt x="637915" y="34046"/>
                </a:lnTo>
                <a:lnTo>
                  <a:pt x="959236" y="34046"/>
                </a:lnTo>
                <a:lnTo>
                  <a:pt x="959236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946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8" y="265882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Operation of </a:t>
            </a:r>
            <a:r>
              <a:rPr spc="-5" dirty="0">
                <a:solidFill>
                  <a:srgbClr val="0000FF"/>
                </a:solidFill>
              </a:rPr>
              <a:t>Three-Transistor DRAM Cell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4876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2595" y="1473449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8184" y="2014484"/>
            <a:ext cx="85725" cy="285750"/>
          </a:xfrm>
          <a:custGeom>
            <a:avLst/>
            <a:gdLst/>
            <a:ahLst/>
            <a:cxnLst/>
            <a:rect l="l" t="t" r="r" b="b"/>
            <a:pathLst>
              <a:path w="85725" h="285750">
                <a:moveTo>
                  <a:pt x="50779" y="257159"/>
                </a:moveTo>
                <a:lnTo>
                  <a:pt x="35052" y="257159"/>
                </a:lnTo>
                <a:lnTo>
                  <a:pt x="28559" y="263652"/>
                </a:lnTo>
                <a:lnTo>
                  <a:pt x="28559" y="279379"/>
                </a:lnTo>
                <a:lnTo>
                  <a:pt x="35052" y="285750"/>
                </a:lnTo>
                <a:lnTo>
                  <a:pt x="50779" y="285750"/>
                </a:lnTo>
                <a:lnTo>
                  <a:pt x="57150" y="279379"/>
                </a:lnTo>
                <a:lnTo>
                  <a:pt x="57150" y="263652"/>
                </a:lnTo>
                <a:lnTo>
                  <a:pt x="50779" y="257159"/>
                </a:lnTo>
                <a:close/>
              </a:path>
              <a:path w="85725" h="285750">
                <a:moveTo>
                  <a:pt x="50779" y="200009"/>
                </a:moveTo>
                <a:lnTo>
                  <a:pt x="35052" y="200009"/>
                </a:lnTo>
                <a:lnTo>
                  <a:pt x="28559" y="206349"/>
                </a:lnTo>
                <a:lnTo>
                  <a:pt x="28559" y="222229"/>
                </a:lnTo>
                <a:lnTo>
                  <a:pt x="35052" y="228600"/>
                </a:lnTo>
                <a:lnTo>
                  <a:pt x="50779" y="228600"/>
                </a:lnTo>
                <a:lnTo>
                  <a:pt x="57150" y="222229"/>
                </a:lnTo>
                <a:lnTo>
                  <a:pt x="57150" y="206349"/>
                </a:lnTo>
                <a:lnTo>
                  <a:pt x="50779" y="200009"/>
                </a:lnTo>
                <a:close/>
              </a:path>
              <a:path w="85725" h="285750">
                <a:moveTo>
                  <a:pt x="50779" y="142859"/>
                </a:moveTo>
                <a:lnTo>
                  <a:pt x="35052" y="142859"/>
                </a:lnTo>
                <a:lnTo>
                  <a:pt x="28559" y="149199"/>
                </a:lnTo>
                <a:lnTo>
                  <a:pt x="28559" y="165079"/>
                </a:lnTo>
                <a:lnTo>
                  <a:pt x="35052" y="171450"/>
                </a:lnTo>
                <a:lnTo>
                  <a:pt x="50779" y="171450"/>
                </a:lnTo>
                <a:lnTo>
                  <a:pt x="57150" y="165079"/>
                </a:lnTo>
                <a:lnTo>
                  <a:pt x="57150" y="149199"/>
                </a:lnTo>
                <a:lnTo>
                  <a:pt x="50779" y="142859"/>
                </a:lnTo>
                <a:close/>
              </a:path>
              <a:path w="85725" h="285750">
                <a:moveTo>
                  <a:pt x="50779" y="85709"/>
                </a:moveTo>
                <a:lnTo>
                  <a:pt x="35052" y="85709"/>
                </a:lnTo>
                <a:lnTo>
                  <a:pt x="28559" y="92049"/>
                </a:lnTo>
                <a:lnTo>
                  <a:pt x="28559" y="107807"/>
                </a:lnTo>
                <a:lnTo>
                  <a:pt x="35052" y="114300"/>
                </a:lnTo>
                <a:lnTo>
                  <a:pt x="50779" y="114300"/>
                </a:lnTo>
                <a:lnTo>
                  <a:pt x="57150" y="107807"/>
                </a:lnTo>
                <a:lnTo>
                  <a:pt x="57150" y="92049"/>
                </a:lnTo>
                <a:lnTo>
                  <a:pt x="50779" y="85709"/>
                </a:lnTo>
                <a:close/>
              </a:path>
              <a:path w="85725" h="28575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87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87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7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5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11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4784" y="2379603"/>
            <a:ext cx="85725" cy="377825"/>
          </a:xfrm>
          <a:custGeom>
            <a:avLst/>
            <a:gdLst/>
            <a:ahLst/>
            <a:cxnLst/>
            <a:rect l="l" t="t" r="r" b="b"/>
            <a:pathLst>
              <a:path w="85725" h="377825">
                <a:moveTo>
                  <a:pt x="50779" y="349239"/>
                </a:moveTo>
                <a:lnTo>
                  <a:pt x="35052" y="349239"/>
                </a:lnTo>
                <a:lnTo>
                  <a:pt x="28559" y="355732"/>
                </a:lnTo>
                <a:lnTo>
                  <a:pt x="28559" y="371459"/>
                </a:lnTo>
                <a:lnTo>
                  <a:pt x="35052" y="377830"/>
                </a:lnTo>
                <a:lnTo>
                  <a:pt x="50779" y="377830"/>
                </a:lnTo>
                <a:lnTo>
                  <a:pt x="57150" y="371459"/>
                </a:lnTo>
                <a:lnTo>
                  <a:pt x="57150" y="355732"/>
                </a:lnTo>
                <a:lnTo>
                  <a:pt x="50779" y="349239"/>
                </a:lnTo>
                <a:close/>
              </a:path>
              <a:path w="85725" h="377825">
                <a:moveTo>
                  <a:pt x="50779" y="292089"/>
                </a:moveTo>
                <a:lnTo>
                  <a:pt x="35052" y="292089"/>
                </a:lnTo>
                <a:lnTo>
                  <a:pt x="28559" y="298429"/>
                </a:lnTo>
                <a:lnTo>
                  <a:pt x="28559" y="314309"/>
                </a:lnTo>
                <a:lnTo>
                  <a:pt x="35052" y="320680"/>
                </a:lnTo>
                <a:lnTo>
                  <a:pt x="50779" y="320680"/>
                </a:lnTo>
                <a:lnTo>
                  <a:pt x="57150" y="314309"/>
                </a:lnTo>
                <a:lnTo>
                  <a:pt x="57150" y="298429"/>
                </a:lnTo>
                <a:lnTo>
                  <a:pt x="50779" y="292089"/>
                </a:lnTo>
                <a:close/>
              </a:path>
              <a:path w="85725" h="377825">
                <a:moveTo>
                  <a:pt x="50779" y="234939"/>
                </a:moveTo>
                <a:lnTo>
                  <a:pt x="35052" y="234939"/>
                </a:lnTo>
                <a:lnTo>
                  <a:pt x="28559" y="241279"/>
                </a:lnTo>
                <a:lnTo>
                  <a:pt x="28559" y="257159"/>
                </a:lnTo>
                <a:lnTo>
                  <a:pt x="35052" y="263530"/>
                </a:lnTo>
                <a:lnTo>
                  <a:pt x="50779" y="263530"/>
                </a:lnTo>
                <a:lnTo>
                  <a:pt x="57150" y="257159"/>
                </a:lnTo>
                <a:lnTo>
                  <a:pt x="57150" y="241279"/>
                </a:lnTo>
                <a:lnTo>
                  <a:pt x="50779" y="234939"/>
                </a:lnTo>
                <a:close/>
              </a:path>
              <a:path w="85725" h="377825">
                <a:moveTo>
                  <a:pt x="50779" y="177789"/>
                </a:moveTo>
                <a:lnTo>
                  <a:pt x="35052" y="177789"/>
                </a:lnTo>
                <a:lnTo>
                  <a:pt x="28559" y="184129"/>
                </a:lnTo>
                <a:lnTo>
                  <a:pt x="28559" y="199887"/>
                </a:lnTo>
                <a:lnTo>
                  <a:pt x="35052" y="206380"/>
                </a:lnTo>
                <a:lnTo>
                  <a:pt x="50779" y="206380"/>
                </a:lnTo>
                <a:lnTo>
                  <a:pt x="57150" y="199887"/>
                </a:lnTo>
                <a:lnTo>
                  <a:pt x="57150" y="184129"/>
                </a:lnTo>
                <a:lnTo>
                  <a:pt x="50779" y="177789"/>
                </a:lnTo>
                <a:close/>
              </a:path>
              <a:path w="85725" h="377825">
                <a:moveTo>
                  <a:pt x="50779" y="120517"/>
                </a:moveTo>
                <a:lnTo>
                  <a:pt x="35052" y="120517"/>
                </a:lnTo>
                <a:lnTo>
                  <a:pt x="28559" y="126979"/>
                </a:lnTo>
                <a:lnTo>
                  <a:pt x="28559" y="142737"/>
                </a:lnTo>
                <a:lnTo>
                  <a:pt x="35052" y="149230"/>
                </a:lnTo>
                <a:lnTo>
                  <a:pt x="50779" y="149230"/>
                </a:lnTo>
                <a:lnTo>
                  <a:pt x="57150" y="142737"/>
                </a:lnTo>
                <a:lnTo>
                  <a:pt x="57150" y="126979"/>
                </a:lnTo>
                <a:lnTo>
                  <a:pt x="50779" y="120517"/>
                </a:lnTo>
                <a:close/>
              </a:path>
              <a:path w="85725" h="377825">
                <a:moveTo>
                  <a:pt x="28559" y="82812"/>
                </a:moveTo>
                <a:lnTo>
                  <a:pt x="28684" y="85709"/>
                </a:lnTo>
                <a:lnTo>
                  <a:pt x="35052" y="91927"/>
                </a:lnTo>
                <a:lnTo>
                  <a:pt x="50779" y="91927"/>
                </a:lnTo>
                <a:lnTo>
                  <a:pt x="57027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77825">
                <a:moveTo>
                  <a:pt x="50779" y="63367"/>
                </a:moveTo>
                <a:lnTo>
                  <a:pt x="35052" y="63367"/>
                </a:lnTo>
                <a:lnTo>
                  <a:pt x="28559" y="69829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69829"/>
                </a:lnTo>
                <a:lnTo>
                  <a:pt x="50779" y="63367"/>
                </a:lnTo>
                <a:close/>
              </a:path>
              <a:path w="85725" h="377825">
                <a:moveTo>
                  <a:pt x="57150" y="82833"/>
                </a:moveTo>
                <a:lnTo>
                  <a:pt x="42915" y="85709"/>
                </a:lnTo>
                <a:lnTo>
                  <a:pt x="57027" y="85709"/>
                </a:lnTo>
                <a:lnTo>
                  <a:pt x="57150" y="82833"/>
                </a:lnTo>
                <a:close/>
              </a:path>
              <a:path w="85725" h="377825">
                <a:moveTo>
                  <a:pt x="79782" y="63367"/>
                </a:moveTo>
                <a:lnTo>
                  <a:pt x="50779" y="63367"/>
                </a:lnTo>
                <a:lnTo>
                  <a:pt x="57150" y="69829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79782" y="63367"/>
                </a:lnTo>
                <a:close/>
              </a:path>
              <a:path w="85725" h="3778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69829"/>
                </a:lnTo>
                <a:lnTo>
                  <a:pt x="35052" y="63367"/>
                </a:lnTo>
                <a:lnTo>
                  <a:pt x="79782" y="63367"/>
                </a:lnTo>
                <a:lnTo>
                  <a:pt x="82345" y="59567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5300" y="2743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5300" y="2819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77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737" y="30432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42132" y="22358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0800" y="16764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0500" y="24384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5700" y="25891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05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5700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3684" y="2395484"/>
            <a:ext cx="457834" cy="85725"/>
          </a:xfrm>
          <a:custGeom>
            <a:avLst/>
            <a:gdLst/>
            <a:ahLst/>
            <a:cxnLst/>
            <a:rect l="l" t="t" r="r" b="b"/>
            <a:pathLst>
              <a:path w="457835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35052" y="57150"/>
                </a:lnTo>
                <a:lnTo>
                  <a:pt x="28559" y="50779"/>
                </a:lnTo>
                <a:lnTo>
                  <a:pt x="28559" y="35052"/>
                </a:lnTo>
                <a:lnTo>
                  <a:pt x="35052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457835" h="85725">
                <a:moveTo>
                  <a:pt x="50779" y="28559"/>
                </a:moveTo>
                <a:lnTo>
                  <a:pt x="35052" y="28559"/>
                </a:lnTo>
                <a:lnTo>
                  <a:pt x="28559" y="35052"/>
                </a:lnTo>
                <a:lnTo>
                  <a:pt x="28559" y="50779"/>
                </a:lnTo>
                <a:lnTo>
                  <a:pt x="35052" y="57150"/>
                </a:lnTo>
                <a:lnTo>
                  <a:pt x="50779" y="57150"/>
                </a:lnTo>
                <a:lnTo>
                  <a:pt x="57271" y="50779"/>
                </a:lnTo>
                <a:lnTo>
                  <a:pt x="57271" y="35052"/>
                </a:lnTo>
                <a:lnTo>
                  <a:pt x="50779" y="28559"/>
                </a:lnTo>
                <a:close/>
              </a:path>
              <a:path w="457835" h="85725">
                <a:moveTo>
                  <a:pt x="82812" y="28559"/>
                </a:moveTo>
                <a:lnTo>
                  <a:pt x="50779" y="28559"/>
                </a:lnTo>
                <a:lnTo>
                  <a:pt x="57271" y="35052"/>
                </a:lnTo>
                <a:lnTo>
                  <a:pt x="57271" y="50779"/>
                </a:lnTo>
                <a:lnTo>
                  <a:pt x="50779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457835" h="85725">
                <a:moveTo>
                  <a:pt x="108082" y="28559"/>
                </a:moveTo>
                <a:lnTo>
                  <a:pt x="92202" y="28559"/>
                </a:lnTo>
                <a:lnTo>
                  <a:pt x="85831" y="35052"/>
                </a:lnTo>
                <a:lnTo>
                  <a:pt x="85831" y="50779"/>
                </a:lnTo>
                <a:lnTo>
                  <a:pt x="92202" y="57150"/>
                </a:lnTo>
                <a:lnTo>
                  <a:pt x="108082" y="57150"/>
                </a:lnTo>
                <a:lnTo>
                  <a:pt x="114421" y="50779"/>
                </a:lnTo>
                <a:lnTo>
                  <a:pt x="114421" y="35052"/>
                </a:lnTo>
                <a:lnTo>
                  <a:pt x="108082" y="28559"/>
                </a:lnTo>
                <a:close/>
              </a:path>
              <a:path w="457835" h="85725">
                <a:moveTo>
                  <a:pt x="165232" y="28559"/>
                </a:moveTo>
                <a:lnTo>
                  <a:pt x="149352" y="28559"/>
                </a:lnTo>
                <a:lnTo>
                  <a:pt x="142981" y="35052"/>
                </a:lnTo>
                <a:lnTo>
                  <a:pt x="142981" y="50779"/>
                </a:lnTo>
                <a:lnTo>
                  <a:pt x="149352" y="57150"/>
                </a:lnTo>
                <a:lnTo>
                  <a:pt x="165232" y="57150"/>
                </a:lnTo>
                <a:lnTo>
                  <a:pt x="171571" y="50779"/>
                </a:lnTo>
                <a:lnTo>
                  <a:pt x="171571" y="35052"/>
                </a:lnTo>
                <a:lnTo>
                  <a:pt x="165232" y="28559"/>
                </a:lnTo>
                <a:close/>
              </a:path>
              <a:path w="457835" h="85725">
                <a:moveTo>
                  <a:pt x="222382" y="28559"/>
                </a:moveTo>
                <a:lnTo>
                  <a:pt x="206623" y="28559"/>
                </a:lnTo>
                <a:lnTo>
                  <a:pt x="200131" y="35052"/>
                </a:lnTo>
                <a:lnTo>
                  <a:pt x="200131" y="50779"/>
                </a:lnTo>
                <a:lnTo>
                  <a:pt x="206623" y="57150"/>
                </a:lnTo>
                <a:lnTo>
                  <a:pt x="222382" y="57150"/>
                </a:lnTo>
                <a:lnTo>
                  <a:pt x="228721" y="50779"/>
                </a:lnTo>
                <a:lnTo>
                  <a:pt x="228721" y="35052"/>
                </a:lnTo>
                <a:lnTo>
                  <a:pt x="222382" y="28559"/>
                </a:lnTo>
                <a:close/>
              </a:path>
              <a:path w="457835" h="85725">
                <a:moveTo>
                  <a:pt x="279532" y="28559"/>
                </a:moveTo>
                <a:lnTo>
                  <a:pt x="263773" y="28559"/>
                </a:lnTo>
                <a:lnTo>
                  <a:pt x="257281" y="35052"/>
                </a:lnTo>
                <a:lnTo>
                  <a:pt x="257281" y="50779"/>
                </a:lnTo>
                <a:lnTo>
                  <a:pt x="263773" y="57150"/>
                </a:lnTo>
                <a:lnTo>
                  <a:pt x="279532" y="57150"/>
                </a:lnTo>
                <a:lnTo>
                  <a:pt x="285993" y="50779"/>
                </a:lnTo>
                <a:lnTo>
                  <a:pt x="285993" y="35052"/>
                </a:lnTo>
                <a:lnTo>
                  <a:pt x="279532" y="28559"/>
                </a:lnTo>
                <a:close/>
              </a:path>
              <a:path w="457835" h="85725">
                <a:moveTo>
                  <a:pt x="336682" y="28559"/>
                </a:moveTo>
                <a:lnTo>
                  <a:pt x="320923" y="28559"/>
                </a:lnTo>
                <a:lnTo>
                  <a:pt x="314584" y="35052"/>
                </a:lnTo>
                <a:lnTo>
                  <a:pt x="314584" y="50779"/>
                </a:lnTo>
                <a:lnTo>
                  <a:pt x="320923" y="57150"/>
                </a:lnTo>
                <a:lnTo>
                  <a:pt x="336682" y="57150"/>
                </a:lnTo>
                <a:lnTo>
                  <a:pt x="343143" y="50779"/>
                </a:lnTo>
                <a:lnTo>
                  <a:pt x="343143" y="35052"/>
                </a:lnTo>
                <a:lnTo>
                  <a:pt x="336682" y="28559"/>
                </a:lnTo>
                <a:close/>
              </a:path>
              <a:path w="457835" h="85725">
                <a:moveTo>
                  <a:pt x="393954" y="28559"/>
                </a:moveTo>
                <a:lnTo>
                  <a:pt x="378073" y="28559"/>
                </a:lnTo>
                <a:lnTo>
                  <a:pt x="371734" y="35052"/>
                </a:lnTo>
                <a:lnTo>
                  <a:pt x="371734" y="50779"/>
                </a:lnTo>
                <a:lnTo>
                  <a:pt x="378073" y="57150"/>
                </a:lnTo>
                <a:lnTo>
                  <a:pt x="393954" y="57150"/>
                </a:lnTo>
                <a:lnTo>
                  <a:pt x="400293" y="50779"/>
                </a:lnTo>
                <a:lnTo>
                  <a:pt x="400293" y="35052"/>
                </a:lnTo>
                <a:lnTo>
                  <a:pt x="393954" y="28559"/>
                </a:lnTo>
                <a:close/>
              </a:path>
              <a:path w="457835" h="85725">
                <a:moveTo>
                  <a:pt x="451104" y="28559"/>
                </a:moveTo>
                <a:lnTo>
                  <a:pt x="435223" y="28559"/>
                </a:lnTo>
                <a:lnTo>
                  <a:pt x="428884" y="35052"/>
                </a:lnTo>
                <a:lnTo>
                  <a:pt x="428884" y="50779"/>
                </a:lnTo>
                <a:lnTo>
                  <a:pt x="435223" y="57150"/>
                </a:lnTo>
                <a:lnTo>
                  <a:pt x="451104" y="57150"/>
                </a:lnTo>
                <a:lnTo>
                  <a:pt x="457443" y="50779"/>
                </a:lnTo>
                <a:lnTo>
                  <a:pt x="457443" y="35052"/>
                </a:lnTo>
                <a:lnTo>
                  <a:pt x="451104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1100" y="20574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8800" y="1828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80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800" y="19065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3600" y="20144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57200" y="0"/>
                </a:moveTo>
                <a:lnTo>
                  <a:pt x="440528" y="3383"/>
                </a:lnTo>
                <a:lnTo>
                  <a:pt x="426883" y="12599"/>
                </a:lnTo>
                <a:lnTo>
                  <a:pt x="417667" y="26244"/>
                </a:lnTo>
                <a:lnTo>
                  <a:pt x="414284" y="42915"/>
                </a:lnTo>
                <a:lnTo>
                  <a:pt x="417667" y="59567"/>
                </a:lnTo>
                <a:lnTo>
                  <a:pt x="426883" y="73171"/>
                </a:lnTo>
                <a:lnTo>
                  <a:pt x="440528" y="82345"/>
                </a:lnTo>
                <a:lnTo>
                  <a:pt x="457200" y="85709"/>
                </a:lnTo>
                <a:lnTo>
                  <a:pt x="473852" y="82345"/>
                </a:lnTo>
                <a:lnTo>
                  <a:pt x="487455" y="73171"/>
                </a:lnTo>
                <a:lnTo>
                  <a:pt x="496629" y="59567"/>
                </a:lnTo>
                <a:lnTo>
                  <a:pt x="497117" y="57150"/>
                </a:lnTo>
                <a:lnTo>
                  <a:pt x="457200" y="57150"/>
                </a:lnTo>
                <a:lnTo>
                  <a:pt x="457200" y="28559"/>
                </a:lnTo>
                <a:lnTo>
                  <a:pt x="497096" y="28559"/>
                </a:lnTo>
                <a:lnTo>
                  <a:pt x="496629" y="26244"/>
                </a:lnTo>
                <a:lnTo>
                  <a:pt x="487455" y="12599"/>
                </a:lnTo>
                <a:lnTo>
                  <a:pt x="473852" y="3383"/>
                </a:lnTo>
                <a:lnTo>
                  <a:pt x="457200" y="0"/>
                </a:lnTo>
                <a:close/>
              </a:path>
              <a:path w="500379" h="85725">
                <a:moveTo>
                  <a:pt x="417198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417176" y="57150"/>
                </a:lnTo>
                <a:lnTo>
                  <a:pt x="414284" y="42915"/>
                </a:lnTo>
                <a:lnTo>
                  <a:pt x="417198" y="28559"/>
                </a:lnTo>
                <a:close/>
              </a:path>
              <a:path w="500379" h="85725">
                <a:moveTo>
                  <a:pt x="497096" y="28559"/>
                </a:moveTo>
                <a:lnTo>
                  <a:pt x="457200" y="28559"/>
                </a:lnTo>
                <a:lnTo>
                  <a:pt x="457200" y="57150"/>
                </a:lnTo>
                <a:lnTo>
                  <a:pt x="497117" y="57150"/>
                </a:lnTo>
                <a:lnTo>
                  <a:pt x="499993" y="42915"/>
                </a:lnTo>
                <a:lnTo>
                  <a:pt x="497096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8284" y="1633484"/>
            <a:ext cx="85709" cy="19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184" y="2671328"/>
            <a:ext cx="85725" cy="800735"/>
          </a:xfrm>
          <a:custGeom>
            <a:avLst/>
            <a:gdLst/>
            <a:ahLst/>
            <a:cxnLst/>
            <a:rect l="l" t="t" r="r" b="b"/>
            <a:pathLst>
              <a:path w="85725" h="800735">
                <a:moveTo>
                  <a:pt x="42915" y="714756"/>
                </a:moveTo>
                <a:lnTo>
                  <a:pt x="26244" y="718139"/>
                </a:lnTo>
                <a:lnTo>
                  <a:pt x="12599" y="727355"/>
                </a:lnTo>
                <a:lnTo>
                  <a:pt x="3383" y="741000"/>
                </a:lnTo>
                <a:lnTo>
                  <a:pt x="0" y="757671"/>
                </a:lnTo>
                <a:lnTo>
                  <a:pt x="3383" y="774323"/>
                </a:lnTo>
                <a:lnTo>
                  <a:pt x="12599" y="787927"/>
                </a:lnTo>
                <a:lnTo>
                  <a:pt x="26244" y="797101"/>
                </a:lnTo>
                <a:lnTo>
                  <a:pt x="42915" y="800465"/>
                </a:lnTo>
                <a:lnTo>
                  <a:pt x="59567" y="797101"/>
                </a:lnTo>
                <a:lnTo>
                  <a:pt x="73171" y="787927"/>
                </a:lnTo>
                <a:lnTo>
                  <a:pt x="82345" y="774323"/>
                </a:lnTo>
                <a:lnTo>
                  <a:pt x="82833" y="771906"/>
                </a:lnTo>
                <a:lnTo>
                  <a:pt x="35052" y="771906"/>
                </a:lnTo>
                <a:lnTo>
                  <a:pt x="28559" y="765535"/>
                </a:lnTo>
                <a:lnTo>
                  <a:pt x="28559" y="749808"/>
                </a:lnTo>
                <a:lnTo>
                  <a:pt x="35052" y="743315"/>
                </a:lnTo>
                <a:lnTo>
                  <a:pt x="82812" y="743315"/>
                </a:lnTo>
                <a:lnTo>
                  <a:pt x="82345" y="741000"/>
                </a:lnTo>
                <a:lnTo>
                  <a:pt x="73171" y="727355"/>
                </a:lnTo>
                <a:lnTo>
                  <a:pt x="59567" y="718139"/>
                </a:lnTo>
                <a:lnTo>
                  <a:pt x="42915" y="714756"/>
                </a:lnTo>
                <a:close/>
              </a:path>
              <a:path w="85725" h="800735">
                <a:moveTo>
                  <a:pt x="50779" y="743315"/>
                </a:moveTo>
                <a:lnTo>
                  <a:pt x="35052" y="743315"/>
                </a:lnTo>
                <a:lnTo>
                  <a:pt x="28559" y="749808"/>
                </a:lnTo>
                <a:lnTo>
                  <a:pt x="28559" y="765535"/>
                </a:lnTo>
                <a:lnTo>
                  <a:pt x="35052" y="771906"/>
                </a:lnTo>
                <a:lnTo>
                  <a:pt x="50779" y="771906"/>
                </a:lnTo>
                <a:lnTo>
                  <a:pt x="57150" y="765535"/>
                </a:lnTo>
                <a:lnTo>
                  <a:pt x="57150" y="749808"/>
                </a:lnTo>
                <a:lnTo>
                  <a:pt x="50779" y="743315"/>
                </a:lnTo>
                <a:close/>
              </a:path>
              <a:path w="85725" h="800735">
                <a:moveTo>
                  <a:pt x="82812" y="743315"/>
                </a:moveTo>
                <a:lnTo>
                  <a:pt x="50779" y="743315"/>
                </a:lnTo>
                <a:lnTo>
                  <a:pt x="57150" y="749808"/>
                </a:lnTo>
                <a:lnTo>
                  <a:pt x="57150" y="765535"/>
                </a:lnTo>
                <a:lnTo>
                  <a:pt x="50779" y="771906"/>
                </a:lnTo>
                <a:lnTo>
                  <a:pt x="82833" y="771906"/>
                </a:lnTo>
                <a:lnTo>
                  <a:pt x="85709" y="757671"/>
                </a:lnTo>
                <a:lnTo>
                  <a:pt x="82812" y="743315"/>
                </a:lnTo>
                <a:close/>
              </a:path>
              <a:path w="85725" h="800735">
                <a:moveTo>
                  <a:pt x="50779" y="686165"/>
                </a:moveTo>
                <a:lnTo>
                  <a:pt x="35052" y="686165"/>
                </a:lnTo>
                <a:lnTo>
                  <a:pt x="28559" y="692505"/>
                </a:lnTo>
                <a:lnTo>
                  <a:pt x="28559" y="708385"/>
                </a:lnTo>
                <a:lnTo>
                  <a:pt x="35052" y="714756"/>
                </a:lnTo>
                <a:lnTo>
                  <a:pt x="50779" y="714756"/>
                </a:lnTo>
                <a:lnTo>
                  <a:pt x="57150" y="708385"/>
                </a:lnTo>
                <a:lnTo>
                  <a:pt x="57150" y="692505"/>
                </a:lnTo>
                <a:lnTo>
                  <a:pt x="50779" y="686165"/>
                </a:lnTo>
                <a:close/>
              </a:path>
              <a:path w="85725" h="800735">
                <a:moveTo>
                  <a:pt x="50779" y="629015"/>
                </a:moveTo>
                <a:lnTo>
                  <a:pt x="35052" y="629015"/>
                </a:lnTo>
                <a:lnTo>
                  <a:pt x="28559" y="635355"/>
                </a:lnTo>
                <a:lnTo>
                  <a:pt x="28559" y="651235"/>
                </a:lnTo>
                <a:lnTo>
                  <a:pt x="35052" y="657606"/>
                </a:lnTo>
                <a:lnTo>
                  <a:pt x="50779" y="657606"/>
                </a:lnTo>
                <a:lnTo>
                  <a:pt x="57150" y="651235"/>
                </a:lnTo>
                <a:lnTo>
                  <a:pt x="57150" y="635355"/>
                </a:lnTo>
                <a:lnTo>
                  <a:pt x="50779" y="629015"/>
                </a:lnTo>
                <a:close/>
              </a:path>
              <a:path w="85725" h="800735">
                <a:moveTo>
                  <a:pt x="50779" y="571865"/>
                </a:moveTo>
                <a:lnTo>
                  <a:pt x="35052" y="571865"/>
                </a:lnTo>
                <a:lnTo>
                  <a:pt x="28559" y="578205"/>
                </a:lnTo>
                <a:lnTo>
                  <a:pt x="28559" y="593963"/>
                </a:lnTo>
                <a:lnTo>
                  <a:pt x="35052" y="600456"/>
                </a:lnTo>
                <a:lnTo>
                  <a:pt x="50779" y="600456"/>
                </a:lnTo>
                <a:lnTo>
                  <a:pt x="57150" y="593963"/>
                </a:lnTo>
                <a:lnTo>
                  <a:pt x="57150" y="578205"/>
                </a:lnTo>
                <a:lnTo>
                  <a:pt x="50779" y="571865"/>
                </a:lnTo>
                <a:close/>
              </a:path>
              <a:path w="85725" h="800735">
                <a:moveTo>
                  <a:pt x="50779" y="514593"/>
                </a:moveTo>
                <a:lnTo>
                  <a:pt x="35052" y="514593"/>
                </a:lnTo>
                <a:lnTo>
                  <a:pt x="28559" y="521055"/>
                </a:lnTo>
                <a:lnTo>
                  <a:pt x="28559" y="536813"/>
                </a:lnTo>
                <a:lnTo>
                  <a:pt x="35052" y="543306"/>
                </a:lnTo>
                <a:lnTo>
                  <a:pt x="50779" y="543306"/>
                </a:lnTo>
                <a:lnTo>
                  <a:pt x="57150" y="536813"/>
                </a:lnTo>
                <a:lnTo>
                  <a:pt x="57150" y="521055"/>
                </a:lnTo>
                <a:lnTo>
                  <a:pt x="50779" y="514593"/>
                </a:lnTo>
                <a:close/>
              </a:path>
              <a:path w="85725" h="800735">
                <a:moveTo>
                  <a:pt x="50779" y="457443"/>
                </a:moveTo>
                <a:lnTo>
                  <a:pt x="35052" y="457443"/>
                </a:lnTo>
                <a:lnTo>
                  <a:pt x="28559" y="463905"/>
                </a:lnTo>
                <a:lnTo>
                  <a:pt x="28559" y="479663"/>
                </a:lnTo>
                <a:lnTo>
                  <a:pt x="35052" y="486003"/>
                </a:lnTo>
                <a:lnTo>
                  <a:pt x="50779" y="486003"/>
                </a:lnTo>
                <a:lnTo>
                  <a:pt x="57150" y="479663"/>
                </a:lnTo>
                <a:lnTo>
                  <a:pt x="57150" y="463905"/>
                </a:lnTo>
                <a:lnTo>
                  <a:pt x="50779" y="457443"/>
                </a:lnTo>
                <a:close/>
              </a:path>
              <a:path w="85725" h="800735">
                <a:moveTo>
                  <a:pt x="50779" y="400293"/>
                </a:moveTo>
                <a:lnTo>
                  <a:pt x="35052" y="400293"/>
                </a:lnTo>
                <a:lnTo>
                  <a:pt x="28559" y="406633"/>
                </a:lnTo>
                <a:lnTo>
                  <a:pt x="28559" y="422513"/>
                </a:lnTo>
                <a:lnTo>
                  <a:pt x="35052" y="428853"/>
                </a:lnTo>
                <a:lnTo>
                  <a:pt x="50779" y="428853"/>
                </a:lnTo>
                <a:lnTo>
                  <a:pt x="57150" y="422513"/>
                </a:lnTo>
                <a:lnTo>
                  <a:pt x="57150" y="406633"/>
                </a:lnTo>
                <a:lnTo>
                  <a:pt x="50779" y="400293"/>
                </a:lnTo>
                <a:close/>
              </a:path>
              <a:path w="85725" h="800735">
                <a:moveTo>
                  <a:pt x="50779" y="343143"/>
                </a:moveTo>
                <a:lnTo>
                  <a:pt x="35052" y="343143"/>
                </a:lnTo>
                <a:lnTo>
                  <a:pt x="28559" y="349483"/>
                </a:lnTo>
                <a:lnTo>
                  <a:pt x="28559" y="365363"/>
                </a:lnTo>
                <a:lnTo>
                  <a:pt x="35052" y="371703"/>
                </a:lnTo>
                <a:lnTo>
                  <a:pt x="50779" y="371703"/>
                </a:lnTo>
                <a:lnTo>
                  <a:pt x="57150" y="365363"/>
                </a:lnTo>
                <a:lnTo>
                  <a:pt x="57150" y="349483"/>
                </a:lnTo>
                <a:lnTo>
                  <a:pt x="50779" y="343143"/>
                </a:lnTo>
                <a:close/>
              </a:path>
              <a:path w="85725" h="800735">
                <a:moveTo>
                  <a:pt x="50779" y="285871"/>
                </a:moveTo>
                <a:lnTo>
                  <a:pt x="35052" y="285871"/>
                </a:lnTo>
                <a:lnTo>
                  <a:pt x="28559" y="292333"/>
                </a:lnTo>
                <a:lnTo>
                  <a:pt x="28559" y="308091"/>
                </a:lnTo>
                <a:lnTo>
                  <a:pt x="35052" y="314553"/>
                </a:lnTo>
                <a:lnTo>
                  <a:pt x="50779" y="314553"/>
                </a:lnTo>
                <a:lnTo>
                  <a:pt x="57150" y="308091"/>
                </a:lnTo>
                <a:lnTo>
                  <a:pt x="57150" y="292333"/>
                </a:lnTo>
                <a:lnTo>
                  <a:pt x="50779" y="285871"/>
                </a:lnTo>
                <a:close/>
              </a:path>
              <a:path w="85725" h="800735">
                <a:moveTo>
                  <a:pt x="50779" y="228721"/>
                </a:moveTo>
                <a:lnTo>
                  <a:pt x="35052" y="228721"/>
                </a:lnTo>
                <a:lnTo>
                  <a:pt x="28559" y="235183"/>
                </a:lnTo>
                <a:lnTo>
                  <a:pt x="28559" y="250941"/>
                </a:lnTo>
                <a:lnTo>
                  <a:pt x="35052" y="257281"/>
                </a:lnTo>
                <a:lnTo>
                  <a:pt x="50779" y="257281"/>
                </a:lnTo>
                <a:lnTo>
                  <a:pt x="57150" y="250941"/>
                </a:lnTo>
                <a:lnTo>
                  <a:pt x="57150" y="235183"/>
                </a:lnTo>
                <a:lnTo>
                  <a:pt x="50779" y="228721"/>
                </a:lnTo>
                <a:close/>
              </a:path>
              <a:path w="85725" h="800735">
                <a:moveTo>
                  <a:pt x="50779" y="171571"/>
                </a:moveTo>
                <a:lnTo>
                  <a:pt x="35052" y="171571"/>
                </a:lnTo>
                <a:lnTo>
                  <a:pt x="28559" y="177911"/>
                </a:lnTo>
                <a:lnTo>
                  <a:pt x="28559" y="193791"/>
                </a:lnTo>
                <a:lnTo>
                  <a:pt x="35052" y="200131"/>
                </a:lnTo>
                <a:lnTo>
                  <a:pt x="50779" y="200131"/>
                </a:lnTo>
                <a:lnTo>
                  <a:pt x="57150" y="193791"/>
                </a:lnTo>
                <a:lnTo>
                  <a:pt x="57150" y="177911"/>
                </a:lnTo>
                <a:lnTo>
                  <a:pt x="50779" y="171571"/>
                </a:lnTo>
                <a:close/>
              </a:path>
              <a:path w="85725" h="800735">
                <a:moveTo>
                  <a:pt x="50779" y="114421"/>
                </a:moveTo>
                <a:lnTo>
                  <a:pt x="35052" y="114421"/>
                </a:lnTo>
                <a:lnTo>
                  <a:pt x="28559" y="120761"/>
                </a:lnTo>
                <a:lnTo>
                  <a:pt x="28559" y="136641"/>
                </a:lnTo>
                <a:lnTo>
                  <a:pt x="35052" y="142981"/>
                </a:lnTo>
                <a:lnTo>
                  <a:pt x="50779" y="142981"/>
                </a:lnTo>
                <a:lnTo>
                  <a:pt x="57150" y="136641"/>
                </a:lnTo>
                <a:lnTo>
                  <a:pt x="57150" y="120761"/>
                </a:lnTo>
                <a:lnTo>
                  <a:pt x="50779" y="114421"/>
                </a:lnTo>
                <a:close/>
              </a:path>
              <a:path w="85725" h="800735">
                <a:moveTo>
                  <a:pt x="50779" y="57271"/>
                </a:moveTo>
                <a:lnTo>
                  <a:pt x="35052" y="57271"/>
                </a:lnTo>
                <a:lnTo>
                  <a:pt x="28559" y="63611"/>
                </a:lnTo>
                <a:lnTo>
                  <a:pt x="28559" y="79369"/>
                </a:lnTo>
                <a:lnTo>
                  <a:pt x="35052" y="85831"/>
                </a:lnTo>
                <a:lnTo>
                  <a:pt x="50779" y="85831"/>
                </a:lnTo>
                <a:lnTo>
                  <a:pt x="57150" y="79369"/>
                </a:lnTo>
                <a:lnTo>
                  <a:pt x="57150" y="63611"/>
                </a:lnTo>
                <a:lnTo>
                  <a:pt x="50779" y="57271"/>
                </a:lnTo>
                <a:close/>
              </a:path>
              <a:path w="85725" h="800735">
                <a:moveTo>
                  <a:pt x="50779" y="0"/>
                </a:moveTo>
                <a:lnTo>
                  <a:pt x="35052" y="0"/>
                </a:lnTo>
                <a:lnTo>
                  <a:pt x="28559" y="6461"/>
                </a:lnTo>
                <a:lnTo>
                  <a:pt x="28559" y="22219"/>
                </a:lnTo>
                <a:lnTo>
                  <a:pt x="35052" y="28681"/>
                </a:lnTo>
                <a:lnTo>
                  <a:pt x="50779" y="28681"/>
                </a:lnTo>
                <a:lnTo>
                  <a:pt x="57150" y="22219"/>
                </a:lnTo>
                <a:lnTo>
                  <a:pt x="57150" y="6461"/>
                </a:lnTo>
                <a:lnTo>
                  <a:pt x="507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6600" y="24384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1133" y="3836286"/>
            <a:ext cx="7193280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006500"/>
                </a:solidFill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48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Read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“0” OP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 = 1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 </a:t>
            </a:r>
            <a:r>
              <a:rPr sz="2000" b="1" i="1" spc="5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; </a:t>
            </a:r>
            <a:r>
              <a:rPr sz="20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RS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=</a:t>
            </a:r>
            <a:r>
              <a:rPr sz="2000" b="1" i="1" spc="-114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697865" marR="508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3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does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discharge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OFF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logic-high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level 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on the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Data_out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is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interpreted by the data read</a:t>
            </a:r>
            <a:r>
              <a:rPr sz="2000" spc="-1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circuitry  as a stored “0”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22678" y="2159631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61245" y="1778249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0137" y="281463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34290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12595" y="3302886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WS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00800" y="16002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16002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0800" y="3200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76600" y="3429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42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42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24200" y="4114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95637" y="4114800"/>
            <a:ext cx="161924" cy="38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9400" y="22098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000" y="25304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000" y="2606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9400" y="26066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38437" y="283051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05053" y="2166884"/>
            <a:ext cx="514350" cy="85725"/>
          </a:xfrm>
          <a:custGeom>
            <a:avLst/>
            <a:gdLst/>
            <a:ahLst/>
            <a:cxnLst/>
            <a:rect l="l" t="t" r="r" b="b"/>
            <a:pathLst>
              <a:path w="514350" h="85725">
                <a:moveTo>
                  <a:pt x="22216" y="28559"/>
                </a:moveTo>
                <a:lnTo>
                  <a:pt x="6477" y="28559"/>
                </a:lnTo>
                <a:lnTo>
                  <a:pt x="0" y="35052"/>
                </a:lnTo>
                <a:lnTo>
                  <a:pt x="0" y="50779"/>
                </a:lnTo>
                <a:lnTo>
                  <a:pt x="6477" y="57150"/>
                </a:lnTo>
                <a:lnTo>
                  <a:pt x="22216" y="57150"/>
                </a:lnTo>
                <a:lnTo>
                  <a:pt x="28693" y="50779"/>
                </a:lnTo>
                <a:lnTo>
                  <a:pt x="28693" y="35052"/>
                </a:lnTo>
                <a:lnTo>
                  <a:pt x="22216" y="28559"/>
                </a:lnTo>
                <a:close/>
              </a:path>
              <a:path w="514350" h="85725">
                <a:moveTo>
                  <a:pt x="79497" y="28559"/>
                </a:moveTo>
                <a:lnTo>
                  <a:pt x="63627" y="28559"/>
                </a:lnTo>
                <a:lnTo>
                  <a:pt x="57268" y="35052"/>
                </a:lnTo>
                <a:lnTo>
                  <a:pt x="57268" y="50779"/>
                </a:lnTo>
                <a:lnTo>
                  <a:pt x="63627" y="57150"/>
                </a:lnTo>
                <a:lnTo>
                  <a:pt x="79497" y="57150"/>
                </a:lnTo>
                <a:lnTo>
                  <a:pt x="85843" y="50779"/>
                </a:lnTo>
                <a:lnTo>
                  <a:pt x="85843" y="35052"/>
                </a:lnTo>
                <a:lnTo>
                  <a:pt x="79497" y="28559"/>
                </a:lnTo>
                <a:close/>
              </a:path>
              <a:path w="514350" h="85725">
                <a:moveTo>
                  <a:pt x="136647" y="28559"/>
                </a:moveTo>
                <a:lnTo>
                  <a:pt x="120777" y="28559"/>
                </a:lnTo>
                <a:lnTo>
                  <a:pt x="114418" y="35052"/>
                </a:lnTo>
                <a:lnTo>
                  <a:pt x="114418" y="50779"/>
                </a:lnTo>
                <a:lnTo>
                  <a:pt x="120777" y="57150"/>
                </a:lnTo>
                <a:lnTo>
                  <a:pt x="136647" y="57150"/>
                </a:lnTo>
                <a:lnTo>
                  <a:pt x="142993" y="50779"/>
                </a:lnTo>
                <a:lnTo>
                  <a:pt x="142993" y="35052"/>
                </a:lnTo>
                <a:lnTo>
                  <a:pt x="136647" y="28559"/>
                </a:lnTo>
                <a:close/>
              </a:path>
              <a:path w="514350" h="85725">
                <a:moveTo>
                  <a:pt x="193797" y="28559"/>
                </a:moveTo>
                <a:lnTo>
                  <a:pt x="178045" y="28559"/>
                </a:lnTo>
                <a:lnTo>
                  <a:pt x="171568" y="35052"/>
                </a:lnTo>
                <a:lnTo>
                  <a:pt x="171568" y="50779"/>
                </a:lnTo>
                <a:lnTo>
                  <a:pt x="178045" y="57150"/>
                </a:lnTo>
                <a:lnTo>
                  <a:pt x="193797" y="57150"/>
                </a:lnTo>
                <a:lnTo>
                  <a:pt x="200143" y="50779"/>
                </a:lnTo>
                <a:lnTo>
                  <a:pt x="200143" y="35052"/>
                </a:lnTo>
                <a:lnTo>
                  <a:pt x="193797" y="28559"/>
                </a:lnTo>
                <a:close/>
              </a:path>
              <a:path w="514350" h="85725">
                <a:moveTo>
                  <a:pt x="250963" y="28559"/>
                </a:moveTo>
                <a:lnTo>
                  <a:pt x="235195" y="28559"/>
                </a:lnTo>
                <a:lnTo>
                  <a:pt x="228718" y="35052"/>
                </a:lnTo>
                <a:lnTo>
                  <a:pt x="228718" y="50779"/>
                </a:lnTo>
                <a:lnTo>
                  <a:pt x="235195" y="57150"/>
                </a:lnTo>
                <a:lnTo>
                  <a:pt x="250963" y="57150"/>
                </a:lnTo>
                <a:lnTo>
                  <a:pt x="257424" y="50779"/>
                </a:lnTo>
                <a:lnTo>
                  <a:pt x="257424" y="35052"/>
                </a:lnTo>
                <a:lnTo>
                  <a:pt x="250963" y="28559"/>
                </a:lnTo>
                <a:close/>
              </a:path>
              <a:path w="514350" h="85725">
                <a:moveTo>
                  <a:pt x="308113" y="28559"/>
                </a:moveTo>
                <a:lnTo>
                  <a:pt x="292355" y="28559"/>
                </a:lnTo>
                <a:lnTo>
                  <a:pt x="286015" y="35052"/>
                </a:lnTo>
                <a:lnTo>
                  <a:pt x="286015" y="50779"/>
                </a:lnTo>
                <a:lnTo>
                  <a:pt x="292355" y="57150"/>
                </a:lnTo>
                <a:lnTo>
                  <a:pt x="308113" y="57150"/>
                </a:lnTo>
                <a:lnTo>
                  <a:pt x="314574" y="50779"/>
                </a:lnTo>
                <a:lnTo>
                  <a:pt x="314574" y="35052"/>
                </a:lnTo>
                <a:lnTo>
                  <a:pt x="308113" y="28559"/>
                </a:lnTo>
                <a:close/>
              </a:path>
              <a:path w="514350" h="85725">
                <a:moveTo>
                  <a:pt x="365385" y="28559"/>
                </a:moveTo>
                <a:lnTo>
                  <a:pt x="349505" y="28559"/>
                </a:lnTo>
                <a:lnTo>
                  <a:pt x="343165" y="35052"/>
                </a:lnTo>
                <a:lnTo>
                  <a:pt x="343165" y="50779"/>
                </a:lnTo>
                <a:lnTo>
                  <a:pt x="349505" y="57150"/>
                </a:lnTo>
                <a:lnTo>
                  <a:pt x="365385" y="57150"/>
                </a:lnTo>
                <a:lnTo>
                  <a:pt x="371724" y="50779"/>
                </a:lnTo>
                <a:lnTo>
                  <a:pt x="371724" y="35052"/>
                </a:lnTo>
                <a:lnTo>
                  <a:pt x="365385" y="28559"/>
                </a:lnTo>
                <a:close/>
              </a:path>
              <a:path w="514350" h="85725">
                <a:moveTo>
                  <a:pt x="471546" y="0"/>
                </a:moveTo>
                <a:lnTo>
                  <a:pt x="454875" y="3383"/>
                </a:lnTo>
                <a:lnTo>
                  <a:pt x="441230" y="12599"/>
                </a:lnTo>
                <a:lnTo>
                  <a:pt x="432014" y="26244"/>
                </a:lnTo>
                <a:lnTo>
                  <a:pt x="428874" y="41714"/>
                </a:lnTo>
                <a:lnTo>
                  <a:pt x="428874" y="44115"/>
                </a:lnTo>
                <a:lnTo>
                  <a:pt x="432014" y="59567"/>
                </a:lnTo>
                <a:lnTo>
                  <a:pt x="441230" y="73171"/>
                </a:lnTo>
                <a:lnTo>
                  <a:pt x="454875" y="82345"/>
                </a:lnTo>
                <a:lnTo>
                  <a:pt x="471546" y="85709"/>
                </a:lnTo>
                <a:lnTo>
                  <a:pt x="488199" y="82345"/>
                </a:lnTo>
                <a:lnTo>
                  <a:pt x="501802" y="73171"/>
                </a:lnTo>
                <a:lnTo>
                  <a:pt x="510976" y="59567"/>
                </a:lnTo>
                <a:lnTo>
                  <a:pt x="514340" y="42915"/>
                </a:lnTo>
                <a:lnTo>
                  <a:pt x="510976" y="26244"/>
                </a:lnTo>
                <a:lnTo>
                  <a:pt x="501802" y="12599"/>
                </a:lnTo>
                <a:lnTo>
                  <a:pt x="488199" y="3383"/>
                </a:lnTo>
                <a:lnTo>
                  <a:pt x="471546" y="0"/>
                </a:lnTo>
                <a:close/>
              </a:path>
              <a:path w="514350" h="85725">
                <a:moveTo>
                  <a:pt x="422535" y="28559"/>
                </a:moveTo>
                <a:lnTo>
                  <a:pt x="406655" y="28559"/>
                </a:lnTo>
                <a:lnTo>
                  <a:pt x="400315" y="35052"/>
                </a:lnTo>
                <a:lnTo>
                  <a:pt x="400315" y="50779"/>
                </a:lnTo>
                <a:lnTo>
                  <a:pt x="406655" y="57150"/>
                </a:lnTo>
                <a:lnTo>
                  <a:pt x="422535" y="57150"/>
                </a:lnTo>
                <a:lnTo>
                  <a:pt x="428874" y="50779"/>
                </a:lnTo>
                <a:lnTo>
                  <a:pt x="428874" y="44115"/>
                </a:lnTo>
                <a:lnTo>
                  <a:pt x="428631" y="42915"/>
                </a:lnTo>
                <a:lnTo>
                  <a:pt x="428874" y="41714"/>
                </a:lnTo>
                <a:lnTo>
                  <a:pt x="428874" y="35052"/>
                </a:lnTo>
                <a:lnTo>
                  <a:pt x="422535" y="28559"/>
                </a:lnTo>
                <a:close/>
              </a:path>
              <a:path w="514350" h="85725">
                <a:moveTo>
                  <a:pt x="428874" y="41714"/>
                </a:moveTo>
                <a:lnTo>
                  <a:pt x="428631" y="42915"/>
                </a:lnTo>
                <a:lnTo>
                  <a:pt x="428874" y="44115"/>
                </a:lnTo>
                <a:lnTo>
                  <a:pt x="428874" y="4171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499232" y="2769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88783" y="2388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57884" y="21668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58000" y="22098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8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600" y="25304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606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26066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77037" y="28305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014215" y="238823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i="1" baseline="-69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28900" y="39624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8574">
            <a:solidFill>
              <a:srgbClr val="0065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279777" y="3455286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4008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413633" y="3455286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500"/>
                </a:solidFill>
                <a:latin typeface="Times New Roman"/>
                <a:cs typeface="Times New Roman"/>
              </a:rPr>
              <a:t>Data_out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57400" y="38862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76600" y="2209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95800" y="24384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8574">
            <a:solidFill>
              <a:srgbClr val="00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08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337" y="189682"/>
            <a:ext cx="6306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Operation of One-Transistor DRAM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306" y="4003393"/>
            <a:ext cx="6885305" cy="14262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Write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“1”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OP: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BL = 1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WL = 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(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1 </a:t>
            </a:r>
            <a:r>
              <a:rPr sz="2000" b="1" spc="5" dirty="0">
                <a:latin typeface="Times New Roman"/>
                <a:cs typeface="Times New Roman"/>
              </a:rPr>
              <a:t>ON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)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charges to</a:t>
            </a:r>
            <a:r>
              <a:rPr sz="2000" spc="-1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“1”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Write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“0”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OP: </a:t>
            </a:r>
            <a:r>
              <a:rPr sz="2000" b="1" i="1" dirty="0">
                <a:solidFill>
                  <a:srgbClr val="006500"/>
                </a:solidFill>
                <a:latin typeface="Times New Roman"/>
                <a:cs typeface="Times New Roman"/>
              </a:rPr>
              <a:t>BL = 0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>
                <a:solidFill>
                  <a:srgbClr val="FF00FF"/>
                </a:solidFill>
                <a:latin typeface="Times New Roman"/>
                <a:cs typeface="Times New Roman"/>
              </a:rPr>
              <a:t>WL = 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(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1950" b="1" i="1" baseline="-6410" dirty="0">
                <a:latin typeface="Times New Roman"/>
                <a:cs typeface="Times New Roman"/>
              </a:rPr>
              <a:t>1 </a:t>
            </a:r>
            <a:r>
              <a:rPr sz="2000" b="1" spc="5" dirty="0">
                <a:latin typeface="Times New Roman"/>
                <a:cs typeface="Times New Roman"/>
              </a:rPr>
              <a:t>ON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)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discharges to</a:t>
            </a:r>
            <a:r>
              <a:rPr sz="2000" spc="-1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“0”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ts val="2395"/>
              </a:lnSpc>
              <a:spcBef>
                <a:spcPts val="48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Read OP: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destroys stored charge on </a:t>
            </a:r>
            <a:r>
              <a:rPr sz="2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spc="7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sz="2000" spc="5" dirty="0">
                <a:solidFill>
                  <a:srgbClr val="00007F"/>
                </a:solidFill>
                <a:latin typeface="Symbol"/>
                <a:cs typeface="Symbol"/>
              </a:rPr>
              <a:t>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destructive refresh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ts val="2395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needed after every data read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523999"/>
            <a:ext cx="1828800" cy="1371600"/>
          </a:xfrm>
          <a:custGeom>
            <a:avLst/>
            <a:gdLst/>
            <a:ahLst/>
            <a:cxnLst/>
            <a:rect l="l" t="t" r="r" b="b"/>
            <a:pathLst>
              <a:path w="1828800" h="1371600">
                <a:moveTo>
                  <a:pt x="0" y="1371600"/>
                </a:moveTo>
                <a:lnTo>
                  <a:pt x="1828800" y="1371600"/>
                </a:lnTo>
                <a:lnTo>
                  <a:pt x="18288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1524000"/>
            <a:ext cx="1828800" cy="1371600"/>
          </a:xfrm>
          <a:custGeom>
            <a:avLst/>
            <a:gdLst/>
            <a:ahLst/>
            <a:cxnLst/>
            <a:rect l="l" t="t" r="r" b="b"/>
            <a:pathLst>
              <a:path w="1828800" h="1371600">
                <a:moveTo>
                  <a:pt x="0" y="1371599"/>
                </a:moveTo>
                <a:lnTo>
                  <a:pt x="1828799" y="1371599"/>
                </a:lnTo>
                <a:lnTo>
                  <a:pt x="18287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2857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8284" y="1846203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2209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2286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2286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0237" y="25098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0" y="1905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1676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1754124"/>
            <a:ext cx="304800" cy="635"/>
          </a:xfrm>
          <a:custGeom>
            <a:avLst/>
            <a:gdLst/>
            <a:ahLst/>
            <a:cxnLst/>
            <a:rect l="l" t="t" r="r" b="b"/>
            <a:pathLst>
              <a:path w="304800" h="635">
                <a:moveTo>
                  <a:pt x="0" y="121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9084" y="1862084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42915" y="85709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2833" y="57150"/>
                </a:lnTo>
                <a:lnTo>
                  <a:pt x="42915" y="57150"/>
                </a:lnTo>
                <a:lnTo>
                  <a:pt x="42915" y="28559"/>
                </a:lnTo>
                <a:lnTo>
                  <a:pt x="82812" y="28559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  <a:path w="500379" h="85725">
                <a:moveTo>
                  <a:pt x="82812" y="28559"/>
                </a:moveTo>
                <a:lnTo>
                  <a:pt x="42915" y="28559"/>
                </a:lnTo>
                <a:lnTo>
                  <a:pt x="42915" y="57150"/>
                </a:lnTo>
                <a:lnTo>
                  <a:pt x="82833" y="57150"/>
                </a:lnTo>
                <a:lnTo>
                  <a:pt x="85709" y="42915"/>
                </a:lnTo>
                <a:lnTo>
                  <a:pt x="82812" y="28559"/>
                </a:lnTo>
                <a:close/>
              </a:path>
              <a:path w="500379" h="85725">
                <a:moveTo>
                  <a:pt x="500115" y="28559"/>
                </a:moveTo>
                <a:lnTo>
                  <a:pt x="82812" y="28559"/>
                </a:lnTo>
                <a:lnTo>
                  <a:pt x="85709" y="42915"/>
                </a:lnTo>
                <a:lnTo>
                  <a:pt x="82833" y="57150"/>
                </a:lnTo>
                <a:lnTo>
                  <a:pt x="500115" y="57150"/>
                </a:lnTo>
                <a:lnTo>
                  <a:pt x="500115" y="28559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8684" y="1328684"/>
            <a:ext cx="85725" cy="347980"/>
          </a:xfrm>
          <a:custGeom>
            <a:avLst/>
            <a:gdLst/>
            <a:ahLst/>
            <a:cxnLst/>
            <a:rect l="l" t="t" r="r" b="b"/>
            <a:pathLst>
              <a:path w="85725" h="347980">
                <a:moveTo>
                  <a:pt x="28559" y="82812"/>
                </a:moveTo>
                <a:lnTo>
                  <a:pt x="28559" y="347715"/>
                </a:lnTo>
                <a:lnTo>
                  <a:pt x="57150" y="34771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47980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47980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47980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47980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11430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15239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46832" y="2616831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2633" y="1854526"/>
            <a:ext cx="304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M</a:t>
            </a:r>
            <a:r>
              <a:rPr sz="1800" b="1" i="1" baseline="-6944" dirty="0">
                <a:latin typeface="Times New Roman"/>
                <a:cs typeface="Times New Roman"/>
              </a:rPr>
              <a:t>1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9600" y="1371600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099" y="0"/>
                </a:lnTo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56433" y="1016249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WL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814" y="208343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2214" y="217944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71884" y="1862084"/>
            <a:ext cx="85725" cy="363855"/>
          </a:xfrm>
          <a:custGeom>
            <a:avLst/>
            <a:gdLst/>
            <a:ahLst/>
            <a:cxnLst/>
            <a:rect l="l" t="t" r="r" b="b"/>
            <a:pathLst>
              <a:path w="85725" h="363855">
                <a:moveTo>
                  <a:pt x="28559" y="82812"/>
                </a:moveTo>
                <a:lnTo>
                  <a:pt x="28559" y="363595"/>
                </a:lnTo>
                <a:lnTo>
                  <a:pt x="57150" y="363595"/>
                </a:lnTo>
                <a:lnTo>
                  <a:pt x="57150" y="85709"/>
                </a:lnTo>
                <a:lnTo>
                  <a:pt x="42915" y="85709"/>
                </a:lnTo>
                <a:lnTo>
                  <a:pt x="28559" y="82812"/>
                </a:lnTo>
                <a:close/>
              </a:path>
              <a:path w="85725" h="363855">
                <a:moveTo>
                  <a:pt x="57150" y="42915"/>
                </a:moveTo>
                <a:lnTo>
                  <a:pt x="28559" y="42915"/>
                </a:lnTo>
                <a:lnTo>
                  <a:pt x="28665" y="82833"/>
                </a:lnTo>
                <a:lnTo>
                  <a:pt x="42915" y="85709"/>
                </a:lnTo>
                <a:lnTo>
                  <a:pt x="57150" y="82833"/>
                </a:lnTo>
                <a:lnTo>
                  <a:pt x="57150" y="42915"/>
                </a:lnTo>
                <a:close/>
              </a:path>
              <a:path w="85725" h="363855">
                <a:moveTo>
                  <a:pt x="57150" y="82833"/>
                </a:moveTo>
                <a:lnTo>
                  <a:pt x="42915" y="85709"/>
                </a:lnTo>
                <a:lnTo>
                  <a:pt x="57150" y="85709"/>
                </a:lnTo>
                <a:lnTo>
                  <a:pt x="57150" y="82833"/>
                </a:lnTo>
                <a:close/>
              </a:path>
              <a:path w="85725" h="363855">
                <a:moveTo>
                  <a:pt x="85709" y="42915"/>
                </a:moveTo>
                <a:lnTo>
                  <a:pt x="57150" y="42915"/>
                </a:lnTo>
                <a:lnTo>
                  <a:pt x="57150" y="82833"/>
                </a:lnTo>
                <a:lnTo>
                  <a:pt x="59567" y="82345"/>
                </a:lnTo>
                <a:lnTo>
                  <a:pt x="73171" y="73171"/>
                </a:lnTo>
                <a:lnTo>
                  <a:pt x="82345" y="59567"/>
                </a:lnTo>
                <a:lnTo>
                  <a:pt x="85709" y="42915"/>
                </a:lnTo>
                <a:close/>
              </a:path>
              <a:path w="85725" h="363855">
                <a:moveTo>
                  <a:pt x="42915" y="0"/>
                </a:moveTo>
                <a:lnTo>
                  <a:pt x="26244" y="3383"/>
                </a:lnTo>
                <a:lnTo>
                  <a:pt x="12599" y="12599"/>
                </a:lnTo>
                <a:lnTo>
                  <a:pt x="3383" y="26244"/>
                </a:lnTo>
                <a:lnTo>
                  <a:pt x="0" y="42915"/>
                </a:lnTo>
                <a:lnTo>
                  <a:pt x="3383" y="59567"/>
                </a:lnTo>
                <a:lnTo>
                  <a:pt x="12599" y="73171"/>
                </a:lnTo>
                <a:lnTo>
                  <a:pt x="26244" y="82345"/>
                </a:lnTo>
                <a:lnTo>
                  <a:pt x="28559" y="82812"/>
                </a:lnTo>
                <a:lnTo>
                  <a:pt x="28559" y="42915"/>
                </a:lnTo>
                <a:lnTo>
                  <a:pt x="85709" y="42915"/>
                </a:lnTo>
                <a:lnTo>
                  <a:pt x="82345" y="26244"/>
                </a:lnTo>
                <a:lnTo>
                  <a:pt x="73171" y="12599"/>
                </a:lnTo>
                <a:lnTo>
                  <a:pt x="59567" y="3383"/>
                </a:lnTo>
                <a:lnTo>
                  <a:pt x="42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2400" y="22256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2400" y="230188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230188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3837" y="252571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192088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8574">
            <a:solidFill>
              <a:srgbClr val="00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84577" y="208343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36978" y="217944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93977" y="1991051"/>
            <a:ext cx="813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65"/>
                </a:solidFill>
                <a:latin typeface="Times New Roman"/>
                <a:cs typeface="Times New Roman"/>
              </a:rPr>
              <a:t>C</a:t>
            </a:r>
            <a:r>
              <a:rPr sz="1800" b="1" spc="-10" dirty="0">
                <a:solidFill>
                  <a:srgbClr val="CC0065"/>
                </a:solidFill>
                <a:latin typeface="Times New Roman"/>
                <a:cs typeface="Times New Roman"/>
              </a:rPr>
              <a:t>o</a:t>
            </a:r>
            <a:r>
              <a:rPr sz="1800" b="1" dirty="0">
                <a:solidFill>
                  <a:srgbClr val="CC0065"/>
                </a:solidFill>
                <a:latin typeface="Times New Roman"/>
                <a:cs typeface="Times New Roman"/>
              </a:rPr>
              <a:t>lumn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3977" y="2265676"/>
            <a:ext cx="1169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65"/>
                </a:solidFill>
                <a:latin typeface="Times New Roman"/>
                <a:cs typeface="Times New Roman"/>
              </a:rPr>
              <a:t>capac</a:t>
            </a:r>
            <a:r>
              <a:rPr sz="1800" b="1" spc="5" dirty="0">
                <a:solidFill>
                  <a:srgbClr val="CC0065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CC0065"/>
                </a:solidFill>
                <a:latin typeface="Times New Roman"/>
                <a:cs typeface="Times New Roman"/>
              </a:rPr>
              <a:t>tance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75432" y="2738268"/>
            <a:ext cx="1888489" cy="8483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dirty="0">
                <a:latin typeface="Times New Roman"/>
                <a:cs typeface="Times New Roman"/>
              </a:rPr>
              <a:t>1-bit DRAM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40"/>
              </a:spcBef>
            </a:pPr>
            <a:r>
              <a:rPr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50" b="1" i="1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&gt;&gt;C</a:t>
            </a:r>
            <a:r>
              <a:rPr sz="1950" b="1" i="1" baseline="-641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950" baseline="-641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89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5885" y="342082"/>
            <a:ext cx="872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RAM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26" y="2001084"/>
            <a:ext cx="1433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282" y="357420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76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8107" y="380097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4">
                <a:moveTo>
                  <a:pt x="0" y="0"/>
                </a:moveTo>
                <a:lnTo>
                  <a:pt x="30259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8107" y="3876709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609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0706" y="3876709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609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5446" y="4067662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50258" y="0"/>
                </a:moveTo>
                <a:lnTo>
                  <a:pt x="0" y="0"/>
                </a:lnTo>
                <a:lnTo>
                  <a:pt x="25255" y="111657"/>
                </a:lnTo>
                <a:lnTo>
                  <a:pt x="50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2586" y="3876709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3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5452" y="4067662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25254" y="111655"/>
                </a:moveTo>
                <a:lnTo>
                  <a:pt x="50255" y="0"/>
                </a:lnTo>
                <a:lnTo>
                  <a:pt x="0" y="0"/>
                </a:lnTo>
                <a:lnTo>
                  <a:pt x="25254" y="111655"/>
                </a:lnTo>
                <a:close/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8107" y="3574208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4">
                <a:moveTo>
                  <a:pt x="0" y="0"/>
                </a:moveTo>
                <a:lnTo>
                  <a:pt x="30259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33030" y="3247675"/>
            <a:ext cx="22161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Arial"/>
                <a:cs typeface="Arial"/>
              </a:rPr>
              <a:t>WL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4334" y="4179318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3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4334" y="3574208"/>
            <a:ext cx="0" cy="1134745"/>
          </a:xfrm>
          <a:custGeom>
            <a:avLst/>
            <a:gdLst/>
            <a:ahLst/>
            <a:cxnLst/>
            <a:rect l="l" t="t" r="r" b="b"/>
            <a:pathLst>
              <a:path h="1134745">
                <a:moveTo>
                  <a:pt x="0" y="0"/>
                </a:moveTo>
                <a:lnTo>
                  <a:pt x="0" y="1134475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5654" y="4079640"/>
            <a:ext cx="18478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DL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90706" y="4179318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889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4596" y="417931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804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7521" y="4406122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7521" y="4557557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4596" y="4557557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6837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4596" y="4708683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56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7521" y="5011244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93040" y="508695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4">
                <a:moveTo>
                  <a:pt x="0" y="0"/>
                </a:moveTo>
                <a:lnTo>
                  <a:pt x="3027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8693" y="5162679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424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413633" y="1929202"/>
            <a:ext cx="1050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AM</a:t>
            </a:r>
          </a:p>
        </p:txBody>
      </p:sp>
      <p:sp>
        <p:nvSpPr>
          <p:cNvPr id="26" name="object 26"/>
          <p:cNvSpPr/>
          <p:nvPr/>
        </p:nvSpPr>
        <p:spPr>
          <a:xfrm>
            <a:off x="5773456" y="4783193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226816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3456" y="4632092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14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5612" y="4632092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5612" y="493430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5630" y="4909078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60" h="50800">
                <a:moveTo>
                  <a:pt x="111556" y="0"/>
                </a:moveTo>
                <a:lnTo>
                  <a:pt x="0" y="25228"/>
                </a:lnTo>
                <a:lnTo>
                  <a:pt x="111556" y="50480"/>
                </a:lnTo>
                <a:lnTo>
                  <a:pt x="111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7942" y="4556413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617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95612" y="4909077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60" h="50800">
                <a:moveTo>
                  <a:pt x="0" y="25229"/>
                </a:moveTo>
                <a:lnTo>
                  <a:pt x="111579" y="50482"/>
                </a:lnTo>
                <a:lnTo>
                  <a:pt x="111579" y="0"/>
                </a:lnTo>
                <a:lnTo>
                  <a:pt x="0" y="25229"/>
                </a:lnTo>
                <a:close/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73456" y="3876259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226816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73456" y="372517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19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5612" y="372517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5612" y="402736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6405" y="3699906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60" h="50800">
                <a:moveTo>
                  <a:pt x="0" y="0"/>
                </a:moveTo>
                <a:lnTo>
                  <a:pt x="0" y="50383"/>
                </a:lnTo>
                <a:lnTo>
                  <a:pt x="111556" y="252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97942" y="364941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566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86394" y="3699907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60" h="50800">
                <a:moveTo>
                  <a:pt x="111548" y="25262"/>
                </a:moveTo>
                <a:lnTo>
                  <a:pt x="0" y="0"/>
                </a:lnTo>
                <a:lnTo>
                  <a:pt x="0" y="50373"/>
                </a:lnTo>
                <a:lnTo>
                  <a:pt x="111548" y="25262"/>
                </a:lnTo>
                <a:close/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00273" y="3876259"/>
            <a:ext cx="0" cy="907415"/>
          </a:xfrm>
          <a:custGeom>
            <a:avLst/>
            <a:gdLst/>
            <a:ahLst/>
            <a:cxnLst/>
            <a:rect l="l" t="t" r="r" b="b"/>
            <a:pathLst>
              <a:path h="907414">
                <a:moveTo>
                  <a:pt x="0" y="0"/>
                </a:moveTo>
                <a:lnTo>
                  <a:pt x="0" y="906934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29299" y="3876259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694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55993" y="372517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19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1629" y="372517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330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1629" y="402736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330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1634" y="3699906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59" h="50800">
                <a:moveTo>
                  <a:pt x="0" y="25237"/>
                </a:moveTo>
                <a:lnTo>
                  <a:pt x="0" y="50383"/>
                </a:lnTo>
                <a:lnTo>
                  <a:pt x="111556" y="50383"/>
                </a:lnTo>
                <a:lnTo>
                  <a:pt x="0" y="25237"/>
                </a:lnTo>
                <a:close/>
              </a:path>
              <a:path w="111759" h="50800">
                <a:moveTo>
                  <a:pt x="111556" y="0"/>
                </a:moveTo>
                <a:lnTo>
                  <a:pt x="0" y="0"/>
                </a:lnTo>
                <a:lnTo>
                  <a:pt x="0" y="25237"/>
                </a:lnTo>
                <a:lnTo>
                  <a:pt x="111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1629" y="364941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566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1629" y="3699907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59" h="50800">
                <a:moveTo>
                  <a:pt x="0" y="25262"/>
                </a:moveTo>
                <a:lnTo>
                  <a:pt x="111548" y="50373"/>
                </a:lnTo>
                <a:lnTo>
                  <a:pt x="111548" y="0"/>
                </a:lnTo>
                <a:lnTo>
                  <a:pt x="0" y="25262"/>
                </a:lnTo>
                <a:close/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9299" y="4783193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694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5993" y="4632092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14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1629" y="4632092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330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1629" y="493430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330" y="0"/>
                </a:moveTo>
                <a:lnTo>
                  <a:pt x="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22409" y="4909078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59" h="50800">
                <a:moveTo>
                  <a:pt x="0" y="0"/>
                </a:moveTo>
                <a:lnTo>
                  <a:pt x="0" y="50480"/>
                </a:lnTo>
                <a:lnTo>
                  <a:pt x="111556" y="252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1629" y="4556413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617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22380" y="4909077"/>
            <a:ext cx="111760" cy="50800"/>
          </a:xfrm>
          <a:custGeom>
            <a:avLst/>
            <a:gdLst/>
            <a:ahLst/>
            <a:cxnLst/>
            <a:rect l="l" t="t" r="r" b="b"/>
            <a:pathLst>
              <a:path w="111759" h="50800">
                <a:moveTo>
                  <a:pt x="111579" y="25229"/>
                </a:moveTo>
                <a:lnTo>
                  <a:pt x="0" y="0"/>
                </a:lnTo>
                <a:lnTo>
                  <a:pt x="0" y="50482"/>
                </a:lnTo>
                <a:lnTo>
                  <a:pt x="111579" y="25229"/>
                </a:lnTo>
                <a:close/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33959" y="4027360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73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95612" y="4329816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686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55921" y="4290011"/>
            <a:ext cx="75601" cy="75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95612" y="4027360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73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89729" y="4290011"/>
            <a:ext cx="75449" cy="7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29299" y="3876259"/>
            <a:ext cx="0" cy="907415"/>
          </a:xfrm>
          <a:custGeom>
            <a:avLst/>
            <a:gdLst/>
            <a:ahLst/>
            <a:cxnLst/>
            <a:rect l="l" t="t" r="r" b="b"/>
            <a:pathLst>
              <a:path h="907414">
                <a:moveTo>
                  <a:pt x="0" y="0"/>
                </a:moveTo>
                <a:lnTo>
                  <a:pt x="0" y="906934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00273" y="4254210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686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60582" y="4214643"/>
            <a:ext cx="75571" cy="75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4238" y="4214643"/>
            <a:ext cx="75997" cy="75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5612" y="4934306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39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95612" y="5236546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347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3959" y="4934306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39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95612" y="3422808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95612" y="3422808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347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33959" y="3422808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2604" y="5236546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537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15389" y="553908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30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1055" y="561450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2975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66569" y="5690200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1947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2604" y="3120356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452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00273" y="3120356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539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189019" y="2902498"/>
            <a:ext cx="23114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22" baseline="13888" dirty="0">
                <a:latin typeface="Arial"/>
                <a:cs typeface="Arial"/>
              </a:rPr>
              <a:t>V</a:t>
            </a:r>
            <a:r>
              <a:rPr sz="650" spc="10" dirty="0">
                <a:latin typeface="Arial"/>
                <a:cs typeface="Arial"/>
              </a:rPr>
              <a:t>DD</a:t>
            </a:r>
            <a:endParaRPr sz="6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39496" y="3725170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703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88346" y="395187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0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88346" y="4027360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455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90646" y="4027360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455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65669" y="4218300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50292" y="0"/>
                </a:moveTo>
                <a:lnTo>
                  <a:pt x="0" y="0"/>
                </a:lnTo>
                <a:lnTo>
                  <a:pt x="24993" y="111514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12740" y="4027360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8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65678" y="4218300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24968" y="111515"/>
                </a:moveTo>
                <a:lnTo>
                  <a:pt x="50271" y="0"/>
                </a:lnTo>
                <a:lnTo>
                  <a:pt x="0" y="0"/>
                </a:lnTo>
                <a:lnTo>
                  <a:pt x="24968" y="111515"/>
                </a:lnTo>
                <a:close/>
              </a:path>
            </a:pathLst>
          </a:custGeom>
          <a:ln w="7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90646" y="4329816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966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86015" y="432981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86015" y="3951873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19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65529" y="3649412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847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14379" y="3876259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14379" y="3951873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336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16709" y="3951873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336"/>
                </a:moveTo>
                <a:lnTo>
                  <a:pt x="0" y="0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91465" y="4142551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50261" y="0"/>
                </a:moveTo>
                <a:lnTo>
                  <a:pt x="0" y="0"/>
                </a:lnTo>
                <a:lnTo>
                  <a:pt x="25267" y="111657"/>
                </a:lnTo>
                <a:lnTo>
                  <a:pt x="50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38864" y="3951873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8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91467" y="4142554"/>
            <a:ext cx="50800" cy="111760"/>
          </a:xfrm>
          <a:custGeom>
            <a:avLst/>
            <a:gdLst/>
            <a:ahLst/>
            <a:cxnLst/>
            <a:rect l="l" t="t" r="r" b="b"/>
            <a:pathLst>
              <a:path w="50800" h="111760">
                <a:moveTo>
                  <a:pt x="25242" y="111656"/>
                </a:moveTo>
                <a:lnTo>
                  <a:pt x="50241" y="0"/>
                </a:lnTo>
                <a:lnTo>
                  <a:pt x="0" y="0"/>
                </a:lnTo>
                <a:lnTo>
                  <a:pt x="25242" y="111656"/>
                </a:lnTo>
                <a:close/>
              </a:path>
            </a:pathLst>
          </a:custGeom>
          <a:ln w="7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33959" y="425421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419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16709" y="425421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3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19040" y="3800775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0"/>
                </a:moveTo>
                <a:lnTo>
                  <a:pt x="0" y="906717"/>
                </a:lnTo>
              </a:path>
            </a:pathLst>
          </a:custGeom>
          <a:ln w="7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3921" y="3725170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15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90015" y="3649412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180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533255" y="3474685"/>
            <a:ext cx="22161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WL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859341" y="3398937"/>
            <a:ext cx="22161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WL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867362" y="4230577"/>
            <a:ext cx="1847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5" dirty="0">
                <a:latin typeface="Arial"/>
                <a:cs typeface="Arial"/>
              </a:rPr>
              <a:t>DL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553872" y="4154841"/>
            <a:ext cx="1847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5" dirty="0">
                <a:latin typeface="Arial"/>
                <a:cs typeface="Arial"/>
              </a:rPr>
              <a:t>DL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291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269" y="189682"/>
            <a:ext cx="5871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Semiconductor Memory Types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223" y="786498"/>
            <a:ext cx="8112125" cy="47777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ROM: 1, nonvolatile</a:t>
            </a:r>
            <a:r>
              <a:rPr sz="2400" b="1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memories</a:t>
            </a:r>
            <a:endParaRPr sz="24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2, only can access data, cannot to modify</a:t>
            </a:r>
            <a:r>
              <a:rPr sz="2400" b="1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3061335" marR="161925" indent="-1753235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3, </a:t>
            </a:r>
            <a:r>
              <a:rPr sz="24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lower </a:t>
            </a:r>
            <a:r>
              <a:rPr sz="2400" b="1" dirty="0">
                <a:solidFill>
                  <a:srgbClr val="00007F"/>
                </a:solidFill>
                <a:latin typeface="Times New Roman"/>
                <a:cs typeface="Times New Roman"/>
              </a:rPr>
              <a:t>cost: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used for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permanent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 printers, 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fax,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game machines,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 ID</a:t>
            </a:r>
            <a:r>
              <a:rPr sz="24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cards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Mask ROM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are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written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during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chip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fabrication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by a 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photo</a:t>
            </a:r>
            <a:r>
              <a:rPr sz="2000" b="1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mask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PROM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are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written electrically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after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chip is</a:t>
            </a:r>
            <a:r>
              <a:rPr sz="20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fabricated.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Fuse ROM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cannot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be erased and</a:t>
            </a:r>
            <a:r>
              <a:rPr sz="2000" spc="-2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modified.</a:t>
            </a:r>
            <a:endParaRPr sz="2000">
              <a:latin typeface="Times New Roman"/>
              <a:cs typeface="Times New Roman"/>
            </a:endParaRPr>
          </a:p>
          <a:p>
            <a:pPr marL="1155700" marR="99060" indent="-22923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2000" b="1" i="1" spc="-5" dirty="0">
                <a:solidFill>
                  <a:srgbClr val="00007F"/>
                </a:solidFill>
                <a:latin typeface="Times New Roman"/>
                <a:cs typeface="Times New Roman"/>
              </a:rPr>
              <a:t>EPROM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and EEPROM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can be </a:t>
            </a:r>
            <a:r>
              <a:rPr sz="20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rewritten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,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but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number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  subsequent re-write operations is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limited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007F"/>
                </a:solidFill>
                <a:latin typeface="Times New Roman"/>
                <a:cs typeface="Times New Roman"/>
              </a:rPr>
              <a:t>10</a:t>
            </a:r>
            <a:r>
              <a:rPr sz="1950" b="1" i="1" spc="7" baseline="25641" dirty="0">
                <a:solidFill>
                  <a:srgbClr val="00007F"/>
                </a:solidFill>
                <a:latin typeface="Times New Roman"/>
                <a:cs typeface="Times New Roman"/>
              </a:rPr>
              <a:t>4</a:t>
            </a:r>
            <a:r>
              <a:rPr sz="2000" b="1" i="1" spc="5" dirty="0">
                <a:solidFill>
                  <a:srgbClr val="00007F"/>
                </a:solidFill>
                <a:latin typeface="Times New Roman"/>
                <a:cs typeface="Times New Roman"/>
              </a:rPr>
              <a:t>-10</a:t>
            </a:r>
            <a:r>
              <a:rPr sz="1950" b="1" i="1" spc="7" baseline="25641" dirty="0">
                <a:solidFill>
                  <a:srgbClr val="00007F"/>
                </a:solidFill>
                <a:latin typeface="Times New Roman"/>
                <a:cs typeface="Times New Roman"/>
              </a:rPr>
              <a:t>5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612900" marR="5080" lvl="2" indent="-228600">
              <a:lnSpc>
                <a:spcPct val="100000"/>
              </a:lnSpc>
              <a:spcBef>
                <a:spcPts val="439"/>
              </a:spcBef>
              <a:buClr>
                <a:srgbClr val="0000FF"/>
              </a:buClr>
              <a:buFont typeface="Times New Roman"/>
              <a:buChar char="•"/>
              <a:tabLst>
                <a:tab pos="1612900" algn="l"/>
                <a:tab pos="1613535" algn="l"/>
              </a:tabLst>
            </a:pPr>
            <a:r>
              <a:rPr sz="1800" b="1" i="1" dirty="0">
                <a:solidFill>
                  <a:srgbClr val="00007F"/>
                </a:solidFill>
                <a:latin typeface="Times New Roman"/>
                <a:cs typeface="Times New Roman"/>
              </a:rPr>
              <a:t>EPROM </a:t>
            </a:r>
            <a:r>
              <a:rPr sz="18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uses </a:t>
            </a:r>
            <a:r>
              <a:rPr sz="1800" b="1" dirty="0">
                <a:solidFill>
                  <a:srgbClr val="FF00FF"/>
                </a:solidFill>
                <a:latin typeface="Times New Roman"/>
                <a:cs typeface="Times New Roman"/>
              </a:rPr>
              <a:t>ultraviolet rays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which can penetrate through the</a:t>
            </a:r>
            <a:r>
              <a:rPr sz="18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crystal  glass on package to erase whole data</a:t>
            </a:r>
            <a:r>
              <a:rPr sz="18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simultaneously.</a:t>
            </a:r>
            <a:endParaRPr sz="1800">
              <a:latin typeface="Times New Roman"/>
              <a:cs typeface="Times New Roman"/>
            </a:endParaRPr>
          </a:p>
          <a:p>
            <a:pPr marL="1612900" lvl="2" indent="-228600">
              <a:lnSpc>
                <a:spcPct val="100000"/>
              </a:lnSpc>
              <a:spcBef>
                <a:spcPts val="430"/>
              </a:spcBef>
              <a:buClr>
                <a:srgbClr val="0000FF"/>
              </a:buClr>
              <a:buFont typeface="Times New Roman"/>
              <a:buChar char="•"/>
              <a:tabLst>
                <a:tab pos="1612900" algn="l"/>
                <a:tab pos="1613535" algn="l"/>
              </a:tabLst>
            </a:pPr>
            <a:r>
              <a:rPr sz="1800" b="1" i="1" dirty="0">
                <a:solidFill>
                  <a:srgbClr val="00007F"/>
                </a:solidFill>
                <a:latin typeface="Times New Roman"/>
                <a:cs typeface="Times New Roman"/>
              </a:rPr>
              <a:t>EEPROM </a:t>
            </a:r>
            <a:r>
              <a:rPr sz="18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uses </a:t>
            </a:r>
            <a:r>
              <a:rPr sz="1800" b="1" dirty="0">
                <a:solidFill>
                  <a:srgbClr val="FF00FF"/>
                </a:solidFill>
                <a:latin typeface="Times New Roman"/>
                <a:cs typeface="Times New Roman"/>
              </a:rPr>
              <a:t>high electrical voltage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to erase data in 8 bit</a:t>
            </a:r>
            <a:r>
              <a:rPr sz="18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units.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0000FF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2000" b="1" i="1" spc="-5" dirty="0">
                <a:solidFill>
                  <a:srgbClr val="00007F"/>
                </a:solidFill>
                <a:latin typeface="Times New Roman"/>
                <a:cs typeface="Times New Roman"/>
              </a:rPr>
              <a:t>Flash </a:t>
            </a:r>
            <a:r>
              <a:rPr sz="2000" b="1" i="1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r>
              <a:rPr sz="2000" b="1" dirty="0">
                <a:solidFill>
                  <a:srgbClr val="00007F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similar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</a:t>
            </a:r>
            <a:r>
              <a:rPr sz="20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EEPROM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35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497" y="342082"/>
            <a:ext cx="4511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ROM: “Read-Only” 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628" y="1435847"/>
            <a:ext cx="534098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Nonvolatile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Can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read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but not written to, by</a:t>
            </a:r>
            <a:r>
              <a:rPr sz="24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processor in an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microcomputer</a:t>
            </a:r>
            <a:r>
              <a:rPr sz="24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28" y="2752721"/>
            <a:ext cx="54578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Traditionally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written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to,</a:t>
            </a:r>
            <a:r>
              <a:rPr sz="2400" spc="-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“programmed”,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before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inserting to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microcomputer</a:t>
            </a:r>
            <a:r>
              <a:rPr sz="24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Uses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828" y="3986019"/>
            <a:ext cx="545211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88975" indent="-28638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Store software program for</a:t>
            </a:r>
            <a:r>
              <a:rPr sz="2000" spc="-1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general-purpose  processor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Store constant data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(parameters)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needed by</a:t>
            </a:r>
            <a:r>
              <a:rPr sz="2000" spc="-1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Implement combinational circuits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(e.g.,</a:t>
            </a:r>
            <a:r>
              <a:rPr sz="20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decoders)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2348" y="2893170"/>
            <a:ext cx="1529715" cy="10001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baseline="24305" dirty="0">
                <a:latin typeface="Times New Roman"/>
                <a:cs typeface="Times New Roman"/>
              </a:rPr>
              <a:t>k </a:t>
            </a:r>
            <a:r>
              <a:rPr sz="1200" dirty="0">
                <a:latin typeface="Times New Roman"/>
                <a:cs typeface="Times New Roman"/>
              </a:rPr>
              <a:t>× n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4970" y="3892926"/>
            <a:ext cx="51435" cy="490220"/>
          </a:xfrm>
          <a:custGeom>
            <a:avLst/>
            <a:gdLst/>
            <a:ahLst/>
            <a:cxnLst/>
            <a:rect l="l" t="t" r="r" b="b"/>
            <a:pathLst>
              <a:path w="51434" h="490220">
                <a:moveTo>
                  <a:pt x="20574" y="413516"/>
                </a:moveTo>
                <a:lnTo>
                  <a:pt x="0" y="413516"/>
                </a:lnTo>
                <a:lnTo>
                  <a:pt x="25389" y="489716"/>
                </a:lnTo>
                <a:lnTo>
                  <a:pt x="46572" y="426220"/>
                </a:lnTo>
                <a:lnTo>
                  <a:pt x="20574" y="426220"/>
                </a:lnTo>
                <a:lnTo>
                  <a:pt x="20574" y="413516"/>
                </a:lnTo>
                <a:close/>
              </a:path>
              <a:path w="51434" h="490220">
                <a:moveTo>
                  <a:pt x="30083" y="0"/>
                </a:moveTo>
                <a:lnTo>
                  <a:pt x="20574" y="0"/>
                </a:lnTo>
                <a:lnTo>
                  <a:pt x="20574" y="426220"/>
                </a:lnTo>
                <a:lnTo>
                  <a:pt x="30083" y="426220"/>
                </a:lnTo>
                <a:lnTo>
                  <a:pt x="30083" y="0"/>
                </a:lnTo>
                <a:close/>
              </a:path>
              <a:path w="51434" h="490220">
                <a:moveTo>
                  <a:pt x="50810" y="413516"/>
                </a:moveTo>
                <a:lnTo>
                  <a:pt x="30083" y="413516"/>
                </a:lnTo>
                <a:lnTo>
                  <a:pt x="30083" y="426220"/>
                </a:lnTo>
                <a:lnTo>
                  <a:pt x="46572" y="426220"/>
                </a:lnTo>
                <a:lnTo>
                  <a:pt x="50810" y="413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8892" y="3892926"/>
            <a:ext cx="50800" cy="490220"/>
          </a:xfrm>
          <a:custGeom>
            <a:avLst/>
            <a:gdLst/>
            <a:ahLst/>
            <a:cxnLst/>
            <a:rect l="l" t="t" r="r" b="b"/>
            <a:pathLst>
              <a:path w="50800" h="490220">
                <a:moveTo>
                  <a:pt x="20695" y="413516"/>
                </a:moveTo>
                <a:lnTo>
                  <a:pt x="0" y="413516"/>
                </a:lnTo>
                <a:lnTo>
                  <a:pt x="25389" y="489716"/>
                </a:lnTo>
                <a:lnTo>
                  <a:pt x="46546" y="426220"/>
                </a:lnTo>
                <a:lnTo>
                  <a:pt x="20695" y="426220"/>
                </a:lnTo>
                <a:lnTo>
                  <a:pt x="20695" y="413516"/>
                </a:lnTo>
                <a:close/>
              </a:path>
              <a:path w="50800" h="490220">
                <a:moveTo>
                  <a:pt x="30205" y="0"/>
                </a:moveTo>
                <a:lnTo>
                  <a:pt x="20695" y="0"/>
                </a:lnTo>
                <a:lnTo>
                  <a:pt x="20695" y="426220"/>
                </a:lnTo>
                <a:lnTo>
                  <a:pt x="30205" y="426220"/>
                </a:lnTo>
                <a:lnTo>
                  <a:pt x="30205" y="0"/>
                </a:lnTo>
                <a:close/>
              </a:path>
              <a:path w="50800" h="490220">
                <a:moveTo>
                  <a:pt x="50779" y="413516"/>
                </a:moveTo>
                <a:lnTo>
                  <a:pt x="30205" y="413516"/>
                </a:lnTo>
                <a:lnTo>
                  <a:pt x="30205" y="426220"/>
                </a:lnTo>
                <a:lnTo>
                  <a:pt x="46546" y="426220"/>
                </a:lnTo>
                <a:lnTo>
                  <a:pt x="50779" y="413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32185" y="3892926"/>
            <a:ext cx="51435" cy="490220"/>
          </a:xfrm>
          <a:custGeom>
            <a:avLst/>
            <a:gdLst/>
            <a:ahLst/>
            <a:cxnLst/>
            <a:rect l="l" t="t" r="r" b="b"/>
            <a:pathLst>
              <a:path w="51434" h="490220">
                <a:moveTo>
                  <a:pt x="20695" y="413516"/>
                </a:moveTo>
                <a:lnTo>
                  <a:pt x="0" y="413516"/>
                </a:lnTo>
                <a:lnTo>
                  <a:pt x="25420" y="489716"/>
                </a:lnTo>
                <a:lnTo>
                  <a:pt x="46577" y="426220"/>
                </a:lnTo>
                <a:lnTo>
                  <a:pt x="20695" y="426220"/>
                </a:lnTo>
                <a:lnTo>
                  <a:pt x="20695" y="413516"/>
                </a:lnTo>
                <a:close/>
              </a:path>
              <a:path w="51434" h="490220">
                <a:moveTo>
                  <a:pt x="30236" y="0"/>
                </a:moveTo>
                <a:lnTo>
                  <a:pt x="20695" y="0"/>
                </a:lnTo>
                <a:lnTo>
                  <a:pt x="20695" y="426220"/>
                </a:lnTo>
                <a:lnTo>
                  <a:pt x="30236" y="426220"/>
                </a:lnTo>
                <a:lnTo>
                  <a:pt x="30236" y="0"/>
                </a:lnTo>
                <a:close/>
              </a:path>
              <a:path w="51434" h="490220">
                <a:moveTo>
                  <a:pt x="50810" y="413516"/>
                </a:moveTo>
                <a:lnTo>
                  <a:pt x="30236" y="413516"/>
                </a:lnTo>
                <a:lnTo>
                  <a:pt x="30236" y="426220"/>
                </a:lnTo>
                <a:lnTo>
                  <a:pt x="46577" y="426220"/>
                </a:lnTo>
                <a:lnTo>
                  <a:pt x="50810" y="413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87696" y="4366385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Q</a:t>
            </a:r>
            <a:r>
              <a:rPr sz="1200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2919" y="3940299"/>
            <a:ext cx="431165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800" baseline="13888" dirty="0">
                <a:latin typeface="Times New Roman"/>
                <a:cs typeface="Times New Roman"/>
              </a:rPr>
              <a:t>Q</a:t>
            </a:r>
            <a:r>
              <a:rPr sz="800" dirty="0">
                <a:latin typeface="Times New Roman"/>
                <a:cs typeface="Times New Roman"/>
              </a:rPr>
              <a:t>n-1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7016" y="3327346"/>
            <a:ext cx="186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1806" y="3600450"/>
            <a:ext cx="621030" cy="51435"/>
          </a:xfrm>
          <a:custGeom>
            <a:avLst/>
            <a:gdLst/>
            <a:ahLst/>
            <a:cxnLst/>
            <a:rect l="l" t="t" r="r" b="b"/>
            <a:pathLst>
              <a:path w="621029" h="51435">
                <a:moveTo>
                  <a:pt x="544342" y="0"/>
                </a:moveTo>
                <a:lnTo>
                  <a:pt x="544342" y="50810"/>
                </a:lnTo>
                <a:lnTo>
                  <a:pt x="606015" y="30236"/>
                </a:lnTo>
                <a:lnTo>
                  <a:pt x="557022" y="30236"/>
                </a:lnTo>
                <a:lnTo>
                  <a:pt x="557022" y="20695"/>
                </a:lnTo>
                <a:lnTo>
                  <a:pt x="606454" y="20695"/>
                </a:lnTo>
                <a:lnTo>
                  <a:pt x="544342" y="0"/>
                </a:lnTo>
                <a:close/>
              </a:path>
              <a:path w="621029" h="51435">
                <a:moveTo>
                  <a:pt x="544342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544342" y="30236"/>
                </a:lnTo>
                <a:lnTo>
                  <a:pt x="544342" y="20695"/>
                </a:lnTo>
                <a:close/>
              </a:path>
              <a:path w="621029" h="51435">
                <a:moveTo>
                  <a:pt x="606454" y="20695"/>
                </a:moveTo>
                <a:lnTo>
                  <a:pt x="557022" y="20695"/>
                </a:lnTo>
                <a:lnTo>
                  <a:pt x="557022" y="30236"/>
                </a:lnTo>
                <a:lnTo>
                  <a:pt x="606015" y="30236"/>
                </a:lnTo>
                <a:lnTo>
                  <a:pt x="620542" y="25389"/>
                </a:lnTo>
                <a:lnTo>
                  <a:pt x="606454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1806" y="3802623"/>
            <a:ext cx="621030" cy="51435"/>
          </a:xfrm>
          <a:custGeom>
            <a:avLst/>
            <a:gdLst/>
            <a:ahLst/>
            <a:cxnLst/>
            <a:rect l="l" t="t" r="r" b="b"/>
            <a:pathLst>
              <a:path w="621029" h="51435">
                <a:moveTo>
                  <a:pt x="544342" y="0"/>
                </a:moveTo>
                <a:lnTo>
                  <a:pt x="544342" y="50810"/>
                </a:lnTo>
                <a:lnTo>
                  <a:pt x="606074" y="30236"/>
                </a:lnTo>
                <a:lnTo>
                  <a:pt x="557022" y="30236"/>
                </a:lnTo>
                <a:lnTo>
                  <a:pt x="557022" y="20711"/>
                </a:lnTo>
                <a:lnTo>
                  <a:pt x="606441" y="20711"/>
                </a:lnTo>
                <a:lnTo>
                  <a:pt x="544342" y="0"/>
                </a:lnTo>
                <a:close/>
              </a:path>
              <a:path w="621029" h="51435">
                <a:moveTo>
                  <a:pt x="544342" y="20711"/>
                </a:moveTo>
                <a:lnTo>
                  <a:pt x="0" y="20711"/>
                </a:lnTo>
                <a:lnTo>
                  <a:pt x="0" y="30236"/>
                </a:lnTo>
                <a:lnTo>
                  <a:pt x="544342" y="30236"/>
                </a:lnTo>
                <a:lnTo>
                  <a:pt x="544342" y="20711"/>
                </a:lnTo>
                <a:close/>
              </a:path>
              <a:path w="621029" h="51435">
                <a:moveTo>
                  <a:pt x="606441" y="20711"/>
                </a:moveTo>
                <a:lnTo>
                  <a:pt x="557022" y="20711"/>
                </a:lnTo>
                <a:lnTo>
                  <a:pt x="557022" y="30236"/>
                </a:lnTo>
                <a:lnTo>
                  <a:pt x="606074" y="30236"/>
                </a:lnTo>
                <a:lnTo>
                  <a:pt x="620542" y="25414"/>
                </a:lnTo>
                <a:lnTo>
                  <a:pt x="606441" y="20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3729" y="3587874"/>
            <a:ext cx="279400" cy="2546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1806" y="3502151"/>
            <a:ext cx="621030" cy="51435"/>
          </a:xfrm>
          <a:custGeom>
            <a:avLst/>
            <a:gdLst/>
            <a:ahLst/>
            <a:cxnLst/>
            <a:rect l="l" t="t" r="r" b="b"/>
            <a:pathLst>
              <a:path w="621029" h="51435">
                <a:moveTo>
                  <a:pt x="544342" y="0"/>
                </a:moveTo>
                <a:lnTo>
                  <a:pt x="544342" y="50810"/>
                </a:lnTo>
                <a:lnTo>
                  <a:pt x="606015" y="30236"/>
                </a:lnTo>
                <a:lnTo>
                  <a:pt x="557022" y="30236"/>
                </a:lnTo>
                <a:lnTo>
                  <a:pt x="557022" y="20695"/>
                </a:lnTo>
                <a:lnTo>
                  <a:pt x="606454" y="20695"/>
                </a:lnTo>
                <a:lnTo>
                  <a:pt x="544342" y="0"/>
                </a:lnTo>
                <a:close/>
              </a:path>
              <a:path w="621029" h="51435">
                <a:moveTo>
                  <a:pt x="544342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544342" y="30236"/>
                </a:lnTo>
                <a:lnTo>
                  <a:pt x="544342" y="20695"/>
                </a:lnTo>
                <a:close/>
              </a:path>
              <a:path w="621029" h="51435">
                <a:moveTo>
                  <a:pt x="606454" y="20695"/>
                </a:moveTo>
                <a:lnTo>
                  <a:pt x="557022" y="20695"/>
                </a:lnTo>
                <a:lnTo>
                  <a:pt x="557022" y="30236"/>
                </a:lnTo>
                <a:lnTo>
                  <a:pt x="606015" y="30236"/>
                </a:lnTo>
                <a:lnTo>
                  <a:pt x="620542" y="25389"/>
                </a:lnTo>
                <a:lnTo>
                  <a:pt x="606454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6828" y="3892926"/>
            <a:ext cx="51435" cy="490220"/>
          </a:xfrm>
          <a:custGeom>
            <a:avLst/>
            <a:gdLst/>
            <a:ahLst/>
            <a:cxnLst/>
            <a:rect l="l" t="t" r="r" b="b"/>
            <a:pathLst>
              <a:path w="51434" h="490220">
                <a:moveTo>
                  <a:pt x="20574" y="413516"/>
                </a:moveTo>
                <a:lnTo>
                  <a:pt x="0" y="413516"/>
                </a:lnTo>
                <a:lnTo>
                  <a:pt x="25389" y="489716"/>
                </a:lnTo>
                <a:lnTo>
                  <a:pt x="46572" y="426220"/>
                </a:lnTo>
                <a:lnTo>
                  <a:pt x="20574" y="426220"/>
                </a:lnTo>
                <a:lnTo>
                  <a:pt x="20574" y="413516"/>
                </a:lnTo>
                <a:close/>
              </a:path>
              <a:path w="51434" h="490220">
                <a:moveTo>
                  <a:pt x="30114" y="0"/>
                </a:moveTo>
                <a:lnTo>
                  <a:pt x="20574" y="0"/>
                </a:lnTo>
                <a:lnTo>
                  <a:pt x="20574" y="426220"/>
                </a:lnTo>
                <a:lnTo>
                  <a:pt x="30114" y="426220"/>
                </a:lnTo>
                <a:lnTo>
                  <a:pt x="30114" y="0"/>
                </a:lnTo>
                <a:close/>
              </a:path>
              <a:path w="51434" h="490220">
                <a:moveTo>
                  <a:pt x="50810" y="413516"/>
                </a:moveTo>
                <a:lnTo>
                  <a:pt x="30114" y="413516"/>
                </a:lnTo>
                <a:lnTo>
                  <a:pt x="30114" y="426220"/>
                </a:lnTo>
                <a:lnTo>
                  <a:pt x="46572" y="426220"/>
                </a:lnTo>
                <a:lnTo>
                  <a:pt x="50810" y="413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7592" y="3049127"/>
            <a:ext cx="594995" cy="51435"/>
          </a:xfrm>
          <a:custGeom>
            <a:avLst/>
            <a:gdLst/>
            <a:ahLst/>
            <a:cxnLst/>
            <a:rect l="l" t="t" r="r" b="b"/>
            <a:pathLst>
              <a:path w="594995" h="51435">
                <a:moveTo>
                  <a:pt x="583365" y="20452"/>
                </a:moveTo>
                <a:lnTo>
                  <a:pt x="531114" y="20452"/>
                </a:lnTo>
                <a:lnTo>
                  <a:pt x="531235" y="29992"/>
                </a:lnTo>
                <a:lnTo>
                  <a:pt x="518563" y="30228"/>
                </a:lnTo>
                <a:lnTo>
                  <a:pt x="518922" y="50810"/>
                </a:lnTo>
                <a:lnTo>
                  <a:pt x="594756" y="24018"/>
                </a:lnTo>
                <a:lnTo>
                  <a:pt x="583365" y="20452"/>
                </a:lnTo>
                <a:close/>
              </a:path>
              <a:path w="594995" h="51435">
                <a:moveTo>
                  <a:pt x="518398" y="20689"/>
                </a:moveTo>
                <a:lnTo>
                  <a:pt x="0" y="30358"/>
                </a:lnTo>
                <a:lnTo>
                  <a:pt x="121" y="39898"/>
                </a:lnTo>
                <a:lnTo>
                  <a:pt x="518563" y="30228"/>
                </a:lnTo>
                <a:lnTo>
                  <a:pt x="518398" y="20689"/>
                </a:lnTo>
                <a:close/>
              </a:path>
              <a:path w="594995" h="51435">
                <a:moveTo>
                  <a:pt x="531114" y="20452"/>
                </a:moveTo>
                <a:lnTo>
                  <a:pt x="518398" y="20689"/>
                </a:lnTo>
                <a:lnTo>
                  <a:pt x="518563" y="30228"/>
                </a:lnTo>
                <a:lnTo>
                  <a:pt x="531235" y="29992"/>
                </a:lnTo>
                <a:lnTo>
                  <a:pt x="531114" y="20452"/>
                </a:lnTo>
                <a:close/>
              </a:path>
              <a:path w="594995" h="51435">
                <a:moveTo>
                  <a:pt x="518038" y="0"/>
                </a:moveTo>
                <a:lnTo>
                  <a:pt x="518398" y="20689"/>
                </a:lnTo>
                <a:lnTo>
                  <a:pt x="531114" y="20452"/>
                </a:lnTo>
                <a:lnTo>
                  <a:pt x="583365" y="20452"/>
                </a:lnTo>
                <a:lnTo>
                  <a:pt x="518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08730" y="2976749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369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5952" y="3779637"/>
            <a:ext cx="271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baseline="13888" dirty="0">
                <a:latin typeface="Times New Roman"/>
                <a:cs typeface="Times New Roman"/>
              </a:rPr>
              <a:t>A</a:t>
            </a:r>
            <a:r>
              <a:rPr sz="800" spc="5" dirty="0">
                <a:latin typeface="Times New Roman"/>
                <a:cs typeface="Times New Roman"/>
              </a:rPr>
              <a:t>k</a:t>
            </a:r>
            <a:r>
              <a:rPr sz="800" spc="-5" dirty="0">
                <a:latin typeface="Times New Roman"/>
                <a:cs typeface="Times New Roman"/>
              </a:rPr>
              <a:t>-</a:t>
            </a:r>
            <a:r>
              <a:rPr sz="80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0541" y="2518656"/>
            <a:ext cx="9283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788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212" y="342082"/>
            <a:ext cx="324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Example: 8 x 4</a:t>
            </a:r>
            <a:r>
              <a:rPr spc="-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022" y="1381879"/>
            <a:ext cx="4546600" cy="4561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Horizontal lines =</a:t>
            </a:r>
            <a:r>
              <a:rPr sz="2400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words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Vertical lines =</a:t>
            </a:r>
            <a:r>
              <a:rPr sz="24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Lines connected only at</a:t>
            </a:r>
            <a:r>
              <a:rPr sz="2400" spc="-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circles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Decoder sets word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2’s line to 1</a:t>
            </a:r>
            <a:r>
              <a:rPr sz="2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if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address input is</a:t>
            </a:r>
            <a:r>
              <a:rPr sz="2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010</a:t>
            </a:r>
            <a:endParaRPr sz="2400">
              <a:latin typeface="Times New Roman"/>
              <a:cs typeface="Times New Roman"/>
            </a:endParaRPr>
          </a:p>
          <a:p>
            <a:pPr marL="355600" marR="144780" indent="-34290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Data lines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1600" spc="-5" dirty="0">
                <a:solidFill>
                  <a:srgbClr val="00007F"/>
                </a:solidFill>
                <a:latin typeface="Times New Roman"/>
                <a:cs typeface="Times New Roman"/>
              </a:rPr>
              <a:t>3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1600" spc="-5" dirty="0">
                <a:solidFill>
                  <a:srgbClr val="00007F"/>
                </a:solidFill>
                <a:latin typeface="Times New Roman"/>
                <a:cs typeface="Times New Roman"/>
              </a:rPr>
              <a:t>1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are set to 1  because there is a</a:t>
            </a:r>
            <a:r>
              <a:rPr sz="24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“programmed” 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connection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with word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2’s</a:t>
            </a:r>
            <a:r>
              <a:rPr sz="24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line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Word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2 is not connected with</a:t>
            </a:r>
            <a:r>
              <a:rPr sz="24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lines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2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</a:t>
            </a:r>
            <a:r>
              <a:rPr sz="24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Q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Output is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1010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7906" y="2468630"/>
            <a:ext cx="3093085" cy="2292350"/>
          </a:xfrm>
          <a:custGeom>
            <a:avLst/>
            <a:gdLst/>
            <a:ahLst/>
            <a:cxnLst/>
            <a:rect l="l" t="t" r="r" b="b"/>
            <a:pathLst>
              <a:path w="3093084" h="2292350">
                <a:moveTo>
                  <a:pt x="0" y="2292345"/>
                </a:moveTo>
                <a:lnTo>
                  <a:pt x="3092470" y="2292345"/>
                </a:lnTo>
                <a:lnTo>
                  <a:pt x="3092470" y="0"/>
                </a:lnTo>
                <a:lnTo>
                  <a:pt x="0" y="0"/>
                </a:lnTo>
                <a:lnTo>
                  <a:pt x="0" y="22923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3385" y="2497578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8 × 4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4286" y="2830449"/>
            <a:ext cx="587375" cy="1383030"/>
          </a:xfrm>
          <a:custGeom>
            <a:avLst/>
            <a:gdLst/>
            <a:ahLst/>
            <a:cxnLst/>
            <a:rect l="l" t="t" r="r" b="b"/>
            <a:pathLst>
              <a:path w="587375" h="1383029">
                <a:moveTo>
                  <a:pt x="0" y="1382780"/>
                </a:moveTo>
                <a:lnTo>
                  <a:pt x="587370" y="1382780"/>
                </a:lnTo>
                <a:lnTo>
                  <a:pt x="587370" y="0"/>
                </a:lnTo>
                <a:lnTo>
                  <a:pt x="0" y="0"/>
                </a:lnTo>
                <a:lnTo>
                  <a:pt x="0" y="138278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64286" y="2830449"/>
            <a:ext cx="587375" cy="13830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latin typeface="Times New Roman"/>
                <a:cs typeface="Times New Roman"/>
              </a:rPr>
              <a:t>3×8</a:t>
            </a: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decoder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1863" y="3582923"/>
            <a:ext cx="422909" cy="51435"/>
          </a:xfrm>
          <a:custGeom>
            <a:avLst/>
            <a:gdLst/>
            <a:ahLst/>
            <a:cxnLst/>
            <a:rect l="l" t="t" r="r" b="b"/>
            <a:pathLst>
              <a:path w="422910" h="51435">
                <a:moveTo>
                  <a:pt x="346100" y="0"/>
                </a:moveTo>
                <a:lnTo>
                  <a:pt x="346100" y="50810"/>
                </a:lnTo>
                <a:lnTo>
                  <a:pt x="407773" y="30236"/>
                </a:lnTo>
                <a:lnTo>
                  <a:pt x="358780" y="30236"/>
                </a:lnTo>
                <a:lnTo>
                  <a:pt x="358780" y="20695"/>
                </a:lnTo>
                <a:lnTo>
                  <a:pt x="408213" y="20695"/>
                </a:lnTo>
                <a:lnTo>
                  <a:pt x="346100" y="0"/>
                </a:lnTo>
                <a:close/>
              </a:path>
              <a:path w="422910" h="51435">
                <a:moveTo>
                  <a:pt x="346100" y="20695"/>
                </a:moveTo>
                <a:lnTo>
                  <a:pt x="0" y="20695"/>
                </a:lnTo>
                <a:lnTo>
                  <a:pt x="0" y="30236"/>
                </a:lnTo>
                <a:lnTo>
                  <a:pt x="346100" y="30236"/>
                </a:lnTo>
                <a:lnTo>
                  <a:pt x="346100" y="20695"/>
                </a:lnTo>
                <a:close/>
              </a:path>
              <a:path w="422910" h="51435">
                <a:moveTo>
                  <a:pt x="408213" y="20695"/>
                </a:moveTo>
                <a:lnTo>
                  <a:pt x="358780" y="20695"/>
                </a:lnTo>
                <a:lnTo>
                  <a:pt x="358780" y="30236"/>
                </a:lnTo>
                <a:lnTo>
                  <a:pt x="407773" y="30236"/>
                </a:lnTo>
                <a:lnTo>
                  <a:pt x="422300" y="25389"/>
                </a:lnTo>
                <a:lnTo>
                  <a:pt x="408213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5524" y="3771900"/>
            <a:ext cx="422275" cy="50800"/>
          </a:xfrm>
          <a:custGeom>
            <a:avLst/>
            <a:gdLst/>
            <a:ahLst/>
            <a:cxnLst/>
            <a:rect l="l" t="t" r="r" b="b"/>
            <a:pathLst>
              <a:path w="422275" h="50800">
                <a:moveTo>
                  <a:pt x="407816" y="20574"/>
                </a:moveTo>
                <a:lnTo>
                  <a:pt x="358780" y="20574"/>
                </a:lnTo>
                <a:lnTo>
                  <a:pt x="358780" y="30083"/>
                </a:lnTo>
                <a:lnTo>
                  <a:pt x="346069" y="30089"/>
                </a:lnTo>
                <a:lnTo>
                  <a:pt x="346069" y="50804"/>
                </a:lnTo>
                <a:lnTo>
                  <a:pt x="422269" y="25389"/>
                </a:lnTo>
                <a:lnTo>
                  <a:pt x="407816" y="20574"/>
                </a:lnTo>
                <a:close/>
              </a:path>
              <a:path w="422275" h="50800">
                <a:moveTo>
                  <a:pt x="346069" y="20578"/>
                </a:moveTo>
                <a:lnTo>
                  <a:pt x="0" y="20695"/>
                </a:lnTo>
                <a:lnTo>
                  <a:pt x="0" y="30236"/>
                </a:lnTo>
                <a:lnTo>
                  <a:pt x="346069" y="30089"/>
                </a:lnTo>
                <a:lnTo>
                  <a:pt x="346069" y="20578"/>
                </a:lnTo>
                <a:close/>
              </a:path>
              <a:path w="422275" h="50800">
                <a:moveTo>
                  <a:pt x="358780" y="20574"/>
                </a:moveTo>
                <a:lnTo>
                  <a:pt x="346069" y="20578"/>
                </a:lnTo>
                <a:lnTo>
                  <a:pt x="346069" y="30089"/>
                </a:lnTo>
                <a:lnTo>
                  <a:pt x="358780" y="30083"/>
                </a:lnTo>
                <a:lnTo>
                  <a:pt x="358780" y="20574"/>
                </a:lnTo>
                <a:close/>
              </a:path>
              <a:path w="422275" h="50800">
                <a:moveTo>
                  <a:pt x="346069" y="0"/>
                </a:moveTo>
                <a:lnTo>
                  <a:pt x="346069" y="20578"/>
                </a:lnTo>
                <a:lnTo>
                  <a:pt x="407816" y="20574"/>
                </a:lnTo>
                <a:lnTo>
                  <a:pt x="346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1863" y="3409950"/>
            <a:ext cx="422909" cy="51435"/>
          </a:xfrm>
          <a:custGeom>
            <a:avLst/>
            <a:gdLst/>
            <a:ahLst/>
            <a:cxnLst/>
            <a:rect l="l" t="t" r="r" b="b"/>
            <a:pathLst>
              <a:path w="422910" h="51435">
                <a:moveTo>
                  <a:pt x="407847" y="20574"/>
                </a:moveTo>
                <a:lnTo>
                  <a:pt x="358780" y="20574"/>
                </a:lnTo>
                <a:lnTo>
                  <a:pt x="358780" y="30083"/>
                </a:lnTo>
                <a:lnTo>
                  <a:pt x="346100" y="30089"/>
                </a:lnTo>
                <a:lnTo>
                  <a:pt x="346100" y="50810"/>
                </a:lnTo>
                <a:lnTo>
                  <a:pt x="422300" y="25389"/>
                </a:lnTo>
                <a:lnTo>
                  <a:pt x="407847" y="20574"/>
                </a:lnTo>
                <a:close/>
              </a:path>
              <a:path w="422910" h="51435">
                <a:moveTo>
                  <a:pt x="346100" y="20578"/>
                </a:moveTo>
                <a:lnTo>
                  <a:pt x="0" y="20695"/>
                </a:lnTo>
                <a:lnTo>
                  <a:pt x="0" y="30236"/>
                </a:lnTo>
                <a:lnTo>
                  <a:pt x="346100" y="30089"/>
                </a:lnTo>
                <a:lnTo>
                  <a:pt x="346100" y="20578"/>
                </a:lnTo>
                <a:close/>
              </a:path>
              <a:path w="422910" h="51435">
                <a:moveTo>
                  <a:pt x="358780" y="20574"/>
                </a:moveTo>
                <a:lnTo>
                  <a:pt x="346100" y="20578"/>
                </a:lnTo>
                <a:lnTo>
                  <a:pt x="346100" y="30089"/>
                </a:lnTo>
                <a:lnTo>
                  <a:pt x="358780" y="30083"/>
                </a:lnTo>
                <a:lnTo>
                  <a:pt x="358780" y="20574"/>
                </a:lnTo>
                <a:close/>
              </a:path>
              <a:path w="422910" h="51435">
                <a:moveTo>
                  <a:pt x="346100" y="0"/>
                </a:moveTo>
                <a:lnTo>
                  <a:pt x="346100" y="20578"/>
                </a:lnTo>
                <a:lnTo>
                  <a:pt x="407847" y="20574"/>
                </a:lnTo>
                <a:lnTo>
                  <a:pt x="346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1863" y="3046353"/>
            <a:ext cx="422909" cy="50800"/>
          </a:xfrm>
          <a:custGeom>
            <a:avLst/>
            <a:gdLst/>
            <a:ahLst/>
            <a:cxnLst/>
            <a:rect l="l" t="t" r="r" b="b"/>
            <a:pathLst>
              <a:path w="422910" h="50800">
                <a:moveTo>
                  <a:pt x="346100" y="0"/>
                </a:moveTo>
                <a:lnTo>
                  <a:pt x="346100" y="50779"/>
                </a:lnTo>
                <a:lnTo>
                  <a:pt x="407847" y="30205"/>
                </a:lnTo>
                <a:lnTo>
                  <a:pt x="358780" y="30205"/>
                </a:lnTo>
                <a:lnTo>
                  <a:pt x="358780" y="20695"/>
                </a:lnTo>
                <a:lnTo>
                  <a:pt x="408213" y="20695"/>
                </a:lnTo>
                <a:lnTo>
                  <a:pt x="346100" y="0"/>
                </a:lnTo>
                <a:close/>
              </a:path>
              <a:path w="422910" h="50800">
                <a:moveTo>
                  <a:pt x="346100" y="20695"/>
                </a:moveTo>
                <a:lnTo>
                  <a:pt x="0" y="20695"/>
                </a:lnTo>
                <a:lnTo>
                  <a:pt x="0" y="30205"/>
                </a:lnTo>
                <a:lnTo>
                  <a:pt x="346100" y="30205"/>
                </a:lnTo>
                <a:lnTo>
                  <a:pt x="346100" y="20695"/>
                </a:lnTo>
                <a:close/>
              </a:path>
              <a:path w="422910" h="50800">
                <a:moveTo>
                  <a:pt x="408213" y="20695"/>
                </a:moveTo>
                <a:lnTo>
                  <a:pt x="358780" y="20695"/>
                </a:lnTo>
                <a:lnTo>
                  <a:pt x="358780" y="30205"/>
                </a:lnTo>
                <a:lnTo>
                  <a:pt x="407847" y="30205"/>
                </a:lnTo>
                <a:lnTo>
                  <a:pt x="422300" y="25389"/>
                </a:lnTo>
                <a:lnTo>
                  <a:pt x="408213" y="2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9895" y="2901438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5150" y="3175759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69" baseline="-1620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51666" y="2892430"/>
            <a:ext cx="1252855" cy="0"/>
          </a:xfrm>
          <a:custGeom>
            <a:avLst/>
            <a:gdLst/>
            <a:ahLst/>
            <a:cxnLst/>
            <a:rect l="l" t="t" r="r" b="b"/>
            <a:pathLst>
              <a:path w="1252854">
                <a:moveTo>
                  <a:pt x="0" y="0"/>
                </a:moveTo>
                <a:lnTo>
                  <a:pt x="125245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1666" y="3071865"/>
            <a:ext cx="1252855" cy="0"/>
          </a:xfrm>
          <a:custGeom>
            <a:avLst/>
            <a:gdLst/>
            <a:ahLst/>
            <a:cxnLst/>
            <a:rect l="l" t="t" r="r" b="b"/>
            <a:pathLst>
              <a:path w="1252854">
                <a:moveTo>
                  <a:pt x="0" y="0"/>
                </a:moveTo>
                <a:lnTo>
                  <a:pt x="125245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3190" y="4160901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1614" y="3383391"/>
            <a:ext cx="186690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" algn="ctr">
              <a:lnSpc>
                <a:spcPts val="855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ts val="1330"/>
              </a:lnSpc>
            </a:pP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baseline="-20833" dirty="0">
                <a:latin typeface="Times New Roman"/>
                <a:cs typeface="Times New Roman"/>
              </a:rPr>
              <a:t>1</a:t>
            </a:r>
            <a:endParaRPr sz="1200" baseline="-20833">
              <a:latin typeface="Times New Roman"/>
              <a:cs typeface="Times New Roman"/>
            </a:endParaRPr>
          </a:p>
          <a:p>
            <a:pPr algn="ctr">
              <a:lnSpc>
                <a:spcPts val="1435"/>
              </a:lnSpc>
            </a:pP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53190" y="3246485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3190" y="3435339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3190" y="3608435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3190" y="3797289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3190" y="3971925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0" y="0"/>
                </a:moveTo>
                <a:lnTo>
                  <a:pt x="1250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3610" y="2892430"/>
            <a:ext cx="50800" cy="1989455"/>
          </a:xfrm>
          <a:custGeom>
            <a:avLst/>
            <a:gdLst/>
            <a:ahLst/>
            <a:cxnLst/>
            <a:rect l="l" t="t" r="r" b="b"/>
            <a:pathLst>
              <a:path w="50800" h="1989454">
                <a:moveTo>
                  <a:pt x="20574" y="1912943"/>
                </a:moveTo>
                <a:lnTo>
                  <a:pt x="0" y="1912991"/>
                </a:lnTo>
                <a:lnTo>
                  <a:pt x="25389" y="1989191"/>
                </a:lnTo>
                <a:lnTo>
                  <a:pt x="46513" y="1925695"/>
                </a:lnTo>
                <a:lnTo>
                  <a:pt x="20574" y="1925695"/>
                </a:lnTo>
                <a:lnTo>
                  <a:pt x="20574" y="1912943"/>
                </a:lnTo>
                <a:close/>
              </a:path>
              <a:path w="50800" h="1989454">
                <a:moveTo>
                  <a:pt x="30083" y="1912921"/>
                </a:moveTo>
                <a:lnTo>
                  <a:pt x="20574" y="1912943"/>
                </a:lnTo>
                <a:lnTo>
                  <a:pt x="20574" y="1925695"/>
                </a:lnTo>
                <a:lnTo>
                  <a:pt x="30083" y="1925695"/>
                </a:lnTo>
                <a:lnTo>
                  <a:pt x="30083" y="1912921"/>
                </a:lnTo>
                <a:close/>
              </a:path>
              <a:path w="50800" h="1989454">
                <a:moveTo>
                  <a:pt x="50779" y="1912873"/>
                </a:moveTo>
                <a:lnTo>
                  <a:pt x="30083" y="1912921"/>
                </a:lnTo>
                <a:lnTo>
                  <a:pt x="30083" y="1925695"/>
                </a:lnTo>
                <a:lnTo>
                  <a:pt x="46513" y="1925695"/>
                </a:lnTo>
                <a:lnTo>
                  <a:pt x="50779" y="1912873"/>
                </a:lnTo>
                <a:close/>
              </a:path>
              <a:path w="50800" h="1989454">
                <a:moveTo>
                  <a:pt x="30083" y="0"/>
                </a:moveTo>
                <a:lnTo>
                  <a:pt x="20574" y="0"/>
                </a:lnTo>
                <a:lnTo>
                  <a:pt x="20574" y="1912943"/>
                </a:lnTo>
                <a:lnTo>
                  <a:pt x="30083" y="1912921"/>
                </a:lnTo>
                <a:lnTo>
                  <a:pt x="30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9614" y="2892430"/>
            <a:ext cx="50800" cy="1989455"/>
          </a:xfrm>
          <a:custGeom>
            <a:avLst/>
            <a:gdLst/>
            <a:ahLst/>
            <a:cxnLst/>
            <a:rect l="l" t="t" r="r" b="b"/>
            <a:pathLst>
              <a:path w="50800" h="1989454">
                <a:moveTo>
                  <a:pt x="20695" y="1912943"/>
                </a:moveTo>
                <a:lnTo>
                  <a:pt x="0" y="1912991"/>
                </a:lnTo>
                <a:lnTo>
                  <a:pt x="25389" y="1989191"/>
                </a:lnTo>
                <a:lnTo>
                  <a:pt x="46513" y="1925695"/>
                </a:lnTo>
                <a:lnTo>
                  <a:pt x="20695" y="1925695"/>
                </a:lnTo>
                <a:lnTo>
                  <a:pt x="20695" y="1912943"/>
                </a:lnTo>
                <a:close/>
              </a:path>
              <a:path w="50800" h="1989454">
                <a:moveTo>
                  <a:pt x="30205" y="1912921"/>
                </a:moveTo>
                <a:lnTo>
                  <a:pt x="20695" y="1912943"/>
                </a:lnTo>
                <a:lnTo>
                  <a:pt x="20695" y="1925695"/>
                </a:lnTo>
                <a:lnTo>
                  <a:pt x="30205" y="1925695"/>
                </a:lnTo>
                <a:lnTo>
                  <a:pt x="30205" y="1912921"/>
                </a:lnTo>
                <a:close/>
              </a:path>
              <a:path w="50800" h="1989454">
                <a:moveTo>
                  <a:pt x="50779" y="1912873"/>
                </a:moveTo>
                <a:lnTo>
                  <a:pt x="30205" y="1912921"/>
                </a:lnTo>
                <a:lnTo>
                  <a:pt x="30205" y="1925695"/>
                </a:lnTo>
                <a:lnTo>
                  <a:pt x="46513" y="1925695"/>
                </a:lnTo>
                <a:lnTo>
                  <a:pt x="50779" y="1912873"/>
                </a:lnTo>
                <a:close/>
              </a:path>
              <a:path w="50800" h="1989454">
                <a:moveTo>
                  <a:pt x="30205" y="0"/>
                </a:moveTo>
                <a:lnTo>
                  <a:pt x="20695" y="0"/>
                </a:lnTo>
                <a:lnTo>
                  <a:pt x="20695" y="1912943"/>
                </a:lnTo>
                <a:lnTo>
                  <a:pt x="30205" y="1912921"/>
                </a:lnTo>
                <a:lnTo>
                  <a:pt x="3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1734" y="2892430"/>
            <a:ext cx="51435" cy="1989455"/>
          </a:xfrm>
          <a:custGeom>
            <a:avLst/>
            <a:gdLst/>
            <a:ahLst/>
            <a:cxnLst/>
            <a:rect l="l" t="t" r="r" b="b"/>
            <a:pathLst>
              <a:path w="51434" h="1989454">
                <a:moveTo>
                  <a:pt x="20695" y="1912943"/>
                </a:moveTo>
                <a:lnTo>
                  <a:pt x="0" y="1912991"/>
                </a:lnTo>
                <a:lnTo>
                  <a:pt x="25511" y="1989191"/>
                </a:lnTo>
                <a:lnTo>
                  <a:pt x="46661" y="1925695"/>
                </a:lnTo>
                <a:lnTo>
                  <a:pt x="20695" y="1925695"/>
                </a:lnTo>
                <a:lnTo>
                  <a:pt x="20695" y="1912943"/>
                </a:lnTo>
                <a:close/>
              </a:path>
              <a:path w="51434" h="1989454">
                <a:moveTo>
                  <a:pt x="30205" y="1912921"/>
                </a:moveTo>
                <a:lnTo>
                  <a:pt x="20695" y="1912943"/>
                </a:lnTo>
                <a:lnTo>
                  <a:pt x="20695" y="1925695"/>
                </a:lnTo>
                <a:lnTo>
                  <a:pt x="30205" y="1925695"/>
                </a:lnTo>
                <a:lnTo>
                  <a:pt x="30205" y="1912921"/>
                </a:lnTo>
                <a:close/>
              </a:path>
              <a:path w="51434" h="1989454">
                <a:moveTo>
                  <a:pt x="50932" y="1912873"/>
                </a:moveTo>
                <a:lnTo>
                  <a:pt x="30205" y="1912921"/>
                </a:lnTo>
                <a:lnTo>
                  <a:pt x="30205" y="1925695"/>
                </a:lnTo>
                <a:lnTo>
                  <a:pt x="46661" y="1925695"/>
                </a:lnTo>
                <a:lnTo>
                  <a:pt x="50932" y="1912873"/>
                </a:lnTo>
                <a:close/>
              </a:path>
              <a:path w="51434" h="1989454">
                <a:moveTo>
                  <a:pt x="30205" y="0"/>
                </a:moveTo>
                <a:lnTo>
                  <a:pt x="20695" y="0"/>
                </a:lnTo>
                <a:lnTo>
                  <a:pt x="20695" y="1912943"/>
                </a:lnTo>
                <a:lnTo>
                  <a:pt x="30205" y="1912921"/>
                </a:lnTo>
                <a:lnTo>
                  <a:pt x="3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2790" y="2892430"/>
            <a:ext cx="50800" cy="1989455"/>
          </a:xfrm>
          <a:custGeom>
            <a:avLst/>
            <a:gdLst/>
            <a:ahLst/>
            <a:cxnLst/>
            <a:rect l="l" t="t" r="r" b="b"/>
            <a:pathLst>
              <a:path w="50800" h="1989454">
                <a:moveTo>
                  <a:pt x="20574" y="1912943"/>
                </a:moveTo>
                <a:lnTo>
                  <a:pt x="0" y="1912991"/>
                </a:lnTo>
                <a:lnTo>
                  <a:pt x="25389" y="1989191"/>
                </a:lnTo>
                <a:lnTo>
                  <a:pt x="46513" y="1925695"/>
                </a:lnTo>
                <a:lnTo>
                  <a:pt x="20574" y="1925695"/>
                </a:lnTo>
                <a:lnTo>
                  <a:pt x="20574" y="1912943"/>
                </a:lnTo>
                <a:close/>
              </a:path>
              <a:path w="50800" h="1989454">
                <a:moveTo>
                  <a:pt x="30083" y="1912921"/>
                </a:moveTo>
                <a:lnTo>
                  <a:pt x="20574" y="1912943"/>
                </a:lnTo>
                <a:lnTo>
                  <a:pt x="20574" y="1925695"/>
                </a:lnTo>
                <a:lnTo>
                  <a:pt x="30083" y="1925695"/>
                </a:lnTo>
                <a:lnTo>
                  <a:pt x="30083" y="1912921"/>
                </a:lnTo>
                <a:close/>
              </a:path>
              <a:path w="50800" h="1989454">
                <a:moveTo>
                  <a:pt x="50779" y="1912873"/>
                </a:moveTo>
                <a:lnTo>
                  <a:pt x="30083" y="1912921"/>
                </a:lnTo>
                <a:lnTo>
                  <a:pt x="30083" y="1925695"/>
                </a:lnTo>
                <a:lnTo>
                  <a:pt x="46513" y="1925695"/>
                </a:lnTo>
                <a:lnTo>
                  <a:pt x="50779" y="1912873"/>
                </a:lnTo>
                <a:close/>
              </a:path>
              <a:path w="50800" h="1989454">
                <a:moveTo>
                  <a:pt x="30083" y="0"/>
                </a:moveTo>
                <a:lnTo>
                  <a:pt x="20574" y="0"/>
                </a:lnTo>
                <a:lnTo>
                  <a:pt x="20574" y="1912943"/>
                </a:lnTo>
                <a:lnTo>
                  <a:pt x="30083" y="1912921"/>
                </a:lnTo>
                <a:lnTo>
                  <a:pt x="30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10863" y="4827268"/>
            <a:ext cx="975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705" algn="l"/>
              </a:tabLst>
            </a:pP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spc="-7" baseline="-20833" dirty="0">
                <a:latin typeface="Times New Roman"/>
                <a:cs typeface="Times New Roman"/>
              </a:rPr>
              <a:t>3	</a:t>
            </a: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spc="-7" baseline="-20833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spc="-7" baseline="-20833" dirty="0">
                <a:latin typeface="Times New Roman"/>
                <a:cs typeface="Times New Roman"/>
              </a:rPr>
              <a:t>1</a:t>
            </a:r>
            <a:r>
              <a:rPr sz="1200" spc="172" baseline="-20833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spc="-7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89660" y="2852805"/>
            <a:ext cx="1482731" cy="1547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9639" y="2892430"/>
            <a:ext cx="149225" cy="59055"/>
          </a:xfrm>
          <a:custGeom>
            <a:avLst/>
            <a:gdLst/>
            <a:ahLst/>
            <a:cxnLst/>
            <a:rect l="l" t="t" r="r" b="b"/>
            <a:pathLst>
              <a:path w="149225" h="59055">
                <a:moveTo>
                  <a:pt x="0" y="0"/>
                </a:moveTo>
                <a:lnTo>
                  <a:pt x="149230" y="587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37420" y="2860669"/>
            <a:ext cx="59055" cy="60325"/>
          </a:xfrm>
          <a:custGeom>
            <a:avLst/>
            <a:gdLst/>
            <a:ahLst/>
            <a:cxnLst/>
            <a:rect l="l" t="t" r="r" b="b"/>
            <a:pathLst>
              <a:path w="59054" h="60325">
                <a:moveTo>
                  <a:pt x="29352" y="0"/>
                </a:moveTo>
                <a:lnTo>
                  <a:pt x="17963" y="2366"/>
                </a:lnTo>
                <a:lnTo>
                  <a:pt x="8629" y="8831"/>
                </a:lnTo>
                <a:lnTo>
                  <a:pt x="2318" y="18439"/>
                </a:lnTo>
                <a:lnTo>
                  <a:pt x="0" y="30236"/>
                </a:lnTo>
                <a:lnTo>
                  <a:pt x="2318" y="41957"/>
                </a:lnTo>
                <a:lnTo>
                  <a:pt x="8629" y="51518"/>
                </a:lnTo>
                <a:lnTo>
                  <a:pt x="17963" y="57959"/>
                </a:lnTo>
                <a:lnTo>
                  <a:pt x="29352" y="60319"/>
                </a:lnTo>
                <a:lnTo>
                  <a:pt x="40806" y="57959"/>
                </a:lnTo>
                <a:lnTo>
                  <a:pt x="50166" y="51518"/>
                </a:lnTo>
                <a:lnTo>
                  <a:pt x="56479" y="41957"/>
                </a:lnTo>
                <a:lnTo>
                  <a:pt x="58795" y="30236"/>
                </a:lnTo>
                <a:lnTo>
                  <a:pt x="56479" y="18439"/>
                </a:lnTo>
                <a:lnTo>
                  <a:pt x="50166" y="8831"/>
                </a:lnTo>
                <a:lnTo>
                  <a:pt x="40806" y="2366"/>
                </a:lnTo>
                <a:lnTo>
                  <a:pt x="29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4430" y="2908310"/>
            <a:ext cx="57150" cy="62230"/>
          </a:xfrm>
          <a:custGeom>
            <a:avLst/>
            <a:gdLst/>
            <a:ahLst/>
            <a:cxnLst/>
            <a:rect l="l" t="t" r="r" b="b"/>
            <a:pathLst>
              <a:path w="57150" h="62230">
                <a:moveTo>
                  <a:pt x="28559" y="0"/>
                </a:moveTo>
                <a:lnTo>
                  <a:pt x="17462" y="2429"/>
                </a:lnTo>
                <a:lnTo>
                  <a:pt x="8382" y="9060"/>
                </a:lnTo>
                <a:lnTo>
                  <a:pt x="2250" y="18902"/>
                </a:lnTo>
                <a:lnTo>
                  <a:pt x="0" y="30967"/>
                </a:lnTo>
                <a:lnTo>
                  <a:pt x="2250" y="42999"/>
                </a:lnTo>
                <a:lnTo>
                  <a:pt x="8382" y="52856"/>
                </a:lnTo>
                <a:lnTo>
                  <a:pt x="17462" y="59518"/>
                </a:lnTo>
                <a:lnTo>
                  <a:pt x="28559" y="61965"/>
                </a:lnTo>
                <a:lnTo>
                  <a:pt x="39674" y="59518"/>
                </a:lnTo>
                <a:lnTo>
                  <a:pt x="48764" y="52856"/>
                </a:lnTo>
                <a:lnTo>
                  <a:pt x="54898" y="42999"/>
                </a:lnTo>
                <a:lnTo>
                  <a:pt x="57150" y="30967"/>
                </a:lnTo>
                <a:lnTo>
                  <a:pt x="54898" y="18902"/>
                </a:lnTo>
                <a:lnTo>
                  <a:pt x="48764" y="9060"/>
                </a:lnTo>
                <a:lnTo>
                  <a:pt x="39674" y="2429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37420" y="304330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352" y="0"/>
                </a:moveTo>
                <a:lnTo>
                  <a:pt x="17963" y="2296"/>
                </a:lnTo>
                <a:lnTo>
                  <a:pt x="8629" y="8568"/>
                </a:lnTo>
                <a:lnTo>
                  <a:pt x="2318" y="17886"/>
                </a:lnTo>
                <a:lnTo>
                  <a:pt x="0" y="29321"/>
                </a:lnTo>
                <a:lnTo>
                  <a:pt x="2318" y="40710"/>
                </a:lnTo>
                <a:lnTo>
                  <a:pt x="8629" y="50044"/>
                </a:lnTo>
                <a:lnTo>
                  <a:pt x="17963" y="56355"/>
                </a:lnTo>
                <a:lnTo>
                  <a:pt x="29352" y="58674"/>
                </a:lnTo>
                <a:lnTo>
                  <a:pt x="40806" y="56355"/>
                </a:lnTo>
                <a:lnTo>
                  <a:pt x="50166" y="50044"/>
                </a:lnTo>
                <a:lnTo>
                  <a:pt x="56479" y="40710"/>
                </a:lnTo>
                <a:lnTo>
                  <a:pt x="58795" y="29321"/>
                </a:lnTo>
                <a:lnTo>
                  <a:pt x="56479" y="17886"/>
                </a:lnTo>
                <a:lnTo>
                  <a:pt x="50166" y="8568"/>
                </a:lnTo>
                <a:lnTo>
                  <a:pt x="40806" y="2296"/>
                </a:lnTo>
                <a:lnTo>
                  <a:pt x="29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64430" y="3090915"/>
            <a:ext cx="57150" cy="60325"/>
          </a:xfrm>
          <a:custGeom>
            <a:avLst/>
            <a:gdLst/>
            <a:ahLst/>
            <a:cxnLst/>
            <a:rect l="l" t="t" r="r" b="b"/>
            <a:pathLst>
              <a:path w="57150" h="60325">
                <a:moveTo>
                  <a:pt x="28559" y="0"/>
                </a:moveTo>
                <a:lnTo>
                  <a:pt x="17462" y="2365"/>
                </a:lnTo>
                <a:lnTo>
                  <a:pt x="8382" y="8816"/>
                </a:lnTo>
                <a:lnTo>
                  <a:pt x="2250" y="18388"/>
                </a:lnTo>
                <a:lnTo>
                  <a:pt x="0" y="30114"/>
                </a:lnTo>
                <a:lnTo>
                  <a:pt x="2250" y="41854"/>
                </a:lnTo>
                <a:lnTo>
                  <a:pt x="8382" y="51457"/>
                </a:lnTo>
                <a:lnTo>
                  <a:pt x="17462" y="57940"/>
                </a:lnTo>
                <a:lnTo>
                  <a:pt x="28559" y="60319"/>
                </a:lnTo>
                <a:lnTo>
                  <a:pt x="39674" y="57940"/>
                </a:lnTo>
                <a:lnTo>
                  <a:pt x="48764" y="51457"/>
                </a:lnTo>
                <a:lnTo>
                  <a:pt x="54898" y="41854"/>
                </a:lnTo>
                <a:lnTo>
                  <a:pt x="57150" y="30114"/>
                </a:lnTo>
                <a:lnTo>
                  <a:pt x="54898" y="18388"/>
                </a:lnTo>
                <a:lnTo>
                  <a:pt x="48764" y="8816"/>
                </a:lnTo>
                <a:lnTo>
                  <a:pt x="39674" y="2365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54945" y="3068696"/>
            <a:ext cx="149225" cy="59055"/>
          </a:xfrm>
          <a:custGeom>
            <a:avLst/>
            <a:gdLst/>
            <a:ahLst/>
            <a:cxnLst/>
            <a:rect l="l" t="t" r="r" b="b"/>
            <a:pathLst>
              <a:path w="149225" h="59055">
                <a:moveTo>
                  <a:pt x="0" y="0"/>
                </a:moveTo>
                <a:lnTo>
                  <a:pt x="149230" y="586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2350" y="3436985"/>
            <a:ext cx="149225" cy="60960"/>
          </a:xfrm>
          <a:custGeom>
            <a:avLst/>
            <a:gdLst/>
            <a:ahLst/>
            <a:cxnLst/>
            <a:rect l="l" t="t" r="r" b="b"/>
            <a:pathLst>
              <a:path w="149225" h="60960">
                <a:moveTo>
                  <a:pt x="0" y="0"/>
                </a:moveTo>
                <a:lnTo>
                  <a:pt x="149230" y="603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0130" y="3408426"/>
            <a:ext cx="57150" cy="59055"/>
          </a:xfrm>
          <a:custGeom>
            <a:avLst/>
            <a:gdLst/>
            <a:ahLst/>
            <a:cxnLst/>
            <a:rect l="l" t="t" r="r" b="b"/>
            <a:pathLst>
              <a:path w="57150" h="59054">
                <a:moveTo>
                  <a:pt x="28559" y="0"/>
                </a:moveTo>
                <a:lnTo>
                  <a:pt x="17462" y="2296"/>
                </a:lnTo>
                <a:lnTo>
                  <a:pt x="8382" y="8568"/>
                </a:lnTo>
                <a:lnTo>
                  <a:pt x="2250" y="17886"/>
                </a:lnTo>
                <a:lnTo>
                  <a:pt x="0" y="29321"/>
                </a:lnTo>
                <a:lnTo>
                  <a:pt x="2250" y="40723"/>
                </a:lnTo>
                <a:lnTo>
                  <a:pt x="8382" y="50055"/>
                </a:lnTo>
                <a:lnTo>
                  <a:pt x="17462" y="56359"/>
                </a:lnTo>
                <a:lnTo>
                  <a:pt x="28559" y="58674"/>
                </a:lnTo>
                <a:lnTo>
                  <a:pt x="39674" y="56359"/>
                </a:lnTo>
                <a:lnTo>
                  <a:pt x="48764" y="50055"/>
                </a:lnTo>
                <a:lnTo>
                  <a:pt x="54898" y="40723"/>
                </a:lnTo>
                <a:lnTo>
                  <a:pt x="57150" y="29321"/>
                </a:lnTo>
                <a:lnTo>
                  <a:pt x="54898" y="17886"/>
                </a:lnTo>
                <a:lnTo>
                  <a:pt x="48764" y="8568"/>
                </a:lnTo>
                <a:lnTo>
                  <a:pt x="39674" y="2296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5616" y="3456035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29321" y="0"/>
                </a:moveTo>
                <a:lnTo>
                  <a:pt x="17886" y="2365"/>
                </a:lnTo>
                <a:lnTo>
                  <a:pt x="8568" y="8816"/>
                </a:lnTo>
                <a:lnTo>
                  <a:pt x="2296" y="18388"/>
                </a:lnTo>
                <a:lnTo>
                  <a:pt x="0" y="30114"/>
                </a:lnTo>
                <a:lnTo>
                  <a:pt x="2296" y="41859"/>
                </a:lnTo>
                <a:lnTo>
                  <a:pt x="8568" y="51473"/>
                </a:lnTo>
                <a:lnTo>
                  <a:pt x="17886" y="57966"/>
                </a:lnTo>
                <a:lnTo>
                  <a:pt x="29321" y="60350"/>
                </a:lnTo>
                <a:lnTo>
                  <a:pt x="40710" y="57966"/>
                </a:lnTo>
                <a:lnTo>
                  <a:pt x="50044" y="51473"/>
                </a:lnTo>
                <a:lnTo>
                  <a:pt x="56355" y="41859"/>
                </a:lnTo>
                <a:lnTo>
                  <a:pt x="58674" y="30114"/>
                </a:lnTo>
                <a:lnTo>
                  <a:pt x="56355" y="18388"/>
                </a:lnTo>
                <a:lnTo>
                  <a:pt x="50044" y="8816"/>
                </a:lnTo>
                <a:lnTo>
                  <a:pt x="40710" y="2365"/>
                </a:lnTo>
                <a:lnTo>
                  <a:pt x="29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72350" y="3619500"/>
            <a:ext cx="149225" cy="60325"/>
          </a:xfrm>
          <a:custGeom>
            <a:avLst/>
            <a:gdLst/>
            <a:ahLst/>
            <a:cxnLst/>
            <a:rect l="l" t="t" r="r" b="b"/>
            <a:pathLst>
              <a:path w="149225" h="60325">
                <a:moveTo>
                  <a:pt x="0" y="0"/>
                </a:moveTo>
                <a:lnTo>
                  <a:pt x="149230" y="6031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50130" y="3587739"/>
            <a:ext cx="57150" cy="62230"/>
          </a:xfrm>
          <a:custGeom>
            <a:avLst/>
            <a:gdLst/>
            <a:ahLst/>
            <a:cxnLst/>
            <a:rect l="l" t="t" r="r" b="b"/>
            <a:pathLst>
              <a:path w="57150" h="62229">
                <a:moveTo>
                  <a:pt x="28559" y="0"/>
                </a:moveTo>
                <a:lnTo>
                  <a:pt x="17462" y="2430"/>
                </a:lnTo>
                <a:lnTo>
                  <a:pt x="8382" y="9063"/>
                </a:lnTo>
                <a:lnTo>
                  <a:pt x="2250" y="18915"/>
                </a:lnTo>
                <a:lnTo>
                  <a:pt x="0" y="30998"/>
                </a:lnTo>
                <a:lnTo>
                  <a:pt x="2250" y="43016"/>
                </a:lnTo>
                <a:lnTo>
                  <a:pt x="8382" y="52875"/>
                </a:lnTo>
                <a:lnTo>
                  <a:pt x="17462" y="59544"/>
                </a:lnTo>
                <a:lnTo>
                  <a:pt x="28559" y="61996"/>
                </a:lnTo>
                <a:lnTo>
                  <a:pt x="39674" y="59544"/>
                </a:lnTo>
                <a:lnTo>
                  <a:pt x="48764" y="52875"/>
                </a:lnTo>
                <a:lnTo>
                  <a:pt x="54898" y="43016"/>
                </a:lnTo>
                <a:lnTo>
                  <a:pt x="57150" y="30998"/>
                </a:lnTo>
                <a:lnTo>
                  <a:pt x="54898" y="18915"/>
                </a:lnTo>
                <a:lnTo>
                  <a:pt x="48764" y="9063"/>
                </a:lnTo>
                <a:lnTo>
                  <a:pt x="39674" y="2430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75616" y="3638550"/>
            <a:ext cx="59055" cy="60325"/>
          </a:xfrm>
          <a:custGeom>
            <a:avLst/>
            <a:gdLst/>
            <a:ahLst/>
            <a:cxnLst/>
            <a:rect l="l" t="t" r="r" b="b"/>
            <a:pathLst>
              <a:path w="59054" h="60325">
                <a:moveTo>
                  <a:pt x="29321" y="0"/>
                </a:moveTo>
                <a:lnTo>
                  <a:pt x="17886" y="2366"/>
                </a:lnTo>
                <a:lnTo>
                  <a:pt x="8568" y="8831"/>
                </a:lnTo>
                <a:lnTo>
                  <a:pt x="2296" y="18439"/>
                </a:lnTo>
                <a:lnTo>
                  <a:pt x="0" y="30236"/>
                </a:lnTo>
                <a:lnTo>
                  <a:pt x="2296" y="41944"/>
                </a:lnTo>
                <a:lnTo>
                  <a:pt x="8568" y="51507"/>
                </a:lnTo>
                <a:lnTo>
                  <a:pt x="17886" y="57955"/>
                </a:lnTo>
                <a:lnTo>
                  <a:pt x="29321" y="60319"/>
                </a:lnTo>
                <a:lnTo>
                  <a:pt x="40710" y="57955"/>
                </a:lnTo>
                <a:lnTo>
                  <a:pt x="50044" y="51507"/>
                </a:lnTo>
                <a:lnTo>
                  <a:pt x="56355" y="41944"/>
                </a:lnTo>
                <a:lnTo>
                  <a:pt x="58674" y="30236"/>
                </a:lnTo>
                <a:lnTo>
                  <a:pt x="56355" y="18439"/>
                </a:lnTo>
                <a:lnTo>
                  <a:pt x="50044" y="8831"/>
                </a:lnTo>
                <a:lnTo>
                  <a:pt x="40710" y="2366"/>
                </a:lnTo>
                <a:lnTo>
                  <a:pt x="29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2350" y="3795643"/>
            <a:ext cx="149225" cy="60325"/>
          </a:xfrm>
          <a:custGeom>
            <a:avLst/>
            <a:gdLst/>
            <a:ahLst/>
            <a:cxnLst/>
            <a:rect l="l" t="t" r="r" b="b"/>
            <a:pathLst>
              <a:path w="149225" h="60325">
                <a:moveTo>
                  <a:pt x="0" y="0"/>
                </a:moveTo>
                <a:lnTo>
                  <a:pt x="149230" y="6032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0130" y="3764036"/>
            <a:ext cx="57150" cy="60325"/>
          </a:xfrm>
          <a:custGeom>
            <a:avLst/>
            <a:gdLst/>
            <a:ahLst/>
            <a:cxnLst/>
            <a:rect l="l" t="t" r="r" b="b"/>
            <a:pathLst>
              <a:path w="57150" h="60325">
                <a:moveTo>
                  <a:pt x="28559" y="0"/>
                </a:moveTo>
                <a:lnTo>
                  <a:pt x="17462" y="2360"/>
                </a:lnTo>
                <a:lnTo>
                  <a:pt x="8382" y="8801"/>
                </a:lnTo>
                <a:lnTo>
                  <a:pt x="2250" y="18362"/>
                </a:lnTo>
                <a:lnTo>
                  <a:pt x="0" y="30083"/>
                </a:lnTo>
                <a:lnTo>
                  <a:pt x="2250" y="41827"/>
                </a:lnTo>
                <a:lnTo>
                  <a:pt x="8382" y="51438"/>
                </a:lnTo>
                <a:lnTo>
                  <a:pt x="17462" y="57928"/>
                </a:lnTo>
                <a:lnTo>
                  <a:pt x="28559" y="60310"/>
                </a:lnTo>
                <a:lnTo>
                  <a:pt x="39674" y="57928"/>
                </a:lnTo>
                <a:lnTo>
                  <a:pt x="48764" y="51438"/>
                </a:lnTo>
                <a:lnTo>
                  <a:pt x="54898" y="41827"/>
                </a:lnTo>
                <a:lnTo>
                  <a:pt x="57150" y="30083"/>
                </a:lnTo>
                <a:lnTo>
                  <a:pt x="54898" y="18362"/>
                </a:lnTo>
                <a:lnTo>
                  <a:pt x="48764" y="8801"/>
                </a:lnTo>
                <a:lnTo>
                  <a:pt x="39674" y="2360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75616" y="3814702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29321" y="0"/>
                </a:moveTo>
                <a:lnTo>
                  <a:pt x="17886" y="2382"/>
                </a:lnTo>
                <a:lnTo>
                  <a:pt x="8568" y="8871"/>
                </a:lnTo>
                <a:lnTo>
                  <a:pt x="2296" y="18479"/>
                </a:lnTo>
                <a:lnTo>
                  <a:pt x="0" y="30217"/>
                </a:lnTo>
                <a:lnTo>
                  <a:pt x="2296" y="41963"/>
                </a:lnTo>
                <a:lnTo>
                  <a:pt x="8568" y="51574"/>
                </a:lnTo>
                <a:lnTo>
                  <a:pt x="17886" y="58065"/>
                </a:lnTo>
                <a:lnTo>
                  <a:pt x="29321" y="60447"/>
                </a:lnTo>
                <a:lnTo>
                  <a:pt x="40710" y="58065"/>
                </a:lnTo>
                <a:lnTo>
                  <a:pt x="50044" y="51574"/>
                </a:lnTo>
                <a:lnTo>
                  <a:pt x="56355" y="41963"/>
                </a:lnTo>
                <a:lnTo>
                  <a:pt x="58674" y="30217"/>
                </a:lnTo>
                <a:lnTo>
                  <a:pt x="56355" y="18479"/>
                </a:lnTo>
                <a:lnTo>
                  <a:pt x="50044" y="8871"/>
                </a:lnTo>
                <a:lnTo>
                  <a:pt x="40710" y="2382"/>
                </a:lnTo>
                <a:lnTo>
                  <a:pt x="29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2350" y="3984629"/>
            <a:ext cx="149225" cy="60325"/>
          </a:xfrm>
          <a:custGeom>
            <a:avLst/>
            <a:gdLst/>
            <a:ahLst/>
            <a:cxnLst/>
            <a:rect l="l" t="t" r="r" b="b"/>
            <a:pathLst>
              <a:path w="149225" h="60325">
                <a:moveTo>
                  <a:pt x="0" y="0"/>
                </a:moveTo>
                <a:lnTo>
                  <a:pt x="149230" y="603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50130" y="3954529"/>
            <a:ext cx="57150" cy="59055"/>
          </a:xfrm>
          <a:custGeom>
            <a:avLst/>
            <a:gdLst/>
            <a:ahLst/>
            <a:cxnLst/>
            <a:rect l="l" t="t" r="r" b="b"/>
            <a:pathLst>
              <a:path w="57150" h="59054">
                <a:moveTo>
                  <a:pt x="28559" y="0"/>
                </a:moveTo>
                <a:lnTo>
                  <a:pt x="17462" y="2296"/>
                </a:lnTo>
                <a:lnTo>
                  <a:pt x="8382" y="8569"/>
                </a:lnTo>
                <a:lnTo>
                  <a:pt x="2250" y="17891"/>
                </a:lnTo>
                <a:lnTo>
                  <a:pt x="0" y="29337"/>
                </a:lnTo>
                <a:lnTo>
                  <a:pt x="2250" y="40721"/>
                </a:lnTo>
                <a:lnTo>
                  <a:pt x="8382" y="50050"/>
                </a:lnTo>
                <a:lnTo>
                  <a:pt x="17462" y="56357"/>
                </a:lnTo>
                <a:lnTo>
                  <a:pt x="28559" y="58674"/>
                </a:lnTo>
                <a:lnTo>
                  <a:pt x="39674" y="56357"/>
                </a:lnTo>
                <a:lnTo>
                  <a:pt x="48764" y="50050"/>
                </a:lnTo>
                <a:lnTo>
                  <a:pt x="54898" y="40721"/>
                </a:lnTo>
                <a:lnTo>
                  <a:pt x="57150" y="29337"/>
                </a:lnTo>
                <a:lnTo>
                  <a:pt x="54898" y="17891"/>
                </a:lnTo>
                <a:lnTo>
                  <a:pt x="48764" y="8569"/>
                </a:lnTo>
                <a:lnTo>
                  <a:pt x="39674" y="2296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5616" y="4003678"/>
            <a:ext cx="59055" cy="60325"/>
          </a:xfrm>
          <a:custGeom>
            <a:avLst/>
            <a:gdLst/>
            <a:ahLst/>
            <a:cxnLst/>
            <a:rect l="l" t="t" r="r" b="b"/>
            <a:pathLst>
              <a:path w="59054" h="60325">
                <a:moveTo>
                  <a:pt x="29321" y="0"/>
                </a:moveTo>
                <a:lnTo>
                  <a:pt x="17886" y="2364"/>
                </a:lnTo>
                <a:lnTo>
                  <a:pt x="8568" y="8822"/>
                </a:lnTo>
                <a:lnTo>
                  <a:pt x="2296" y="18424"/>
                </a:lnTo>
                <a:lnTo>
                  <a:pt x="0" y="30217"/>
                </a:lnTo>
                <a:lnTo>
                  <a:pt x="2296" y="41943"/>
                </a:lnTo>
                <a:lnTo>
                  <a:pt x="8568" y="51509"/>
                </a:lnTo>
                <a:lnTo>
                  <a:pt x="17886" y="57954"/>
                </a:lnTo>
                <a:lnTo>
                  <a:pt x="29321" y="60316"/>
                </a:lnTo>
                <a:lnTo>
                  <a:pt x="40710" y="57954"/>
                </a:lnTo>
                <a:lnTo>
                  <a:pt x="50044" y="51509"/>
                </a:lnTo>
                <a:lnTo>
                  <a:pt x="56355" y="41943"/>
                </a:lnTo>
                <a:lnTo>
                  <a:pt x="58674" y="30217"/>
                </a:lnTo>
                <a:lnTo>
                  <a:pt x="56355" y="18424"/>
                </a:lnTo>
                <a:lnTo>
                  <a:pt x="50044" y="8822"/>
                </a:lnTo>
                <a:lnTo>
                  <a:pt x="40710" y="2364"/>
                </a:lnTo>
                <a:lnTo>
                  <a:pt x="29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7165" y="4173604"/>
            <a:ext cx="151130" cy="60325"/>
          </a:xfrm>
          <a:custGeom>
            <a:avLst/>
            <a:gdLst/>
            <a:ahLst/>
            <a:cxnLst/>
            <a:rect l="l" t="t" r="r" b="b"/>
            <a:pathLst>
              <a:path w="151129" h="60325">
                <a:moveTo>
                  <a:pt x="0" y="0"/>
                </a:moveTo>
                <a:lnTo>
                  <a:pt x="150754" y="603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54946" y="414337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352" y="0"/>
                </a:moveTo>
                <a:lnTo>
                  <a:pt x="17899" y="2315"/>
                </a:lnTo>
                <a:lnTo>
                  <a:pt x="8572" y="8618"/>
                </a:lnTo>
                <a:lnTo>
                  <a:pt x="2297" y="17946"/>
                </a:lnTo>
                <a:lnTo>
                  <a:pt x="0" y="29337"/>
                </a:lnTo>
                <a:lnTo>
                  <a:pt x="2297" y="40797"/>
                </a:lnTo>
                <a:lnTo>
                  <a:pt x="8572" y="50165"/>
                </a:lnTo>
                <a:lnTo>
                  <a:pt x="17899" y="56486"/>
                </a:lnTo>
                <a:lnTo>
                  <a:pt x="29352" y="58805"/>
                </a:lnTo>
                <a:lnTo>
                  <a:pt x="40736" y="56486"/>
                </a:lnTo>
                <a:lnTo>
                  <a:pt x="50059" y="50165"/>
                </a:lnTo>
                <a:lnTo>
                  <a:pt x="56359" y="40797"/>
                </a:lnTo>
                <a:lnTo>
                  <a:pt x="58674" y="29337"/>
                </a:lnTo>
                <a:lnTo>
                  <a:pt x="56359" y="17946"/>
                </a:lnTo>
                <a:lnTo>
                  <a:pt x="50059" y="8618"/>
                </a:lnTo>
                <a:lnTo>
                  <a:pt x="40736" y="2315"/>
                </a:lnTo>
                <a:lnTo>
                  <a:pt x="29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1956" y="4192654"/>
            <a:ext cx="57150" cy="60325"/>
          </a:xfrm>
          <a:custGeom>
            <a:avLst/>
            <a:gdLst/>
            <a:ahLst/>
            <a:cxnLst/>
            <a:rect l="l" t="t" r="r" b="b"/>
            <a:pathLst>
              <a:path w="57150" h="60325">
                <a:moveTo>
                  <a:pt x="28559" y="0"/>
                </a:moveTo>
                <a:lnTo>
                  <a:pt x="17410" y="2362"/>
                </a:lnTo>
                <a:lnTo>
                  <a:pt x="8336" y="8807"/>
                </a:lnTo>
                <a:lnTo>
                  <a:pt x="2233" y="18373"/>
                </a:lnTo>
                <a:lnTo>
                  <a:pt x="0" y="30099"/>
                </a:lnTo>
                <a:lnTo>
                  <a:pt x="2233" y="41837"/>
                </a:lnTo>
                <a:lnTo>
                  <a:pt x="8336" y="51445"/>
                </a:lnTo>
                <a:lnTo>
                  <a:pt x="17410" y="57934"/>
                </a:lnTo>
                <a:lnTo>
                  <a:pt x="28559" y="60316"/>
                </a:lnTo>
                <a:lnTo>
                  <a:pt x="39674" y="57934"/>
                </a:lnTo>
                <a:lnTo>
                  <a:pt x="48764" y="51445"/>
                </a:lnTo>
                <a:lnTo>
                  <a:pt x="54898" y="41837"/>
                </a:lnTo>
                <a:lnTo>
                  <a:pt x="57150" y="30099"/>
                </a:lnTo>
                <a:lnTo>
                  <a:pt x="54898" y="18373"/>
                </a:lnTo>
                <a:lnTo>
                  <a:pt x="48764" y="8807"/>
                </a:lnTo>
                <a:lnTo>
                  <a:pt x="39674" y="2362"/>
                </a:lnTo>
                <a:lnTo>
                  <a:pt x="28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574923" y="4395595"/>
            <a:ext cx="98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Times New Roman"/>
                <a:cs typeface="Times New Roman"/>
              </a:rPr>
              <a:t>programm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53815" y="4669915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able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49015" y="4944235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conn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c</a:t>
            </a:r>
            <a:r>
              <a:rPr sz="1800" i="1" spc="5" dirty="0">
                <a:latin typeface="Times New Roman"/>
                <a:cs typeface="Times New Roman"/>
              </a:rPr>
              <a:t>t</a:t>
            </a:r>
            <a:r>
              <a:rPr sz="1800" i="1" dirty="0">
                <a:latin typeface="Times New Roman"/>
                <a:cs typeface="Times New Roman"/>
              </a:rPr>
              <a:t>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31064" y="3399800"/>
            <a:ext cx="265430" cy="74295"/>
          </a:xfrm>
          <a:custGeom>
            <a:avLst/>
            <a:gdLst/>
            <a:ahLst/>
            <a:cxnLst/>
            <a:rect l="l" t="t" r="r" b="b"/>
            <a:pathLst>
              <a:path w="265429" h="74295">
                <a:moveTo>
                  <a:pt x="89275" y="0"/>
                </a:moveTo>
                <a:lnTo>
                  <a:pt x="0" y="37185"/>
                </a:lnTo>
                <a:lnTo>
                  <a:pt x="89275" y="74279"/>
                </a:lnTo>
                <a:lnTo>
                  <a:pt x="92049" y="73152"/>
                </a:lnTo>
                <a:lnTo>
                  <a:pt x="94091" y="68305"/>
                </a:lnTo>
                <a:lnTo>
                  <a:pt x="92964" y="65532"/>
                </a:lnTo>
                <a:lnTo>
                  <a:pt x="90403" y="64495"/>
                </a:lnTo>
                <a:lnTo>
                  <a:pt x="36163" y="41910"/>
                </a:lnTo>
                <a:lnTo>
                  <a:pt x="12435" y="41910"/>
                </a:lnTo>
                <a:lnTo>
                  <a:pt x="12435" y="32369"/>
                </a:lnTo>
                <a:lnTo>
                  <a:pt x="36142" y="32369"/>
                </a:lnTo>
                <a:lnTo>
                  <a:pt x="90403" y="9753"/>
                </a:lnTo>
                <a:lnTo>
                  <a:pt x="92964" y="8747"/>
                </a:lnTo>
                <a:lnTo>
                  <a:pt x="94091" y="5943"/>
                </a:lnTo>
                <a:lnTo>
                  <a:pt x="93085" y="3535"/>
                </a:lnTo>
                <a:lnTo>
                  <a:pt x="92049" y="1127"/>
                </a:lnTo>
                <a:lnTo>
                  <a:pt x="89275" y="0"/>
                </a:lnTo>
                <a:close/>
              </a:path>
              <a:path w="265429" h="74295">
                <a:moveTo>
                  <a:pt x="36142" y="32369"/>
                </a:moveTo>
                <a:lnTo>
                  <a:pt x="12435" y="32369"/>
                </a:lnTo>
                <a:lnTo>
                  <a:pt x="12435" y="41910"/>
                </a:lnTo>
                <a:lnTo>
                  <a:pt x="36163" y="41910"/>
                </a:lnTo>
                <a:lnTo>
                  <a:pt x="35211" y="41513"/>
                </a:lnTo>
                <a:lnTo>
                  <a:pt x="14203" y="41513"/>
                </a:lnTo>
                <a:lnTo>
                  <a:pt x="14203" y="32766"/>
                </a:lnTo>
                <a:lnTo>
                  <a:pt x="35191" y="32766"/>
                </a:lnTo>
                <a:lnTo>
                  <a:pt x="36142" y="32369"/>
                </a:lnTo>
                <a:close/>
              </a:path>
              <a:path w="265429" h="74295">
                <a:moveTo>
                  <a:pt x="265176" y="32369"/>
                </a:moveTo>
                <a:lnTo>
                  <a:pt x="36142" y="32369"/>
                </a:lnTo>
                <a:lnTo>
                  <a:pt x="24702" y="37137"/>
                </a:lnTo>
                <a:lnTo>
                  <a:pt x="36163" y="41910"/>
                </a:lnTo>
                <a:lnTo>
                  <a:pt x="265176" y="41910"/>
                </a:lnTo>
                <a:lnTo>
                  <a:pt x="265176" y="32369"/>
                </a:lnTo>
                <a:close/>
              </a:path>
              <a:path w="265429" h="74295">
                <a:moveTo>
                  <a:pt x="14203" y="32766"/>
                </a:moveTo>
                <a:lnTo>
                  <a:pt x="14203" y="41513"/>
                </a:lnTo>
                <a:lnTo>
                  <a:pt x="24702" y="37137"/>
                </a:lnTo>
                <a:lnTo>
                  <a:pt x="14203" y="32766"/>
                </a:lnTo>
                <a:close/>
              </a:path>
              <a:path w="265429" h="74295">
                <a:moveTo>
                  <a:pt x="24702" y="37137"/>
                </a:moveTo>
                <a:lnTo>
                  <a:pt x="14203" y="41513"/>
                </a:lnTo>
                <a:lnTo>
                  <a:pt x="35211" y="41513"/>
                </a:lnTo>
                <a:lnTo>
                  <a:pt x="24702" y="37137"/>
                </a:lnTo>
                <a:close/>
              </a:path>
              <a:path w="265429" h="74295">
                <a:moveTo>
                  <a:pt x="35191" y="32766"/>
                </a:moveTo>
                <a:lnTo>
                  <a:pt x="14203" y="32766"/>
                </a:lnTo>
                <a:lnTo>
                  <a:pt x="24702" y="37137"/>
                </a:lnTo>
                <a:lnTo>
                  <a:pt x="35191" y="32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054727" y="4136895"/>
            <a:ext cx="432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data  line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475616" y="4244339"/>
            <a:ext cx="431800" cy="74295"/>
          </a:xfrm>
          <a:custGeom>
            <a:avLst/>
            <a:gdLst/>
            <a:ahLst/>
            <a:cxnLst/>
            <a:rect l="l" t="t" r="r" b="b"/>
            <a:pathLst>
              <a:path w="431800" h="74295">
                <a:moveTo>
                  <a:pt x="89154" y="0"/>
                </a:moveTo>
                <a:lnTo>
                  <a:pt x="0" y="37088"/>
                </a:lnTo>
                <a:lnTo>
                  <a:pt x="89154" y="74295"/>
                </a:lnTo>
                <a:lnTo>
                  <a:pt x="91927" y="73152"/>
                </a:lnTo>
                <a:lnTo>
                  <a:pt x="93969" y="68330"/>
                </a:lnTo>
                <a:lnTo>
                  <a:pt x="92811" y="65532"/>
                </a:lnTo>
                <a:lnTo>
                  <a:pt x="90281" y="64520"/>
                </a:lnTo>
                <a:lnTo>
                  <a:pt x="36024" y="41910"/>
                </a:lnTo>
                <a:lnTo>
                  <a:pt x="12313" y="41910"/>
                </a:lnTo>
                <a:lnTo>
                  <a:pt x="12313" y="32385"/>
                </a:lnTo>
                <a:lnTo>
                  <a:pt x="36024" y="32385"/>
                </a:lnTo>
                <a:lnTo>
                  <a:pt x="90281" y="9774"/>
                </a:lnTo>
                <a:lnTo>
                  <a:pt x="92811" y="8763"/>
                </a:lnTo>
                <a:lnTo>
                  <a:pt x="93969" y="5964"/>
                </a:lnTo>
                <a:lnTo>
                  <a:pt x="91927" y="1143"/>
                </a:lnTo>
                <a:lnTo>
                  <a:pt x="89154" y="0"/>
                </a:lnTo>
                <a:close/>
              </a:path>
              <a:path w="431800" h="74295">
                <a:moveTo>
                  <a:pt x="36024" y="32385"/>
                </a:moveTo>
                <a:lnTo>
                  <a:pt x="12313" y="32385"/>
                </a:lnTo>
                <a:lnTo>
                  <a:pt x="12313" y="41910"/>
                </a:lnTo>
                <a:lnTo>
                  <a:pt x="36024" y="41910"/>
                </a:lnTo>
                <a:lnTo>
                  <a:pt x="35110" y="41529"/>
                </a:lnTo>
                <a:lnTo>
                  <a:pt x="14081" y="41529"/>
                </a:lnTo>
                <a:lnTo>
                  <a:pt x="14081" y="32766"/>
                </a:lnTo>
                <a:lnTo>
                  <a:pt x="35110" y="32766"/>
                </a:lnTo>
                <a:lnTo>
                  <a:pt x="36024" y="32385"/>
                </a:lnTo>
                <a:close/>
              </a:path>
              <a:path w="431800" h="74295">
                <a:moveTo>
                  <a:pt x="431779" y="32385"/>
                </a:moveTo>
                <a:lnTo>
                  <a:pt x="36024" y="32385"/>
                </a:lnTo>
                <a:lnTo>
                  <a:pt x="24596" y="37147"/>
                </a:lnTo>
                <a:lnTo>
                  <a:pt x="36024" y="41910"/>
                </a:lnTo>
                <a:lnTo>
                  <a:pt x="431779" y="41910"/>
                </a:lnTo>
                <a:lnTo>
                  <a:pt x="431779" y="32385"/>
                </a:lnTo>
                <a:close/>
              </a:path>
              <a:path w="431800" h="74295">
                <a:moveTo>
                  <a:pt x="14081" y="32766"/>
                </a:moveTo>
                <a:lnTo>
                  <a:pt x="14081" y="41529"/>
                </a:lnTo>
                <a:lnTo>
                  <a:pt x="24596" y="37147"/>
                </a:lnTo>
                <a:lnTo>
                  <a:pt x="14081" y="32766"/>
                </a:lnTo>
                <a:close/>
              </a:path>
              <a:path w="431800" h="74295">
                <a:moveTo>
                  <a:pt x="24596" y="37147"/>
                </a:moveTo>
                <a:lnTo>
                  <a:pt x="14081" y="41529"/>
                </a:lnTo>
                <a:lnTo>
                  <a:pt x="35110" y="41529"/>
                </a:lnTo>
                <a:lnTo>
                  <a:pt x="24596" y="37147"/>
                </a:lnTo>
                <a:close/>
              </a:path>
              <a:path w="431800" h="74295">
                <a:moveTo>
                  <a:pt x="35110" y="32766"/>
                </a:moveTo>
                <a:lnTo>
                  <a:pt x="14081" y="32766"/>
                </a:lnTo>
                <a:lnTo>
                  <a:pt x="24596" y="37147"/>
                </a:lnTo>
                <a:lnTo>
                  <a:pt x="35110" y="32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76774" y="2744212"/>
            <a:ext cx="85153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word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sz="1800" spc="-5" dirty="0">
                <a:latin typeface="Times New Roman"/>
                <a:cs typeface="Times New Roman"/>
              </a:rPr>
              <a:t>word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sz="1800" spc="-5" dirty="0">
                <a:solidFill>
                  <a:srgbClr val="00FFFF"/>
                </a:solidFill>
                <a:latin typeface="Times New Roman"/>
                <a:cs typeface="Times New Roman"/>
              </a:rPr>
              <a:t>word</a:t>
            </a:r>
            <a:r>
              <a:rPr sz="1800" spc="-8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FFFF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377190">
              <a:lnSpc>
                <a:spcPts val="1760"/>
              </a:lnSpc>
            </a:pPr>
            <a:r>
              <a:rPr sz="1800" i="1" dirty="0">
                <a:latin typeface="Times New Roman"/>
                <a:cs typeface="Times New Roman"/>
              </a:rPr>
              <a:t>wo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434975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370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79545" y="1988307"/>
            <a:ext cx="892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Internal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674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8988" y="6393863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371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828" y="467354"/>
            <a:ext cx="8336915" cy="5002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644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Memory –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ROM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Nonvolatile</a:t>
            </a:r>
            <a:r>
              <a:rPr sz="28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endParaRPr sz="2800">
              <a:latin typeface="Times New Roman"/>
              <a:cs typeface="Times New Roman"/>
            </a:endParaRPr>
          </a:p>
          <a:p>
            <a:pPr marL="355600" lvl="1">
              <a:lnSpc>
                <a:spcPct val="100000"/>
              </a:lnSpc>
              <a:spcBef>
                <a:spcPts val="1715"/>
              </a:spcBef>
              <a:buChar char="-"/>
              <a:tabLst>
                <a:tab pos="50355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SRAM and DRAM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attractive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their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speed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7F"/>
              </a:buClr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355600" marR="5080" lvl="1">
              <a:lnSpc>
                <a:spcPct val="100000"/>
              </a:lnSpc>
              <a:buChar char="-"/>
              <a:tabLst>
                <a:tab pos="50355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however, they are volatile which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means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when the power is removed, the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data  is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lost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7F"/>
              </a:buClr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355600" marR="570230" lvl="1">
              <a:lnSpc>
                <a:spcPct val="100000"/>
              </a:lnSpc>
              <a:buChar char="-"/>
              <a:tabLst>
                <a:tab pos="503555" algn="l"/>
                <a:tab pos="195580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for a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microcomputer,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we need a nonvolatile storage device so that</a:t>
            </a:r>
            <a:r>
              <a:rPr sz="2000" spc="-1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upon  power-up,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	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computer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knows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what to</a:t>
            </a:r>
            <a:r>
              <a:rPr sz="2000" spc="-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do.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7F"/>
              </a:buClr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355600" lvl="1">
              <a:lnSpc>
                <a:spcPct val="100000"/>
              </a:lnSpc>
              <a:buChar char="-"/>
              <a:tabLst>
                <a:tab pos="50355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currently, the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most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popular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semiconductor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ROM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Flash (or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EEprom)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7F"/>
              </a:buClr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355600" lvl="1">
              <a:lnSpc>
                <a:spcPct val="100000"/>
              </a:lnSpc>
              <a:buChar char="-"/>
              <a:tabLst>
                <a:tab pos="503555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before looking at the details of a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Flash transistor, let’s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first look at</a:t>
            </a:r>
            <a:r>
              <a:rPr sz="2000" spc="-2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201676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different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types	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of ROM arrays and addressing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modes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65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036" y="461589"/>
            <a:ext cx="1741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34" dirty="0">
                <a:solidFill>
                  <a:srgbClr val="000000"/>
                </a:solidFill>
                <a:latin typeface="Arial"/>
                <a:cs typeface="Arial"/>
              </a:rPr>
              <a:t>Sh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b="0" spc="18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4400" b="0" spc="1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114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0" spc="-1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400" b="0" spc="-48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6390"/>
            <a:ext cx="6888480" cy="10382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1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85" dirty="0">
                <a:latin typeface="Arial"/>
                <a:cs typeface="Arial"/>
              </a:rPr>
              <a:t>Logical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Shift: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“hifts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number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left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right</a:t>
            </a:r>
            <a:r>
              <a:rPr sz="2800" spc="-135" dirty="0">
                <a:latin typeface="Arial"/>
                <a:cs typeface="Arial"/>
              </a:rPr>
              <a:t> and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fills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with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0’s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2366" y="2647819"/>
            <a:ext cx="12369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  <a:tabLst>
                <a:tab pos="423545" algn="l"/>
              </a:tabLst>
            </a:pPr>
            <a:r>
              <a:rPr sz="2400" spc="-120" dirty="0">
                <a:latin typeface="Arial"/>
                <a:cs typeface="Arial"/>
              </a:rPr>
              <a:t>1</a:t>
            </a:r>
            <a:r>
              <a:rPr sz="2400" spc="-120" dirty="0">
                <a:latin typeface="Times New Roman"/>
                <a:cs typeface="Times New Roman"/>
              </a:rPr>
              <a:t>	</a:t>
            </a:r>
            <a:r>
              <a:rPr sz="2400" spc="-125" dirty="0">
                <a:latin typeface="Arial"/>
                <a:cs typeface="Arial"/>
              </a:rPr>
              <a:t>1011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6192" y="2558919"/>
            <a:ext cx="135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20" dirty="0">
                <a:latin typeface="Arial"/>
                <a:cs typeface="Arial"/>
              </a:rPr>
              <a:t>SL1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0110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526759"/>
            <a:ext cx="3354704" cy="142621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1557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sz="2400" spc="-125" dirty="0">
                <a:latin typeface="Arial"/>
                <a:cs typeface="Arial"/>
              </a:rPr>
              <a:t>1011 </a:t>
            </a:r>
            <a:r>
              <a:rPr sz="2400" spc="-425" dirty="0">
                <a:latin typeface="Arial"/>
                <a:cs typeface="Arial"/>
              </a:rPr>
              <a:t>LSR </a:t>
            </a:r>
            <a:r>
              <a:rPr sz="2400" spc="-120" dirty="0">
                <a:latin typeface="Arial"/>
                <a:cs typeface="Arial"/>
              </a:rPr>
              <a:t>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010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Arial"/>
                <a:cs typeface="Arial"/>
              </a:rPr>
              <a:t>Arithmetic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Shift: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30" dirty="0">
                <a:latin typeface="Arial"/>
                <a:cs typeface="Arial"/>
              </a:rPr>
              <a:t>Shifts </a:t>
            </a:r>
            <a:r>
              <a:rPr sz="2800" spc="-90" dirty="0">
                <a:latin typeface="Arial"/>
                <a:cs typeface="Arial"/>
              </a:rPr>
              <a:t>number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left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8006" y="3602487"/>
            <a:ext cx="10661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right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001" y="3501013"/>
            <a:ext cx="1963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065" algn="l"/>
              </a:tabLst>
            </a:pPr>
            <a:r>
              <a:rPr sz="2800" spc="-75" dirty="0">
                <a:latin typeface="Arial"/>
                <a:cs typeface="Arial"/>
              </a:rPr>
              <a:t>.</a:t>
            </a:r>
            <a:r>
              <a:rPr sz="2800" spc="-75" dirty="0">
                <a:latin typeface="Times New Roman"/>
                <a:cs typeface="Times New Roman"/>
              </a:rPr>
              <a:t>	</a:t>
            </a:r>
            <a:r>
              <a:rPr sz="2800" spc="-175" dirty="0">
                <a:latin typeface="Arial"/>
                <a:cs typeface="Arial"/>
              </a:rPr>
              <a:t>Rt </a:t>
            </a:r>
            <a:r>
              <a:rPr sz="2800" spc="-35" dirty="0">
                <a:latin typeface="Arial"/>
                <a:cs typeface="Arial"/>
              </a:rPr>
              <a:t>shift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sign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2646" y="3602487"/>
            <a:ext cx="11315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220" dirty="0">
                <a:latin typeface="Arial"/>
                <a:cs typeface="Arial"/>
              </a:rPr>
              <a:t>e</a:t>
            </a:r>
            <a:r>
              <a:rPr sz="2800" spc="-180" dirty="0">
                <a:latin typeface="Arial"/>
                <a:cs typeface="Arial"/>
              </a:rPr>
              <a:t>x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165" dirty="0">
                <a:latin typeface="Arial"/>
                <a:cs typeface="Arial"/>
              </a:rPr>
              <a:t>ends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4581" y="3967358"/>
            <a:ext cx="221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1011 </a:t>
            </a:r>
            <a:r>
              <a:rPr sz="2400" spc="-290" dirty="0">
                <a:latin typeface="Arial"/>
                <a:cs typeface="Arial"/>
              </a:rPr>
              <a:t>ASL1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0110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935361"/>
            <a:ext cx="3393440" cy="9550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1557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sz="2400" spc="-125" dirty="0">
                <a:latin typeface="Arial"/>
                <a:cs typeface="Arial"/>
              </a:rPr>
              <a:t>1011 </a:t>
            </a:r>
            <a:r>
              <a:rPr sz="2400" spc="-315" dirty="0">
                <a:latin typeface="Arial"/>
                <a:cs typeface="Arial"/>
              </a:rPr>
              <a:t>ASR1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1101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Rotate: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450" y="4909572"/>
            <a:ext cx="2897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30" dirty="0">
                <a:latin typeface="Arial"/>
                <a:cs typeface="Arial"/>
              </a:rPr>
              <a:t>Shifts </a:t>
            </a:r>
            <a:r>
              <a:rPr sz="2800" spc="-90" dirty="0">
                <a:latin typeface="Arial"/>
                <a:cs typeface="Arial"/>
              </a:rPr>
              <a:t>number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left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8006" y="5011045"/>
            <a:ext cx="95123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righ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2032" y="4909572"/>
            <a:ext cx="2415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fills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35" dirty="0">
                <a:latin typeface="Arial"/>
                <a:cs typeface="Arial"/>
              </a:rPr>
              <a:t>lo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4646" y="5011045"/>
            <a:ext cx="8591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100" dirty="0">
                <a:latin typeface="Arial"/>
                <a:cs typeface="Arial"/>
              </a:rPr>
              <a:t>st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0591" y="5375856"/>
            <a:ext cx="252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25" dirty="0">
                <a:latin typeface="Arial"/>
                <a:cs typeface="Arial"/>
              </a:rPr>
              <a:t>1011 </a:t>
            </a:r>
            <a:r>
              <a:rPr sz="2400" spc="-325" dirty="0">
                <a:latin typeface="Arial"/>
                <a:cs typeface="Arial"/>
              </a:rPr>
              <a:t>ROR1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1101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3934" y="5375856"/>
            <a:ext cx="2262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1011 </a:t>
            </a:r>
            <a:r>
              <a:rPr sz="2400" spc="-300" dirty="0">
                <a:latin typeface="Arial"/>
                <a:cs typeface="Arial"/>
              </a:rPr>
              <a:t>ROL1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0111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6200" y="2438399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2800" y="2438399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37338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2800" y="37338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6200" y="50292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9000" y="50292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304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288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824" y="467354"/>
            <a:ext cx="183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</a:rPr>
              <a:t>Memory –</a:t>
            </a:r>
            <a:r>
              <a:rPr sz="2000" spc="-95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ROM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29285" y="928496"/>
            <a:ext cx="8380095" cy="5701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r>
              <a:rPr sz="28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Arrays</a:t>
            </a:r>
            <a:endParaRPr sz="2800">
              <a:latin typeface="Times New Roman"/>
              <a:cs typeface="Times New Roman"/>
            </a:endParaRPr>
          </a:p>
          <a:p>
            <a:pPr marL="584200" lvl="1" indent="-228600">
              <a:lnSpc>
                <a:spcPct val="100000"/>
              </a:lnSpc>
              <a:spcBef>
                <a:spcPts val="1720"/>
              </a:spcBef>
              <a:buChar char="-"/>
              <a:tabLst>
                <a:tab pos="488950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There are two basic </a:t>
            </a:r>
            <a:r>
              <a:rPr sz="1800" spc="5" dirty="0">
                <a:solidFill>
                  <a:srgbClr val="00007F"/>
                </a:solidFill>
                <a:latin typeface="Times New Roman"/>
                <a:cs typeface="Times New Roman"/>
              </a:rPr>
              <a:t>types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of ROM</a:t>
            </a:r>
            <a:r>
              <a:rPr sz="18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7F"/>
                </a:solidFill>
                <a:latin typeface="Times New Roman"/>
                <a:cs typeface="Times New Roman"/>
              </a:rPr>
              <a:t>arrays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1174115" lvl="2" indent="-247015">
              <a:lnSpc>
                <a:spcPct val="100000"/>
              </a:lnSpc>
              <a:buAutoNum type="arabicParenR"/>
              <a:tabLst>
                <a:tab pos="1174750" algn="l"/>
              </a:tabLst>
            </a:pP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NOR-based ROM</a:t>
            </a:r>
            <a:endParaRPr sz="1800">
              <a:latin typeface="Times New Roman"/>
              <a:cs typeface="Times New Roman"/>
            </a:endParaRPr>
          </a:p>
          <a:p>
            <a:pPr marL="1174115" lvl="2" indent="-247015">
              <a:lnSpc>
                <a:spcPts val="2140"/>
              </a:lnSpc>
              <a:buAutoNum type="arabicParenR"/>
              <a:tabLst>
                <a:tab pos="1174750" algn="l"/>
              </a:tabLst>
            </a:pP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NAND-based</a:t>
            </a:r>
            <a:r>
              <a:rPr sz="1800" spc="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ts val="3340"/>
              </a:lnSpc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NOR-based</a:t>
            </a:r>
            <a:r>
              <a:rPr sz="2800" spc="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2800">
              <a:latin typeface="Times New Roman"/>
              <a:cs typeface="Times New Roman"/>
            </a:endParaRPr>
          </a:p>
          <a:p>
            <a:pPr marL="503555" lvl="1" indent="-104139">
              <a:lnSpc>
                <a:spcPct val="100000"/>
              </a:lnSpc>
              <a:spcBef>
                <a:spcPts val="1720"/>
              </a:spcBef>
              <a:buSzPct val="77777"/>
              <a:buChar char="-"/>
              <a:tabLst>
                <a:tab pos="504190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All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Lines are pulled-up using a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PMOS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transistor (or</a:t>
            </a:r>
            <a:r>
              <a:rPr sz="18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resistor)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584200" marR="106680" lvl="1" indent="-172720">
              <a:lnSpc>
                <a:spcPct val="100000"/>
              </a:lnSpc>
              <a:buChar char="-"/>
              <a:tabLst>
                <a:tab pos="546735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The Row Lines are connected to the gates of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transistors at the intersection</a:t>
            </a:r>
            <a:r>
              <a:rPr sz="18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of  Row and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</a:t>
            </a:r>
            <a:r>
              <a:rPr sz="18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Lines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546100" lvl="1" indent="-134620">
              <a:lnSpc>
                <a:spcPct val="100000"/>
              </a:lnSpc>
              <a:buChar char="-"/>
              <a:tabLst>
                <a:tab pos="546735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The presence or absence of the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transistors dictates whether a 1 or a 0 is</a:t>
            </a:r>
            <a:r>
              <a:rPr sz="1800" spc="-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stored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526415" marR="71755" lvl="1" indent="-114935">
              <a:lnSpc>
                <a:spcPct val="100000"/>
              </a:lnSpc>
              <a:buChar char="-"/>
              <a:tabLst>
                <a:tab pos="546735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If the </a:t>
            </a:r>
            <a:r>
              <a:rPr sz="1800" spc="-10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transistor is present, it will pull down the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Line when its gate is  driven high by the Row</a:t>
            </a:r>
            <a:r>
              <a:rPr sz="18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546100" lvl="1" indent="-134620">
              <a:lnSpc>
                <a:spcPct val="100000"/>
              </a:lnSpc>
              <a:spcBef>
                <a:spcPts val="5"/>
              </a:spcBef>
              <a:buChar char="-"/>
              <a:tabLst>
                <a:tab pos="546735" algn="l"/>
              </a:tabLst>
            </a:pP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If the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transistor is absent, the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Line will not be pulled down, </a:t>
            </a:r>
            <a:r>
              <a:rPr sz="1800" spc="-10" dirty="0">
                <a:solidFill>
                  <a:srgbClr val="00007F"/>
                </a:solidFill>
                <a:latin typeface="Times New Roman"/>
                <a:cs typeface="Times New Roman"/>
              </a:rPr>
              <a:t>so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it</a:t>
            </a:r>
            <a:r>
              <a:rPr sz="18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will</a:t>
            </a:r>
            <a:endParaRPr sz="1800">
              <a:latin typeface="Times New Roman"/>
              <a:cs typeface="Times New Roman"/>
            </a:endParaRPr>
          </a:p>
          <a:p>
            <a:pPr marL="222250">
              <a:lnSpc>
                <a:spcPct val="100000"/>
              </a:lnSpc>
              <a:tabLst>
                <a:tab pos="1219835" algn="l"/>
              </a:tabLst>
            </a:pPr>
            <a:r>
              <a:rPr sz="2100" b="1" spc="-179" baseline="7936" dirty="0">
                <a:solidFill>
                  <a:srgbClr val="00007F"/>
                </a:solidFill>
                <a:latin typeface="Times New Roman"/>
                <a:cs typeface="Times New Roman"/>
              </a:rPr>
              <a:t>37</a:t>
            </a:r>
            <a:r>
              <a:rPr sz="1800" spc="-12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100" b="1" spc="-179" baseline="7936" dirty="0">
                <a:solidFill>
                  <a:srgbClr val="00007F"/>
                </a:solidFill>
                <a:latin typeface="Times New Roman"/>
                <a:cs typeface="Times New Roman"/>
              </a:rPr>
              <a:t>2</a:t>
            </a:r>
            <a:r>
              <a:rPr sz="1800" spc="-120" dirty="0">
                <a:solidFill>
                  <a:srgbClr val="00007F"/>
                </a:solidFill>
                <a:latin typeface="Times New Roman"/>
                <a:cs typeface="Times New Roman"/>
              </a:rPr>
              <a:t>emain	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pulled up by the</a:t>
            </a:r>
            <a:r>
              <a:rPr sz="18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PMOS’s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187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824" y="467354"/>
            <a:ext cx="183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</a:rPr>
              <a:t>Memory –</a:t>
            </a:r>
            <a:r>
              <a:rPr sz="2000" spc="-95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ROM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01828" y="1105661"/>
            <a:ext cx="2943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NOR-based</a:t>
            </a:r>
            <a:r>
              <a:rPr sz="28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728" y="1965444"/>
            <a:ext cx="702881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indent="-103505">
              <a:lnSpc>
                <a:spcPct val="100000"/>
              </a:lnSpc>
              <a:spcBef>
                <a:spcPts val="105"/>
              </a:spcBef>
              <a:buChar char="-"/>
              <a:tabLst>
                <a:tab pos="116839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In order to Read from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array,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the Row line is asserted and the desired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is</a:t>
            </a:r>
            <a:r>
              <a:rPr sz="14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observed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116205" indent="-103505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NOR-based ROM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similar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to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Hex</a:t>
            </a:r>
            <a:r>
              <a:rPr sz="1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Keypad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974" y="2673403"/>
            <a:ext cx="4876800" cy="308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373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844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824" y="467354"/>
            <a:ext cx="183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</a:rPr>
              <a:t>Memory –</a:t>
            </a:r>
            <a:r>
              <a:rPr sz="2000" spc="-95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ROM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01828" y="1142237"/>
            <a:ext cx="4717415" cy="5154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NAND-based</a:t>
            </a:r>
            <a:r>
              <a:rPr sz="28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280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spcBef>
                <a:spcPts val="1735"/>
              </a:spcBef>
              <a:buChar char="-"/>
              <a:tabLst>
                <a:tab pos="459740" algn="l"/>
              </a:tabLst>
            </a:pP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NAND-based ROM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is a different array</a:t>
            </a:r>
            <a:r>
              <a:rPr sz="1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architecture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it uses a depletion-load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as the pull-up</a:t>
            </a:r>
            <a:r>
              <a:rPr sz="14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transistor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spcBef>
                <a:spcPts val="5"/>
              </a:spcBef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spc="-10" dirty="0">
                <a:solidFill>
                  <a:srgbClr val="00007F"/>
                </a:solidFill>
                <a:latin typeface="Times New Roman"/>
                <a:cs typeface="Times New Roman"/>
              </a:rPr>
              <a:t>NMOS’s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are connected in series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with</a:t>
            </a:r>
            <a:r>
              <a:rPr sz="1400" spc="-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lines (i.e.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NAND</a:t>
            </a:r>
            <a:r>
              <a:rPr sz="14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configuration)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443865" marR="283210" lvl="1" indent="-88265" algn="just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If an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exists in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and the Row</a:t>
            </a:r>
            <a:r>
              <a:rPr sz="14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 is asserted,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will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pull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Line down 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and represent a stored</a:t>
            </a:r>
            <a:r>
              <a:rPr sz="1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’0’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marR="685800" lvl="1" indent="-88265" algn="just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If an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is absent on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and the  Row line is asserted,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will</a:t>
            </a:r>
            <a:r>
              <a:rPr sz="14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remain 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pulled high by the depletion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and represent  a stored</a:t>
            </a:r>
            <a:r>
              <a:rPr sz="14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‘1’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since all of the </a:t>
            </a:r>
            <a:r>
              <a:rPr sz="1400" spc="-10" dirty="0">
                <a:solidFill>
                  <a:srgbClr val="00007F"/>
                </a:solidFill>
                <a:latin typeface="Times New Roman"/>
                <a:cs typeface="Times New Roman"/>
              </a:rPr>
              <a:t>NMOS’s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are in series, in order to</a:t>
            </a:r>
            <a:r>
              <a:rPr sz="14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Read</a:t>
            </a:r>
            <a:endParaRPr sz="140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from a Row, all other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Rows much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be turned</a:t>
            </a:r>
            <a:r>
              <a:rPr sz="14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this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means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in order to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distinguish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the Row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we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are</a:t>
            </a:r>
            <a:r>
              <a:rPr sz="14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asserting,</a:t>
            </a:r>
            <a:endParaRPr sz="140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we write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‘0’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to</a:t>
            </a:r>
            <a:r>
              <a:rPr sz="14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7006" y="3284540"/>
            <a:ext cx="2584579" cy="2768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3098" y="1449314"/>
            <a:ext cx="2001148" cy="108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323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824" y="467354"/>
            <a:ext cx="183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</a:rPr>
              <a:t>Memory –</a:t>
            </a:r>
            <a:r>
              <a:rPr sz="2000" spc="-95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ROM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01828" y="1105661"/>
            <a:ext cx="4561205" cy="280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NAND-based</a:t>
            </a:r>
            <a:r>
              <a:rPr sz="28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2800">
              <a:latin typeface="Times New Roman"/>
              <a:cs typeface="Times New Roman"/>
            </a:endParaRPr>
          </a:p>
          <a:p>
            <a:pPr marL="443865" marR="52705" lvl="1" indent="-88265">
              <a:lnSpc>
                <a:spcPct val="100000"/>
              </a:lnSpc>
              <a:spcBef>
                <a:spcPts val="1735"/>
              </a:spcBef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In this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configuration,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if an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is present, it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will 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represent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“stored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1” since in order to address its  location, the Row line is driven to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‘0’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and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not turned on.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This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leaves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line pulled</a:t>
            </a:r>
            <a:r>
              <a:rPr sz="1400" spc="-1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HIGH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marR="451484" lvl="1" indent="-88265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if an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NMOS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is absent, it will represent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“stored</a:t>
            </a:r>
            <a:r>
              <a:rPr sz="1400" spc="-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0”  since all of the other Row </a:t>
            </a:r>
            <a:r>
              <a:rPr sz="1400" spc="-10" dirty="0">
                <a:solidFill>
                  <a:srgbClr val="00007F"/>
                </a:solidFill>
                <a:latin typeface="Times New Roman"/>
                <a:cs typeface="Times New Roman"/>
              </a:rPr>
              <a:t>NMOS’s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are turned on  and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will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pull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Column Line</a:t>
            </a:r>
            <a:r>
              <a:rPr sz="14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7F"/>
                </a:solidFill>
                <a:latin typeface="Times New Roman"/>
                <a:cs typeface="Times New Roman"/>
              </a:rPr>
              <a:t>LOW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F"/>
              </a:buClr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443865" lvl="1" indent="-88265">
              <a:lnSpc>
                <a:spcPct val="100000"/>
              </a:lnSpc>
              <a:buChar char="-"/>
              <a:tabLst>
                <a:tab pos="45974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this gives the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opposite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behavior as in a NOR-based</a:t>
            </a:r>
            <a:r>
              <a:rPr sz="14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97178" y="4153283"/>
          <a:ext cx="3319779" cy="60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630"/>
                <a:gridCol w="1021080"/>
                <a:gridCol w="814069"/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ts val="1360"/>
                        </a:lnSpc>
                      </a:pPr>
                      <a:r>
                        <a:rPr sz="1400" u="sng" spc="-10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NOR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ts val="1360"/>
                        </a:lnSpc>
                      </a:pPr>
                      <a:r>
                        <a:rPr sz="1400" u="sng" spc="-10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NAND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2725">
                <a:tc>
                  <a:txBody>
                    <a:bodyPr/>
                    <a:lstStyle/>
                    <a:p>
                      <a:pPr marL="31750">
                        <a:lnSpc>
                          <a:spcPts val="1500"/>
                        </a:lnSpc>
                      </a:pPr>
                      <a:r>
                        <a:rPr sz="1400" spc="-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NMOS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present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spc="-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NMOS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absent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ts val="144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144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44727" y="5209157"/>
            <a:ext cx="3634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- it also gives a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complementary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addressing</a:t>
            </a:r>
            <a:r>
              <a:rPr sz="1400" spc="-9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scheme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69874" y="5689993"/>
          <a:ext cx="3846830" cy="60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780"/>
                <a:gridCol w="751840"/>
                <a:gridCol w="791210"/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360"/>
                        </a:lnSpc>
                      </a:pPr>
                      <a:r>
                        <a:rPr sz="1400" u="sng" spc="-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NOR</a:t>
                      </a:r>
                      <a:r>
                        <a:rPr sz="1400" u="sng" spc="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265" algn="ctr">
                        <a:lnSpc>
                          <a:spcPts val="1360"/>
                        </a:lnSpc>
                      </a:pPr>
                      <a:r>
                        <a:rPr sz="1400" u="sng" spc="-10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Times New Roman"/>
                          <a:cs typeface="Times New Roman"/>
                        </a:rPr>
                        <a:t>NAND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Address Row </a:t>
                      </a:r>
                      <a:r>
                        <a:rPr sz="1400" spc="-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Line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1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driving: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spc="-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other Row </a:t>
                      </a:r>
                      <a:r>
                        <a:rPr sz="1400" spc="-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Lines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driven</a:t>
                      </a:r>
                      <a:r>
                        <a:rPr sz="1400" spc="-105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to: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44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ts val="1440"/>
                        </a:lnSpc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977006" y="3284540"/>
            <a:ext cx="2584579" cy="2768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3098" y="1449314"/>
            <a:ext cx="2001148" cy="108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781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9438" y="342082"/>
            <a:ext cx="3949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Mask-programmed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252" y="1699377"/>
            <a:ext cx="7645400" cy="32486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Connections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“programmed”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at</a:t>
            </a:r>
            <a:r>
              <a:rPr sz="24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fabrication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set of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masks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Lowest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write</a:t>
            </a:r>
            <a:r>
              <a:rPr sz="24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ability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only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once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Highest storage</a:t>
            </a:r>
            <a:r>
              <a:rPr sz="2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permanence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bits never change unless</a:t>
            </a:r>
            <a:r>
              <a:rPr sz="20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damaged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Typically used for final design of high-volume</a:t>
            </a:r>
            <a:r>
              <a:rPr sz="2400" spc="-11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spread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out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NRE (non-recurrent engineering) cost for a low unit</a:t>
            </a:r>
            <a:r>
              <a:rPr sz="2000" spc="-2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5286" y="1862206"/>
            <a:ext cx="2274822" cy="171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2298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552" y="342082"/>
            <a:ext cx="666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OTP ROM: One-time </a:t>
            </a:r>
            <a:r>
              <a:rPr dirty="0">
                <a:solidFill>
                  <a:srgbClr val="0000FF"/>
                </a:solidFill>
              </a:rPr>
              <a:t>programmable</a:t>
            </a:r>
            <a:r>
              <a:rPr spc="-3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522" y="1399261"/>
            <a:ext cx="7678420" cy="46513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Connections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“programmed”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after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manufacture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by</a:t>
            </a:r>
            <a:r>
              <a:rPr sz="2400" spc="-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user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user provides file of desired contents of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file input to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machine called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ROM</a:t>
            </a:r>
            <a:r>
              <a:rPr sz="2000" spc="-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programmer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each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programmable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connection is a</a:t>
            </a:r>
            <a:r>
              <a:rPr sz="20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fuse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ROM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blows fuses where connections should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not</a:t>
            </a:r>
            <a:r>
              <a:rPr sz="2000" spc="-1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exist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Very low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write</a:t>
            </a:r>
            <a:r>
              <a:rPr sz="24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ability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typically written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only once and requires ROM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programmer</a:t>
            </a:r>
            <a:r>
              <a:rPr sz="2000" spc="-1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device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Very high storage</a:t>
            </a:r>
            <a:r>
              <a:rPr sz="24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permanence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bits don’t change unless reconnected to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programmer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</a:t>
            </a:r>
            <a:r>
              <a:rPr sz="2000" spc="-1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fuses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blown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Commonly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used in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final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cheaper, harder to inadvertently</a:t>
            </a:r>
            <a:r>
              <a:rPr sz="20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modify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0340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0474" y="6276847"/>
            <a:ext cx="444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3193" y="5769045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(d)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3765" y="1600199"/>
            <a:ext cx="253258" cy="205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3765" y="1600200"/>
            <a:ext cx="253365" cy="205740"/>
          </a:xfrm>
          <a:custGeom>
            <a:avLst/>
            <a:gdLst/>
            <a:ahLst/>
            <a:cxnLst/>
            <a:rect l="l" t="t" r="r" b="b"/>
            <a:pathLst>
              <a:path w="253365" h="205739">
                <a:moveTo>
                  <a:pt x="126644" y="0"/>
                </a:moveTo>
                <a:lnTo>
                  <a:pt x="79522" y="7498"/>
                </a:lnTo>
                <a:lnTo>
                  <a:pt x="36088" y="29839"/>
                </a:lnTo>
                <a:lnTo>
                  <a:pt x="9022" y="63489"/>
                </a:lnTo>
                <a:lnTo>
                  <a:pt x="0" y="100827"/>
                </a:lnTo>
                <a:lnTo>
                  <a:pt x="1798" y="123322"/>
                </a:lnTo>
                <a:lnTo>
                  <a:pt x="19811" y="158861"/>
                </a:lnTo>
                <a:lnTo>
                  <a:pt x="56022" y="188732"/>
                </a:lnTo>
                <a:lnTo>
                  <a:pt x="103144" y="203697"/>
                </a:lnTo>
                <a:lnTo>
                  <a:pt x="126644" y="205496"/>
                </a:lnTo>
                <a:lnTo>
                  <a:pt x="153802" y="203697"/>
                </a:lnTo>
                <a:lnTo>
                  <a:pt x="197236" y="188732"/>
                </a:lnTo>
                <a:lnTo>
                  <a:pt x="231526" y="158861"/>
                </a:lnTo>
                <a:lnTo>
                  <a:pt x="249692" y="123322"/>
                </a:lnTo>
                <a:lnTo>
                  <a:pt x="253258" y="100827"/>
                </a:lnTo>
                <a:lnTo>
                  <a:pt x="249692" y="82174"/>
                </a:lnTo>
                <a:lnTo>
                  <a:pt x="231526" y="46725"/>
                </a:lnTo>
                <a:lnTo>
                  <a:pt x="197236" y="14996"/>
                </a:lnTo>
                <a:lnTo>
                  <a:pt x="153802" y="1889"/>
                </a:lnTo>
                <a:lnTo>
                  <a:pt x="12664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3765" y="1600199"/>
            <a:ext cx="255148" cy="209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3765" y="1600250"/>
            <a:ext cx="259079" cy="211454"/>
          </a:xfrm>
          <a:custGeom>
            <a:avLst/>
            <a:gdLst/>
            <a:ahLst/>
            <a:cxnLst/>
            <a:rect l="l" t="t" r="r" b="b"/>
            <a:pathLst>
              <a:path w="259079" h="211455">
                <a:moveTo>
                  <a:pt x="0" y="211145"/>
                </a:moveTo>
                <a:lnTo>
                  <a:pt x="258770" y="211145"/>
                </a:lnTo>
                <a:lnTo>
                  <a:pt x="258770" y="0"/>
                </a:lnTo>
                <a:lnTo>
                  <a:pt x="0" y="0"/>
                </a:lnTo>
                <a:lnTo>
                  <a:pt x="0" y="21114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3765" y="1600200"/>
            <a:ext cx="255270" cy="209550"/>
          </a:xfrm>
          <a:custGeom>
            <a:avLst/>
            <a:gdLst/>
            <a:ahLst/>
            <a:cxnLst/>
            <a:rect l="l" t="t" r="r" b="b"/>
            <a:pathLst>
              <a:path w="255270" h="209550">
                <a:moveTo>
                  <a:pt x="0" y="104637"/>
                </a:moveTo>
                <a:lnTo>
                  <a:pt x="10012" y="63907"/>
                </a:lnTo>
                <a:lnTo>
                  <a:pt x="37326" y="30647"/>
                </a:lnTo>
                <a:lnTo>
                  <a:pt x="77859" y="8222"/>
                </a:lnTo>
                <a:lnTo>
                  <a:pt x="127528" y="0"/>
                </a:lnTo>
                <a:lnTo>
                  <a:pt x="177198" y="8222"/>
                </a:lnTo>
                <a:lnTo>
                  <a:pt x="217764" y="30647"/>
                </a:lnTo>
                <a:lnTo>
                  <a:pt x="245117" y="63907"/>
                </a:lnTo>
                <a:lnTo>
                  <a:pt x="255148" y="104637"/>
                </a:lnTo>
                <a:lnTo>
                  <a:pt x="245117" y="145372"/>
                </a:lnTo>
                <a:lnTo>
                  <a:pt x="217764" y="178643"/>
                </a:lnTo>
                <a:lnTo>
                  <a:pt x="177198" y="201078"/>
                </a:lnTo>
                <a:lnTo>
                  <a:pt x="127528" y="209306"/>
                </a:lnTo>
                <a:lnTo>
                  <a:pt x="77859" y="201078"/>
                </a:lnTo>
                <a:lnTo>
                  <a:pt x="37326" y="178643"/>
                </a:lnTo>
                <a:lnTo>
                  <a:pt x="10012" y="145372"/>
                </a:lnTo>
                <a:lnTo>
                  <a:pt x="0" y="104637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7686" y="2082796"/>
            <a:ext cx="641350" cy="127000"/>
          </a:xfrm>
          <a:custGeom>
            <a:avLst/>
            <a:gdLst/>
            <a:ahLst/>
            <a:cxnLst/>
            <a:rect l="l" t="t" r="r" b="b"/>
            <a:pathLst>
              <a:path w="641350" h="127000">
                <a:moveTo>
                  <a:pt x="0" y="127004"/>
                </a:moveTo>
                <a:lnTo>
                  <a:pt x="641341" y="127004"/>
                </a:lnTo>
                <a:lnTo>
                  <a:pt x="641341" y="0"/>
                </a:lnTo>
                <a:lnTo>
                  <a:pt x="0" y="0"/>
                </a:lnTo>
                <a:lnTo>
                  <a:pt x="0" y="127004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9995" y="2208163"/>
            <a:ext cx="1539875" cy="415925"/>
          </a:xfrm>
          <a:custGeom>
            <a:avLst/>
            <a:gdLst/>
            <a:ahLst/>
            <a:cxnLst/>
            <a:rect l="l" t="t" r="r" b="b"/>
            <a:pathLst>
              <a:path w="1539875" h="415925">
                <a:moveTo>
                  <a:pt x="0" y="415646"/>
                </a:moveTo>
                <a:lnTo>
                  <a:pt x="1539489" y="415646"/>
                </a:lnTo>
                <a:lnTo>
                  <a:pt x="1539489" y="0"/>
                </a:lnTo>
                <a:lnTo>
                  <a:pt x="0" y="0"/>
                </a:lnTo>
                <a:lnTo>
                  <a:pt x="0" y="41564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49996" y="2208224"/>
            <a:ext cx="1543050" cy="4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9996" y="2208163"/>
            <a:ext cx="1539875" cy="415925"/>
          </a:xfrm>
          <a:custGeom>
            <a:avLst/>
            <a:gdLst/>
            <a:ahLst/>
            <a:cxnLst/>
            <a:rect l="l" t="t" r="r" b="b"/>
            <a:pathLst>
              <a:path w="1539875" h="415925">
                <a:moveTo>
                  <a:pt x="0" y="415646"/>
                </a:moveTo>
                <a:lnTo>
                  <a:pt x="1539489" y="415646"/>
                </a:lnTo>
                <a:lnTo>
                  <a:pt x="1539489" y="0"/>
                </a:lnTo>
                <a:lnTo>
                  <a:pt x="0" y="0"/>
                </a:lnTo>
                <a:lnTo>
                  <a:pt x="0" y="41564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3732" y="5727703"/>
            <a:ext cx="137160" cy="212725"/>
          </a:xfrm>
          <a:custGeom>
            <a:avLst/>
            <a:gdLst/>
            <a:ahLst/>
            <a:cxnLst/>
            <a:rect l="l" t="t" r="r" b="b"/>
            <a:pathLst>
              <a:path w="137159" h="212725">
                <a:moveTo>
                  <a:pt x="137007" y="0"/>
                </a:moveTo>
                <a:lnTo>
                  <a:pt x="0" y="141814"/>
                </a:lnTo>
                <a:lnTo>
                  <a:pt x="0" y="212716"/>
                </a:lnTo>
                <a:lnTo>
                  <a:pt x="137007" y="72771"/>
                </a:lnTo>
                <a:lnTo>
                  <a:pt x="137007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6515" y="5727704"/>
            <a:ext cx="1484630" cy="212725"/>
          </a:xfrm>
          <a:custGeom>
            <a:avLst/>
            <a:gdLst/>
            <a:ahLst/>
            <a:cxnLst/>
            <a:rect l="l" t="t" r="r" b="b"/>
            <a:pathLst>
              <a:path w="1484629" h="212725">
                <a:moveTo>
                  <a:pt x="135239" y="0"/>
                </a:moveTo>
                <a:lnTo>
                  <a:pt x="0" y="141814"/>
                </a:lnTo>
                <a:lnTo>
                  <a:pt x="0" y="212716"/>
                </a:lnTo>
                <a:lnTo>
                  <a:pt x="1347215" y="212716"/>
                </a:lnTo>
                <a:lnTo>
                  <a:pt x="1484223" y="72770"/>
                </a:lnTo>
                <a:lnTo>
                  <a:pt x="1484223" y="0"/>
                </a:lnTo>
                <a:lnTo>
                  <a:pt x="135239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515" y="5727704"/>
            <a:ext cx="1484630" cy="142240"/>
          </a:xfrm>
          <a:custGeom>
            <a:avLst/>
            <a:gdLst/>
            <a:ahLst/>
            <a:cxnLst/>
            <a:rect l="l" t="t" r="r" b="b"/>
            <a:pathLst>
              <a:path w="1484629" h="142239">
                <a:moveTo>
                  <a:pt x="0" y="141814"/>
                </a:moveTo>
                <a:lnTo>
                  <a:pt x="1347215" y="141814"/>
                </a:lnTo>
                <a:lnTo>
                  <a:pt x="1484223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732" y="5869518"/>
            <a:ext cx="1905" cy="71120"/>
          </a:xfrm>
          <a:custGeom>
            <a:avLst/>
            <a:gdLst/>
            <a:ahLst/>
            <a:cxnLst/>
            <a:rect l="l" t="t" r="r" b="b"/>
            <a:pathLst>
              <a:path w="1904" h="71120">
                <a:moveTo>
                  <a:pt x="0" y="0"/>
                </a:moveTo>
                <a:lnTo>
                  <a:pt x="1767" y="7090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3405" y="5753100"/>
            <a:ext cx="259079" cy="90805"/>
          </a:xfrm>
          <a:custGeom>
            <a:avLst/>
            <a:gdLst/>
            <a:ahLst/>
            <a:cxnLst/>
            <a:rect l="l" t="t" r="r" b="b"/>
            <a:pathLst>
              <a:path w="259079" h="90804">
                <a:moveTo>
                  <a:pt x="0" y="45232"/>
                </a:moveTo>
                <a:lnTo>
                  <a:pt x="10164" y="27627"/>
                </a:lnTo>
                <a:lnTo>
                  <a:pt x="37879" y="13249"/>
                </a:lnTo>
                <a:lnTo>
                  <a:pt x="78978" y="3554"/>
                </a:lnTo>
                <a:lnTo>
                  <a:pt x="129296" y="0"/>
                </a:lnTo>
                <a:lnTo>
                  <a:pt x="179666" y="3554"/>
                </a:lnTo>
                <a:lnTo>
                  <a:pt x="220793" y="13249"/>
                </a:lnTo>
                <a:lnTo>
                  <a:pt x="248518" y="27627"/>
                </a:lnTo>
                <a:lnTo>
                  <a:pt x="258683" y="45232"/>
                </a:lnTo>
                <a:lnTo>
                  <a:pt x="248518" y="62851"/>
                </a:lnTo>
                <a:lnTo>
                  <a:pt x="220793" y="77235"/>
                </a:lnTo>
                <a:lnTo>
                  <a:pt x="179666" y="86931"/>
                </a:lnTo>
                <a:lnTo>
                  <a:pt x="129296" y="90485"/>
                </a:lnTo>
                <a:lnTo>
                  <a:pt x="78978" y="86931"/>
                </a:lnTo>
                <a:lnTo>
                  <a:pt x="37879" y="77235"/>
                </a:lnTo>
                <a:lnTo>
                  <a:pt x="10164" y="62851"/>
                </a:lnTo>
                <a:lnTo>
                  <a:pt x="0" y="45232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103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76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620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5335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836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0826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751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466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967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2136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77150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34300" y="595630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3169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99465" y="595630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3169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661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18460" y="595630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3169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7877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4226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258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76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67755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523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26429" y="5956304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645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9919" y="595630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3169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42376" y="595630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3169" y="2698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09601" y="1631071"/>
            <a:ext cx="251957" cy="213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0490" y="1631960"/>
            <a:ext cx="251947" cy="213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21525" y="1628785"/>
            <a:ext cx="1312936" cy="1489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71899" y="2702810"/>
            <a:ext cx="29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(a)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43193" y="3836667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(b)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15239" y="3700409"/>
            <a:ext cx="641350" cy="85725"/>
          </a:xfrm>
          <a:custGeom>
            <a:avLst/>
            <a:gdLst/>
            <a:ahLst/>
            <a:cxnLst/>
            <a:rect l="l" t="t" r="r" b="b"/>
            <a:pathLst>
              <a:path w="641350" h="85725">
                <a:moveTo>
                  <a:pt x="0" y="85724"/>
                </a:moveTo>
                <a:lnTo>
                  <a:pt x="641354" y="85724"/>
                </a:lnTo>
                <a:lnTo>
                  <a:pt x="641354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62856" y="3783009"/>
            <a:ext cx="1536700" cy="436880"/>
          </a:xfrm>
          <a:custGeom>
            <a:avLst/>
            <a:gdLst/>
            <a:ahLst/>
            <a:cxnLst/>
            <a:rect l="l" t="t" r="r" b="b"/>
            <a:pathLst>
              <a:path w="1536700" h="436879">
                <a:moveTo>
                  <a:pt x="0" y="436565"/>
                </a:moveTo>
                <a:lnTo>
                  <a:pt x="1536704" y="436565"/>
                </a:lnTo>
                <a:lnTo>
                  <a:pt x="1536704" y="0"/>
                </a:lnTo>
                <a:lnTo>
                  <a:pt x="0" y="0"/>
                </a:lnTo>
                <a:lnTo>
                  <a:pt x="0" y="43656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56515" y="3770316"/>
            <a:ext cx="567055" cy="227329"/>
          </a:xfrm>
          <a:custGeom>
            <a:avLst/>
            <a:gdLst/>
            <a:ahLst/>
            <a:cxnLst/>
            <a:rect l="l" t="t" r="r" b="b"/>
            <a:pathLst>
              <a:path w="567054" h="227329">
                <a:moveTo>
                  <a:pt x="0" y="227004"/>
                </a:moveTo>
                <a:lnTo>
                  <a:pt x="566739" y="227004"/>
                </a:lnTo>
                <a:lnTo>
                  <a:pt x="56673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70725" y="3781400"/>
            <a:ext cx="549910" cy="213360"/>
          </a:xfrm>
          <a:prstGeom prst="rect">
            <a:avLst/>
          </a:prstGeom>
          <a:solidFill>
            <a:srgbClr val="959595"/>
          </a:solidFill>
        </p:spPr>
        <p:txBody>
          <a:bodyPr vert="horz" wrap="square" lIns="0" tIns="32384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254"/>
              </a:spcBef>
            </a:pPr>
            <a:r>
              <a:rPr sz="700" spc="-10" dirty="0">
                <a:latin typeface="Times New Roman"/>
                <a:cs typeface="Times New Roman"/>
              </a:rPr>
              <a:t>source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42269" y="3770316"/>
            <a:ext cx="563880" cy="227329"/>
          </a:xfrm>
          <a:custGeom>
            <a:avLst/>
            <a:gdLst/>
            <a:ahLst/>
            <a:cxnLst/>
            <a:rect l="l" t="t" r="r" b="b"/>
            <a:pathLst>
              <a:path w="563879" h="227329">
                <a:moveTo>
                  <a:pt x="0" y="227004"/>
                </a:moveTo>
                <a:lnTo>
                  <a:pt x="563559" y="227004"/>
                </a:lnTo>
                <a:lnTo>
                  <a:pt x="56355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045444" y="3781400"/>
            <a:ext cx="548640" cy="213360"/>
          </a:xfrm>
          <a:prstGeom prst="rect">
            <a:avLst/>
          </a:prstGeom>
          <a:solidFill>
            <a:srgbClr val="959595"/>
          </a:solidFill>
        </p:spPr>
        <p:txBody>
          <a:bodyPr vert="horz" wrap="square" lIns="0" tIns="3365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265"/>
              </a:spcBef>
            </a:pPr>
            <a:r>
              <a:rPr sz="700" spc="-10" dirty="0">
                <a:latin typeface="Times New Roman"/>
                <a:cs typeface="Times New Roman"/>
              </a:rPr>
              <a:t>drain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62855" y="3787780"/>
            <a:ext cx="1905" cy="436880"/>
          </a:xfrm>
          <a:custGeom>
            <a:avLst/>
            <a:gdLst/>
            <a:ahLst/>
            <a:cxnLst/>
            <a:rect l="l" t="t" r="r" b="b"/>
            <a:pathLst>
              <a:path w="1904" h="436879">
                <a:moveTo>
                  <a:pt x="0" y="0"/>
                </a:moveTo>
                <a:lnTo>
                  <a:pt x="1523" y="43661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62855" y="4224278"/>
            <a:ext cx="1541780" cy="1905"/>
          </a:xfrm>
          <a:custGeom>
            <a:avLst/>
            <a:gdLst/>
            <a:ahLst/>
            <a:cxnLst/>
            <a:rect l="l" t="t" r="r" b="b"/>
            <a:pathLst>
              <a:path w="1541779" h="1904">
                <a:moveTo>
                  <a:pt x="0" y="0"/>
                </a:moveTo>
                <a:lnTo>
                  <a:pt x="1541404" y="164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9565" y="3787780"/>
            <a:ext cx="1905" cy="436880"/>
          </a:xfrm>
          <a:custGeom>
            <a:avLst/>
            <a:gdLst/>
            <a:ahLst/>
            <a:cxnLst/>
            <a:rect l="l" t="t" r="r" b="b"/>
            <a:pathLst>
              <a:path w="1904" h="436879">
                <a:moveTo>
                  <a:pt x="0" y="0"/>
                </a:moveTo>
                <a:lnTo>
                  <a:pt x="1523" y="43661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604256" y="3437887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+15V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531089" y="3595671"/>
            <a:ext cx="622300" cy="128905"/>
          </a:xfrm>
          <a:custGeom>
            <a:avLst/>
            <a:gdLst/>
            <a:ahLst/>
            <a:cxnLst/>
            <a:rect l="l" t="t" r="r" b="b"/>
            <a:pathLst>
              <a:path w="622300" h="128904">
                <a:moveTo>
                  <a:pt x="0" y="128587"/>
                </a:moveTo>
                <a:lnTo>
                  <a:pt x="622304" y="128587"/>
                </a:lnTo>
                <a:lnTo>
                  <a:pt x="622304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31089" y="3595672"/>
            <a:ext cx="622300" cy="128905"/>
          </a:xfrm>
          <a:custGeom>
            <a:avLst/>
            <a:gdLst/>
            <a:ahLst/>
            <a:cxnLst/>
            <a:rect l="l" t="t" r="r" b="b"/>
            <a:pathLst>
              <a:path w="622300" h="128904">
                <a:moveTo>
                  <a:pt x="0" y="128587"/>
                </a:moveTo>
                <a:lnTo>
                  <a:pt x="622304" y="128587"/>
                </a:lnTo>
                <a:lnTo>
                  <a:pt x="622304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61310" y="3516386"/>
            <a:ext cx="649605" cy="1905"/>
          </a:xfrm>
          <a:custGeom>
            <a:avLst/>
            <a:gdLst/>
            <a:ahLst/>
            <a:cxnLst/>
            <a:rect l="l" t="t" r="r" b="b"/>
            <a:pathLst>
              <a:path w="649604" h="1904">
                <a:moveTo>
                  <a:pt x="0" y="0"/>
                </a:moveTo>
                <a:lnTo>
                  <a:pt x="649345" y="152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5440" y="3611509"/>
            <a:ext cx="90444" cy="92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56570" y="3611509"/>
            <a:ext cx="471444" cy="937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08904" y="3816345"/>
            <a:ext cx="88889" cy="188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62951" y="3798935"/>
            <a:ext cx="90413" cy="1905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51519" y="2197137"/>
            <a:ext cx="563880" cy="222250"/>
          </a:xfrm>
          <a:custGeom>
            <a:avLst/>
            <a:gdLst/>
            <a:ahLst/>
            <a:cxnLst/>
            <a:rect l="l" t="t" r="r" b="b"/>
            <a:pathLst>
              <a:path w="563879" h="222250">
                <a:moveTo>
                  <a:pt x="0" y="221694"/>
                </a:moveTo>
                <a:lnTo>
                  <a:pt x="563343" y="221694"/>
                </a:lnTo>
                <a:lnTo>
                  <a:pt x="563343" y="0"/>
                </a:lnTo>
                <a:lnTo>
                  <a:pt x="0" y="0"/>
                </a:lnTo>
                <a:lnTo>
                  <a:pt x="0" y="22169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51519" y="2197087"/>
            <a:ext cx="565141" cy="225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1519" y="2197137"/>
            <a:ext cx="563880" cy="222250"/>
          </a:xfrm>
          <a:custGeom>
            <a:avLst/>
            <a:gdLst/>
            <a:ahLst/>
            <a:cxnLst/>
            <a:rect l="l" t="t" r="r" b="b"/>
            <a:pathLst>
              <a:path w="563879" h="222250">
                <a:moveTo>
                  <a:pt x="0" y="221694"/>
                </a:moveTo>
                <a:lnTo>
                  <a:pt x="563343" y="221694"/>
                </a:lnTo>
                <a:lnTo>
                  <a:pt x="563343" y="0"/>
                </a:lnTo>
                <a:lnTo>
                  <a:pt x="0" y="0"/>
                </a:lnTo>
                <a:lnTo>
                  <a:pt x="0" y="221694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1519" y="2197087"/>
            <a:ext cx="565150" cy="226060"/>
          </a:xfrm>
          <a:custGeom>
            <a:avLst/>
            <a:gdLst/>
            <a:ahLst/>
            <a:cxnLst/>
            <a:rect l="l" t="t" r="r" b="b"/>
            <a:pathLst>
              <a:path w="565150" h="226060">
                <a:moveTo>
                  <a:pt x="0" y="225432"/>
                </a:moveTo>
                <a:lnTo>
                  <a:pt x="565141" y="225432"/>
                </a:lnTo>
                <a:lnTo>
                  <a:pt x="565141" y="0"/>
                </a:lnTo>
                <a:lnTo>
                  <a:pt x="0" y="0"/>
                </a:lnTo>
                <a:lnTo>
                  <a:pt x="0" y="225432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850757" y="2203443"/>
            <a:ext cx="566420" cy="216535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85"/>
              </a:spcBef>
            </a:pPr>
            <a:r>
              <a:rPr sz="700" spc="-10" dirty="0">
                <a:latin typeface="Times New Roman"/>
                <a:cs typeface="Times New Roman"/>
              </a:rPr>
              <a:t>source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21545" y="2187618"/>
            <a:ext cx="561975" cy="225425"/>
          </a:xfrm>
          <a:custGeom>
            <a:avLst/>
            <a:gdLst/>
            <a:ahLst/>
            <a:cxnLst/>
            <a:rect l="l" t="t" r="r" b="b"/>
            <a:pathLst>
              <a:path w="561975" h="225425">
                <a:moveTo>
                  <a:pt x="0" y="224873"/>
                </a:moveTo>
                <a:lnTo>
                  <a:pt x="561533" y="224873"/>
                </a:lnTo>
                <a:lnTo>
                  <a:pt x="561533" y="0"/>
                </a:lnTo>
                <a:lnTo>
                  <a:pt x="0" y="0"/>
                </a:lnTo>
                <a:lnTo>
                  <a:pt x="0" y="2248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21546" y="2187579"/>
            <a:ext cx="565141" cy="228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1546" y="2187618"/>
            <a:ext cx="561975" cy="225425"/>
          </a:xfrm>
          <a:custGeom>
            <a:avLst/>
            <a:gdLst/>
            <a:ahLst/>
            <a:cxnLst/>
            <a:rect l="l" t="t" r="r" b="b"/>
            <a:pathLst>
              <a:path w="561975" h="225425">
                <a:moveTo>
                  <a:pt x="0" y="224873"/>
                </a:moveTo>
                <a:lnTo>
                  <a:pt x="561533" y="224873"/>
                </a:lnTo>
                <a:lnTo>
                  <a:pt x="561533" y="0"/>
                </a:lnTo>
                <a:lnTo>
                  <a:pt x="0" y="0"/>
                </a:lnTo>
                <a:lnTo>
                  <a:pt x="0" y="224873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21545" y="2187580"/>
            <a:ext cx="565150" cy="228600"/>
          </a:xfrm>
          <a:custGeom>
            <a:avLst/>
            <a:gdLst/>
            <a:ahLst/>
            <a:cxnLst/>
            <a:rect l="l" t="t" r="r" b="b"/>
            <a:pathLst>
              <a:path w="565150" h="228600">
                <a:moveTo>
                  <a:pt x="0" y="228599"/>
                </a:moveTo>
                <a:lnTo>
                  <a:pt x="565141" y="228599"/>
                </a:lnTo>
                <a:lnTo>
                  <a:pt x="565141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824720" y="2221480"/>
            <a:ext cx="5600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drain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49995" y="2197089"/>
            <a:ext cx="1905" cy="433705"/>
          </a:xfrm>
          <a:custGeom>
            <a:avLst/>
            <a:gdLst/>
            <a:ahLst/>
            <a:cxnLst/>
            <a:rect l="l" t="t" r="r" b="b"/>
            <a:pathLst>
              <a:path w="1904" h="433705">
                <a:moveTo>
                  <a:pt x="0" y="0"/>
                </a:moveTo>
                <a:lnTo>
                  <a:pt x="1523" y="43333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49995" y="2630546"/>
            <a:ext cx="1543050" cy="1905"/>
          </a:xfrm>
          <a:custGeom>
            <a:avLst/>
            <a:gdLst/>
            <a:ahLst/>
            <a:cxnLst/>
            <a:rect l="l" t="t" r="r" b="b"/>
            <a:pathLst>
              <a:path w="1543050" h="1905">
                <a:moveTo>
                  <a:pt x="0" y="0"/>
                </a:moveTo>
                <a:lnTo>
                  <a:pt x="1543049" y="152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88229" y="2197089"/>
            <a:ext cx="1905" cy="433705"/>
          </a:xfrm>
          <a:custGeom>
            <a:avLst/>
            <a:gdLst/>
            <a:ahLst/>
            <a:cxnLst/>
            <a:rect l="l" t="t" r="r" b="b"/>
            <a:pathLst>
              <a:path w="1904" h="433705">
                <a:moveTo>
                  <a:pt x="0" y="0"/>
                </a:moveTo>
                <a:lnTo>
                  <a:pt x="1645" y="43333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61216" y="2203460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40" h="83185">
                <a:moveTo>
                  <a:pt x="39349" y="0"/>
                </a:moveTo>
                <a:lnTo>
                  <a:pt x="23225" y="3810"/>
                </a:lnTo>
                <a:lnTo>
                  <a:pt x="10668" y="13197"/>
                </a:lnTo>
                <a:lnTo>
                  <a:pt x="1767" y="24627"/>
                </a:lnTo>
                <a:lnTo>
                  <a:pt x="0" y="41635"/>
                </a:lnTo>
                <a:lnTo>
                  <a:pt x="1767" y="58674"/>
                </a:lnTo>
                <a:lnTo>
                  <a:pt x="10668" y="71871"/>
                </a:lnTo>
                <a:lnTo>
                  <a:pt x="23225" y="81259"/>
                </a:lnTo>
                <a:lnTo>
                  <a:pt x="39349" y="83179"/>
                </a:lnTo>
                <a:lnTo>
                  <a:pt x="55351" y="81259"/>
                </a:lnTo>
                <a:lnTo>
                  <a:pt x="67939" y="71871"/>
                </a:lnTo>
                <a:lnTo>
                  <a:pt x="76962" y="58674"/>
                </a:lnTo>
                <a:lnTo>
                  <a:pt x="78729" y="41635"/>
                </a:lnTo>
                <a:lnTo>
                  <a:pt x="76962" y="24627"/>
                </a:lnTo>
                <a:lnTo>
                  <a:pt x="67939" y="13197"/>
                </a:lnTo>
                <a:lnTo>
                  <a:pt x="55351" y="3810"/>
                </a:lnTo>
                <a:lnTo>
                  <a:pt x="3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61215" y="2203460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40" h="83185">
                <a:moveTo>
                  <a:pt x="39349" y="0"/>
                </a:moveTo>
                <a:lnTo>
                  <a:pt x="23225" y="3809"/>
                </a:lnTo>
                <a:lnTo>
                  <a:pt x="10667" y="13197"/>
                </a:lnTo>
                <a:lnTo>
                  <a:pt x="1767" y="24627"/>
                </a:lnTo>
                <a:lnTo>
                  <a:pt x="0" y="41635"/>
                </a:lnTo>
                <a:lnTo>
                  <a:pt x="1767" y="58673"/>
                </a:lnTo>
                <a:lnTo>
                  <a:pt x="10667" y="71871"/>
                </a:lnTo>
                <a:lnTo>
                  <a:pt x="23225" y="81259"/>
                </a:lnTo>
                <a:lnTo>
                  <a:pt x="39349" y="83179"/>
                </a:lnTo>
                <a:lnTo>
                  <a:pt x="55351" y="81259"/>
                </a:lnTo>
                <a:lnTo>
                  <a:pt x="67939" y="71871"/>
                </a:lnTo>
                <a:lnTo>
                  <a:pt x="76961" y="58673"/>
                </a:lnTo>
                <a:lnTo>
                  <a:pt x="78729" y="41635"/>
                </a:lnTo>
                <a:lnTo>
                  <a:pt x="76961" y="24627"/>
                </a:lnTo>
                <a:lnTo>
                  <a:pt x="67939" y="13197"/>
                </a:lnTo>
                <a:lnTo>
                  <a:pt x="55351" y="3809"/>
                </a:lnTo>
                <a:lnTo>
                  <a:pt x="393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61216" y="2203460"/>
            <a:ext cx="82296" cy="86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03286" y="220344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2"/>
                </a:lnTo>
              </a:path>
            </a:pathLst>
          </a:custGeom>
          <a:ln w="84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61215" y="2203460"/>
            <a:ext cx="82550" cy="86995"/>
          </a:xfrm>
          <a:custGeom>
            <a:avLst/>
            <a:gdLst/>
            <a:ahLst/>
            <a:cxnLst/>
            <a:rect l="l" t="t" r="r" b="b"/>
            <a:pathLst>
              <a:path w="82550" h="86994">
                <a:moveTo>
                  <a:pt x="0" y="43555"/>
                </a:moveTo>
                <a:lnTo>
                  <a:pt x="3231" y="26566"/>
                </a:lnTo>
                <a:lnTo>
                  <a:pt x="12047" y="12725"/>
                </a:lnTo>
                <a:lnTo>
                  <a:pt x="25125" y="3410"/>
                </a:lnTo>
                <a:lnTo>
                  <a:pt x="41147" y="0"/>
                </a:lnTo>
                <a:lnTo>
                  <a:pt x="57157" y="3410"/>
                </a:lnTo>
                <a:lnTo>
                  <a:pt x="70237" y="12725"/>
                </a:lnTo>
                <a:lnTo>
                  <a:pt x="79059" y="26566"/>
                </a:lnTo>
                <a:lnTo>
                  <a:pt x="82295" y="43555"/>
                </a:lnTo>
                <a:lnTo>
                  <a:pt x="79059" y="60462"/>
                </a:lnTo>
                <a:lnTo>
                  <a:pt x="70237" y="74268"/>
                </a:lnTo>
                <a:lnTo>
                  <a:pt x="57157" y="83576"/>
                </a:lnTo>
                <a:lnTo>
                  <a:pt x="41147" y="86989"/>
                </a:lnTo>
                <a:lnTo>
                  <a:pt x="25125" y="83576"/>
                </a:lnTo>
                <a:lnTo>
                  <a:pt x="12047" y="74268"/>
                </a:lnTo>
                <a:lnTo>
                  <a:pt x="3231" y="60462"/>
                </a:lnTo>
                <a:lnTo>
                  <a:pt x="0" y="43555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78589" y="2251069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5">
                <a:moveTo>
                  <a:pt x="0" y="0"/>
                </a:moveTo>
                <a:lnTo>
                  <a:pt x="39776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00840" y="2306695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70" h="81914">
                <a:moveTo>
                  <a:pt x="37703" y="0"/>
                </a:moveTo>
                <a:lnTo>
                  <a:pt x="21579" y="1767"/>
                </a:lnTo>
                <a:lnTo>
                  <a:pt x="10789" y="12954"/>
                </a:lnTo>
                <a:lnTo>
                  <a:pt x="3535" y="24140"/>
                </a:lnTo>
                <a:lnTo>
                  <a:pt x="0" y="40782"/>
                </a:lnTo>
                <a:lnTo>
                  <a:pt x="3535" y="57546"/>
                </a:lnTo>
                <a:lnTo>
                  <a:pt x="10789" y="70500"/>
                </a:lnTo>
                <a:lnTo>
                  <a:pt x="21579" y="79766"/>
                </a:lnTo>
                <a:lnTo>
                  <a:pt x="37703" y="81655"/>
                </a:lnTo>
                <a:lnTo>
                  <a:pt x="53827" y="79766"/>
                </a:lnTo>
                <a:lnTo>
                  <a:pt x="66415" y="70500"/>
                </a:lnTo>
                <a:lnTo>
                  <a:pt x="75285" y="57546"/>
                </a:lnTo>
                <a:lnTo>
                  <a:pt x="77205" y="40782"/>
                </a:lnTo>
                <a:lnTo>
                  <a:pt x="75285" y="24140"/>
                </a:lnTo>
                <a:lnTo>
                  <a:pt x="66415" y="12954"/>
                </a:lnTo>
                <a:lnTo>
                  <a:pt x="53827" y="1767"/>
                </a:lnTo>
                <a:lnTo>
                  <a:pt x="37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00839" y="2306696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70" h="81914">
                <a:moveTo>
                  <a:pt x="37703" y="0"/>
                </a:moveTo>
                <a:lnTo>
                  <a:pt x="21579" y="1767"/>
                </a:lnTo>
                <a:lnTo>
                  <a:pt x="10789" y="12953"/>
                </a:lnTo>
                <a:lnTo>
                  <a:pt x="3535" y="24140"/>
                </a:lnTo>
                <a:lnTo>
                  <a:pt x="0" y="40782"/>
                </a:lnTo>
                <a:lnTo>
                  <a:pt x="3535" y="57546"/>
                </a:lnTo>
                <a:lnTo>
                  <a:pt x="10789" y="70500"/>
                </a:lnTo>
                <a:lnTo>
                  <a:pt x="21579" y="79766"/>
                </a:lnTo>
                <a:lnTo>
                  <a:pt x="37703" y="81655"/>
                </a:lnTo>
                <a:lnTo>
                  <a:pt x="53827" y="79766"/>
                </a:lnTo>
                <a:lnTo>
                  <a:pt x="66415" y="70500"/>
                </a:lnTo>
                <a:lnTo>
                  <a:pt x="75285" y="57546"/>
                </a:lnTo>
                <a:lnTo>
                  <a:pt x="77205" y="40782"/>
                </a:lnTo>
                <a:lnTo>
                  <a:pt x="75285" y="24140"/>
                </a:lnTo>
                <a:lnTo>
                  <a:pt x="66415" y="12953"/>
                </a:lnTo>
                <a:lnTo>
                  <a:pt x="53827" y="1767"/>
                </a:lnTo>
                <a:lnTo>
                  <a:pt x="3770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00840" y="2306695"/>
            <a:ext cx="78973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42113" y="230663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20"/>
                </a:lnTo>
              </a:path>
            </a:pathLst>
          </a:custGeom>
          <a:ln w="825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00839" y="2306696"/>
            <a:ext cx="79375" cy="85725"/>
          </a:xfrm>
          <a:custGeom>
            <a:avLst/>
            <a:gdLst/>
            <a:ahLst/>
            <a:cxnLst/>
            <a:rect l="l" t="t" r="r" b="b"/>
            <a:pathLst>
              <a:path w="79375" h="85725">
                <a:moveTo>
                  <a:pt x="0" y="42671"/>
                </a:moveTo>
                <a:lnTo>
                  <a:pt x="3098" y="26038"/>
                </a:lnTo>
                <a:lnTo>
                  <a:pt x="11551" y="12477"/>
                </a:lnTo>
                <a:lnTo>
                  <a:pt x="24097" y="3345"/>
                </a:lnTo>
                <a:lnTo>
                  <a:pt x="39471" y="0"/>
                </a:lnTo>
                <a:lnTo>
                  <a:pt x="54863" y="3345"/>
                </a:lnTo>
                <a:lnTo>
                  <a:pt x="67417" y="12477"/>
                </a:lnTo>
                <a:lnTo>
                  <a:pt x="75874" y="26038"/>
                </a:lnTo>
                <a:lnTo>
                  <a:pt x="78973" y="42671"/>
                </a:lnTo>
                <a:lnTo>
                  <a:pt x="75874" y="59305"/>
                </a:lnTo>
                <a:lnTo>
                  <a:pt x="67417" y="72866"/>
                </a:lnTo>
                <a:lnTo>
                  <a:pt x="54863" y="81998"/>
                </a:lnTo>
                <a:lnTo>
                  <a:pt x="39471" y="85343"/>
                </a:lnTo>
                <a:lnTo>
                  <a:pt x="24097" y="81998"/>
                </a:lnTo>
                <a:lnTo>
                  <a:pt x="11551" y="72866"/>
                </a:lnTo>
                <a:lnTo>
                  <a:pt x="3098" y="59305"/>
                </a:lnTo>
                <a:lnTo>
                  <a:pt x="0" y="4267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18365" y="2352659"/>
            <a:ext cx="41275" cy="3810"/>
          </a:xfrm>
          <a:custGeom>
            <a:avLst/>
            <a:gdLst/>
            <a:ahLst/>
            <a:cxnLst/>
            <a:rect l="l" t="t" r="r" b="b"/>
            <a:pathLst>
              <a:path w="41275" h="3810">
                <a:moveTo>
                  <a:pt x="0" y="0"/>
                </a:moveTo>
                <a:lnTo>
                  <a:pt x="41269" y="32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94566" y="2220985"/>
            <a:ext cx="78740" cy="81915"/>
          </a:xfrm>
          <a:custGeom>
            <a:avLst/>
            <a:gdLst/>
            <a:ahLst/>
            <a:cxnLst/>
            <a:rect l="l" t="t" r="r" b="b"/>
            <a:pathLst>
              <a:path w="78740" h="81914">
                <a:moveTo>
                  <a:pt x="39349" y="0"/>
                </a:moveTo>
                <a:lnTo>
                  <a:pt x="23225" y="1767"/>
                </a:lnTo>
                <a:lnTo>
                  <a:pt x="10668" y="11033"/>
                </a:lnTo>
                <a:lnTo>
                  <a:pt x="1767" y="24109"/>
                </a:lnTo>
                <a:lnTo>
                  <a:pt x="0" y="40751"/>
                </a:lnTo>
                <a:lnTo>
                  <a:pt x="1767" y="57515"/>
                </a:lnTo>
                <a:lnTo>
                  <a:pt x="10668" y="70469"/>
                </a:lnTo>
                <a:lnTo>
                  <a:pt x="23225" y="79735"/>
                </a:lnTo>
                <a:lnTo>
                  <a:pt x="39349" y="81655"/>
                </a:lnTo>
                <a:lnTo>
                  <a:pt x="55351" y="79735"/>
                </a:lnTo>
                <a:lnTo>
                  <a:pt x="67939" y="70469"/>
                </a:lnTo>
                <a:lnTo>
                  <a:pt x="76962" y="57515"/>
                </a:lnTo>
                <a:lnTo>
                  <a:pt x="78729" y="40751"/>
                </a:lnTo>
                <a:lnTo>
                  <a:pt x="76962" y="24109"/>
                </a:lnTo>
                <a:lnTo>
                  <a:pt x="67939" y="11033"/>
                </a:lnTo>
                <a:lnTo>
                  <a:pt x="55351" y="1767"/>
                </a:lnTo>
                <a:lnTo>
                  <a:pt x="3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4565" y="2220986"/>
            <a:ext cx="78740" cy="81915"/>
          </a:xfrm>
          <a:custGeom>
            <a:avLst/>
            <a:gdLst/>
            <a:ahLst/>
            <a:cxnLst/>
            <a:rect l="l" t="t" r="r" b="b"/>
            <a:pathLst>
              <a:path w="78740" h="81914">
                <a:moveTo>
                  <a:pt x="39349" y="0"/>
                </a:moveTo>
                <a:lnTo>
                  <a:pt x="23225" y="1767"/>
                </a:lnTo>
                <a:lnTo>
                  <a:pt x="10667" y="11033"/>
                </a:lnTo>
                <a:lnTo>
                  <a:pt x="1767" y="24109"/>
                </a:lnTo>
                <a:lnTo>
                  <a:pt x="0" y="40751"/>
                </a:lnTo>
                <a:lnTo>
                  <a:pt x="1767" y="57515"/>
                </a:lnTo>
                <a:lnTo>
                  <a:pt x="10667" y="70469"/>
                </a:lnTo>
                <a:lnTo>
                  <a:pt x="23225" y="79735"/>
                </a:lnTo>
                <a:lnTo>
                  <a:pt x="39349" y="81655"/>
                </a:lnTo>
                <a:lnTo>
                  <a:pt x="55351" y="79735"/>
                </a:lnTo>
                <a:lnTo>
                  <a:pt x="67939" y="70469"/>
                </a:lnTo>
                <a:lnTo>
                  <a:pt x="76961" y="57515"/>
                </a:lnTo>
                <a:lnTo>
                  <a:pt x="78729" y="40751"/>
                </a:lnTo>
                <a:lnTo>
                  <a:pt x="76961" y="24109"/>
                </a:lnTo>
                <a:lnTo>
                  <a:pt x="67939" y="11033"/>
                </a:lnTo>
                <a:lnTo>
                  <a:pt x="55351" y="1767"/>
                </a:lnTo>
                <a:lnTo>
                  <a:pt x="393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94566" y="2220985"/>
            <a:ext cx="82296" cy="85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36636" y="222089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20"/>
                </a:lnTo>
              </a:path>
            </a:pathLst>
          </a:custGeom>
          <a:ln w="84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94565" y="2220986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0" y="42671"/>
                </a:moveTo>
                <a:lnTo>
                  <a:pt x="3231" y="26038"/>
                </a:lnTo>
                <a:lnTo>
                  <a:pt x="12047" y="12477"/>
                </a:lnTo>
                <a:lnTo>
                  <a:pt x="25125" y="3345"/>
                </a:lnTo>
                <a:lnTo>
                  <a:pt x="41147" y="0"/>
                </a:lnTo>
                <a:lnTo>
                  <a:pt x="57157" y="3345"/>
                </a:lnTo>
                <a:lnTo>
                  <a:pt x="70237" y="12477"/>
                </a:lnTo>
                <a:lnTo>
                  <a:pt x="79059" y="26038"/>
                </a:lnTo>
                <a:lnTo>
                  <a:pt x="82295" y="42671"/>
                </a:lnTo>
                <a:lnTo>
                  <a:pt x="79059" y="59305"/>
                </a:lnTo>
                <a:lnTo>
                  <a:pt x="70237" y="72866"/>
                </a:lnTo>
                <a:lnTo>
                  <a:pt x="57157" y="81998"/>
                </a:lnTo>
                <a:lnTo>
                  <a:pt x="41147" y="85343"/>
                </a:lnTo>
                <a:lnTo>
                  <a:pt x="25125" y="81998"/>
                </a:lnTo>
                <a:lnTo>
                  <a:pt x="12047" y="72866"/>
                </a:lnTo>
                <a:lnTo>
                  <a:pt x="3231" y="59305"/>
                </a:lnTo>
                <a:lnTo>
                  <a:pt x="0" y="4267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11939" y="2265304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5">
                <a:moveTo>
                  <a:pt x="0" y="0"/>
                </a:moveTo>
                <a:lnTo>
                  <a:pt x="39776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94566" y="2341503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40" h="83819">
                <a:moveTo>
                  <a:pt x="39349" y="0"/>
                </a:moveTo>
                <a:lnTo>
                  <a:pt x="23225" y="1889"/>
                </a:lnTo>
                <a:lnTo>
                  <a:pt x="10668" y="13319"/>
                </a:lnTo>
                <a:lnTo>
                  <a:pt x="1767" y="24627"/>
                </a:lnTo>
                <a:lnTo>
                  <a:pt x="0" y="41635"/>
                </a:lnTo>
                <a:lnTo>
                  <a:pt x="1767" y="58674"/>
                </a:lnTo>
                <a:lnTo>
                  <a:pt x="10668" y="71871"/>
                </a:lnTo>
                <a:lnTo>
                  <a:pt x="23225" y="81412"/>
                </a:lnTo>
                <a:lnTo>
                  <a:pt x="39349" y="83301"/>
                </a:lnTo>
                <a:lnTo>
                  <a:pt x="55351" y="81412"/>
                </a:lnTo>
                <a:lnTo>
                  <a:pt x="67939" y="71871"/>
                </a:lnTo>
                <a:lnTo>
                  <a:pt x="76962" y="58674"/>
                </a:lnTo>
                <a:lnTo>
                  <a:pt x="78729" y="41635"/>
                </a:lnTo>
                <a:lnTo>
                  <a:pt x="76962" y="24627"/>
                </a:lnTo>
                <a:lnTo>
                  <a:pt x="67939" y="13319"/>
                </a:lnTo>
                <a:lnTo>
                  <a:pt x="55351" y="1889"/>
                </a:lnTo>
                <a:lnTo>
                  <a:pt x="3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4565" y="2341504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40" h="83819">
                <a:moveTo>
                  <a:pt x="39349" y="0"/>
                </a:moveTo>
                <a:lnTo>
                  <a:pt x="23225" y="1889"/>
                </a:lnTo>
                <a:lnTo>
                  <a:pt x="10667" y="13319"/>
                </a:lnTo>
                <a:lnTo>
                  <a:pt x="1767" y="24627"/>
                </a:lnTo>
                <a:lnTo>
                  <a:pt x="0" y="41635"/>
                </a:lnTo>
                <a:lnTo>
                  <a:pt x="1767" y="58673"/>
                </a:lnTo>
                <a:lnTo>
                  <a:pt x="10667" y="71871"/>
                </a:lnTo>
                <a:lnTo>
                  <a:pt x="23225" y="81412"/>
                </a:lnTo>
                <a:lnTo>
                  <a:pt x="39349" y="83301"/>
                </a:lnTo>
                <a:lnTo>
                  <a:pt x="55351" y="81412"/>
                </a:lnTo>
                <a:lnTo>
                  <a:pt x="67939" y="71871"/>
                </a:lnTo>
                <a:lnTo>
                  <a:pt x="76961" y="58673"/>
                </a:lnTo>
                <a:lnTo>
                  <a:pt x="78729" y="41635"/>
                </a:lnTo>
                <a:lnTo>
                  <a:pt x="76961" y="24627"/>
                </a:lnTo>
                <a:lnTo>
                  <a:pt x="67939" y="13319"/>
                </a:lnTo>
                <a:lnTo>
                  <a:pt x="55351" y="1889"/>
                </a:lnTo>
                <a:lnTo>
                  <a:pt x="393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94566" y="2341503"/>
            <a:ext cx="82296" cy="87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36636" y="234147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4"/>
                </a:lnTo>
              </a:path>
            </a:pathLst>
          </a:custGeom>
          <a:ln w="84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4565" y="2341504"/>
            <a:ext cx="82550" cy="87630"/>
          </a:xfrm>
          <a:custGeom>
            <a:avLst/>
            <a:gdLst/>
            <a:ahLst/>
            <a:cxnLst/>
            <a:rect l="l" t="t" r="r" b="b"/>
            <a:pathLst>
              <a:path w="82550" h="87630">
                <a:moveTo>
                  <a:pt x="0" y="43555"/>
                </a:moveTo>
                <a:lnTo>
                  <a:pt x="3231" y="26617"/>
                </a:lnTo>
                <a:lnTo>
                  <a:pt x="12047" y="12771"/>
                </a:lnTo>
                <a:lnTo>
                  <a:pt x="25125" y="3428"/>
                </a:lnTo>
                <a:lnTo>
                  <a:pt x="41147" y="0"/>
                </a:lnTo>
                <a:lnTo>
                  <a:pt x="57157" y="3428"/>
                </a:lnTo>
                <a:lnTo>
                  <a:pt x="70237" y="12771"/>
                </a:lnTo>
                <a:lnTo>
                  <a:pt x="79059" y="26617"/>
                </a:lnTo>
                <a:lnTo>
                  <a:pt x="82295" y="43555"/>
                </a:lnTo>
                <a:lnTo>
                  <a:pt x="79059" y="60481"/>
                </a:lnTo>
                <a:lnTo>
                  <a:pt x="70237" y="74329"/>
                </a:lnTo>
                <a:lnTo>
                  <a:pt x="57157" y="83679"/>
                </a:lnTo>
                <a:lnTo>
                  <a:pt x="41147" y="87111"/>
                </a:lnTo>
                <a:lnTo>
                  <a:pt x="25125" y="83679"/>
                </a:lnTo>
                <a:lnTo>
                  <a:pt x="12047" y="74329"/>
                </a:lnTo>
                <a:lnTo>
                  <a:pt x="3231" y="60481"/>
                </a:lnTo>
                <a:lnTo>
                  <a:pt x="0" y="43555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11939" y="2389113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5">
                <a:moveTo>
                  <a:pt x="0" y="0"/>
                </a:moveTo>
                <a:lnTo>
                  <a:pt x="39776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67490" y="2311389"/>
            <a:ext cx="77470" cy="83185"/>
          </a:xfrm>
          <a:custGeom>
            <a:avLst/>
            <a:gdLst/>
            <a:ahLst/>
            <a:cxnLst/>
            <a:rect l="l" t="t" r="r" b="b"/>
            <a:pathLst>
              <a:path w="77470" h="83185">
                <a:moveTo>
                  <a:pt x="37703" y="0"/>
                </a:moveTo>
                <a:lnTo>
                  <a:pt x="21579" y="1920"/>
                </a:lnTo>
                <a:lnTo>
                  <a:pt x="10789" y="13228"/>
                </a:lnTo>
                <a:lnTo>
                  <a:pt x="3535" y="24658"/>
                </a:lnTo>
                <a:lnTo>
                  <a:pt x="0" y="41666"/>
                </a:lnTo>
                <a:lnTo>
                  <a:pt x="3535" y="58674"/>
                </a:lnTo>
                <a:lnTo>
                  <a:pt x="10789" y="71902"/>
                </a:lnTo>
                <a:lnTo>
                  <a:pt x="21579" y="81290"/>
                </a:lnTo>
                <a:lnTo>
                  <a:pt x="37703" y="83179"/>
                </a:lnTo>
                <a:lnTo>
                  <a:pt x="53827" y="81290"/>
                </a:lnTo>
                <a:lnTo>
                  <a:pt x="66415" y="71902"/>
                </a:lnTo>
                <a:lnTo>
                  <a:pt x="75285" y="58674"/>
                </a:lnTo>
                <a:lnTo>
                  <a:pt x="77205" y="41666"/>
                </a:lnTo>
                <a:lnTo>
                  <a:pt x="75285" y="24658"/>
                </a:lnTo>
                <a:lnTo>
                  <a:pt x="66415" y="13228"/>
                </a:lnTo>
                <a:lnTo>
                  <a:pt x="53827" y="1920"/>
                </a:lnTo>
                <a:lnTo>
                  <a:pt x="37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67490" y="2311389"/>
            <a:ext cx="77470" cy="83185"/>
          </a:xfrm>
          <a:custGeom>
            <a:avLst/>
            <a:gdLst/>
            <a:ahLst/>
            <a:cxnLst/>
            <a:rect l="l" t="t" r="r" b="b"/>
            <a:pathLst>
              <a:path w="77470" h="83185">
                <a:moveTo>
                  <a:pt x="37703" y="0"/>
                </a:moveTo>
                <a:lnTo>
                  <a:pt x="21579" y="1920"/>
                </a:lnTo>
                <a:lnTo>
                  <a:pt x="10789" y="13228"/>
                </a:lnTo>
                <a:lnTo>
                  <a:pt x="3535" y="24658"/>
                </a:lnTo>
                <a:lnTo>
                  <a:pt x="0" y="41666"/>
                </a:lnTo>
                <a:lnTo>
                  <a:pt x="3535" y="58673"/>
                </a:lnTo>
                <a:lnTo>
                  <a:pt x="10789" y="71902"/>
                </a:lnTo>
                <a:lnTo>
                  <a:pt x="21579" y="81290"/>
                </a:lnTo>
                <a:lnTo>
                  <a:pt x="37703" y="83179"/>
                </a:lnTo>
                <a:lnTo>
                  <a:pt x="53827" y="81290"/>
                </a:lnTo>
                <a:lnTo>
                  <a:pt x="66415" y="71902"/>
                </a:lnTo>
                <a:lnTo>
                  <a:pt x="75285" y="58673"/>
                </a:lnTo>
                <a:lnTo>
                  <a:pt x="77205" y="41666"/>
                </a:lnTo>
                <a:lnTo>
                  <a:pt x="75285" y="24658"/>
                </a:lnTo>
                <a:lnTo>
                  <a:pt x="66415" y="13228"/>
                </a:lnTo>
                <a:lnTo>
                  <a:pt x="53827" y="1920"/>
                </a:lnTo>
                <a:lnTo>
                  <a:pt x="3770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67490" y="2311389"/>
            <a:ext cx="80772" cy="85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08763" y="231139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4"/>
                </a:lnTo>
              </a:path>
            </a:pathLst>
          </a:custGeom>
          <a:ln w="825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67490" y="2311389"/>
            <a:ext cx="81280" cy="85725"/>
          </a:xfrm>
          <a:custGeom>
            <a:avLst/>
            <a:gdLst/>
            <a:ahLst/>
            <a:cxnLst/>
            <a:rect l="l" t="t" r="r" b="b"/>
            <a:pathLst>
              <a:path w="81279" h="85725">
                <a:moveTo>
                  <a:pt x="0" y="42550"/>
                </a:moveTo>
                <a:lnTo>
                  <a:pt x="3164" y="25987"/>
                </a:lnTo>
                <a:lnTo>
                  <a:pt x="11803" y="12462"/>
                </a:lnTo>
                <a:lnTo>
                  <a:pt x="24637" y="3343"/>
                </a:lnTo>
                <a:lnTo>
                  <a:pt x="40385" y="0"/>
                </a:lnTo>
                <a:lnTo>
                  <a:pt x="56121" y="3343"/>
                </a:lnTo>
                <a:lnTo>
                  <a:pt x="68957" y="12462"/>
                </a:lnTo>
                <a:lnTo>
                  <a:pt x="77603" y="25987"/>
                </a:lnTo>
                <a:lnTo>
                  <a:pt x="80771" y="42550"/>
                </a:lnTo>
                <a:lnTo>
                  <a:pt x="77603" y="59112"/>
                </a:lnTo>
                <a:lnTo>
                  <a:pt x="68957" y="72637"/>
                </a:lnTo>
                <a:lnTo>
                  <a:pt x="56121" y="81756"/>
                </a:lnTo>
                <a:lnTo>
                  <a:pt x="40385" y="85100"/>
                </a:lnTo>
                <a:lnTo>
                  <a:pt x="24637" y="81756"/>
                </a:lnTo>
                <a:lnTo>
                  <a:pt x="11803" y="72637"/>
                </a:lnTo>
                <a:lnTo>
                  <a:pt x="3164" y="59112"/>
                </a:lnTo>
                <a:lnTo>
                  <a:pt x="0" y="4255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86540" y="2359030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5">
                <a:moveTo>
                  <a:pt x="0" y="0"/>
                </a:moveTo>
                <a:lnTo>
                  <a:pt x="39745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0086" y="2203460"/>
            <a:ext cx="81915" cy="83185"/>
          </a:xfrm>
          <a:custGeom>
            <a:avLst/>
            <a:gdLst/>
            <a:ahLst/>
            <a:cxnLst/>
            <a:rect l="l" t="t" r="r" b="b"/>
            <a:pathLst>
              <a:path w="81915" h="83185">
                <a:moveTo>
                  <a:pt x="41788" y="0"/>
                </a:moveTo>
                <a:lnTo>
                  <a:pt x="25389" y="3810"/>
                </a:lnTo>
                <a:lnTo>
                  <a:pt x="14478" y="13197"/>
                </a:lnTo>
                <a:lnTo>
                  <a:pt x="3535" y="24627"/>
                </a:lnTo>
                <a:lnTo>
                  <a:pt x="0" y="41635"/>
                </a:lnTo>
                <a:lnTo>
                  <a:pt x="3535" y="58674"/>
                </a:lnTo>
                <a:lnTo>
                  <a:pt x="14478" y="71871"/>
                </a:lnTo>
                <a:lnTo>
                  <a:pt x="25389" y="81259"/>
                </a:lnTo>
                <a:lnTo>
                  <a:pt x="41788" y="83179"/>
                </a:lnTo>
                <a:lnTo>
                  <a:pt x="56388" y="81259"/>
                </a:lnTo>
                <a:lnTo>
                  <a:pt x="70866" y="71871"/>
                </a:lnTo>
                <a:lnTo>
                  <a:pt x="78089" y="58674"/>
                </a:lnTo>
                <a:lnTo>
                  <a:pt x="81777" y="41635"/>
                </a:lnTo>
                <a:lnTo>
                  <a:pt x="78089" y="24627"/>
                </a:lnTo>
                <a:lnTo>
                  <a:pt x="70866" y="13197"/>
                </a:lnTo>
                <a:lnTo>
                  <a:pt x="56388" y="3810"/>
                </a:lnTo>
                <a:lnTo>
                  <a:pt x="41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50086" y="2203460"/>
            <a:ext cx="81915" cy="83185"/>
          </a:xfrm>
          <a:custGeom>
            <a:avLst/>
            <a:gdLst/>
            <a:ahLst/>
            <a:cxnLst/>
            <a:rect l="l" t="t" r="r" b="b"/>
            <a:pathLst>
              <a:path w="81915" h="83185">
                <a:moveTo>
                  <a:pt x="41788" y="0"/>
                </a:moveTo>
                <a:lnTo>
                  <a:pt x="25389" y="3809"/>
                </a:lnTo>
                <a:lnTo>
                  <a:pt x="14477" y="13197"/>
                </a:lnTo>
                <a:lnTo>
                  <a:pt x="3535" y="24627"/>
                </a:lnTo>
                <a:lnTo>
                  <a:pt x="0" y="41635"/>
                </a:lnTo>
                <a:lnTo>
                  <a:pt x="3535" y="58673"/>
                </a:lnTo>
                <a:lnTo>
                  <a:pt x="14477" y="71871"/>
                </a:lnTo>
                <a:lnTo>
                  <a:pt x="25389" y="81259"/>
                </a:lnTo>
                <a:lnTo>
                  <a:pt x="41788" y="83179"/>
                </a:lnTo>
                <a:lnTo>
                  <a:pt x="56387" y="81259"/>
                </a:lnTo>
                <a:lnTo>
                  <a:pt x="70865" y="71871"/>
                </a:lnTo>
                <a:lnTo>
                  <a:pt x="78089" y="58673"/>
                </a:lnTo>
                <a:lnTo>
                  <a:pt x="81777" y="41635"/>
                </a:lnTo>
                <a:lnTo>
                  <a:pt x="78089" y="24627"/>
                </a:lnTo>
                <a:lnTo>
                  <a:pt x="70865" y="13197"/>
                </a:lnTo>
                <a:lnTo>
                  <a:pt x="56387" y="3809"/>
                </a:lnTo>
                <a:lnTo>
                  <a:pt x="4178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50086" y="2203460"/>
            <a:ext cx="83545" cy="869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50086" y="2203447"/>
            <a:ext cx="87630" cy="88900"/>
          </a:xfrm>
          <a:custGeom>
            <a:avLst/>
            <a:gdLst/>
            <a:ahLst/>
            <a:cxnLst/>
            <a:rect l="l" t="t" r="r" b="b"/>
            <a:pathLst>
              <a:path w="87629" h="88900">
                <a:moveTo>
                  <a:pt x="0" y="88892"/>
                </a:moveTo>
                <a:lnTo>
                  <a:pt x="87308" y="88892"/>
                </a:lnTo>
                <a:lnTo>
                  <a:pt x="87308" y="0"/>
                </a:lnTo>
                <a:lnTo>
                  <a:pt x="0" y="0"/>
                </a:lnTo>
                <a:lnTo>
                  <a:pt x="0" y="8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50086" y="2203460"/>
            <a:ext cx="83820" cy="86995"/>
          </a:xfrm>
          <a:custGeom>
            <a:avLst/>
            <a:gdLst/>
            <a:ahLst/>
            <a:cxnLst/>
            <a:rect l="l" t="t" r="r" b="b"/>
            <a:pathLst>
              <a:path w="83820" h="86994">
                <a:moveTo>
                  <a:pt x="0" y="43555"/>
                </a:moveTo>
                <a:lnTo>
                  <a:pt x="3276" y="26566"/>
                </a:lnTo>
                <a:lnTo>
                  <a:pt x="12218" y="12725"/>
                </a:lnTo>
                <a:lnTo>
                  <a:pt x="25498" y="3410"/>
                </a:lnTo>
                <a:lnTo>
                  <a:pt x="41788" y="0"/>
                </a:lnTo>
                <a:lnTo>
                  <a:pt x="58059" y="3410"/>
                </a:lnTo>
                <a:lnTo>
                  <a:pt x="71330" y="12725"/>
                </a:lnTo>
                <a:lnTo>
                  <a:pt x="80270" y="26566"/>
                </a:lnTo>
                <a:lnTo>
                  <a:pt x="83545" y="43555"/>
                </a:lnTo>
                <a:lnTo>
                  <a:pt x="80270" y="60462"/>
                </a:lnTo>
                <a:lnTo>
                  <a:pt x="71330" y="74268"/>
                </a:lnTo>
                <a:lnTo>
                  <a:pt x="58059" y="83576"/>
                </a:lnTo>
                <a:lnTo>
                  <a:pt x="41788" y="86989"/>
                </a:lnTo>
                <a:lnTo>
                  <a:pt x="25498" y="83576"/>
                </a:lnTo>
                <a:lnTo>
                  <a:pt x="12218" y="74268"/>
                </a:lnTo>
                <a:lnTo>
                  <a:pt x="3276" y="60462"/>
                </a:lnTo>
                <a:lnTo>
                  <a:pt x="0" y="43555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0660" y="2251069"/>
            <a:ext cx="40005" cy="1905"/>
          </a:xfrm>
          <a:custGeom>
            <a:avLst/>
            <a:gdLst/>
            <a:ahLst/>
            <a:cxnLst/>
            <a:rect l="l" t="t" r="r" b="b"/>
            <a:pathLst>
              <a:path w="40004" h="1905">
                <a:moveTo>
                  <a:pt x="0" y="0"/>
                </a:moveTo>
                <a:lnTo>
                  <a:pt x="39745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42076" y="2265303"/>
            <a:ext cx="77724" cy="778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96100" y="2247899"/>
            <a:ext cx="77845" cy="810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02480" y="1862131"/>
            <a:ext cx="490539" cy="2587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02480" y="1862157"/>
            <a:ext cx="487045" cy="255270"/>
          </a:xfrm>
          <a:custGeom>
            <a:avLst/>
            <a:gdLst/>
            <a:ahLst/>
            <a:cxnLst/>
            <a:rect l="l" t="t" r="r" b="b"/>
            <a:pathLst>
              <a:path w="487045" h="255269">
                <a:moveTo>
                  <a:pt x="0" y="255043"/>
                </a:moveTo>
                <a:lnTo>
                  <a:pt x="486930" y="255043"/>
                </a:lnTo>
                <a:lnTo>
                  <a:pt x="486930" y="0"/>
                </a:lnTo>
                <a:lnTo>
                  <a:pt x="0" y="0"/>
                </a:lnTo>
                <a:lnTo>
                  <a:pt x="0" y="255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102480" y="1891406"/>
            <a:ext cx="4908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Times New Roman"/>
                <a:cs typeface="Times New Roman"/>
              </a:rPr>
              <a:t>0V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752976" y="5128969"/>
            <a:ext cx="28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(c)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056516" y="4967346"/>
            <a:ext cx="1524000" cy="435609"/>
          </a:xfrm>
          <a:custGeom>
            <a:avLst/>
            <a:gdLst/>
            <a:ahLst/>
            <a:cxnLst/>
            <a:rect l="l" t="t" r="r" b="b"/>
            <a:pathLst>
              <a:path w="1524000" h="435610">
                <a:moveTo>
                  <a:pt x="0" y="434983"/>
                </a:moveTo>
                <a:lnTo>
                  <a:pt x="1524000" y="434983"/>
                </a:lnTo>
                <a:lnTo>
                  <a:pt x="1524000" y="0"/>
                </a:lnTo>
                <a:lnTo>
                  <a:pt x="0" y="0"/>
                </a:lnTo>
                <a:lnTo>
                  <a:pt x="0" y="4349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94666" y="4968079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15" y="0"/>
                </a:lnTo>
              </a:path>
            </a:pathLst>
          </a:custGeom>
          <a:ln w="84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94665" y="4926008"/>
            <a:ext cx="684530" cy="84455"/>
          </a:xfrm>
          <a:custGeom>
            <a:avLst/>
            <a:gdLst/>
            <a:ahLst/>
            <a:cxnLst/>
            <a:rect l="l" t="t" r="r" b="b"/>
            <a:pathLst>
              <a:path w="684529" h="84454">
                <a:moveTo>
                  <a:pt x="0" y="84141"/>
                </a:moveTo>
                <a:lnTo>
                  <a:pt x="684215" y="84141"/>
                </a:lnTo>
                <a:lnTo>
                  <a:pt x="684215" y="0"/>
                </a:lnTo>
                <a:lnTo>
                  <a:pt x="0" y="0"/>
                </a:lnTo>
                <a:lnTo>
                  <a:pt x="0" y="8414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37466" y="4973633"/>
            <a:ext cx="565150" cy="227329"/>
          </a:xfrm>
          <a:custGeom>
            <a:avLst/>
            <a:gdLst/>
            <a:ahLst/>
            <a:cxnLst/>
            <a:rect l="l" t="t" r="r" b="b"/>
            <a:pathLst>
              <a:path w="565150" h="227329">
                <a:moveTo>
                  <a:pt x="0" y="227016"/>
                </a:moveTo>
                <a:lnTo>
                  <a:pt x="565154" y="227016"/>
                </a:lnTo>
                <a:lnTo>
                  <a:pt x="565154" y="0"/>
                </a:lnTo>
                <a:lnTo>
                  <a:pt x="0" y="0"/>
                </a:lnTo>
                <a:lnTo>
                  <a:pt x="0" y="227016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37465" y="4973633"/>
            <a:ext cx="565150" cy="227329"/>
          </a:xfrm>
          <a:custGeom>
            <a:avLst/>
            <a:gdLst/>
            <a:ahLst/>
            <a:cxnLst/>
            <a:rect l="l" t="t" r="r" b="b"/>
            <a:pathLst>
              <a:path w="565150" h="227329">
                <a:moveTo>
                  <a:pt x="0" y="227016"/>
                </a:moveTo>
                <a:lnTo>
                  <a:pt x="565154" y="227016"/>
                </a:lnTo>
                <a:lnTo>
                  <a:pt x="565154" y="0"/>
                </a:lnTo>
                <a:lnTo>
                  <a:pt x="0" y="0"/>
                </a:lnTo>
                <a:lnTo>
                  <a:pt x="0" y="22701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155947" y="5006719"/>
            <a:ext cx="2552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source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021696" y="4967287"/>
            <a:ext cx="565150" cy="227329"/>
          </a:xfrm>
          <a:custGeom>
            <a:avLst/>
            <a:gdLst/>
            <a:ahLst/>
            <a:cxnLst/>
            <a:rect l="l" t="t" r="r" b="b"/>
            <a:pathLst>
              <a:path w="565150" h="227329">
                <a:moveTo>
                  <a:pt x="0" y="227016"/>
                </a:moveTo>
                <a:lnTo>
                  <a:pt x="565141" y="227016"/>
                </a:lnTo>
                <a:lnTo>
                  <a:pt x="565141" y="0"/>
                </a:lnTo>
                <a:lnTo>
                  <a:pt x="0" y="0"/>
                </a:lnTo>
                <a:lnTo>
                  <a:pt x="0" y="227016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21695" y="4967287"/>
            <a:ext cx="565150" cy="227329"/>
          </a:xfrm>
          <a:custGeom>
            <a:avLst/>
            <a:gdLst/>
            <a:ahLst/>
            <a:cxnLst/>
            <a:rect l="l" t="t" r="r" b="b"/>
            <a:pathLst>
              <a:path w="565150" h="227329">
                <a:moveTo>
                  <a:pt x="0" y="227016"/>
                </a:moveTo>
                <a:lnTo>
                  <a:pt x="565141" y="227016"/>
                </a:lnTo>
                <a:lnTo>
                  <a:pt x="565141" y="0"/>
                </a:lnTo>
                <a:lnTo>
                  <a:pt x="0" y="0"/>
                </a:lnTo>
                <a:lnTo>
                  <a:pt x="0" y="22701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8184648" y="5000369"/>
            <a:ext cx="2057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Times New Roman"/>
                <a:cs typeface="Times New Roman"/>
              </a:rPr>
              <a:t>d</a:t>
            </a:r>
            <a:r>
              <a:rPr sz="700" spc="-10" dirty="0">
                <a:latin typeface="Times New Roman"/>
                <a:cs typeface="Times New Roman"/>
              </a:rPr>
              <a:t>r</a:t>
            </a:r>
            <a:r>
              <a:rPr sz="700" spc="-5" dirty="0">
                <a:latin typeface="Times New Roman"/>
                <a:cs typeface="Times New Roman"/>
              </a:rPr>
              <a:t>a</a:t>
            </a:r>
            <a:r>
              <a:rPr sz="700" spc="-20" dirty="0">
                <a:latin typeface="Times New Roman"/>
                <a:cs typeface="Times New Roman"/>
              </a:rPr>
              <a:t>i</a:t>
            </a:r>
            <a:r>
              <a:rPr sz="700" spc="-5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040636" y="4973573"/>
            <a:ext cx="1905" cy="433705"/>
          </a:xfrm>
          <a:custGeom>
            <a:avLst/>
            <a:gdLst/>
            <a:ahLst/>
            <a:cxnLst/>
            <a:rect l="l" t="t" r="r" b="b"/>
            <a:pathLst>
              <a:path w="1904" h="433704">
                <a:moveTo>
                  <a:pt x="0" y="0"/>
                </a:moveTo>
                <a:lnTo>
                  <a:pt x="1523" y="43344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40636" y="5394329"/>
            <a:ext cx="1546225" cy="3175"/>
          </a:xfrm>
          <a:custGeom>
            <a:avLst/>
            <a:gdLst/>
            <a:ahLst/>
            <a:cxnLst/>
            <a:rect l="l" t="t" r="r" b="b"/>
            <a:pathLst>
              <a:path w="1546225" h="3175">
                <a:moveTo>
                  <a:pt x="0" y="0"/>
                </a:moveTo>
                <a:lnTo>
                  <a:pt x="1546219" y="316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0515" y="4973573"/>
            <a:ext cx="3175" cy="433705"/>
          </a:xfrm>
          <a:custGeom>
            <a:avLst/>
            <a:gdLst/>
            <a:ahLst/>
            <a:cxnLst/>
            <a:rect l="l" t="t" r="r" b="b"/>
            <a:pathLst>
              <a:path w="3175" h="433704">
                <a:moveTo>
                  <a:pt x="0" y="0"/>
                </a:moveTo>
                <a:lnTo>
                  <a:pt x="3169" y="43344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16886" y="4737032"/>
            <a:ext cx="625475" cy="132080"/>
          </a:xfrm>
          <a:custGeom>
            <a:avLst/>
            <a:gdLst/>
            <a:ahLst/>
            <a:cxnLst/>
            <a:rect l="l" t="t" r="r" b="b"/>
            <a:pathLst>
              <a:path w="625475" h="132079">
                <a:moveTo>
                  <a:pt x="0" y="131766"/>
                </a:moveTo>
                <a:lnTo>
                  <a:pt x="625470" y="131766"/>
                </a:lnTo>
                <a:lnTo>
                  <a:pt x="625470" y="0"/>
                </a:lnTo>
                <a:lnTo>
                  <a:pt x="0" y="0"/>
                </a:lnTo>
                <a:lnTo>
                  <a:pt x="0" y="13176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16886" y="4737032"/>
            <a:ext cx="625475" cy="132080"/>
          </a:xfrm>
          <a:custGeom>
            <a:avLst/>
            <a:gdLst/>
            <a:ahLst/>
            <a:cxnLst/>
            <a:rect l="l" t="t" r="r" b="b"/>
            <a:pathLst>
              <a:path w="625475" h="132079">
                <a:moveTo>
                  <a:pt x="0" y="131766"/>
                </a:moveTo>
                <a:lnTo>
                  <a:pt x="625470" y="131766"/>
                </a:lnTo>
                <a:lnTo>
                  <a:pt x="625470" y="0"/>
                </a:lnTo>
                <a:lnTo>
                  <a:pt x="0" y="0"/>
                </a:lnTo>
                <a:lnTo>
                  <a:pt x="0" y="13176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2214" y="4827654"/>
            <a:ext cx="88920" cy="920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37504" y="4827654"/>
            <a:ext cx="88889" cy="920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08864" y="4381504"/>
            <a:ext cx="136525" cy="2857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66115" y="4356104"/>
            <a:ext cx="85725" cy="259079"/>
          </a:xfrm>
          <a:custGeom>
            <a:avLst/>
            <a:gdLst/>
            <a:ahLst/>
            <a:cxnLst/>
            <a:rect l="l" t="t" r="r" b="b"/>
            <a:pathLst>
              <a:path w="85725" h="259079">
                <a:moveTo>
                  <a:pt x="28955" y="0"/>
                </a:moveTo>
                <a:lnTo>
                  <a:pt x="38099" y="20573"/>
                </a:lnTo>
                <a:lnTo>
                  <a:pt x="39867" y="31872"/>
                </a:lnTo>
                <a:lnTo>
                  <a:pt x="38099" y="44957"/>
                </a:lnTo>
                <a:lnTo>
                  <a:pt x="34411" y="52446"/>
                </a:lnTo>
                <a:lnTo>
                  <a:pt x="28955" y="63745"/>
                </a:lnTo>
                <a:lnTo>
                  <a:pt x="12679" y="86224"/>
                </a:lnTo>
                <a:lnTo>
                  <a:pt x="3535" y="106798"/>
                </a:lnTo>
                <a:lnTo>
                  <a:pt x="0" y="116204"/>
                </a:lnTo>
                <a:lnTo>
                  <a:pt x="0" y="125598"/>
                </a:lnTo>
                <a:lnTo>
                  <a:pt x="5333" y="133087"/>
                </a:lnTo>
                <a:lnTo>
                  <a:pt x="16245" y="138683"/>
                </a:lnTo>
                <a:lnTo>
                  <a:pt x="27157" y="144267"/>
                </a:lnTo>
                <a:lnTo>
                  <a:pt x="43433" y="149982"/>
                </a:lnTo>
                <a:lnTo>
                  <a:pt x="68823" y="159376"/>
                </a:lnTo>
                <a:lnTo>
                  <a:pt x="79735" y="164972"/>
                </a:lnTo>
                <a:lnTo>
                  <a:pt x="85191" y="172461"/>
                </a:lnTo>
                <a:lnTo>
                  <a:pt x="85191" y="189356"/>
                </a:lnTo>
                <a:lnTo>
                  <a:pt x="77967" y="211835"/>
                </a:lnTo>
                <a:lnTo>
                  <a:pt x="67055" y="230504"/>
                </a:lnTo>
                <a:lnTo>
                  <a:pt x="59801" y="249292"/>
                </a:lnTo>
                <a:lnTo>
                  <a:pt x="61569" y="254888"/>
                </a:lnTo>
                <a:lnTo>
                  <a:pt x="61569" y="25869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00528" y="4603491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5">
                <a:moveTo>
                  <a:pt x="54467" y="0"/>
                </a:moveTo>
                <a:lnTo>
                  <a:pt x="0" y="18800"/>
                </a:lnTo>
                <a:lnTo>
                  <a:pt x="45323" y="63758"/>
                </a:lnTo>
                <a:lnTo>
                  <a:pt x="54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94619" y="4354579"/>
            <a:ext cx="74930" cy="262255"/>
          </a:xfrm>
          <a:custGeom>
            <a:avLst/>
            <a:gdLst/>
            <a:ahLst/>
            <a:cxnLst/>
            <a:rect l="l" t="t" r="r" b="b"/>
            <a:pathLst>
              <a:path w="74929" h="262254">
                <a:moveTo>
                  <a:pt x="52852" y="0"/>
                </a:moveTo>
                <a:lnTo>
                  <a:pt x="58308" y="22347"/>
                </a:lnTo>
                <a:lnTo>
                  <a:pt x="56387" y="33646"/>
                </a:lnTo>
                <a:lnTo>
                  <a:pt x="52852" y="46731"/>
                </a:lnTo>
                <a:lnTo>
                  <a:pt x="49164" y="54220"/>
                </a:lnTo>
                <a:lnTo>
                  <a:pt x="43708" y="63495"/>
                </a:lnTo>
                <a:lnTo>
                  <a:pt x="23621" y="80390"/>
                </a:lnTo>
                <a:lnTo>
                  <a:pt x="5455" y="99059"/>
                </a:lnTo>
                <a:lnTo>
                  <a:pt x="0" y="108453"/>
                </a:lnTo>
                <a:lnTo>
                  <a:pt x="0" y="115942"/>
                </a:lnTo>
                <a:lnTo>
                  <a:pt x="5455" y="123443"/>
                </a:lnTo>
                <a:lnTo>
                  <a:pt x="12710" y="132706"/>
                </a:lnTo>
                <a:lnTo>
                  <a:pt x="23621" y="138421"/>
                </a:lnTo>
                <a:lnTo>
                  <a:pt x="38221" y="145922"/>
                </a:lnTo>
                <a:lnTo>
                  <a:pt x="50932" y="155185"/>
                </a:lnTo>
                <a:lnTo>
                  <a:pt x="61843" y="162686"/>
                </a:lnTo>
                <a:lnTo>
                  <a:pt x="69220" y="170175"/>
                </a:lnTo>
                <a:lnTo>
                  <a:pt x="74675" y="179569"/>
                </a:lnTo>
                <a:lnTo>
                  <a:pt x="74675" y="187070"/>
                </a:lnTo>
                <a:lnTo>
                  <a:pt x="72786" y="198238"/>
                </a:lnTo>
                <a:lnTo>
                  <a:pt x="58308" y="218812"/>
                </a:lnTo>
                <a:lnTo>
                  <a:pt x="45476" y="237481"/>
                </a:lnTo>
                <a:lnTo>
                  <a:pt x="40020" y="248792"/>
                </a:lnTo>
                <a:lnTo>
                  <a:pt x="34564" y="256281"/>
                </a:lnTo>
                <a:lnTo>
                  <a:pt x="38221" y="26186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801874" y="4605277"/>
            <a:ext cx="56515" cy="64135"/>
          </a:xfrm>
          <a:custGeom>
            <a:avLst/>
            <a:gdLst/>
            <a:ahLst/>
            <a:cxnLst/>
            <a:rect l="l" t="t" r="r" b="b"/>
            <a:pathLst>
              <a:path w="56515" h="64135">
                <a:moveTo>
                  <a:pt x="56509" y="0"/>
                </a:moveTo>
                <a:lnTo>
                  <a:pt x="0" y="11167"/>
                </a:lnTo>
                <a:lnTo>
                  <a:pt x="41910" y="63627"/>
                </a:lnTo>
                <a:lnTo>
                  <a:pt x="5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24800" y="4391029"/>
            <a:ext cx="325500" cy="2984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40923" y="4910078"/>
            <a:ext cx="16510" cy="46990"/>
          </a:xfrm>
          <a:custGeom>
            <a:avLst/>
            <a:gdLst/>
            <a:ahLst/>
            <a:cxnLst/>
            <a:rect l="l" t="t" r="r" b="b"/>
            <a:pathLst>
              <a:path w="16509" h="46989">
                <a:moveTo>
                  <a:pt x="16276" y="0"/>
                </a:moveTo>
                <a:lnTo>
                  <a:pt x="0" y="466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13766" y="4943605"/>
            <a:ext cx="50800" cy="63500"/>
          </a:xfrm>
          <a:custGeom>
            <a:avLst/>
            <a:gdLst/>
            <a:ahLst/>
            <a:cxnLst/>
            <a:rect l="l" t="t" r="r" b="b"/>
            <a:pathLst>
              <a:path w="50800" h="63500">
                <a:moveTo>
                  <a:pt x="0" y="0"/>
                </a:moveTo>
                <a:lnTo>
                  <a:pt x="8991" y="63364"/>
                </a:lnTo>
                <a:lnTo>
                  <a:pt x="50779" y="149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51826" y="4978395"/>
            <a:ext cx="82550" cy="83185"/>
          </a:xfrm>
          <a:custGeom>
            <a:avLst/>
            <a:gdLst/>
            <a:ahLst/>
            <a:cxnLst/>
            <a:rect l="l" t="t" r="r" b="b"/>
            <a:pathLst>
              <a:path w="82550" h="83185">
                <a:moveTo>
                  <a:pt x="41269" y="0"/>
                </a:moveTo>
                <a:lnTo>
                  <a:pt x="25177" y="3253"/>
                </a:lnTo>
                <a:lnTo>
                  <a:pt x="12062" y="12116"/>
                </a:lnTo>
                <a:lnTo>
                  <a:pt x="3233" y="25240"/>
                </a:lnTo>
                <a:lnTo>
                  <a:pt x="0" y="41279"/>
                </a:lnTo>
                <a:lnTo>
                  <a:pt x="3233" y="57317"/>
                </a:lnTo>
                <a:lnTo>
                  <a:pt x="12062" y="70441"/>
                </a:lnTo>
                <a:lnTo>
                  <a:pt x="25177" y="79304"/>
                </a:lnTo>
                <a:lnTo>
                  <a:pt x="41269" y="82558"/>
                </a:lnTo>
                <a:lnTo>
                  <a:pt x="57310" y="79304"/>
                </a:lnTo>
                <a:lnTo>
                  <a:pt x="70431" y="70441"/>
                </a:lnTo>
                <a:lnTo>
                  <a:pt x="79288" y="57317"/>
                </a:lnTo>
                <a:lnTo>
                  <a:pt x="82539" y="41279"/>
                </a:lnTo>
                <a:lnTo>
                  <a:pt x="79288" y="25240"/>
                </a:lnTo>
                <a:lnTo>
                  <a:pt x="70431" y="12116"/>
                </a:lnTo>
                <a:lnTo>
                  <a:pt x="57310" y="3253"/>
                </a:lnTo>
                <a:lnTo>
                  <a:pt x="41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51826" y="4978396"/>
            <a:ext cx="82550" cy="83185"/>
          </a:xfrm>
          <a:custGeom>
            <a:avLst/>
            <a:gdLst/>
            <a:ahLst/>
            <a:cxnLst/>
            <a:rect l="l" t="t" r="r" b="b"/>
            <a:pathLst>
              <a:path w="82550" h="83185">
                <a:moveTo>
                  <a:pt x="0" y="41279"/>
                </a:moveTo>
                <a:lnTo>
                  <a:pt x="3233" y="25240"/>
                </a:lnTo>
                <a:lnTo>
                  <a:pt x="12062" y="12116"/>
                </a:lnTo>
                <a:lnTo>
                  <a:pt x="25177" y="3253"/>
                </a:lnTo>
                <a:lnTo>
                  <a:pt x="41269" y="0"/>
                </a:lnTo>
                <a:lnTo>
                  <a:pt x="57310" y="3253"/>
                </a:lnTo>
                <a:lnTo>
                  <a:pt x="70431" y="12116"/>
                </a:lnTo>
                <a:lnTo>
                  <a:pt x="79288" y="25240"/>
                </a:lnTo>
                <a:lnTo>
                  <a:pt x="82539" y="41279"/>
                </a:lnTo>
                <a:lnTo>
                  <a:pt x="79288" y="57317"/>
                </a:lnTo>
                <a:lnTo>
                  <a:pt x="70431" y="70441"/>
                </a:lnTo>
                <a:lnTo>
                  <a:pt x="57310" y="79304"/>
                </a:lnTo>
                <a:lnTo>
                  <a:pt x="41269" y="82558"/>
                </a:lnTo>
                <a:lnTo>
                  <a:pt x="25177" y="79304"/>
                </a:lnTo>
                <a:lnTo>
                  <a:pt x="12062" y="70441"/>
                </a:lnTo>
                <a:lnTo>
                  <a:pt x="3233" y="57317"/>
                </a:lnTo>
                <a:lnTo>
                  <a:pt x="0" y="41279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72400" y="5091053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8099" y="164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88275" y="5145028"/>
            <a:ext cx="182615" cy="1271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05750" y="5299079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8099" y="164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6570" y="5151373"/>
            <a:ext cx="87243" cy="905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95315" y="4914900"/>
            <a:ext cx="22225" cy="59690"/>
          </a:xfrm>
          <a:custGeom>
            <a:avLst/>
            <a:gdLst/>
            <a:ahLst/>
            <a:cxnLst/>
            <a:rect l="l" t="t" r="r" b="b"/>
            <a:pathLst>
              <a:path w="22225" h="59689">
                <a:moveTo>
                  <a:pt x="0" y="0"/>
                </a:moveTo>
                <a:lnTo>
                  <a:pt x="21701" y="5968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89860" y="4957821"/>
            <a:ext cx="50800" cy="63500"/>
          </a:xfrm>
          <a:custGeom>
            <a:avLst/>
            <a:gdLst/>
            <a:ahLst/>
            <a:cxnLst/>
            <a:rect l="l" t="t" r="r" b="b"/>
            <a:pathLst>
              <a:path w="50800" h="63500">
                <a:moveTo>
                  <a:pt x="50779" y="0"/>
                </a:moveTo>
                <a:lnTo>
                  <a:pt x="0" y="22360"/>
                </a:lnTo>
                <a:lnTo>
                  <a:pt x="49011" y="63377"/>
                </a:lnTo>
                <a:lnTo>
                  <a:pt x="50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97686" y="2000318"/>
            <a:ext cx="641350" cy="128905"/>
          </a:xfrm>
          <a:custGeom>
            <a:avLst/>
            <a:gdLst/>
            <a:ahLst/>
            <a:cxnLst/>
            <a:rect l="l" t="t" r="r" b="b"/>
            <a:pathLst>
              <a:path w="641350" h="128905">
                <a:moveTo>
                  <a:pt x="0" y="128587"/>
                </a:moveTo>
                <a:lnTo>
                  <a:pt x="641341" y="128587"/>
                </a:lnTo>
                <a:lnTo>
                  <a:pt x="641341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297686" y="2000318"/>
            <a:ext cx="641350" cy="128905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10"/>
              </a:spcBef>
            </a:pPr>
            <a:r>
              <a:rPr sz="700" spc="-10" dirty="0">
                <a:latin typeface="Times New Roman"/>
                <a:cs typeface="Times New Roman"/>
              </a:rPr>
              <a:t>floating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gate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359530" y="1857359"/>
            <a:ext cx="1216025" cy="900430"/>
          </a:xfrm>
          <a:custGeom>
            <a:avLst/>
            <a:gdLst/>
            <a:ahLst/>
            <a:cxnLst/>
            <a:rect l="l" t="t" r="r" b="b"/>
            <a:pathLst>
              <a:path w="1216025" h="900430">
                <a:moveTo>
                  <a:pt x="0" y="0"/>
                </a:moveTo>
                <a:lnTo>
                  <a:pt x="1216030" y="90007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43550" y="1609709"/>
            <a:ext cx="1017905" cy="1205230"/>
          </a:xfrm>
          <a:custGeom>
            <a:avLst/>
            <a:gdLst/>
            <a:ahLst/>
            <a:cxnLst/>
            <a:rect l="l" t="t" r="r" b="b"/>
            <a:pathLst>
              <a:path w="1017904" h="1205230">
                <a:moveTo>
                  <a:pt x="0" y="1204996"/>
                </a:moveTo>
                <a:lnTo>
                  <a:pt x="101766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18370" y="1627261"/>
            <a:ext cx="249184" cy="2254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23115" y="1717669"/>
            <a:ext cx="294005" cy="163830"/>
          </a:xfrm>
          <a:custGeom>
            <a:avLst/>
            <a:gdLst/>
            <a:ahLst/>
            <a:cxnLst/>
            <a:rect l="l" t="t" r="r" b="b"/>
            <a:pathLst>
              <a:path w="294004" h="163830">
                <a:moveTo>
                  <a:pt x="293613" y="0"/>
                </a:moveTo>
                <a:lnTo>
                  <a:pt x="0" y="16358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23115" y="1811639"/>
            <a:ext cx="88265" cy="69850"/>
          </a:xfrm>
          <a:custGeom>
            <a:avLst/>
            <a:gdLst/>
            <a:ahLst/>
            <a:cxnLst/>
            <a:rect l="l" t="t" r="r" b="b"/>
            <a:pathLst>
              <a:path w="88265" h="69850">
                <a:moveTo>
                  <a:pt x="61203" y="0"/>
                </a:moveTo>
                <a:lnTo>
                  <a:pt x="0" y="69494"/>
                </a:lnTo>
                <a:lnTo>
                  <a:pt x="88239" y="52577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8418328" y="4379466"/>
            <a:ext cx="580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5-30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>
            <a:spLocks noGrp="1"/>
          </p:cNvSpPr>
          <p:nvPr>
            <p:ph type="title"/>
          </p:nvPr>
        </p:nvSpPr>
        <p:spPr>
          <a:xfrm>
            <a:off x="1464057" y="342082"/>
            <a:ext cx="6214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FF"/>
                </a:solidFill>
              </a:rPr>
              <a:t>EPROM: </a:t>
            </a:r>
            <a:r>
              <a:rPr spc="-5" dirty="0">
                <a:solidFill>
                  <a:srgbClr val="0000FF"/>
                </a:solidFill>
              </a:rPr>
              <a:t>Erasable programmable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ROM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77825" y="1399150"/>
            <a:ext cx="494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Programmable </a:t>
            </a: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component 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is a MOS</a:t>
            </a:r>
            <a:r>
              <a:rPr sz="1800" b="1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35023" y="1675862"/>
            <a:ext cx="4939030" cy="25863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34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Transistor has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“floating”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gate surrounded by an</a:t>
            </a:r>
            <a:r>
              <a:rPr sz="1400" spc="-15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insulator</a:t>
            </a:r>
            <a:endParaRPr sz="1400">
              <a:latin typeface="Times New Roman"/>
              <a:cs typeface="Times New Roman"/>
            </a:endParaRPr>
          </a:p>
          <a:p>
            <a:pPr marL="299085" marR="180340" indent="-286385">
              <a:lnSpc>
                <a:spcPct val="100000"/>
              </a:lnSpc>
              <a:spcBef>
                <a:spcPts val="33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(a)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Negative charges form a channel between source and</a:t>
            </a:r>
            <a:r>
              <a:rPr sz="1400" spc="-1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drain  storing a logic</a:t>
            </a:r>
            <a:r>
              <a:rPr sz="1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299085" marR="257175" indent="-286385">
              <a:lnSpc>
                <a:spcPct val="100000"/>
              </a:lnSpc>
              <a:spcBef>
                <a:spcPts val="33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(b)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Large positive voltage at gate causes negative charges to 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move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out of channel and get trapped in floating gate storing</a:t>
            </a:r>
            <a:r>
              <a:rPr sz="14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a  logic</a:t>
            </a:r>
            <a:r>
              <a:rPr sz="14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340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(c)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(Erase) Shining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UV rays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on surface of floating-gate causes  negative charges to return to channel from floating gate</a:t>
            </a:r>
            <a:r>
              <a:rPr sz="1400" spc="-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restoring  the logic</a:t>
            </a:r>
            <a:r>
              <a:rPr sz="14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299085" marR="40005" indent="-286385">
              <a:lnSpc>
                <a:spcPct val="100000"/>
              </a:lnSpc>
              <a:spcBef>
                <a:spcPts val="335"/>
              </a:spcBef>
              <a:buClr>
                <a:srgbClr val="0000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(d)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An EPROM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package showing </a:t>
            </a:r>
            <a:r>
              <a:rPr sz="1400" u="heavy" dirty="0">
                <a:solidFill>
                  <a:srgbClr val="00007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quartz window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 through</a:t>
            </a:r>
            <a:r>
              <a:rPr sz="14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which  </a:t>
            </a:r>
            <a:r>
              <a:rPr sz="1400" spc="-5" dirty="0">
                <a:solidFill>
                  <a:srgbClr val="00007F"/>
                </a:solidFill>
                <a:latin typeface="Times New Roman"/>
                <a:cs typeface="Times New Roman"/>
              </a:rPr>
              <a:t>UV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light can</a:t>
            </a:r>
            <a:r>
              <a:rPr sz="14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7F"/>
                </a:solidFill>
                <a:latin typeface="Times New Roman"/>
                <a:cs typeface="Times New Roman"/>
              </a:rPr>
              <a:t>pass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7823" y="4232518"/>
            <a:ext cx="5031105" cy="6508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Better </a:t>
            </a:r>
            <a:r>
              <a:rPr sz="18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write</a:t>
            </a:r>
            <a:r>
              <a:rPr sz="1800" b="1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ability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9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00007F"/>
                </a:solidFill>
                <a:latin typeface="Times New Roman"/>
                <a:cs typeface="Times New Roman"/>
              </a:rPr>
              <a:t>can be erased and reprogrammed thousands of</a:t>
            </a:r>
            <a:r>
              <a:rPr sz="1600" spc="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7F"/>
                </a:solidFill>
                <a:latin typeface="Times New Roman"/>
                <a:cs typeface="Times New Roman"/>
              </a:rPr>
              <a:t>times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7823" y="4854622"/>
            <a:ext cx="4773295" cy="8940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Reduced 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storage permanence</a:t>
            </a:r>
            <a:endParaRPr sz="1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39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 lasts about 10 years but is susceptible to  radiation and electric</a:t>
            </a:r>
            <a:r>
              <a:rPr sz="1600" spc="7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7F"/>
                </a:solidFill>
                <a:latin typeface="Times New Roman"/>
                <a:cs typeface="Times New Roman"/>
              </a:rPr>
              <a:t>noise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7823" y="5777284"/>
            <a:ext cx="448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Typically </a:t>
            </a: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used during 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design</a:t>
            </a:r>
            <a:r>
              <a:rPr sz="1800" b="1" spc="-7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334255" y="4037707"/>
            <a:ext cx="3451225" cy="1710055"/>
          </a:xfrm>
          <a:custGeom>
            <a:avLst/>
            <a:gdLst/>
            <a:ahLst/>
            <a:cxnLst/>
            <a:rect l="l" t="t" r="r" b="b"/>
            <a:pathLst>
              <a:path w="3451225" h="1710054">
                <a:moveTo>
                  <a:pt x="3379712" y="1680969"/>
                </a:moveTo>
                <a:lnTo>
                  <a:pt x="3365632" y="1709452"/>
                </a:lnTo>
                <a:lnTo>
                  <a:pt x="3450854" y="1709047"/>
                </a:lnTo>
                <a:lnTo>
                  <a:pt x="3433861" y="1686616"/>
                </a:lnTo>
                <a:lnTo>
                  <a:pt x="3391143" y="1686616"/>
                </a:lnTo>
                <a:lnTo>
                  <a:pt x="3379712" y="1680969"/>
                </a:lnTo>
                <a:close/>
              </a:path>
              <a:path w="3451225" h="1710054">
                <a:moveTo>
                  <a:pt x="3385336" y="1669593"/>
                </a:moveTo>
                <a:lnTo>
                  <a:pt x="3379712" y="1680969"/>
                </a:lnTo>
                <a:lnTo>
                  <a:pt x="3391143" y="1686616"/>
                </a:lnTo>
                <a:lnTo>
                  <a:pt x="3396752" y="1675232"/>
                </a:lnTo>
                <a:lnTo>
                  <a:pt x="3385336" y="1669593"/>
                </a:lnTo>
                <a:close/>
              </a:path>
              <a:path w="3451225" h="1710054">
                <a:moveTo>
                  <a:pt x="3399404" y="1641134"/>
                </a:moveTo>
                <a:lnTo>
                  <a:pt x="3385336" y="1669593"/>
                </a:lnTo>
                <a:lnTo>
                  <a:pt x="3396752" y="1675232"/>
                </a:lnTo>
                <a:lnTo>
                  <a:pt x="3391143" y="1686616"/>
                </a:lnTo>
                <a:lnTo>
                  <a:pt x="3433861" y="1686616"/>
                </a:lnTo>
                <a:lnTo>
                  <a:pt x="3399404" y="1641134"/>
                </a:lnTo>
                <a:close/>
              </a:path>
              <a:path w="3451225" h="1710054">
                <a:moveTo>
                  <a:pt x="5577" y="0"/>
                </a:moveTo>
                <a:lnTo>
                  <a:pt x="0" y="11311"/>
                </a:lnTo>
                <a:lnTo>
                  <a:pt x="3379712" y="1680969"/>
                </a:lnTo>
                <a:lnTo>
                  <a:pt x="3385336" y="1669593"/>
                </a:lnTo>
                <a:lnTo>
                  <a:pt x="5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378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6437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785" y="342082"/>
            <a:ext cx="4469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Sample </a:t>
            </a:r>
            <a:r>
              <a:rPr spc="-5" dirty="0">
                <a:solidFill>
                  <a:srgbClr val="0000FF"/>
                </a:solidFill>
              </a:rPr>
              <a:t>EPROM</a:t>
            </a:r>
            <a:r>
              <a:rPr spc="-4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components</a:t>
            </a:r>
          </a:p>
        </p:txBody>
      </p:sp>
      <p:sp>
        <p:nvSpPr>
          <p:cNvPr id="3" name="object 3"/>
          <p:cNvSpPr/>
          <p:nvPr/>
        </p:nvSpPr>
        <p:spPr>
          <a:xfrm>
            <a:off x="239712" y="1520824"/>
            <a:ext cx="3073389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4815" y="2116217"/>
            <a:ext cx="5076809" cy="3401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379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9265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149" y="342082"/>
            <a:ext cx="4742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Sample </a:t>
            </a:r>
            <a:r>
              <a:rPr spc="-5" dirty="0">
                <a:solidFill>
                  <a:srgbClr val="0000FF"/>
                </a:solidFill>
              </a:rPr>
              <a:t>EPROM</a:t>
            </a:r>
            <a:r>
              <a:rPr spc="-5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programmers</a:t>
            </a:r>
          </a:p>
        </p:txBody>
      </p:sp>
      <p:sp>
        <p:nvSpPr>
          <p:cNvPr id="3" name="object 3"/>
          <p:cNvSpPr/>
          <p:nvPr/>
        </p:nvSpPr>
        <p:spPr>
          <a:xfrm>
            <a:off x="444381" y="1866858"/>
            <a:ext cx="2723715" cy="368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4210" y="2266950"/>
            <a:ext cx="424815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380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44125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516" y="0"/>
            <a:ext cx="72345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3890" marR="5080" indent="-317182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FF"/>
                </a:solidFill>
              </a:rPr>
              <a:t>EEPROM: </a:t>
            </a:r>
            <a:r>
              <a:rPr spc="-5" dirty="0">
                <a:solidFill>
                  <a:srgbClr val="0000FF"/>
                </a:solidFill>
              </a:rPr>
              <a:t>Electrically erasable programmable  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3" y="1470610"/>
            <a:ext cx="8215630" cy="45758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Programmed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 erased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electronically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typically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by using higher than normal</a:t>
            </a:r>
            <a:r>
              <a:rPr sz="2000" spc="-1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can program and erase individual</a:t>
            </a:r>
            <a:r>
              <a:rPr sz="2000" spc="-1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words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Better write</a:t>
            </a:r>
            <a:r>
              <a:rPr sz="24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ability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can be in-system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programmable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with built-in circuit to provide</a:t>
            </a:r>
            <a:r>
              <a:rPr sz="2000" spc="-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higher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than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normal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voltage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built-in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controller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commonly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used to hide details from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r>
              <a:rPr sz="18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user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writes very slow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to erasing and</a:t>
            </a:r>
            <a:r>
              <a:rPr sz="2000" spc="-1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programming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» 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“busy” pin indicates to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processor EEPROM still</a:t>
            </a:r>
            <a:r>
              <a:rPr sz="18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writing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can be erased and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tens of thousands of</a:t>
            </a:r>
            <a:r>
              <a:rPr sz="2000" spc="-1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times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Similar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storage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permanence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EPROM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(about 10</a:t>
            </a:r>
            <a:r>
              <a:rPr sz="24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years)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Far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convenient than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EPROMs,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but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more</a:t>
            </a:r>
            <a:r>
              <a:rPr sz="2400" spc="-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expensive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06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673" y="496641"/>
            <a:ext cx="1473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15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sz="4000" b="0" spc="-1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000" b="0" spc="-1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000" b="0" spc="-44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4368165" cy="412305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0" dirty="0">
                <a:latin typeface="Arial"/>
                <a:cs typeface="Arial"/>
              </a:rPr>
              <a:t>Single-bit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Addition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Carry-Ripple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0" dirty="0">
                <a:latin typeface="Arial"/>
                <a:cs typeface="Arial"/>
              </a:rPr>
              <a:t>Carry-Skip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80" dirty="0">
                <a:latin typeface="Arial"/>
                <a:cs typeface="Arial"/>
              </a:rPr>
              <a:t>Carry-Look </a:t>
            </a:r>
            <a:r>
              <a:rPr sz="3200" spc="-175" dirty="0">
                <a:latin typeface="Arial"/>
                <a:cs typeface="Arial"/>
              </a:rPr>
              <a:t>ahead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5" dirty="0">
                <a:latin typeface="Arial"/>
                <a:cs typeface="Arial"/>
              </a:rPr>
              <a:t>Carry-Select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Carry-Increment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5" dirty="0">
                <a:latin typeface="Arial"/>
                <a:cs typeface="Arial"/>
              </a:rPr>
              <a:t>Tree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7173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8244" y="342082"/>
            <a:ext cx="120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F</a:t>
            </a:r>
            <a:r>
              <a:rPr spc="-20" dirty="0">
                <a:solidFill>
                  <a:srgbClr val="0000FF"/>
                </a:solidFill>
              </a:rPr>
              <a:t>L</a:t>
            </a:r>
            <a:r>
              <a:rPr spc="-5" dirty="0">
                <a:solidFill>
                  <a:srgbClr val="0000FF"/>
                </a:solidFill>
              </a:rPr>
              <a:t>ASH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3" y="1470619"/>
            <a:ext cx="8106409" cy="43465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Extension of</a:t>
            </a:r>
            <a:r>
              <a:rPr sz="24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EEPROM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Same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floating gate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principle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Same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write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ability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and storage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permanence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Fast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erase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Large blocks of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erased at once, rather than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word at a</a:t>
            </a:r>
            <a:r>
              <a:rPr sz="2000" spc="-18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Blocks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typically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several thousand bytes</a:t>
            </a:r>
            <a:r>
              <a:rPr sz="2000" spc="-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large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Writes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to single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words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slower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Entire block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must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be read, word updated, then entire block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written</a:t>
            </a:r>
            <a:r>
              <a:rPr sz="2000" spc="-19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back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Used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with embedded microcomputer systems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storing large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items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in nonvolatile</a:t>
            </a:r>
            <a:r>
              <a:rPr sz="2400" spc="-6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e.g., digital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cameras,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MP3, 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cell</a:t>
            </a:r>
            <a:r>
              <a:rPr sz="20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phones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6033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808" y="342082"/>
            <a:ext cx="361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Serial </a:t>
            </a:r>
            <a:r>
              <a:rPr spc="-10" dirty="0">
                <a:solidFill>
                  <a:srgbClr val="0000FF"/>
                </a:solidFill>
              </a:rPr>
              <a:t>Access</a:t>
            </a:r>
            <a:r>
              <a:rPr spc="-2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Memories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3" y="1091298"/>
            <a:ext cx="589026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Serial access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memories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do not use an</a:t>
            </a:r>
            <a:r>
              <a:rPr sz="2400" spc="-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address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– Shift</a:t>
            </a:r>
            <a:r>
              <a:rPr sz="2400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Registers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– Serial In Parallel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Out</a:t>
            </a:r>
            <a:r>
              <a:rPr sz="2400" spc="-1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(SIPO)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– Parallel In Serial Out</a:t>
            </a:r>
            <a:r>
              <a:rPr sz="2400" spc="-1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(PISO)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– Queues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(FIFO,</a:t>
            </a:r>
            <a:r>
              <a:rPr sz="24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LIFO)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59817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474" y="1009650"/>
            <a:ext cx="4933937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356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809610"/>
            <a:ext cx="5686437" cy="378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6388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625" y="742935"/>
            <a:ext cx="5934088" cy="3667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386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3689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308" y="191840"/>
            <a:ext cx="8267291" cy="527965"/>
          </a:xfrm>
          <a:prstGeom prst="rect">
            <a:avLst/>
          </a:prstGeom>
        </p:spPr>
        <p:txBody>
          <a:bodyPr vert="horz" wrap="square" lIns="0" tIns="248539" rIns="0" bIns="0" rtlCol="0">
            <a:spAutoFit/>
          </a:bodyPr>
          <a:lstStyle/>
          <a:p>
            <a:pPr marL="250825" marR="5080" indent="3025140" algn="l">
              <a:lnSpc>
                <a:spcPct val="100000"/>
              </a:lnSpc>
              <a:spcBef>
                <a:spcPts val="95"/>
              </a:spcBef>
            </a:pPr>
            <a:r>
              <a:rPr sz="1800" spc="-5" dirty="0" smtClean="0"/>
              <a:t>SEMICONDUCTOR </a:t>
            </a:r>
            <a:r>
              <a:rPr sz="1800" spc="-10" dirty="0"/>
              <a:t>INTEGRATED</a:t>
            </a:r>
            <a:r>
              <a:rPr sz="1800" spc="45" dirty="0"/>
              <a:t> </a:t>
            </a:r>
            <a:r>
              <a:rPr sz="1800" spc="-5" dirty="0"/>
              <a:t>CIRCUIT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031" y="1282060"/>
            <a:ext cx="4158615" cy="195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38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DESIGN</a:t>
            </a:r>
            <a:endParaRPr sz="2800">
              <a:latin typeface="Times New Roman"/>
              <a:cs typeface="Times New Roman"/>
            </a:endParaRPr>
          </a:p>
          <a:p>
            <a:pPr marL="469265" marR="1092835" indent="-469265">
              <a:lnSpc>
                <a:spcPct val="110000"/>
              </a:lnSpc>
              <a:spcBef>
                <a:spcPts val="1570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Programmable  Logic Array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(PLA)</a:t>
            </a:r>
            <a:endParaRPr sz="2600">
              <a:latin typeface="Times New Roman"/>
              <a:cs typeface="Times New Roman"/>
            </a:endParaRPr>
          </a:p>
          <a:p>
            <a:pPr marL="469265" indent="-469265">
              <a:lnSpc>
                <a:spcPct val="100000"/>
              </a:lnSpc>
              <a:spcBef>
                <a:spcPts val="315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Programmable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033" y="3215484"/>
            <a:ext cx="2989580" cy="22053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09"/>
              </a:spcBef>
            </a:pPr>
            <a:r>
              <a:rPr sz="2600" dirty="0">
                <a:latin typeface="Times New Roman"/>
                <a:cs typeface="Times New Roman"/>
              </a:rPr>
              <a:t>Array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Logic(PAL)</a:t>
            </a:r>
            <a:endParaRPr sz="26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310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FPGAs</a:t>
            </a:r>
            <a:endParaRPr sz="26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315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CPLDs</a:t>
            </a:r>
            <a:endParaRPr sz="26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315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Standard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cells</a:t>
            </a:r>
            <a:endParaRPr sz="26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310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Design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Approach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033" y="5434079"/>
            <a:ext cx="59639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Parameters </a:t>
            </a:r>
            <a:r>
              <a:rPr sz="2600" dirty="0">
                <a:latin typeface="Times New Roman"/>
                <a:cs typeface="Times New Roman"/>
              </a:rPr>
              <a:t>influencing low power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design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2514600"/>
            <a:ext cx="381000" cy="2438400"/>
          </a:xfrm>
          <a:custGeom>
            <a:avLst/>
            <a:gdLst/>
            <a:ahLst/>
            <a:cxnLst/>
            <a:rect l="l" t="t" r="r" b="b"/>
            <a:pathLst>
              <a:path w="381000" h="2438400">
                <a:moveTo>
                  <a:pt x="0" y="0"/>
                </a:moveTo>
                <a:lnTo>
                  <a:pt x="74128" y="2497"/>
                </a:lnTo>
                <a:lnTo>
                  <a:pt x="134683" y="9307"/>
                </a:lnTo>
                <a:lnTo>
                  <a:pt x="175521" y="19403"/>
                </a:lnTo>
                <a:lnTo>
                  <a:pt x="190499" y="31760"/>
                </a:lnTo>
                <a:lnTo>
                  <a:pt x="190499" y="1187439"/>
                </a:lnTo>
                <a:lnTo>
                  <a:pt x="205478" y="1199796"/>
                </a:lnTo>
                <a:lnTo>
                  <a:pt x="246316" y="1209892"/>
                </a:lnTo>
                <a:lnTo>
                  <a:pt x="306871" y="1216702"/>
                </a:lnTo>
                <a:lnTo>
                  <a:pt x="380999" y="1219199"/>
                </a:lnTo>
                <a:lnTo>
                  <a:pt x="306871" y="1221697"/>
                </a:lnTo>
                <a:lnTo>
                  <a:pt x="246316" y="1228507"/>
                </a:lnTo>
                <a:lnTo>
                  <a:pt x="205478" y="1238603"/>
                </a:lnTo>
                <a:lnTo>
                  <a:pt x="190499" y="1250960"/>
                </a:lnTo>
                <a:lnTo>
                  <a:pt x="190499" y="2406645"/>
                </a:lnTo>
                <a:lnTo>
                  <a:pt x="175521" y="2419001"/>
                </a:lnTo>
                <a:lnTo>
                  <a:pt x="134683" y="2429095"/>
                </a:lnTo>
                <a:lnTo>
                  <a:pt x="74128" y="2435902"/>
                </a:lnTo>
                <a:lnTo>
                  <a:pt x="0" y="2438399"/>
                </a:lnTo>
              </a:path>
            </a:pathLst>
          </a:custGeom>
          <a:ln w="952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5896" y="3411090"/>
            <a:ext cx="3126740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55930" marR="5080" indent="-443865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latin typeface="Times New Roman"/>
                <a:cs typeface="Times New Roman"/>
              </a:rPr>
              <a:t>Programmable logic  </a:t>
            </a:r>
            <a:r>
              <a:rPr sz="3000" dirty="0">
                <a:latin typeface="Times New Roman"/>
                <a:cs typeface="Times New Roman"/>
              </a:rPr>
              <a:t>devices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(PLD)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26833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26284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77998" y="484118"/>
            <a:ext cx="588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95" dirty="0">
                <a:solidFill>
                  <a:srgbClr val="FF3200"/>
                </a:solidFill>
                <a:latin typeface="Times New Roman"/>
                <a:cs typeface="Times New Roman"/>
              </a:rPr>
              <a:t>PLD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23" y="1152266"/>
            <a:ext cx="8988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30" dirty="0">
                <a:solidFill>
                  <a:srgbClr val="C00000"/>
                </a:solidFill>
                <a:latin typeface="Arial"/>
                <a:cs typeface="Arial"/>
              </a:rPr>
              <a:t>Programmable </a:t>
            </a:r>
            <a:r>
              <a:rPr b="0" spc="-105" dirty="0">
                <a:solidFill>
                  <a:srgbClr val="C00000"/>
                </a:solidFill>
                <a:latin typeface="Arial"/>
                <a:cs typeface="Arial"/>
              </a:rPr>
              <a:t>logic </a:t>
            </a:r>
            <a:r>
              <a:rPr b="0" spc="-150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b="0" spc="-80" dirty="0">
                <a:solidFill>
                  <a:srgbClr val="C00000"/>
                </a:solidFill>
                <a:latin typeface="Arial"/>
                <a:cs typeface="Arial"/>
              </a:rPr>
              <a:t>defined </a:t>
            </a:r>
            <a:r>
              <a:rPr b="0" spc="-265" dirty="0">
                <a:solidFill>
                  <a:srgbClr val="C00000"/>
                </a:solidFill>
                <a:latin typeface="Arial"/>
                <a:cs typeface="Arial"/>
              </a:rPr>
              <a:t>as </a:t>
            </a:r>
            <a:r>
              <a:rPr b="0" spc="-22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b="0" spc="-135" dirty="0">
                <a:solidFill>
                  <a:srgbClr val="C00000"/>
                </a:solidFill>
                <a:latin typeface="Arial"/>
                <a:cs typeface="Arial"/>
              </a:rPr>
              <a:t>device </a:t>
            </a:r>
            <a:r>
              <a:rPr b="0" spc="1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b="0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C00000"/>
                </a:solidFill>
                <a:latin typeface="Arial"/>
                <a:cs typeface="Arial"/>
              </a:rPr>
              <a:t>configurable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5056" y="1578986"/>
            <a:ext cx="307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5035" algn="l"/>
              </a:tabLst>
            </a:pPr>
            <a:r>
              <a:rPr sz="2800" spc="1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2800" spc="1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105" dirty="0">
                <a:solidFill>
                  <a:srgbClr val="C00000"/>
                </a:solidFill>
                <a:latin typeface="Arial"/>
                <a:cs typeface="Arial"/>
              </a:rPr>
              <a:t>programmable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23" y="1578986"/>
            <a:ext cx="5681980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40435" algn="l"/>
                <a:tab pos="1745614" algn="l"/>
                <a:tab pos="3277870" algn="l"/>
                <a:tab pos="4412615" algn="l"/>
              </a:tabLst>
            </a:pPr>
            <a:r>
              <a:rPr sz="2800" spc="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-135" dirty="0">
                <a:solidFill>
                  <a:srgbClr val="C00000"/>
                </a:solidFill>
                <a:latin typeface="Arial"/>
                <a:cs typeface="Arial"/>
              </a:rPr>
              <a:t>og</a:t>
            </a:r>
            <a:r>
              <a:rPr sz="2800" spc="-6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22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13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4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800" spc="4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85" dirty="0">
                <a:solidFill>
                  <a:srgbClr val="C00000"/>
                </a:solidFill>
                <a:latin typeface="Arial"/>
                <a:cs typeface="Arial"/>
              </a:rPr>
              <a:t>p-</a:t>
            </a:r>
            <a:r>
              <a:rPr sz="2800" spc="4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800" spc="4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spc="-3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15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2800" spc="-125" dirty="0">
                <a:solidFill>
                  <a:srgbClr val="C00000"/>
                </a:solidFill>
                <a:latin typeface="Arial"/>
                <a:cs typeface="Arial"/>
              </a:rPr>
              <a:t>nked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16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ogether </a:t>
            </a:r>
            <a:r>
              <a:rPr sz="2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C00000"/>
                </a:solidFill>
                <a:latin typeface="Arial"/>
                <a:cs typeface="Arial"/>
              </a:rPr>
              <a:t>interconnect.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i="1" spc="-200" dirty="0">
                <a:solidFill>
                  <a:srgbClr val="00007F"/>
                </a:solidFill>
                <a:latin typeface="Arial"/>
                <a:cs typeface="Arial"/>
              </a:rPr>
              <a:t>Why </a:t>
            </a:r>
            <a:r>
              <a:rPr sz="2800" b="1" i="1" spc="-140" dirty="0">
                <a:solidFill>
                  <a:srgbClr val="00007F"/>
                </a:solidFill>
                <a:latin typeface="Arial"/>
                <a:cs typeface="Arial"/>
              </a:rPr>
              <a:t>we </a:t>
            </a:r>
            <a:r>
              <a:rPr sz="2800" b="1" i="1" spc="-125" dirty="0">
                <a:solidFill>
                  <a:srgbClr val="00007F"/>
                </a:solidFill>
                <a:latin typeface="Arial"/>
                <a:cs typeface="Arial"/>
              </a:rPr>
              <a:t>are </a:t>
            </a:r>
            <a:r>
              <a:rPr sz="2800" b="1" i="1" spc="-210" dirty="0">
                <a:solidFill>
                  <a:srgbClr val="00007F"/>
                </a:solidFill>
                <a:latin typeface="Arial"/>
                <a:cs typeface="Arial"/>
              </a:rPr>
              <a:t>going </a:t>
            </a:r>
            <a:r>
              <a:rPr sz="2800" b="1" i="1" spc="-135" dirty="0">
                <a:solidFill>
                  <a:srgbClr val="00007F"/>
                </a:solidFill>
                <a:latin typeface="Arial"/>
                <a:cs typeface="Arial"/>
              </a:rPr>
              <a:t>for</a:t>
            </a:r>
            <a:r>
              <a:rPr sz="2800" b="1" i="1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i="1" spc="-415" dirty="0">
                <a:solidFill>
                  <a:srgbClr val="00007F"/>
                </a:solidFill>
                <a:latin typeface="Arial"/>
                <a:cs typeface="Arial"/>
              </a:rPr>
              <a:t>PLDs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45" dirty="0">
                <a:solidFill>
                  <a:srgbClr val="00AFF0"/>
                </a:solidFill>
                <a:latin typeface="Arial"/>
                <a:cs typeface="Arial"/>
              </a:rPr>
              <a:t>Problems </a:t>
            </a:r>
            <a:r>
              <a:rPr sz="2800" spc="-114" dirty="0">
                <a:solidFill>
                  <a:srgbClr val="00AFF0"/>
                </a:solidFill>
                <a:latin typeface="Arial"/>
                <a:cs typeface="Arial"/>
              </a:rPr>
              <a:t>by </a:t>
            </a:r>
            <a:r>
              <a:rPr sz="2800" spc="-170" dirty="0">
                <a:solidFill>
                  <a:srgbClr val="00AFF0"/>
                </a:solidFill>
                <a:latin typeface="Arial"/>
                <a:cs typeface="Arial"/>
              </a:rPr>
              <a:t>Using </a:t>
            </a:r>
            <a:r>
              <a:rPr sz="2800" spc="-215" dirty="0">
                <a:solidFill>
                  <a:srgbClr val="00AFF0"/>
                </a:solidFill>
                <a:latin typeface="Arial"/>
                <a:cs typeface="Arial"/>
              </a:rPr>
              <a:t>Basic</a:t>
            </a:r>
            <a:r>
              <a:rPr sz="2800" spc="-100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0AFF0"/>
                </a:solidFill>
                <a:latin typeface="Arial"/>
                <a:cs typeface="Arial"/>
              </a:rPr>
              <a:t>Gates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95" dirty="0">
                <a:solidFill>
                  <a:srgbClr val="00AFF0"/>
                </a:solidFill>
                <a:latin typeface="Arial"/>
                <a:cs typeface="Arial"/>
              </a:rPr>
              <a:t>Many </a:t>
            </a:r>
            <a:r>
              <a:rPr sz="2800" spc="-110" dirty="0">
                <a:solidFill>
                  <a:srgbClr val="00AFF0"/>
                </a:solidFill>
                <a:latin typeface="Arial"/>
                <a:cs typeface="Arial"/>
              </a:rPr>
              <a:t>components </a:t>
            </a:r>
            <a:r>
              <a:rPr sz="2800" spc="-85" dirty="0">
                <a:solidFill>
                  <a:srgbClr val="00AFF0"/>
                </a:solidFill>
                <a:latin typeface="Arial"/>
                <a:cs typeface="Arial"/>
              </a:rPr>
              <a:t>on</a:t>
            </a:r>
            <a:r>
              <a:rPr sz="2800" spc="-195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2800" spc="-340" dirty="0">
                <a:solidFill>
                  <a:srgbClr val="00AFF0"/>
                </a:solidFill>
                <a:latin typeface="Arial"/>
                <a:cs typeface="Arial"/>
              </a:rPr>
              <a:t>PCB: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023" y="4036311"/>
            <a:ext cx="853313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  <a:tab pos="768350" algn="l"/>
                <a:tab pos="1320165" algn="l"/>
                <a:tab pos="1753235" algn="l"/>
                <a:tab pos="3265170" algn="l"/>
                <a:tab pos="3925570" algn="l"/>
                <a:tab pos="4773930" algn="l"/>
                <a:tab pos="6645909" algn="l"/>
                <a:tab pos="7997825" algn="l"/>
              </a:tabLst>
            </a:pPr>
            <a:r>
              <a:rPr sz="2000" spc="-200" dirty="0">
                <a:solidFill>
                  <a:srgbClr val="00AFF0"/>
                </a:solidFill>
                <a:latin typeface="Arial"/>
                <a:cs typeface="Arial"/>
              </a:rPr>
              <a:t>As</a:t>
            </a:r>
            <a:r>
              <a:rPr sz="2000" spc="-2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00AFF0"/>
                </a:solidFill>
                <a:latin typeface="Arial"/>
                <a:cs typeface="Arial"/>
              </a:rPr>
              <a:t>n</a:t>
            </a:r>
            <a:r>
              <a:rPr sz="2000" spc="-65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spc="-50" dirty="0">
                <a:solidFill>
                  <a:srgbClr val="00AFF0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AFF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80" dirty="0">
                <a:solidFill>
                  <a:srgbClr val="00AFF0"/>
                </a:solidFill>
                <a:latin typeface="Arial"/>
                <a:cs typeface="Arial"/>
              </a:rPr>
              <a:t>comp</a:t>
            </a:r>
            <a:r>
              <a:rPr sz="2000" spc="-85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rgbClr val="00AFF0"/>
                </a:solidFill>
                <a:latin typeface="Arial"/>
                <a:cs typeface="Arial"/>
              </a:rPr>
              <a:t>nen</a:t>
            </a:r>
            <a:r>
              <a:rPr sz="2000" spc="-20" dirty="0">
                <a:solidFill>
                  <a:srgbClr val="00AFF0"/>
                </a:solidFill>
                <a:latin typeface="Arial"/>
                <a:cs typeface="Arial"/>
              </a:rPr>
              <a:t>t</a:t>
            </a:r>
            <a:r>
              <a:rPr sz="2000" spc="-220" dirty="0">
                <a:solidFill>
                  <a:srgbClr val="00AFF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25" dirty="0">
                <a:solidFill>
                  <a:srgbClr val="00AFF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AFF0"/>
                </a:solidFill>
                <a:latin typeface="Arial"/>
                <a:cs typeface="Arial"/>
              </a:rPr>
              <a:t>i</a:t>
            </a:r>
            <a:r>
              <a:rPr sz="2000" spc="-215" dirty="0">
                <a:solidFill>
                  <a:srgbClr val="00AFF0"/>
                </a:solidFill>
                <a:latin typeface="Arial"/>
                <a:cs typeface="Arial"/>
              </a:rPr>
              <a:t>s</a:t>
            </a:r>
            <a:r>
              <a:rPr sz="2000" spc="-90" dirty="0">
                <a:solidFill>
                  <a:srgbClr val="00AFF0"/>
                </a:solidFill>
                <a:latin typeface="Arial"/>
                <a:cs typeface="Arial"/>
              </a:rPr>
              <a:t>e,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65" dirty="0">
                <a:solidFill>
                  <a:srgbClr val="00AFF0"/>
                </a:solidFill>
                <a:latin typeface="Arial"/>
                <a:cs typeface="Arial"/>
              </a:rPr>
              <a:t>n</a:t>
            </a:r>
            <a:r>
              <a:rPr sz="2000" spc="-70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spc="-140" dirty="0">
                <a:solidFill>
                  <a:srgbClr val="00AFF0"/>
                </a:solidFill>
                <a:latin typeface="Arial"/>
                <a:cs typeface="Arial"/>
              </a:rPr>
              <a:t>de</a:t>
            </a:r>
            <a:r>
              <a:rPr sz="2000" spc="-125" dirty="0">
                <a:solidFill>
                  <a:srgbClr val="00AFF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15" dirty="0">
                <a:solidFill>
                  <a:srgbClr val="00AFF0"/>
                </a:solidFill>
                <a:latin typeface="Arial"/>
                <a:cs typeface="Arial"/>
              </a:rPr>
              <a:t>i</a:t>
            </a:r>
            <a:r>
              <a:rPr sz="2000" spc="-50" dirty="0">
                <a:solidFill>
                  <a:srgbClr val="00AFF0"/>
                </a:solidFill>
                <a:latin typeface="Arial"/>
                <a:cs typeface="Arial"/>
              </a:rPr>
              <a:t>ntercon</a:t>
            </a:r>
            <a:r>
              <a:rPr sz="2000" spc="-55" dirty="0">
                <a:solidFill>
                  <a:srgbClr val="00AFF0"/>
                </a:solidFill>
                <a:latin typeface="Arial"/>
                <a:cs typeface="Arial"/>
              </a:rPr>
              <a:t>n</a:t>
            </a:r>
            <a:r>
              <a:rPr sz="2000" spc="-35" dirty="0">
                <a:solidFill>
                  <a:srgbClr val="00AFF0"/>
                </a:solidFill>
                <a:latin typeface="Arial"/>
                <a:cs typeface="Arial"/>
              </a:rPr>
              <a:t>ecti</a:t>
            </a:r>
            <a:r>
              <a:rPr sz="2000" spc="-65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rgbClr val="00AFF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165" dirty="0">
                <a:solidFill>
                  <a:srgbClr val="00AFF0"/>
                </a:solidFill>
                <a:latin typeface="Arial"/>
                <a:cs typeface="Arial"/>
              </a:rPr>
              <a:t>c</a:t>
            </a:r>
            <a:r>
              <a:rPr sz="2000" spc="-50" dirty="0">
                <a:solidFill>
                  <a:srgbClr val="00AFF0"/>
                </a:solidFill>
                <a:latin typeface="Arial"/>
                <a:cs typeface="Arial"/>
              </a:rPr>
              <a:t>ompl</a:t>
            </a:r>
            <a:r>
              <a:rPr sz="2000" spc="-100" dirty="0">
                <a:solidFill>
                  <a:srgbClr val="00AFF0"/>
                </a:solidFill>
                <a:latin typeface="Arial"/>
                <a:cs typeface="Arial"/>
              </a:rPr>
              <a:t>ex</a:t>
            </a:r>
            <a:r>
              <a:rPr sz="2000" spc="-55" dirty="0">
                <a:solidFill>
                  <a:srgbClr val="00AFF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00AFF0"/>
                </a:solidFill>
                <a:latin typeface="Arial"/>
                <a:cs typeface="Arial"/>
              </a:rPr>
              <a:t>ty</a:t>
            </a:r>
            <a:r>
              <a:rPr sz="20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000" spc="-90" dirty="0">
                <a:solidFill>
                  <a:srgbClr val="00AFF0"/>
                </a:solidFill>
                <a:latin typeface="Arial"/>
                <a:cs typeface="Arial"/>
              </a:rPr>
              <a:t>g</a:t>
            </a:r>
            <a:r>
              <a:rPr sz="2000" spc="-70" dirty="0">
                <a:solidFill>
                  <a:srgbClr val="00AFF0"/>
                </a:solidFill>
                <a:latin typeface="Arial"/>
                <a:cs typeface="Arial"/>
              </a:rPr>
              <a:t>r</a:t>
            </a:r>
            <a:r>
              <a:rPr sz="2000" spc="-75" dirty="0">
                <a:solidFill>
                  <a:srgbClr val="00AFF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AFF0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AFF0"/>
                </a:solidFill>
                <a:latin typeface="Arial"/>
                <a:cs typeface="Arial"/>
              </a:rPr>
              <a:t>exponentially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0" dirty="0">
                <a:solidFill>
                  <a:srgbClr val="00AFF0"/>
                </a:solidFill>
                <a:latin typeface="Arial"/>
                <a:cs typeface="Arial"/>
              </a:rPr>
              <a:t>Growth </a:t>
            </a:r>
            <a:r>
              <a:rPr sz="2000" spc="-25" dirty="0">
                <a:solidFill>
                  <a:srgbClr val="00AFF0"/>
                </a:solidFill>
                <a:latin typeface="Arial"/>
                <a:cs typeface="Arial"/>
              </a:rPr>
              <a:t>in </a:t>
            </a:r>
            <a:r>
              <a:rPr sz="2000" spc="-45" dirty="0">
                <a:solidFill>
                  <a:srgbClr val="00AFF0"/>
                </a:solidFill>
                <a:latin typeface="Arial"/>
                <a:cs typeface="Arial"/>
              </a:rPr>
              <a:t>interconnection </a:t>
            </a:r>
            <a:r>
              <a:rPr sz="2000" dirty="0">
                <a:solidFill>
                  <a:srgbClr val="00AFF0"/>
                </a:solidFill>
                <a:latin typeface="Arial"/>
                <a:cs typeface="Arial"/>
              </a:rPr>
              <a:t>will </a:t>
            </a:r>
            <a:r>
              <a:rPr sz="2000" spc="-140" dirty="0">
                <a:solidFill>
                  <a:srgbClr val="00AFF0"/>
                </a:solidFill>
                <a:latin typeface="Arial"/>
                <a:cs typeface="Arial"/>
              </a:rPr>
              <a:t>cause </a:t>
            </a:r>
            <a:r>
              <a:rPr sz="2000" spc="-100" dirty="0">
                <a:solidFill>
                  <a:srgbClr val="00AFF0"/>
                </a:solidFill>
                <a:latin typeface="Arial"/>
                <a:cs typeface="Arial"/>
              </a:rPr>
              <a:t>increase </a:t>
            </a:r>
            <a:r>
              <a:rPr sz="2000" spc="-25" dirty="0">
                <a:solidFill>
                  <a:srgbClr val="00AFF0"/>
                </a:solidFill>
                <a:latin typeface="Arial"/>
                <a:cs typeface="Arial"/>
              </a:rPr>
              <a:t>in </a:t>
            </a:r>
            <a:r>
              <a:rPr sz="2000" spc="-45" dirty="0">
                <a:solidFill>
                  <a:srgbClr val="00AFF0"/>
                </a:solidFill>
                <a:latin typeface="Arial"/>
                <a:cs typeface="Arial"/>
              </a:rPr>
              <a:t>interference, </a:t>
            </a:r>
            <a:r>
              <a:rPr sz="2000" spc="-310" dirty="0">
                <a:solidFill>
                  <a:srgbClr val="00AFF0"/>
                </a:solidFill>
                <a:latin typeface="Arial"/>
                <a:cs typeface="Arial"/>
              </a:rPr>
              <a:t>PCB </a:t>
            </a:r>
            <a:r>
              <a:rPr sz="2000" spc="-120" dirty="0">
                <a:solidFill>
                  <a:srgbClr val="00AFF0"/>
                </a:solidFill>
                <a:latin typeface="Arial"/>
                <a:cs typeface="Arial"/>
              </a:rPr>
              <a:t>size,</a:t>
            </a:r>
            <a:r>
              <a:rPr sz="2000" spc="185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2000" spc="-315" dirty="0">
                <a:solidFill>
                  <a:srgbClr val="00AFF0"/>
                </a:solidFill>
                <a:latin typeface="Arial"/>
                <a:cs typeface="Arial"/>
              </a:rPr>
              <a:t>PCB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spc="-105" dirty="0">
                <a:solidFill>
                  <a:srgbClr val="00AFF0"/>
                </a:solidFill>
                <a:latin typeface="Arial"/>
                <a:cs typeface="Arial"/>
              </a:rPr>
              <a:t>design </a:t>
            </a:r>
            <a:r>
              <a:rPr sz="2000" spc="-75" dirty="0">
                <a:solidFill>
                  <a:srgbClr val="00AFF0"/>
                </a:solidFill>
                <a:latin typeface="Arial"/>
                <a:cs typeface="Arial"/>
              </a:rPr>
              <a:t>cost, </a:t>
            </a:r>
            <a:r>
              <a:rPr sz="2000" spc="-95" dirty="0">
                <a:solidFill>
                  <a:srgbClr val="00AFF0"/>
                </a:solidFill>
                <a:latin typeface="Arial"/>
                <a:cs typeface="Arial"/>
              </a:rPr>
              <a:t>and </a:t>
            </a:r>
            <a:r>
              <a:rPr sz="2000" spc="-55" dirty="0">
                <a:solidFill>
                  <a:srgbClr val="00AFF0"/>
                </a:solidFill>
                <a:latin typeface="Arial"/>
                <a:cs typeface="Arial"/>
              </a:rPr>
              <a:t>manufacturing</a:t>
            </a:r>
            <a:r>
              <a:rPr sz="2000" spc="-160" dirty="0">
                <a:solidFill>
                  <a:srgbClr val="00AFF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AFF0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1547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395" y="453079"/>
            <a:ext cx="74745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70" dirty="0">
                <a:solidFill>
                  <a:srgbClr val="FF3200"/>
                </a:solidFill>
              </a:rPr>
              <a:t>PROGRAMMABLE </a:t>
            </a:r>
            <a:r>
              <a:rPr sz="3600" spc="-580" dirty="0">
                <a:solidFill>
                  <a:srgbClr val="FF3200"/>
                </a:solidFill>
              </a:rPr>
              <a:t>LOGIC </a:t>
            </a:r>
            <a:r>
              <a:rPr sz="3600" spc="-509" dirty="0">
                <a:solidFill>
                  <a:srgbClr val="FF3200"/>
                </a:solidFill>
              </a:rPr>
              <a:t>DEVICES</a:t>
            </a:r>
            <a:r>
              <a:rPr sz="3600" spc="-295" dirty="0">
                <a:solidFill>
                  <a:srgbClr val="FF3200"/>
                </a:solidFill>
              </a:rPr>
              <a:t> </a:t>
            </a:r>
            <a:r>
              <a:rPr sz="3600" spc="-330" dirty="0">
                <a:solidFill>
                  <a:srgbClr val="FF3200"/>
                </a:solidFill>
              </a:rPr>
              <a:t>(PLD)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35704" y="1299864"/>
            <a:ext cx="6580113" cy="5072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777" y="6514901"/>
            <a:ext cx="304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200"/>
                </a:solidFill>
                <a:latin typeface="Times New Roman"/>
                <a:cs typeface="Times New Roman"/>
              </a:rPr>
              <a:t>PLD </a:t>
            </a:r>
            <a:r>
              <a:rPr sz="18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Hierarchical</a:t>
            </a:r>
            <a:r>
              <a:rPr sz="1800" b="1" spc="-14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Architecture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988" y="6353047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405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2506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6288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3623" y="331414"/>
            <a:ext cx="7443470" cy="528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6790">
              <a:lnSpc>
                <a:spcPct val="100000"/>
              </a:lnSpc>
              <a:spcBef>
                <a:spcPts val="95"/>
              </a:spcBef>
            </a:pPr>
            <a:r>
              <a:rPr sz="2800" b="1" spc="-395" dirty="0">
                <a:solidFill>
                  <a:srgbClr val="FF3200"/>
                </a:solidFill>
                <a:latin typeface="Times New Roman"/>
                <a:cs typeface="Times New Roman"/>
              </a:rPr>
              <a:t>PLD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6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200" spc="-95" dirty="0">
                <a:solidFill>
                  <a:srgbClr val="00007F"/>
                </a:solidFill>
                <a:latin typeface="Arial"/>
                <a:cs typeface="Arial"/>
              </a:rPr>
              <a:t>purpose </a:t>
            </a:r>
            <a:r>
              <a:rPr sz="2200" spc="-10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200" spc="-17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200" spc="-295" dirty="0">
                <a:solidFill>
                  <a:srgbClr val="00007F"/>
                </a:solidFill>
                <a:latin typeface="Arial"/>
                <a:cs typeface="Arial"/>
              </a:rPr>
              <a:t>PLD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device </a:t>
            </a:r>
            <a:r>
              <a:rPr sz="2200" spc="-114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200" spc="20" dirty="0">
                <a:solidFill>
                  <a:srgbClr val="00007F"/>
                </a:solidFill>
                <a:latin typeface="Arial"/>
                <a:cs typeface="Arial"/>
              </a:rPr>
              <a:t>to </a:t>
            </a:r>
            <a:r>
              <a:rPr sz="2200" spc="-25" dirty="0">
                <a:solidFill>
                  <a:srgbClr val="00007F"/>
                </a:solidFill>
                <a:latin typeface="Arial"/>
                <a:cs typeface="Arial"/>
              </a:rPr>
              <a:t>permit </a:t>
            </a:r>
            <a:r>
              <a:rPr sz="2200" spc="-65" dirty="0">
                <a:solidFill>
                  <a:srgbClr val="00007F"/>
                </a:solidFill>
                <a:latin typeface="Arial"/>
                <a:cs typeface="Arial"/>
              </a:rPr>
              <a:t>elaborate </a:t>
            </a:r>
            <a:r>
              <a:rPr sz="2200" spc="-40" dirty="0">
                <a:solidFill>
                  <a:srgbClr val="00007F"/>
                </a:solidFill>
                <a:latin typeface="Arial"/>
                <a:cs typeface="Arial"/>
              </a:rPr>
              <a:t>digital </a:t>
            </a:r>
            <a:r>
              <a:rPr sz="2200" spc="-85" dirty="0">
                <a:solidFill>
                  <a:srgbClr val="00007F"/>
                </a:solidFill>
                <a:latin typeface="Arial"/>
                <a:cs typeface="Arial"/>
              </a:rPr>
              <a:t>logic  </a:t>
            </a:r>
            <a:r>
              <a:rPr sz="2200" spc="-135" dirty="0">
                <a:solidFill>
                  <a:srgbClr val="00007F"/>
                </a:solidFill>
                <a:latin typeface="Arial"/>
                <a:cs typeface="Arial"/>
              </a:rPr>
              <a:t>designs </a:t>
            </a:r>
            <a:r>
              <a:rPr sz="2200" spc="25" dirty="0">
                <a:solidFill>
                  <a:srgbClr val="00007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be </a:t>
            </a:r>
            <a:r>
              <a:rPr sz="2200" spc="-60" dirty="0">
                <a:solidFill>
                  <a:srgbClr val="00007F"/>
                </a:solidFill>
                <a:latin typeface="Arial"/>
                <a:cs typeface="Arial"/>
              </a:rPr>
              <a:t>implemented </a:t>
            </a:r>
            <a:r>
              <a:rPr sz="2200" spc="-95" dirty="0">
                <a:solidFill>
                  <a:srgbClr val="00007F"/>
                </a:solidFill>
                <a:latin typeface="Arial"/>
                <a:cs typeface="Arial"/>
              </a:rPr>
              <a:t>by </a:t>
            </a:r>
            <a:r>
              <a:rPr sz="22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200" spc="-110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200" spc="-30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200" spc="-17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single</a:t>
            </a:r>
            <a:r>
              <a:rPr sz="2200" spc="-3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0007F"/>
                </a:solidFill>
                <a:latin typeface="Arial"/>
                <a:cs typeface="Arial"/>
              </a:rPr>
              <a:t>device.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"/>
            </a:pPr>
            <a:endParaRPr sz="2750">
              <a:latin typeface="Times New Roman"/>
              <a:cs typeface="Times New Roman"/>
            </a:endParaRPr>
          </a:p>
          <a:p>
            <a:pPr marL="355600" marR="603250" indent="-342900">
              <a:lnSpc>
                <a:spcPts val="211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225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be </a:t>
            </a:r>
            <a:r>
              <a:rPr sz="2200" spc="-120" dirty="0">
                <a:solidFill>
                  <a:srgbClr val="00007F"/>
                </a:solidFill>
                <a:latin typeface="Arial"/>
                <a:cs typeface="Arial"/>
              </a:rPr>
              <a:t>erased </a:t>
            </a:r>
            <a:r>
              <a:rPr sz="2200" spc="-60" dirty="0">
                <a:solidFill>
                  <a:srgbClr val="00007F"/>
                </a:solidFill>
                <a:latin typeface="Arial"/>
                <a:cs typeface="Arial"/>
              </a:rPr>
              <a:t>electrically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and </a:t>
            </a:r>
            <a:r>
              <a:rPr sz="2200" spc="-75" dirty="0">
                <a:solidFill>
                  <a:srgbClr val="00007F"/>
                </a:solidFill>
                <a:latin typeface="Arial"/>
                <a:cs typeface="Arial"/>
              </a:rPr>
              <a:t>reprogrammed </a:t>
            </a:r>
            <a:r>
              <a:rPr sz="2200" spc="10" dirty="0">
                <a:solidFill>
                  <a:srgbClr val="00007F"/>
                </a:solidFill>
                <a:latin typeface="Arial"/>
                <a:cs typeface="Arial"/>
              </a:rPr>
              <a:t>with </a:t>
            </a:r>
            <a:r>
              <a:rPr sz="2200" spc="-17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200" spc="-80" dirty="0">
                <a:solidFill>
                  <a:srgbClr val="00007F"/>
                </a:solidFill>
                <a:latin typeface="Arial"/>
                <a:cs typeface="Arial"/>
              </a:rPr>
              <a:t>new  </a:t>
            </a:r>
            <a:r>
              <a:rPr sz="2200" spc="-110" dirty="0">
                <a:solidFill>
                  <a:srgbClr val="00007F"/>
                </a:solidFill>
                <a:latin typeface="Arial"/>
                <a:cs typeface="Arial"/>
              </a:rPr>
              <a:t>design,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making </a:t>
            </a:r>
            <a:r>
              <a:rPr sz="2200" spc="-40" dirty="0">
                <a:solidFill>
                  <a:srgbClr val="00007F"/>
                </a:solidFill>
                <a:latin typeface="Arial"/>
                <a:cs typeface="Arial"/>
              </a:rPr>
              <a:t>them </a:t>
            </a:r>
            <a:r>
              <a:rPr sz="2200" spc="-80" dirty="0">
                <a:solidFill>
                  <a:srgbClr val="00007F"/>
                </a:solidFill>
                <a:latin typeface="Arial"/>
                <a:cs typeface="Arial"/>
              </a:rPr>
              <a:t>very </a:t>
            </a:r>
            <a:r>
              <a:rPr sz="2200" spc="-30" dirty="0">
                <a:solidFill>
                  <a:srgbClr val="00007F"/>
                </a:solidFill>
                <a:latin typeface="Arial"/>
                <a:cs typeface="Arial"/>
              </a:rPr>
              <a:t>well </a:t>
            </a:r>
            <a:r>
              <a:rPr sz="2200" spc="-65" dirty="0">
                <a:solidFill>
                  <a:srgbClr val="00007F"/>
                </a:solidFill>
                <a:latin typeface="Arial"/>
                <a:cs typeface="Arial"/>
              </a:rPr>
              <a:t>suited </a:t>
            </a:r>
            <a:r>
              <a:rPr sz="2200" spc="5" dirty="0">
                <a:solidFill>
                  <a:srgbClr val="00007F"/>
                </a:solidFill>
                <a:latin typeface="Arial"/>
                <a:cs typeface="Arial"/>
              </a:rPr>
              <a:t>for </a:t>
            </a:r>
            <a:r>
              <a:rPr sz="2200" spc="-120" dirty="0">
                <a:solidFill>
                  <a:srgbClr val="00007F"/>
                </a:solidFill>
                <a:latin typeface="Arial"/>
                <a:cs typeface="Arial"/>
              </a:rPr>
              <a:t>academic </a:t>
            </a:r>
            <a:r>
              <a:rPr sz="2200" spc="-105" dirty="0">
                <a:solidFill>
                  <a:srgbClr val="00007F"/>
                </a:solidFill>
                <a:latin typeface="Arial"/>
                <a:cs typeface="Arial"/>
              </a:rPr>
              <a:t>and  </a:t>
            </a:r>
            <a:r>
              <a:rPr sz="2200" spc="-35" dirty="0">
                <a:solidFill>
                  <a:srgbClr val="00007F"/>
                </a:solidFill>
                <a:latin typeface="Arial"/>
                <a:cs typeface="Arial"/>
              </a:rPr>
              <a:t>prototyping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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b="1" i="1" spc="-229" dirty="0">
                <a:solidFill>
                  <a:srgbClr val="00007F"/>
                </a:solidFill>
                <a:latin typeface="Arial"/>
                <a:cs typeface="Arial"/>
              </a:rPr>
              <a:t>Types </a:t>
            </a:r>
            <a:r>
              <a:rPr sz="2200" b="1" i="1" spc="-114" dirty="0">
                <a:solidFill>
                  <a:srgbClr val="00007F"/>
                </a:solidFill>
                <a:latin typeface="Arial"/>
                <a:cs typeface="Arial"/>
              </a:rPr>
              <a:t>of </a:t>
            </a:r>
            <a:r>
              <a:rPr sz="2200" b="1" i="1" spc="-150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200" b="1" i="1" spc="-240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200" b="1" i="1" spc="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200" b="1" i="1" spc="-215" dirty="0">
                <a:solidFill>
                  <a:srgbClr val="00007F"/>
                </a:solidFill>
                <a:latin typeface="Arial"/>
                <a:cs typeface="Arial"/>
              </a:rPr>
              <a:t>Devices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290" dirty="0">
                <a:solidFill>
                  <a:srgbClr val="00007F"/>
                </a:solidFill>
                <a:latin typeface="Arial"/>
                <a:cs typeface="Arial"/>
              </a:rPr>
              <a:t>SPLDs </a:t>
            </a:r>
            <a:r>
              <a:rPr sz="2000" spc="-100" dirty="0">
                <a:solidFill>
                  <a:srgbClr val="00007F"/>
                </a:solidFill>
                <a:latin typeface="Arial"/>
                <a:cs typeface="Arial"/>
              </a:rPr>
              <a:t>(Simple </a:t>
            </a:r>
            <a:r>
              <a:rPr sz="2000" spc="-95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000" spc="-130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000" spc="-2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007F"/>
                </a:solidFill>
                <a:latin typeface="Arial"/>
                <a:cs typeface="Arial"/>
              </a:rPr>
              <a:t>Devices)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170" dirty="0">
                <a:solidFill>
                  <a:srgbClr val="00007F"/>
                </a:solidFill>
                <a:latin typeface="Arial"/>
                <a:cs typeface="Arial"/>
              </a:rPr>
              <a:t>ROM </a:t>
            </a:r>
            <a:r>
              <a:rPr sz="1800" spc="-110" dirty="0">
                <a:solidFill>
                  <a:srgbClr val="00007F"/>
                </a:solidFill>
                <a:latin typeface="Arial"/>
                <a:cs typeface="Arial"/>
              </a:rPr>
              <a:t>(Read-Only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007F"/>
                </a:solidFill>
                <a:latin typeface="Arial"/>
                <a:cs typeface="Arial"/>
              </a:rPr>
              <a:t>Memory)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229" dirty="0">
                <a:solidFill>
                  <a:srgbClr val="00007F"/>
                </a:solidFill>
                <a:latin typeface="Arial"/>
                <a:cs typeface="Arial"/>
              </a:rPr>
              <a:t>PLA  </a:t>
            </a:r>
            <a:r>
              <a:rPr sz="1800" spc="-80" dirty="0">
                <a:solidFill>
                  <a:srgbClr val="00007F"/>
                </a:solidFill>
                <a:latin typeface="Arial"/>
                <a:cs typeface="Arial"/>
              </a:rPr>
              <a:t>(Programmable </a:t>
            </a:r>
            <a:r>
              <a:rPr sz="1800" spc="-120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1800" spc="-26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00007F"/>
                </a:solidFill>
                <a:latin typeface="Arial"/>
                <a:cs typeface="Arial"/>
              </a:rPr>
              <a:t>Array)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229" dirty="0">
                <a:solidFill>
                  <a:srgbClr val="00007F"/>
                </a:solidFill>
                <a:latin typeface="Arial"/>
                <a:cs typeface="Arial"/>
              </a:rPr>
              <a:t>PAL  </a:t>
            </a:r>
            <a:r>
              <a:rPr sz="1800" spc="-80" dirty="0">
                <a:solidFill>
                  <a:srgbClr val="00007F"/>
                </a:solidFill>
                <a:latin typeface="Arial"/>
                <a:cs typeface="Arial"/>
              </a:rPr>
              <a:t>(Programmable </a:t>
            </a:r>
            <a:r>
              <a:rPr sz="1800" spc="-70" dirty="0">
                <a:solidFill>
                  <a:srgbClr val="00007F"/>
                </a:solidFill>
                <a:latin typeface="Arial"/>
                <a:cs typeface="Arial"/>
              </a:rPr>
              <a:t>Array</a:t>
            </a:r>
            <a:r>
              <a:rPr sz="1800" spc="-3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00007F"/>
                </a:solidFill>
                <a:latin typeface="Arial"/>
                <a:cs typeface="Arial"/>
              </a:rPr>
              <a:t>Logic)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ts val="2155"/>
              </a:lnSpc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225" dirty="0">
                <a:solidFill>
                  <a:srgbClr val="00007F"/>
                </a:solidFill>
                <a:latin typeface="Arial"/>
                <a:cs typeface="Arial"/>
              </a:rPr>
              <a:t>GAL </a:t>
            </a:r>
            <a:r>
              <a:rPr sz="1800" spc="-90" dirty="0">
                <a:solidFill>
                  <a:srgbClr val="00007F"/>
                </a:solidFill>
                <a:latin typeface="Arial"/>
                <a:cs typeface="Arial"/>
              </a:rPr>
              <a:t>(Generic </a:t>
            </a:r>
            <a:r>
              <a:rPr sz="1800" spc="-70" dirty="0">
                <a:solidFill>
                  <a:srgbClr val="00007F"/>
                </a:solidFill>
                <a:latin typeface="Arial"/>
                <a:cs typeface="Arial"/>
              </a:rPr>
              <a:t>Array</a:t>
            </a:r>
            <a:r>
              <a:rPr sz="1800" spc="-23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00007F"/>
                </a:solidFill>
                <a:latin typeface="Arial"/>
                <a:cs typeface="Arial"/>
              </a:rPr>
              <a:t>Logic)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295" dirty="0">
                <a:solidFill>
                  <a:srgbClr val="00007F"/>
                </a:solidFill>
                <a:latin typeface="Arial"/>
                <a:cs typeface="Arial"/>
              </a:rPr>
              <a:t>CPLD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(Complex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Programmable </a:t>
            </a:r>
            <a:r>
              <a:rPr sz="2000" spc="-130" dirty="0">
                <a:solidFill>
                  <a:srgbClr val="00007F"/>
                </a:solidFill>
                <a:latin typeface="Arial"/>
                <a:cs typeface="Arial"/>
              </a:rPr>
              <a:t>Logic</a:t>
            </a:r>
            <a:r>
              <a:rPr sz="2000" spc="-22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007F"/>
                </a:solidFill>
                <a:latin typeface="Arial"/>
                <a:cs typeface="Arial"/>
              </a:rPr>
              <a:t>Device)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275" dirty="0">
                <a:solidFill>
                  <a:srgbClr val="00007F"/>
                </a:solidFill>
                <a:latin typeface="Arial"/>
                <a:cs typeface="Arial"/>
              </a:rPr>
              <a:t>FPGA </a:t>
            </a:r>
            <a:r>
              <a:rPr sz="2000" spc="-90" dirty="0">
                <a:solidFill>
                  <a:srgbClr val="00007F"/>
                </a:solidFill>
                <a:latin typeface="Arial"/>
                <a:cs typeface="Arial"/>
              </a:rPr>
              <a:t>(Field-Programmable </a:t>
            </a:r>
            <a:r>
              <a:rPr sz="2000" spc="-114" dirty="0">
                <a:solidFill>
                  <a:srgbClr val="00007F"/>
                </a:solidFill>
                <a:latin typeface="Arial"/>
                <a:cs typeface="Arial"/>
              </a:rPr>
              <a:t>Gate</a:t>
            </a:r>
            <a:r>
              <a:rPr sz="2000" spc="-2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007F"/>
                </a:solidFill>
                <a:latin typeface="Arial"/>
                <a:cs typeface="Arial"/>
              </a:rPr>
              <a:t>Array)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397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4784" y="647186"/>
            <a:ext cx="4150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200"/>
                </a:solidFill>
              </a:rPr>
              <a:t>General structure of</a:t>
            </a:r>
            <a:r>
              <a:rPr spc="-15" dirty="0">
                <a:solidFill>
                  <a:srgbClr val="FF3200"/>
                </a:solidFill>
              </a:rPr>
              <a:t> </a:t>
            </a:r>
            <a:r>
              <a:rPr spc="-5" dirty="0">
                <a:solidFill>
                  <a:srgbClr val="FF3200"/>
                </a:solidFill>
              </a:rPr>
              <a:t>PLDs</a:t>
            </a:r>
            <a:r>
              <a:rPr spc="-5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619125" y="1781918"/>
            <a:ext cx="7986765" cy="3337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5715" y="2867025"/>
            <a:ext cx="1405255" cy="2057400"/>
          </a:xfrm>
          <a:custGeom>
            <a:avLst/>
            <a:gdLst/>
            <a:ahLst/>
            <a:cxnLst/>
            <a:rect l="l" t="t" r="r" b="b"/>
            <a:pathLst>
              <a:path w="1405254" h="2057400">
                <a:moveTo>
                  <a:pt x="0" y="2057399"/>
                </a:moveTo>
                <a:lnTo>
                  <a:pt x="1404878" y="2057399"/>
                </a:lnTo>
                <a:lnTo>
                  <a:pt x="1404878" y="0"/>
                </a:lnTo>
                <a:lnTo>
                  <a:pt x="0" y="0"/>
                </a:lnTo>
                <a:lnTo>
                  <a:pt x="0" y="2057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715" y="2876550"/>
            <a:ext cx="1405255" cy="2057400"/>
          </a:xfrm>
          <a:custGeom>
            <a:avLst/>
            <a:gdLst/>
            <a:ahLst/>
            <a:cxnLst/>
            <a:rect l="l" t="t" r="r" b="b"/>
            <a:pathLst>
              <a:path w="1405254" h="2057400">
                <a:moveTo>
                  <a:pt x="0" y="2057399"/>
                </a:moveTo>
                <a:lnTo>
                  <a:pt x="1404878" y="2057399"/>
                </a:lnTo>
                <a:lnTo>
                  <a:pt x="1404878" y="0"/>
                </a:lnTo>
                <a:lnTo>
                  <a:pt x="0" y="0"/>
                </a:lnTo>
                <a:lnTo>
                  <a:pt x="0" y="2057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288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407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8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2480" y="461589"/>
            <a:ext cx="3020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Barrel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30" dirty="0">
                <a:solidFill>
                  <a:srgbClr val="000000"/>
                </a:solidFill>
                <a:latin typeface="Arial"/>
                <a:cs typeface="Arial"/>
              </a:rPr>
              <a:t>Shifter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93559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973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Barrel </a:t>
            </a:r>
            <a:r>
              <a:rPr sz="3200" spc="-100" dirty="0">
                <a:latin typeface="Arial"/>
                <a:cs typeface="Arial"/>
              </a:rPr>
              <a:t>shifters </a:t>
            </a:r>
            <a:r>
              <a:rPr sz="3200" spc="-60" dirty="0">
                <a:latin typeface="Arial"/>
                <a:cs typeface="Arial"/>
              </a:rPr>
              <a:t>perform </a:t>
            </a:r>
            <a:r>
              <a:rPr sz="3200" spc="-30" dirty="0">
                <a:latin typeface="Arial"/>
                <a:cs typeface="Arial"/>
              </a:rPr>
              <a:t>right </a:t>
            </a:r>
            <a:r>
              <a:rPr sz="3200" spc="-65" dirty="0">
                <a:latin typeface="Arial"/>
                <a:cs typeface="Arial"/>
              </a:rPr>
              <a:t>rotations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using  </a:t>
            </a:r>
            <a:r>
              <a:rPr sz="3200" spc="-105" dirty="0">
                <a:latin typeface="Arial"/>
                <a:cs typeface="Arial"/>
              </a:rPr>
              <a:t>wrap-around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wires.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0" dirty="0">
                <a:latin typeface="Arial"/>
                <a:cs typeface="Arial"/>
              </a:rPr>
              <a:t>Left </a:t>
            </a:r>
            <a:r>
              <a:rPr sz="3200" spc="-65" dirty="0">
                <a:latin typeface="Arial"/>
                <a:cs typeface="Arial"/>
              </a:rPr>
              <a:t>rotations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30" dirty="0">
                <a:latin typeface="Arial"/>
                <a:cs typeface="Arial"/>
              </a:rPr>
              <a:t>right </a:t>
            </a:r>
            <a:r>
              <a:rPr sz="3200" spc="-65" dirty="0">
                <a:latin typeface="Arial"/>
                <a:cs typeface="Arial"/>
              </a:rPr>
              <a:t>rotations </a:t>
            </a:r>
            <a:r>
              <a:rPr sz="3200" spc="-130" dirty="0">
                <a:latin typeface="Arial"/>
                <a:cs typeface="Arial"/>
              </a:rPr>
              <a:t>by </a:t>
            </a:r>
            <a:r>
              <a:rPr sz="3200" spc="-245" dirty="0">
                <a:latin typeface="Arial"/>
                <a:cs typeface="Arial"/>
              </a:rPr>
              <a:t>N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145" dirty="0">
                <a:latin typeface="Arial"/>
                <a:cs typeface="Arial"/>
              </a:rPr>
              <a:t>k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145" dirty="0">
                <a:latin typeface="Arial"/>
                <a:cs typeface="Arial"/>
              </a:rPr>
              <a:t>k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+  </a:t>
            </a:r>
            <a:r>
              <a:rPr sz="3200" spc="-155" dirty="0">
                <a:latin typeface="Arial"/>
                <a:cs typeface="Arial"/>
              </a:rPr>
              <a:t>1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bits.</a:t>
            </a:r>
            <a:endParaRPr sz="3200">
              <a:latin typeface="Arial"/>
              <a:cs typeface="Arial"/>
            </a:endParaRPr>
          </a:p>
          <a:p>
            <a:pPr marL="355600" marR="2032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Shifts are </a:t>
            </a:r>
            <a:r>
              <a:rPr sz="3200" spc="-65" dirty="0">
                <a:latin typeface="Arial"/>
                <a:cs typeface="Arial"/>
              </a:rPr>
              <a:t>rotations </a:t>
            </a:r>
            <a:r>
              <a:rPr sz="3200" spc="20" dirty="0">
                <a:latin typeface="Arial"/>
                <a:cs typeface="Arial"/>
              </a:rPr>
              <a:t>with</a:t>
            </a:r>
            <a:r>
              <a:rPr sz="3200" spc="-62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0" dirty="0">
                <a:latin typeface="Arial"/>
                <a:cs typeface="Arial"/>
              </a:rPr>
              <a:t>end </a:t>
            </a:r>
            <a:r>
              <a:rPr sz="3200" spc="-60" dirty="0">
                <a:latin typeface="Arial"/>
                <a:cs typeface="Arial"/>
              </a:rPr>
              <a:t>bits </a:t>
            </a:r>
            <a:r>
              <a:rPr sz="3200" spc="-210" dirty="0">
                <a:latin typeface="Arial"/>
                <a:cs typeface="Arial"/>
              </a:rPr>
              <a:t>masked  </a:t>
            </a:r>
            <a:r>
              <a:rPr sz="3200" spc="-70" dirty="0">
                <a:latin typeface="Arial"/>
                <a:cs typeface="Arial"/>
              </a:rPr>
              <a:t>off.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2362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0779" y="6465216"/>
            <a:ext cx="300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950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6288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3623" y="342082"/>
            <a:ext cx="7588250" cy="499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3129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PLD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650875" indent="-342900">
              <a:lnSpc>
                <a:spcPts val="302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00007F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three varieties(ROM, PLA, PAL) are  quite similar to </a:t>
            </a:r>
            <a:r>
              <a:rPr sz="2800" spc="-10" dirty="0">
                <a:solidFill>
                  <a:srgbClr val="00007F"/>
                </a:solidFill>
                <a:latin typeface="Times New Roman"/>
                <a:cs typeface="Times New Roman"/>
              </a:rPr>
              <a:t>each</a:t>
            </a:r>
            <a:r>
              <a:rPr sz="28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other:</a:t>
            </a:r>
            <a:endParaRPr sz="2800">
              <a:latin typeface="Times New Roman"/>
              <a:cs typeface="Times New Roman"/>
            </a:endParaRPr>
          </a:p>
          <a:p>
            <a:pPr marL="756285" marR="297180" lvl="1" indent="-286385">
              <a:lnSpc>
                <a:spcPts val="2590"/>
              </a:lnSpc>
              <a:spcBef>
                <a:spcPts val="59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They all have an input connection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matrix, which 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connects the inputs of the device to an array of</a:t>
            </a:r>
            <a:r>
              <a:rPr sz="2400" spc="-2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AND-  gates.</a:t>
            </a:r>
            <a:endParaRPr sz="2400">
              <a:latin typeface="Times New Roman"/>
              <a:cs typeface="Times New Roman"/>
            </a:endParaRPr>
          </a:p>
          <a:p>
            <a:pPr marL="756285" marR="300355" lvl="1" indent="-286385">
              <a:lnSpc>
                <a:spcPct val="90100"/>
              </a:lnSpc>
              <a:spcBef>
                <a:spcPts val="54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They all have an output connection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matrix,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which  connect the outputs of the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AND-gates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to the inputs</a:t>
            </a:r>
            <a:r>
              <a:rPr sz="2400" spc="-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7F"/>
                </a:solidFill>
                <a:latin typeface="Times New Roman"/>
                <a:cs typeface="Times New Roman"/>
              </a:rPr>
              <a:t>of  OR-gates which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drive the outputs of the</a:t>
            </a:r>
            <a:r>
              <a:rPr sz="2400" spc="-8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7F"/>
                </a:solidFill>
                <a:latin typeface="Times New Roman"/>
                <a:cs typeface="Times New Roman"/>
              </a:rPr>
              <a:t>device.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Font typeface="Times New Roman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The gate array is significantly different and will be  described</a:t>
            </a:r>
            <a:r>
              <a:rPr sz="28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later.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6928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731" y="394485"/>
            <a:ext cx="7609205" cy="44202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828290">
              <a:lnSpc>
                <a:spcPct val="100000"/>
              </a:lnSpc>
              <a:spcBef>
                <a:spcPts val="1400"/>
              </a:spcBef>
            </a:pPr>
            <a:r>
              <a:rPr sz="2800" b="1" spc="-395" dirty="0">
                <a:solidFill>
                  <a:srgbClr val="0000FF"/>
                </a:solidFill>
                <a:latin typeface="Times New Roman"/>
                <a:cs typeface="Times New Roman"/>
              </a:rPr>
              <a:t>PLD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1300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204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800" spc="-95" dirty="0">
                <a:solidFill>
                  <a:srgbClr val="00007F"/>
                </a:solidFill>
                <a:latin typeface="Arial"/>
                <a:cs typeface="Arial"/>
              </a:rPr>
              <a:t>differences </a:t>
            </a:r>
            <a:r>
              <a:rPr sz="2800" spc="-85" dirty="0">
                <a:solidFill>
                  <a:srgbClr val="00007F"/>
                </a:solidFill>
                <a:latin typeface="Arial"/>
                <a:cs typeface="Arial"/>
              </a:rPr>
              <a:t>between </a:t>
            </a:r>
            <a:r>
              <a:rPr sz="2800" spc="-3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00007F"/>
                </a:solidFill>
                <a:latin typeface="Arial"/>
                <a:cs typeface="Arial"/>
              </a:rPr>
              <a:t>first </a:t>
            </a:r>
            <a:r>
              <a:rPr sz="2800" spc="-50" dirty="0">
                <a:solidFill>
                  <a:srgbClr val="00007F"/>
                </a:solidFill>
                <a:latin typeface="Arial"/>
                <a:cs typeface="Arial"/>
              </a:rPr>
              <a:t>three</a:t>
            </a:r>
            <a:r>
              <a:rPr sz="2800" spc="-3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007F"/>
                </a:solidFill>
                <a:latin typeface="Arial"/>
                <a:cs typeface="Arial"/>
              </a:rPr>
              <a:t>categories  </a:t>
            </a:r>
            <a:r>
              <a:rPr sz="2800" spc="-114" dirty="0">
                <a:solidFill>
                  <a:srgbClr val="00007F"/>
                </a:solidFill>
                <a:latin typeface="Arial"/>
                <a:cs typeface="Arial"/>
              </a:rPr>
              <a:t>are</a:t>
            </a:r>
            <a:r>
              <a:rPr sz="2800" spc="-1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0007F"/>
                </a:solidFill>
                <a:latin typeface="Arial"/>
                <a:cs typeface="Arial"/>
              </a:rPr>
              <a:t>these: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90" dirty="0">
                <a:solidFill>
                  <a:srgbClr val="00007F"/>
                </a:solidFill>
                <a:latin typeface="Arial"/>
                <a:cs typeface="Arial"/>
              </a:rPr>
              <a:t>1.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400" spc="-185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00007F"/>
                </a:solidFill>
                <a:latin typeface="Arial"/>
                <a:cs typeface="Arial"/>
              </a:rPr>
              <a:t>ROM, </a:t>
            </a:r>
            <a:r>
              <a:rPr sz="2400" spc="-2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00007F"/>
                </a:solidFill>
                <a:latin typeface="Arial"/>
                <a:cs typeface="Arial"/>
              </a:rPr>
              <a:t>input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 </a:t>
            </a:r>
            <a:r>
              <a:rPr sz="2400" spc="-40" dirty="0">
                <a:solidFill>
                  <a:srgbClr val="00007F"/>
                </a:solidFill>
                <a:latin typeface="Arial"/>
                <a:cs typeface="Arial"/>
              </a:rPr>
              <a:t>matrix</a:t>
            </a:r>
            <a:r>
              <a:rPr sz="2400" spc="-4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007F"/>
                </a:solidFill>
                <a:latin typeface="Arial"/>
                <a:cs typeface="Arial"/>
              </a:rPr>
              <a:t>is </a:t>
            </a:r>
            <a:r>
              <a:rPr sz="2400" spc="-55" dirty="0">
                <a:solidFill>
                  <a:srgbClr val="00007F"/>
                </a:solidFill>
                <a:latin typeface="Arial"/>
                <a:cs typeface="Arial"/>
              </a:rPr>
              <a:t>hardwired.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17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400" spc="-150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modify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007F"/>
                </a:solidFill>
                <a:latin typeface="Arial"/>
                <a:cs typeface="Arial"/>
              </a:rPr>
              <a:t>output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</a:t>
            </a:r>
            <a:r>
              <a:rPr sz="2400" spc="-4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matrix.</a:t>
            </a:r>
            <a:endParaRPr sz="2400">
              <a:latin typeface="Arial"/>
              <a:cs typeface="Arial"/>
            </a:endParaRPr>
          </a:p>
          <a:p>
            <a:pPr marL="756285" marR="260985" lvl="1" indent="-28702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70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400" spc="-19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400" spc="-225" dirty="0">
                <a:solidFill>
                  <a:srgbClr val="00007F"/>
                </a:solidFill>
                <a:latin typeface="Arial"/>
                <a:cs typeface="Arial"/>
              </a:rPr>
              <a:t>PAL/GAL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007F"/>
                </a:solidFill>
                <a:latin typeface="Arial"/>
                <a:cs typeface="Arial"/>
              </a:rPr>
              <a:t>output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 </a:t>
            </a:r>
            <a:r>
              <a:rPr sz="2400" spc="-40" dirty="0">
                <a:solidFill>
                  <a:srgbClr val="00007F"/>
                </a:solidFill>
                <a:latin typeface="Arial"/>
                <a:cs typeface="Arial"/>
              </a:rPr>
              <a:t>matrix </a:t>
            </a:r>
            <a:r>
              <a:rPr sz="2400" spc="-125" dirty="0">
                <a:solidFill>
                  <a:srgbClr val="00007F"/>
                </a:solidFill>
                <a:latin typeface="Arial"/>
                <a:cs typeface="Arial"/>
              </a:rPr>
              <a:t>is  </a:t>
            </a:r>
            <a:r>
              <a:rPr sz="2400" spc="-60" dirty="0">
                <a:solidFill>
                  <a:srgbClr val="00007F"/>
                </a:solidFill>
                <a:latin typeface="Arial"/>
                <a:cs typeface="Arial"/>
              </a:rPr>
              <a:t>hardwired. </a:t>
            </a:r>
            <a:r>
              <a:rPr sz="2400" spc="-175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400" spc="-150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modify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00007F"/>
                </a:solidFill>
                <a:latin typeface="Arial"/>
                <a:cs typeface="Arial"/>
              </a:rPr>
              <a:t>input</a:t>
            </a:r>
            <a:r>
              <a:rPr sz="2400" spc="-29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 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matrix.</a:t>
            </a:r>
            <a:endParaRPr sz="2400">
              <a:latin typeface="Arial"/>
              <a:cs typeface="Arial"/>
            </a:endParaRPr>
          </a:p>
          <a:p>
            <a:pPr marL="756285" marR="32384" lvl="1" indent="-28702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70" dirty="0">
                <a:solidFill>
                  <a:srgbClr val="00007F"/>
                </a:solidFill>
                <a:latin typeface="Arial"/>
                <a:cs typeface="Arial"/>
              </a:rPr>
              <a:t>In </a:t>
            </a:r>
            <a:r>
              <a:rPr sz="2400" spc="-19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400" spc="-310" dirty="0">
                <a:solidFill>
                  <a:srgbClr val="00007F"/>
                </a:solidFill>
                <a:latin typeface="Arial"/>
                <a:cs typeface="Arial"/>
              </a:rPr>
              <a:t>PLA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00007F"/>
                </a:solidFill>
                <a:latin typeface="Arial"/>
                <a:cs typeface="Arial"/>
              </a:rPr>
              <a:t>user </a:t>
            </a:r>
            <a:r>
              <a:rPr sz="2400" spc="-150" dirty="0">
                <a:solidFill>
                  <a:srgbClr val="00007F"/>
                </a:solidFill>
                <a:latin typeface="Arial"/>
                <a:cs typeface="Arial"/>
              </a:rPr>
              <a:t>can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modify </a:t>
            </a:r>
            <a:r>
              <a:rPr sz="2400" spc="-25" dirty="0">
                <a:solidFill>
                  <a:srgbClr val="00007F"/>
                </a:solidFill>
                <a:latin typeface="Arial"/>
                <a:cs typeface="Arial"/>
              </a:rPr>
              <a:t>both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00007F"/>
                </a:solidFill>
                <a:latin typeface="Arial"/>
                <a:cs typeface="Arial"/>
              </a:rPr>
              <a:t>input</a:t>
            </a:r>
            <a:r>
              <a:rPr sz="2400" spc="-3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  </a:t>
            </a:r>
            <a:r>
              <a:rPr sz="2400" spc="-40" dirty="0">
                <a:solidFill>
                  <a:srgbClr val="00007F"/>
                </a:solidFill>
                <a:latin typeface="Arial"/>
                <a:cs typeface="Arial"/>
              </a:rPr>
              <a:t>matrix </a:t>
            </a:r>
            <a:r>
              <a:rPr sz="2400" spc="-114" dirty="0">
                <a:solidFill>
                  <a:srgbClr val="00007F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0007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007F"/>
                </a:solidFill>
                <a:latin typeface="Arial"/>
                <a:cs typeface="Arial"/>
              </a:rPr>
              <a:t>output </a:t>
            </a:r>
            <a:r>
              <a:rPr sz="2400" spc="-75" dirty="0">
                <a:solidFill>
                  <a:srgbClr val="00007F"/>
                </a:solidFill>
                <a:latin typeface="Arial"/>
                <a:cs typeface="Arial"/>
              </a:rPr>
              <a:t>connection</a:t>
            </a:r>
            <a:r>
              <a:rPr sz="2400" spc="-4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matrix.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5305425"/>
            <a:ext cx="4714890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56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409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24753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50" y="5509965"/>
            <a:ext cx="3272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a</a:t>
            </a:r>
            <a:r>
              <a:rPr sz="2400" b="1" spc="-5" dirty="0">
                <a:latin typeface="Times New Roman"/>
                <a:cs typeface="Times New Roman"/>
              </a:rPr>
              <a:t>) </a:t>
            </a:r>
            <a:r>
              <a:rPr sz="2400" b="1" spc="-15" dirty="0">
                <a:latin typeface="Times New Roman"/>
                <a:cs typeface="Times New Roman"/>
              </a:rPr>
              <a:t>Before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programming.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9186" y="5509965"/>
            <a:ext cx="308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i="1" spc="5" dirty="0">
                <a:latin typeface="Times New Roman"/>
                <a:cs typeface="Times New Roman"/>
              </a:rPr>
              <a:t>b</a:t>
            </a:r>
            <a:r>
              <a:rPr sz="2400" b="1" spc="5" dirty="0">
                <a:latin typeface="Times New Roman"/>
                <a:cs typeface="Times New Roman"/>
              </a:rPr>
              <a:t>) </a:t>
            </a:r>
            <a:r>
              <a:rPr sz="2400" b="1" dirty="0">
                <a:latin typeface="Times New Roman"/>
                <a:cs typeface="Times New Roman"/>
              </a:rPr>
              <a:t>After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programming.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9861" y="764534"/>
            <a:ext cx="691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Programming by blowing</a:t>
            </a:r>
            <a:r>
              <a:rPr sz="4000" dirty="0">
                <a:solidFill>
                  <a:srgbClr val="0000FF"/>
                </a:solidFill>
              </a:rPr>
              <a:t> </a:t>
            </a:r>
            <a:r>
              <a:rPr sz="4000" spc="-5" dirty="0">
                <a:solidFill>
                  <a:srgbClr val="0000FF"/>
                </a:solidFill>
              </a:rPr>
              <a:t>fuses.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57200" y="2157086"/>
            <a:ext cx="7988289" cy="2376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988" y="6393860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400" b="1" spc="5" dirty="0">
                <a:solidFill>
                  <a:srgbClr val="00007F"/>
                </a:solidFill>
                <a:latin typeface="Times New Roman"/>
                <a:cs typeface="Times New Roman"/>
              </a:rPr>
              <a:t>410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68896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276" y="342082"/>
            <a:ext cx="298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OR - PLD</a:t>
            </a:r>
            <a:r>
              <a:rPr spc="-4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Notation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02027" y="2103120"/>
            <a:ext cx="6582032" cy="376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411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93834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404" y="342082"/>
            <a:ext cx="3219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AND - PLD</a:t>
            </a:r>
            <a:r>
              <a:rPr spc="-4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Notation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52575" y="2124120"/>
            <a:ext cx="6557962" cy="379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412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8025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304800"/>
            <a:ext cx="76962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413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3437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3472" y="475863"/>
            <a:ext cx="734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125611"/>
            <a:ext cx="4916545" cy="5251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6314302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414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1645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325" y="981075"/>
            <a:ext cx="4551426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4465" y="342082"/>
            <a:ext cx="735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40" y="6314302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74" y="5538623"/>
            <a:ext cx="50584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20066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A 3×2 </a:t>
            </a:r>
            <a:r>
              <a:rPr sz="2700" b="1" dirty="0">
                <a:latin typeface="Times New Roman"/>
                <a:cs typeface="Times New Roman"/>
              </a:rPr>
              <a:t>PLA </a:t>
            </a:r>
            <a:r>
              <a:rPr sz="2700" b="1" spc="-5" dirty="0">
                <a:latin typeface="Times New Roman"/>
                <a:cs typeface="Times New Roman"/>
              </a:rPr>
              <a:t>with </a:t>
            </a:r>
            <a:r>
              <a:rPr sz="2700" b="1" dirty="0">
                <a:latin typeface="Times New Roman"/>
                <a:cs typeface="Times New Roman"/>
              </a:rPr>
              <a:t>4 </a:t>
            </a:r>
            <a:r>
              <a:rPr sz="2700" b="1" spc="-10" dirty="0">
                <a:latin typeface="Times New Roman"/>
                <a:cs typeface="Times New Roman"/>
              </a:rPr>
              <a:t>product</a:t>
            </a:r>
            <a:r>
              <a:rPr sz="2700" b="1" spc="-3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terms.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6377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607" y="742563"/>
            <a:ext cx="5180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JK FF implementation using</a:t>
            </a:r>
            <a:r>
              <a:rPr spc="25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PLA</a:t>
            </a:r>
          </a:p>
        </p:txBody>
      </p:sp>
      <p:sp>
        <p:nvSpPr>
          <p:cNvPr id="3" name="object 3"/>
          <p:cNvSpPr/>
          <p:nvPr/>
        </p:nvSpPr>
        <p:spPr>
          <a:xfrm>
            <a:off x="1333500" y="1804416"/>
            <a:ext cx="4457700" cy="377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288" y="6393860"/>
            <a:ext cx="3206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65"/>
              </a:lnSpc>
            </a:pPr>
            <a:r>
              <a:rPr sz="1400" b="1" dirty="0">
                <a:solidFill>
                  <a:srgbClr val="00007F"/>
                </a:solidFill>
                <a:latin typeface="Times New Roman"/>
                <a:cs typeface="Times New Roman"/>
              </a:rPr>
              <a:t>416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2353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856" y="6354571"/>
            <a:ext cx="2089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42</a:t>
            </a:r>
            <a:endParaRPr sz="1300">
              <a:latin typeface="Arial"/>
              <a:cs typeface="Arial"/>
            </a:endParaRPr>
          </a:p>
          <a:p>
            <a:pPr marL="91440" algn="ctr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2441" y="217113"/>
            <a:ext cx="1118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</a:rPr>
              <a:t>PALs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3626" y="1072769"/>
            <a:ext cx="4297045" cy="911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0000FF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Programmable Array</a:t>
            </a:r>
            <a:r>
              <a:rPr sz="28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7F"/>
                </a:solidFill>
                <a:latin typeface="Times New Roman"/>
                <a:cs typeface="Times New Roman"/>
              </a:rPr>
              <a:t>Logic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lr>
                <a:srgbClr val="0000F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 </a:t>
            </a:r>
            <a:r>
              <a:rPr sz="2000" i="1" spc="-5" dirty="0">
                <a:solidFill>
                  <a:srgbClr val="00007F"/>
                </a:solidFill>
                <a:latin typeface="Times New Roman"/>
                <a:cs typeface="Times New Roman"/>
              </a:rPr>
              <a:t>fixed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array.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1972" y="3522722"/>
            <a:ext cx="2229485" cy="1927225"/>
          </a:xfrm>
          <a:custGeom>
            <a:avLst/>
            <a:gdLst/>
            <a:ahLst/>
            <a:cxnLst/>
            <a:rect l="l" t="t" r="r" b="b"/>
            <a:pathLst>
              <a:path w="2229484" h="1927225">
                <a:moveTo>
                  <a:pt x="0" y="1927196"/>
                </a:moveTo>
                <a:lnTo>
                  <a:pt x="2229332" y="1927196"/>
                </a:lnTo>
                <a:lnTo>
                  <a:pt x="2229332" y="0"/>
                </a:lnTo>
                <a:lnTo>
                  <a:pt x="0" y="0"/>
                </a:lnTo>
                <a:lnTo>
                  <a:pt x="0" y="1927196"/>
                </a:lnTo>
                <a:close/>
              </a:path>
            </a:pathLst>
          </a:custGeom>
          <a:ln w="50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8106" y="3827169"/>
            <a:ext cx="254000" cy="101600"/>
          </a:xfrm>
          <a:custGeom>
            <a:avLst/>
            <a:gdLst/>
            <a:ahLst/>
            <a:cxnLst/>
            <a:rect l="l" t="t" r="r" b="b"/>
            <a:pathLst>
              <a:path w="254000" h="101600">
                <a:moveTo>
                  <a:pt x="0" y="0"/>
                </a:moveTo>
                <a:lnTo>
                  <a:pt x="0" y="101108"/>
                </a:lnTo>
                <a:lnTo>
                  <a:pt x="253898" y="501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5787" y="3852292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93" y="0"/>
                </a:lnTo>
              </a:path>
            </a:pathLst>
          </a:custGeom>
          <a:ln w="2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8106" y="4131371"/>
            <a:ext cx="254000" cy="101600"/>
          </a:xfrm>
          <a:custGeom>
            <a:avLst/>
            <a:gdLst/>
            <a:ahLst/>
            <a:cxnLst/>
            <a:rect l="l" t="t" r="r" b="b"/>
            <a:pathLst>
              <a:path w="254000" h="101600">
                <a:moveTo>
                  <a:pt x="0" y="0"/>
                </a:moveTo>
                <a:lnTo>
                  <a:pt x="0" y="101227"/>
                </a:lnTo>
                <a:lnTo>
                  <a:pt x="253898" y="502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5787" y="4156531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93" y="0"/>
                </a:lnTo>
              </a:path>
            </a:pathLst>
          </a:custGeom>
          <a:ln w="2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8784" y="5119804"/>
            <a:ext cx="177370" cy="127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8106" y="5119807"/>
            <a:ext cx="254000" cy="127635"/>
          </a:xfrm>
          <a:custGeom>
            <a:avLst/>
            <a:gdLst/>
            <a:ahLst/>
            <a:cxnLst/>
            <a:rect l="l" t="t" r="r" b="b"/>
            <a:pathLst>
              <a:path w="254000" h="127635">
                <a:moveTo>
                  <a:pt x="0" y="0"/>
                </a:moveTo>
                <a:lnTo>
                  <a:pt x="0" y="127013"/>
                </a:lnTo>
                <a:lnTo>
                  <a:pt x="253898" y="760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5787" y="5170731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93" y="0"/>
                </a:lnTo>
              </a:path>
            </a:pathLst>
          </a:custGeom>
          <a:ln w="2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7592" y="3269467"/>
            <a:ext cx="127000" cy="227965"/>
          </a:xfrm>
          <a:custGeom>
            <a:avLst/>
            <a:gdLst/>
            <a:ahLst/>
            <a:cxnLst/>
            <a:rect l="l" t="t" r="r" b="b"/>
            <a:pathLst>
              <a:path w="127000" h="227964">
                <a:moveTo>
                  <a:pt x="126967" y="0"/>
                </a:moveTo>
                <a:lnTo>
                  <a:pt x="0" y="0"/>
                </a:lnTo>
                <a:lnTo>
                  <a:pt x="76449" y="227502"/>
                </a:lnTo>
                <a:lnTo>
                  <a:pt x="126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2614" y="3294697"/>
            <a:ext cx="126343" cy="177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2611" y="3269467"/>
            <a:ext cx="126364" cy="227965"/>
          </a:xfrm>
          <a:custGeom>
            <a:avLst/>
            <a:gdLst/>
            <a:ahLst/>
            <a:cxnLst/>
            <a:rect l="l" t="t" r="r" b="b"/>
            <a:pathLst>
              <a:path w="126364" h="227964">
                <a:moveTo>
                  <a:pt x="126351" y="0"/>
                </a:moveTo>
                <a:lnTo>
                  <a:pt x="0" y="0"/>
                </a:lnTo>
                <a:lnTo>
                  <a:pt x="50554" y="227502"/>
                </a:lnTo>
                <a:lnTo>
                  <a:pt x="126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7265" y="3269467"/>
            <a:ext cx="127000" cy="227965"/>
          </a:xfrm>
          <a:custGeom>
            <a:avLst/>
            <a:gdLst/>
            <a:ahLst/>
            <a:cxnLst/>
            <a:rect l="l" t="t" r="r" b="b"/>
            <a:pathLst>
              <a:path w="127000" h="227964">
                <a:moveTo>
                  <a:pt x="126979" y="0"/>
                </a:moveTo>
                <a:lnTo>
                  <a:pt x="0" y="0"/>
                </a:lnTo>
                <a:lnTo>
                  <a:pt x="75773" y="227502"/>
                </a:lnTo>
                <a:lnTo>
                  <a:pt x="126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8789" y="6134648"/>
            <a:ext cx="127000" cy="247650"/>
          </a:xfrm>
          <a:custGeom>
            <a:avLst/>
            <a:gdLst/>
            <a:ahLst/>
            <a:cxnLst/>
            <a:rect l="l" t="t" r="r" b="b"/>
            <a:pathLst>
              <a:path w="127000" h="247650">
                <a:moveTo>
                  <a:pt x="126918" y="0"/>
                </a:moveTo>
                <a:lnTo>
                  <a:pt x="0" y="0"/>
                </a:lnTo>
                <a:lnTo>
                  <a:pt x="74458" y="247101"/>
                </a:lnTo>
                <a:lnTo>
                  <a:pt x="77606" y="247101"/>
                </a:lnTo>
                <a:lnTo>
                  <a:pt x="126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7468" y="6134648"/>
            <a:ext cx="102235" cy="247650"/>
          </a:xfrm>
          <a:custGeom>
            <a:avLst/>
            <a:gdLst/>
            <a:ahLst/>
            <a:cxnLst/>
            <a:rect l="l" t="t" r="r" b="b"/>
            <a:pathLst>
              <a:path w="102235" h="247650">
                <a:moveTo>
                  <a:pt x="101650" y="0"/>
                </a:moveTo>
                <a:lnTo>
                  <a:pt x="0" y="0"/>
                </a:lnTo>
                <a:lnTo>
                  <a:pt x="49787" y="247101"/>
                </a:lnTo>
                <a:lnTo>
                  <a:pt x="52308" y="247101"/>
                </a:lnTo>
                <a:lnTo>
                  <a:pt x="10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2756" y="6159948"/>
            <a:ext cx="126343" cy="177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2756" y="6134648"/>
            <a:ext cx="126364" cy="247650"/>
          </a:xfrm>
          <a:custGeom>
            <a:avLst/>
            <a:gdLst/>
            <a:ahLst/>
            <a:cxnLst/>
            <a:rect l="l" t="t" r="r" b="b"/>
            <a:pathLst>
              <a:path w="126365" h="247650">
                <a:moveTo>
                  <a:pt x="126187" y="0"/>
                </a:moveTo>
                <a:lnTo>
                  <a:pt x="0" y="0"/>
                </a:lnTo>
                <a:lnTo>
                  <a:pt x="49074" y="247101"/>
                </a:lnTo>
                <a:lnTo>
                  <a:pt x="52204" y="247101"/>
                </a:lnTo>
                <a:lnTo>
                  <a:pt x="12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130590" y="2533689"/>
          <a:ext cx="7295514" cy="362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30"/>
                <a:gridCol w="328930"/>
                <a:gridCol w="1519555"/>
                <a:gridCol w="2381885"/>
                <a:gridCol w="253364"/>
                <a:gridCol w="1494155"/>
                <a:gridCol w="709295"/>
              </a:tblGrid>
              <a:tr h="633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9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9460">
                        <a:lnSpc>
                          <a:spcPts val="1510"/>
                        </a:lnSpc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Inputs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55295" marR="318135" indent="-177165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Dense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array</a:t>
                      </a:r>
                      <a:r>
                        <a:rPr sz="16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gates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0730" marR="1076325" indent="-127000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600" spc="-7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odu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 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terms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1965" marR="267335" indent="-254000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Dense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array</a:t>
                      </a:r>
                      <a:r>
                        <a:rPr sz="16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gates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5593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Outputs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36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8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6655</Words>
  <Application>Microsoft Office PowerPoint</Application>
  <PresentationFormat>On-screen Show (4:3)</PresentationFormat>
  <Paragraphs>2298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UNIT IV DATAPATH SUBSYSTEMS</vt:lpstr>
      <vt:lpstr>1’s &amp; 0’s Detectors</vt:lpstr>
      <vt:lpstr>Comparators</vt:lpstr>
      <vt:lpstr>Equality Comparator</vt:lpstr>
      <vt:lpstr>Magnitude Comparator</vt:lpstr>
      <vt:lpstr>Signed vs. Unsigned</vt:lpstr>
      <vt:lpstr>Shifters</vt:lpstr>
      <vt:lpstr>Adders</vt:lpstr>
      <vt:lpstr>Barrel Shifter</vt:lpstr>
      <vt:lpstr>Single-Bit Addition</vt:lpstr>
      <vt:lpstr>PGK</vt:lpstr>
      <vt:lpstr>Full Adder Design I</vt:lpstr>
      <vt:lpstr>Full Adder Design II</vt:lpstr>
      <vt:lpstr>Layout</vt:lpstr>
      <vt:lpstr>Full Adder Design III</vt:lpstr>
      <vt:lpstr>Full Adder Design IV</vt:lpstr>
      <vt:lpstr>Carry Propagate Adders</vt:lpstr>
      <vt:lpstr>Carry-Ripple Adder</vt:lpstr>
      <vt:lpstr>Inversions</vt:lpstr>
      <vt:lpstr>Generate / Propagate</vt:lpstr>
      <vt:lpstr>PG Logic</vt:lpstr>
      <vt:lpstr>Carry-Ripple Revisited</vt:lpstr>
      <vt:lpstr>Carry-Skip Adder</vt:lpstr>
      <vt:lpstr>Carry-Lookahead Adder</vt:lpstr>
      <vt:lpstr>Carry-Select Adder</vt:lpstr>
      <vt:lpstr>Carry Save Addition</vt:lpstr>
      <vt:lpstr>CSA Application</vt:lpstr>
      <vt:lpstr>Multiplication</vt:lpstr>
      <vt:lpstr>General Form</vt:lpstr>
      <vt:lpstr>Dot Diagram</vt:lpstr>
      <vt:lpstr>Array Multiplier</vt:lpstr>
      <vt:lpstr>Rectangular Array</vt:lpstr>
      <vt:lpstr>Booth Encoding</vt:lpstr>
      <vt:lpstr>Booth Hardware</vt:lpstr>
      <vt:lpstr>Advanced Multiplication</vt:lpstr>
      <vt:lpstr>  Array Sub Systems</vt:lpstr>
      <vt:lpstr>Semiconductor Memory Types</vt:lpstr>
      <vt:lpstr>Semiconductor Memory Types (Cont.)</vt:lpstr>
      <vt:lpstr>Memory Architecture</vt:lpstr>
      <vt:lpstr>Semiconductor Memory Types (Cont.)</vt:lpstr>
      <vt:lpstr>RAM: “Random-access” memory</vt:lpstr>
      <vt:lpstr>Memory Chip Configuration</vt:lpstr>
      <vt:lpstr>Static Random Access Memory (SRAM)</vt:lpstr>
      <vt:lpstr>4T-SRAM(Resistive-Load SRAM Cell )</vt:lpstr>
      <vt:lpstr>6T-SRAM</vt:lpstr>
      <vt:lpstr>SRAM Operation Principles</vt:lpstr>
      <vt:lpstr>SRAM Operation Principles (Cont.)</vt:lpstr>
      <vt:lpstr>SRAM Operation Principles (Cont.)</vt:lpstr>
      <vt:lpstr>SRAM Operation Principles (Cont.)</vt:lpstr>
      <vt:lpstr>SRAM Operation Principles (Cont.)</vt:lpstr>
      <vt:lpstr>SRAM Operation Principles (Cont.)</vt:lpstr>
      <vt:lpstr>SRAM Operation Principles (Cont.)</vt:lpstr>
      <vt:lpstr>Circuit of CMOS SRAM Cell</vt:lpstr>
      <vt:lpstr>Dynamic Read-Write Memory (DRAM) Circuits</vt:lpstr>
      <vt:lpstr>DRAM Circuits (Cont.)</vt:lpstr>
      <vt:lpstr>3T-DRAM — Layout</vt:lpstr>
      <vt:lpstr>One-Transistor DRAM Cell</vt:lpstr>
      <vt:lpstr>Operation of Three-Transistor DRAM Cell</vt:lpstr>
      <vt:lpstr>Operation of Three-Transistor DRAM Cell (Cont.)</vt:lpstr>
      <vt:lpstr>Operation of Three-Transistor DRAM Cell (Cont.)</vt:lpstr>
      <vt:lpstr>Operation of Three-Transistor DRAM Cell (Cont.)</vt:lpstr>
      <vt:lpstr>Operation of Three-Transistor DRAM Cell (Cont.)</vt:lpstr>
      <vt:lpstr>Operation of Three-Transistor DRAM Cell (Cont.)</vt:lpstr>
      <vt:lpstr>Operation of One-Transistor DRAM Cell</vt:lpstr>
      <vt:lpstr>SRAM</vt:lpstr>
      <vt:lpstr>Semiconductor Memory Types (Cont.)</vt:lpstr>
      <vt:lpstr>ROM: “Read-Only” Memory</vt:lpstr>
      <vt:lpstr>Example: 8 x 4 ROM</vt:lpstr>
      <vt:lpstr>PowerPoint Presentation</vt:lpstr>
      <vt:lpstr>Memory – ROM</vt:lpstr>
      <vt:lpstr>Memory – ROM</vt:lpstr>
      <vt:lpstr>Memory – ROM</vt:lpstr>
      <vt:lpstr>Memory – ROM</vt:lpstr>
      <vt:lpstr>Mask-programmed ROM</vt:lpstr>
      <vt:lpstr>OTP ROM: One-time programmable ROM</vt:lpstr>
      <vt:lpstr>EPROM: Erasable programmable ROM</vt:lpstr>
      <vt:lpstr>Sample EPROM components</vt:lpstr>
      <vt:lpstr>Sample EPROM programmers</vt:lpstr>
      <vt:lpstr>EEPROM: Electrically erasable programmable  ROM</vt:lpstr>
      <vt:lpstr>FLASH</vt:lpstr>
      <vt:lpstr>Serial Access Memories</vt:lpstr>
      <vt:lpstr>PowerPoint Presentation</vt:lpstr>
      <vt:lpstr>PowerPoint Presentation</vt:lpstr>
      <vt:lpstr>PowerPoint Presentation</vt:lpstr>
      <vt:lpstr>SEMICONDUCTOR INTEGRATED CIRCUIT</vt:lpstr>
      <vt:lpstr>Programmable logic is defined as a device with configurable</vt:lpstr>
      <vt:lpstr>PROGRAMMABLE LOGIC DEVICES (PLD)</vt:lpstr>
      <vt:lpstr>PowerPoint Presentation</vt:lpstr>
      <vt:lpstr>General structure of PLDs.</vt:lpstr>
      <vt:lpstr>PowerPoint Presentation</vt:lpstr>
      <vt:lpstr>PowerPoint Presentation</vt:lpstr>
      <vt:lpstr>Programming by blowing fuses.</vt:lpstr>
      <vt:lpstr>OR - PLD Notation</vt:lpstr>
      <vt:lpstr>AND - PLD Notation</vt:lpstr>
      <vt:lpstr>PowerPoint Presentation</vt:lpstr>
      <vt:lpstr>PowerPoint Presentation</vt:lpstr>
      <vt:lpstr>PowerPoint Presentation</vt:lpstr>
      <vt:lpstr>JK FF implementation using PLA</vt:lpstr>
      <vt:lpstr>PALs</vt:lpstr>
      <vt:lpstr>A simple four-input, three-output PAL device.</vt:lpstr>
      <vt:lpstr>An example of using a PAL device to realize two  Boolean functions. (a) Karnaugh maps. (b) Realization.</vt:lpstr>
      <vt:lpstr>PAL</vt:lpstr>
      <vt:lpstr>FPGA AND CPLD</vt:lpstr>
      <vt:lpstr>What is an FPGA?</vt:lpstr>
      <vt:lpstr>What does a logic cell do?</vt:lpstr>
      <vt:lpstr>What does 'Field Programmable' mean?</vt:lpstr>
      <vt:lpstr>How are FPGA programs created?</vt:lpstr>
      <vt:lpstr>FPGA</vt:lpstr>
      <vt:lpstr>PowerPoint Presentation</vt:lpstr>
      <vt:lpstr>FPGA structure</vt:lpstr>
      <vt:lpstr>Simplified CLB Structure</vt:lpstr>
      <vt:lpstr>Example: 4-input AND gate</vt:lpstr>
      <vt:lpstr>Example 2: Find the configuration  bits for the following circuit</vt:lpstr>
      <vt:lpstr>Interconnection Network</vt:lpstr>
      <vt:lpstr>Example 3</vt:lpstr>
      <vt:lpstr>CLBs required</vt:lpstr>
      <vt:lpstr>Placement: Select CLBs</vt:lpstr>
      <vt:lpstr>Routing: Select path</vt:lpstr>
      <vt:lpstr>Configuration Bitstream</vt:lpstr>
      <vt:lpstr>FPGA Advantages</vt:lpstr>
      <vt:lpstr>PowerPoint Presentation</vt:lpstr>
      <vt:lpstr>Design of approach of IC</vt:lpstr>
      <vt:lpstr>PowerPoint Presentation</vt:lpstr>
      <vt:lpstr>PowerPoint Presentation</vt:lpstr>
      <vt:lpstr>CPLD</vt:lpstr>
      <vt:lpstr>CPLD</vt:lpstr>
      <vt:lpstr>PROM Notation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IV DATAPATH SUBSYSTEMS</dc:title>
  <dc:creator>VIJAY</dc:creator>
  <cp:lastModifiedBy>Dell</cp:lastModifiedBy>
  <cp:revision>1</cp:revision>
  <dcterms:created xsi:type="dcterms:W3CDTF">2006-08-16T00:00:00Z</dcterms:created>
  <dcterms:modified xsi:type="dcterms:W3CDTF">2019-04-18T11:28:13Z</dcterms:modified>
</cp:coreProperties>
</file>