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5.png"/><Relationship Id="rId7" Type="http://schemas.openxmlformats.org/officeDocument/2006/relationships/image" Target="../media/image23.png"/><Relationship Id="rId12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23.png"/><Relationship Id="rId12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30" y="351851"/>
            <a:ext cx="481965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400" spc="-265" dirty="0" smtClean="0">
                <a:latin typeface="Arial"/>
                <a:cs typeface="Arial"/>
              </a:rPr>
              <a:t>UNIT-II</a:t>
            </a:r>
            <a:r>
              <a:rPr lang="en-US" sz="4400" b="0" spc="-265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4400" b="0" spc="-265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sz="4400" b="0" spc="-265" dirty="0" smtClean="0">
                <a:solidFill>
                  <a:srgbClr val="000000"/>
                </a:solidFill>
                <a:latin typeface="Arial"/>
                <a:cs typeface="Arial"/>
              </a:rPr>
              <a:t>Sheet 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Resistance</a:t>
            </a: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85" dirty="0">
                <a:solidFill>
                  <a:srgbClr val="000000"/>
                </a:solidFill>
                <a:latin typeface="Arial"/>
                <a:cs typeface="Arial"/>
              </a:rPr>
              <a:t>(Rs)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1607627"/>
            <a:ext cx="747331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45" dirty="0">
                <a:latin typeface="Arial"/>
                <a:cs typeface="Arial"/>
              </a:rPr>
              <a:t>IC </a:t>
            </a:r>
            <a:r>
              <a:rPr sz="3200" spc="-135" dirty="0">
                <a:latin typeface="Arial"/>
                <a:cs typeface="Arial"/>
              </a:rPr>
              <a:t>resistors </a:t>
            </a:r>
            <a:r>
              <a:rPr sz="3200" spc="-195" dirty="0">
                <a:latin typeface="Arial"/>
                <a:cs typeface="Arial"/>
              </a:rPr>
              <a:t>have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20" dirty="0">
                <a:latin typeface="Arial"/>
                <a:cs typeface="Arial"/>
              </a:rPr>
              <a:t>specified </a:t>
            </a:r>
            <a:r>
              <a:rPr sz="3200" spc="-145" dirty="0">
                <a:latin typeface="Arial"/>
                <a:cs typeface="Arial"/>
              </a:rPr>
              <a:t>thickness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not  </a:t>
            </a:r>
            <a:r>
              <a:rPr sz="3200" spc="-90" dirty="0">
                <a:latin typeface="Arial"/>
                <a:cs typeface="Arial"/>
              </a:rPr>
              <a:t>under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control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circuit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designer</a:t>
            </a:r>
            <a:endParaRPr sz="3200">
              <a:latin typeface="Arial"/>
              <a:cs typeface="Arial"/>
            </a:endParaRPr>
          </a:p>
          <a:p>
            <a:pPr marL="355600" marR="97091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  <a:tab pos="2385695" algn="l"/>
              </a:tabLst>
            </a:pPr>
            <a:r>
              <a:rPr sz="3200" spc="-120" dirty="0">
                <a:latin typeface="Arial"/>
                <a:cs typeface="Arial"/>
              </a:rPr>
              <a:t>Eliminate </a:t>
            </a:r>
            <a:r>
              <a:rPr sz="3200" spc="180" dirty="0">
                <a:latin typeface="Arial"/>
                <a:cs typeface="Arial"/>
              </a:rPr>
              <a:t>t </a:t>
            </a:r>
            <a:r>
              <a:rPr sz="3200" spc="-135" dirty="0">
                <a:latin typeface="Arial"/>
                <a:cs typeface="Arial"/>
              </a:rPr>
              <a:t>by </a:t>
            </a:r>
            <a:r>
              <a:rPr sz="3200" spc="-140" dirty="0">
                <a:latin typeface="Arial"/>
                <a:cs typeface="Arial"/>
              </a:rPr>
              <a:t>absorbing </a:t>
            </a:r>
            <a:r>
              <a:rPr sz="3200" spc="100" dirty="0">
                <a:latin typeface="Arial"/>
                <a:cs typeface="Arial"/>
              </a:rPr>
              <a:t>it</a:t>
            </a:r>
            <a:r>
              <a:rPr sz="3200" spc="-62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into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10" dirty="0">
                <a:latin typeface="Arial"/>
                <a:cs typeface="Arial"/>
              </a:rPr>
              <a:t>new  </a:t>
            </a:r>
            <a:r>
              <a:rPr sz="3200" spc="-95" dirty="0">
                <a:latin typeface="Arial"/>
                <a:cs typeface="Arial"/>
              </a:rPr>
              <a:t>parameter:</a:t>
            </a:r>
            <a:r>
              <a:rPr sz="3200" spc="-95" dirty="0">
                <a:latin typeface="Times New Roman"/>
                <a:cs typeface="Times New Roman"/>
              </a:rPr>
              <a:t>	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35" dirty="0">
                <a:latin typeface="Arial"/>
                <a:cs typeface="Arial"/>
              </a:rPr>
              <a:t>sheet </a:t>
            </a:r>
            <a:r>
              <a:rPr sz="3200" spc="-155" dirty="0">
                <a:latin typeface="Arial"/>
                <a:cs typeface="Arial"/>
              </a:rPr>
              <a:t>resistance</a:t>
            </a:r>
            <a:r>
              <a:rPr sz="3200" spc="-385" dirty="0">
                <a:latin typeface="Arial"/>
                <a:cs typeface="Arial"/>
              </a:rPr>
              <a:t> </a:t>
            </a:r>
            <a:r>
              <a:rPr sz="3200" spc="-285" dirty="0">
                <a:latin typeface="Arial"/>
                <a:cs typeface="Arial"/>
              </a:rPr>
              <a:t>(Rs)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9974" y="4377644"/>
            <a:ext cx="175895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spc="30" dirty="0">
                <a:latin typeface="Symbol"/>
                <a:cs typeface="Symbol"/>
              </a:rPr>
              <a:t>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3241" y="4377651"/>
            <a:ext cx="1436370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30860" algn="l"/>
                <a:tab pos="1272540" algn="l"/>
              </a:tabLst>
            </a:pPr>
            <a:r>
              <a:rPr sz="3000" spc="30" dirty="0">
                <a:latin typeface="Symbol"/>
                <a:cs typeface="Symbol"/>
              </a:rPr>
              <a:t></a:t>
            </a:r>
            <a:r>
              <a:rPr sz="3000" spc="30" dirty="0">
                <a:latin typeface="Times New Roman"/>
                <a:cs typeface="Times New Roman"/>
              </a:rPr>
              <a:t>	</a:t>
            </a:r>
            <a:r>
              <a:rPr sz="3000" spc="-15" dirty="0">
                <a:latin typeface="Symbol"/>
                <a:cs typeface="Symbol"/>
              </a:rPr>
              <a:t></a:t>
            </a:r>
            <a:r>
              <a:rPr sz="3000" spc="30" dirty="0">
                <a:latin typeface="Symbol"/>
                <a:cs typeface="Symbol"/>
              </a:rPr>
              <a:t>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30" dirty="0">
                <a:latin typeface="Symbol"/>
                <a:cs typeface="Symbol"/>
              </a:rPr>
              <a:t>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3064" y="4653955"/>
            <a:ext cx="772795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spc="145" dirty="0">
                <a:latin typeface="Symbol"/>
                <a:cs typeface="Symbol"/>
              </a:rPr>
              <a:t></a:t>
            </a:r>
            <a:r>
              <a:rPr sz="4500" i="1" spc="217" baseline="4629" dirty="0">
                <a:latin typeface="Times New Roman"/>
                <a:cs typeface="Times New Roman"/>
              </a:rPr>
              <a:t>W</a:t>
            </a:r>
            <a:r>
              <a:rPr sz="4500" i="1" spc="-127" baseline="4629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Symbol"/>
                <a:cs typeface="Symbol"/>
              </a:rPr>
              <a:t>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3241" y="4653960"/>
            <a:ext cx="1436370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spc="30" dirty="0">
                <a:latin typeface="Symbol"/>
                <a:cs typeface="Symbol"/>
              </a:rPr>
              <a:t>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4500" i="1" spc="30" baseline="4629" dirty="0">
                <a:latin typeface="Times New Roman"/>
                <a:cs typeface="Times New Roman"/>
              </a:rPr>
              <a:t>t </a:t>
            </a:r>
            <a:r>
              <a:rPr sz="3000" spc="90" dirty="0">
                <a:latin typeface="Symbol"/>
                <a:cs typeface="Symbol"/>
              </a:rPr>
              <a:t></a:t>
            </a:r>
            <a:r>
              <a:rPr sz="4500" i="1" spc="135" baseline="4629" dirty="0">
                <a:latin typeface="Times New Roman"/>
                <a:cs typeface="Times New Roman"/>
              </a:rPr>
              <a:t>W</a:t>
            </a:r>
            <a:r>
              <a:rPr sz="4500" i="1" spc="-547" baseline="4629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Symbol"/>
                <a:cs typeface="Symbol"/>
              </a:rPr>
              <a:t>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8446" y="4622063"/>
            <a:ext cx="439420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i="1" spc="-45" dirty="0">
                <a:latin typeface="Times New Roman"/>
                <a:cs typeface="Times New Roman"/>
              </a:rPr>
              <a:t>Wt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0963" y="4422050"/>
            <a:ext cx="488315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i="1" spc="30" dirty="0">
                <a:latin typeface="Times New Roman"/>
                <a:cs typeface="Times New Roman"/>
              </a:rPr>
              <a:t>sq</a:t>
            </a:r>
            <a:r>
              <a:rPr sz="2350" i="1" spc="-360" dirty="0">
                <a:latin typeface="Times New Roman"/>
                <a:cs typeface="Times New Roman"/>
              </a:rPr>
              <a:t> </a:t>
            </a:r>
            <a:r>
              <a:rPr sz="4500" spc="44" baseline="6481" dirty="0">
                <a:latin typeface="Symbol"/>
                <a:cs typeface="Symbol"/>
              </a:rPr>
              <a:t></a:t>
            </a:r>
            <a:endParaRPr sz="4500" baseline="6481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2640" y="4065136"/>
            <a:ext cx="4603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43020" algn="l"/>
              </a:tabLst>
            </a:pPr>
            <a:r>
              <a:rPr sz="4500" i="1" spc="75" baseline="-35185" dirty="0">
                <a:latin typeface="Times New Roman"/>
                <a:cs typeface="Times New Roman"/>
              </a:rPr>
              <a:t>R </a:t>
            </a:r>
            <a:r>
              <a:rPr sz="4500" spc="67" baseline="-35185" dirty="0">
                <a:latin typeface="Symbol"/>
                <a:cs typeface="Symbol"/>
              </a:rPr>
              <a:t></a:t>
            </a:r>
            <a:r>
              <a:rPr sz="4500" spc="67" baseline="-35185" dirty="0">
                <a:latin typeface="Times New Roman"/>
                <a:cs typeface="Times New Roman"/>
              </a:rPr>
              <a:t> </a:t>
            </a:r>
            <a:r>
              <a:rPr sz="3200" i="1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</a:t>
            </a:r>
            <a:r>
              <a:rPr sz="300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000" i="1" spc="-25" dirty="0">
                <a:latin typeface="Times New Roman"/>
                <a:cs typeface="Times New Roman"/>
              </a:rPr>
              <a:t> </a:t>
            </a:r>
            <a:r>
              <a:rPr sz="4500" spc="67" baseline="-35185" dirty="0">
                <a:latin typeface="Symbol"/>
                <a:cs typeface="Symbol"/>
              </a:rPr>
              <a:t></a:t>
            </a:r>
            <a:r>
              <a:rPr sz="4500" spc="67" baseline="-35185" dirty="0">
                <a:latin typeface="Times New Roman"/>
                <a:cs typeface="Times New Roman"/>
              </a:rPr>
              <a:t> </a:t>
            </a:r>
            <a:r>
              <a:rPr sz="4500" spc="44" baseline="-6481" dirty="0">
                <a:latin typeface="Symbol"/>
                <a:cs typeface="Symbol"/>
              </a:rPr>
              <a:t></a:t>
            </a:r>
            <a:r>
              <a:rPr sz="4500" spc="44" baseline="-6481" dirty="0">
                <a:latin typeface="Times New Roman"/>
                <a:cs typeface="Times New Roman"/>
              </a:rPr>
              <a:t> </a:t>
            </a:r>
            <a:r>
              <a:rPr sz="3200" i="1" u="sng" spc="-6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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4500" spc="15" baseline="-6481" dirty="0">
                <a:latin typeface="Symbol"/>
                <a:cs typeface="Symbol"/>
              </a:rPr>
              <a:t></a:t>
            </a:r>
            <a:r>
              <a:rPr sz="30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i="1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000" i="1" spc="45" dirty="0">
                <a:latin typeface="Times New Roman"/>
                <a:cs typeface="Times New Roman"/>
              </a:rPr>
              <a:t> </a:t>
            </a:r>
            <a:r>
              <a:rPr sz="4500" spc="44" baseline="-6481" dirty="0">
                <a:latin typeface="Symbol"/>
                <a:cs typeface="Symbol"/>
              </a:rPr>
              <a:t></a:t>
            </a:r>
            <a:r>
              <a:rPr sz="4500" spc="-494" baseline="-6481" dirty="0">
                <a:latin typeface="Times New Roman"/>
                <a:cs typeface="Times New Roman"/>
              </a:rPr>
              <a:t> </a:t>
            </a:r>
            <a:r>
              <a:rPr sz="4500" spc="67" baseline="-35185" dirty="0">
                <a:latin typeface="Symbol"/>
                <a:cs typeface="Symbol"/>
              </a:rPr>
              <a:t></a:t>
            </a:r>
            <a:r>
              <a:rPr sz="4500" spc="-7" baseline="-35185" dirty="0">
                <a:latin typeface="Times New Roman"/>
                <a:cs typeface="Times New Roman"/>
              </a:rPr>
              <a:t> </a:t>
            </a:r>
            <a:r>
              <a:rPr sz="4500" i="1" spc="75" baseline="-35185" dirty="0">
                <a:latin typeface="Times New Roman"/>
                <a:cs typeface="Times New Roman"/>
              </a:rPr>
              <a:t>R	</a:t>
            </a:r>
            <a:r>
              <a:rPr sz="4500" spc="44" baseline="-6481" dirty="0">
                <a:latin typeface="Symbol"/>
                <a:cs typeface="Symbol"/>
              </a:rPr>
              <a:t></a:t>
            </a:r>
            <a:r>
              <a:rPr sz="30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i="1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000" i="1" spc="170" dirty="0">
                <a:latin typeface="Times New Roman"/>
                <a:cs typeface="Times New Roman"/>
              </a:rPr>
              <a:t> </a:t>
            </a:r>
            <a:r>
              <a:rPr sz="4500" spc="44" baseline="-6481" dirty="0">
                <a:latin typeface="Symbol"/>
                <a:cs typeface="Symbol"/>
              </a:rPr>
              <a:t></a:t>
            </a:r>
            <a:endParaRPr sz="4500" baseline="-6481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4674" y="5108578"/>
            <a:ext cx="86360" cy="465455"/>
          </a:xfrm>
          <a:custGeom>
            <a:avLst/>
            <a:gdLst/>
            <a:ahLst/>
            <a:cxnLst/>
            <a:rect l="l" t="t" r="r" b="b"/>
            <a:pathLst>
              <a:path w="86360" h="465454">
                <a:moveTo>
                  <a:pt x="57150" y="71365"/>
                </a:moveTo>
                <a:lnTo>
                  <a:pt x="28590" y="71365"/>
                </a:lnTo>
                <a:lnTo>
                  <a:pt x="28590" y="465069"/>
                </a:lnTo>
                <a:lnTo>
                  <a:pt x="57150" y="465069"/>
                </a:lnTo>
                <a:lnTo>
                  <a:pt x="57150" y="71365"/>
                </a:lnTo>
                <a:close/>
              </a:path>
              <a:path w="86360" h="465454">
                <a:moveTo>
                  <a:pt x="42915" y="0"/>
                </a:moveTo>
                <a:lnTo>
                  <a:pt x="0" y="85725"/>
                </a:lnTo>
                <a:lnTo>
                  <a:pt x="28590" y="85725"/>
                </a:lnTo>
                <a:lnTo>
                  <a:pt x="28590" y="71365"/>
                </a:lnTo>
                <a:lnTo>
                  <a:pt x="78567" y="71365"/>
                </a:lnTo>
                <a:lnTo>
                  <a:pt x="42915" y="0"/>
                </a:lnTo>
                <a:close/>
              </a:path>
              <a:path w="86360" h="465454">
                <a:moveTo>
                  <a:pt x="78567" y="71365"/>
                </a:moveTo>
                <a:lnTo>
                  <a:pt x="57150" y="71365"/>
                </a:lnTo>
                <a:lnTo>
                  <a:pt x="57150" y="85725"/>
                </a:lnTo>
                <a:lnTo>
                  <a:pt x="85740" y="85725"/>
                </a:lnTo>
                <a:lnTo>
                  <a:pt x="78567" y="71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23335" y="5616645"/>
            <a:ext cx="201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“Number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“quares”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646633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24602" y="6466332"/>
            <a:ext cx="29591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112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20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7116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9495" y="6427116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99" y="461589"/>
            <a:ext cx="7240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Pass-Transistor Logic </a:t>
            </a:r>
            <a:r>
              <a:rPr sz="4400" b="0" spc="-180" dirty="0">
                <a:solidFill>
                  <a:srgbClr val="000000"/>
                </a:solidFill>
                <a:latin typeface="Arial"/>
                <a:cs typeface="Arial"/>
              </a:rPr>
              <a:t>Circuits</a:t>
            </a: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65" dirty="0">
                <a:solidFill>
                  <a:srgbClr val="000000"/>
                </a:solidFill>
                <a:latin typeface="Arial"/>
                <a:cs typeface="Arial"/>
              </a:rPr>
              <a:t>(2)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9114" y="1511549"/>
            <a:ext cx="7404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6379" algn="l"/>
              </a:tabLst>
            </a:pP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An essential requirement in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design of pass-transistor logic </a:t>
            </a:r>
            <a:r>
              <a:rPr sz="1800" spc="-10" dirty="0">
                <a:solidFill>
                  <a:srgbClr val="0065CC"/>
                </a:solidFill>
                <a:latin typeface="Arial"/>
                <a:cs typeface="Arial"/>
              </a:rPr>
              <a:t>is 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ensuring that </a:t>
            </a:r>
            <a:r>
              <a:rPr sz="1800" dirty="0">
                <a:solidFill>
                  <a:srgbClr val="FF0065"/>
                </a:solidFill>
                <a:latin typeface="Arial"/>
                <a:cs typeface="Arial"/>
              </a:rPr>
              <a:t>every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circuit node has at all </a:t>
            </a:r>
            <a:r>
              <a:rPr sz="1800" dirty="0">
                <a:solidFill>
                  <a:srgbClr val="FF0065"/>
                </a:solidFill>
                <a:latin typeface="Arial"/>
                <a:cs typeface="Arial"/>
              </a:rPr>
              <a:t>times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a low-resistance </a:t>
            </a:r>
            <a:r>
              <a:rPr sz="1800" dirty="0">
                <a:solidFill>
                  <a:srgbClr val="FF0065"/>
                </a:solidFill>
                <a:latin typeface="Arial"/>
                <a:cs typeface="Arial"/>
              </a:rPr>
              <a:t>path </a:t>
            </a:r>
            <a:r>
              <a:rPr sz="1800" spc="15" dirty="0">
                <a:solidFill>
                  <a:srgbClr val="FF0065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V</a:t>
            </a:r>
            <a:r>
              <a:rPr sz="1800" spc="-7" baseline="-20833" dirty="0">
                <a:solidFill>
                  <a:srgbClr val="FF0065"/>
                </a:solidFill>
                <a:latin typeface="Arial"/>
                <a:cs typeface="Arial"/>
              </a:rPr>
              <a:t>DD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or </a:t>
            </a:r>
            <a:r>
              <a:rPr sz="1800" dirty="0">
                <a:solidFill>
                  <a:srgbClr val="FF0065"/>
                </a:solidFill>
                <a:latin typeface="Arial"/>
                <a:cs typeface="Arial"/>
              </a:rPr>
              <a:t>to</a:t>
            </a:r>
            <a:r>
              <a:rPr sz="1800" spc="-175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ground.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748" y="2636836"/>
            <a:ext cx="3240145" cy="288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4726" y="2349574"/>
            <a:ext cx="4176644" cy="998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4726" y="3500439"/>
            <a:ext cx="4176644" cy="2454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1657" y="5962024"/>
            <a:ext cx="6242050" cy="51815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95"/>
              </a:spcBef>
            </a:pPr>
            <a:r>
              <a:rPr sz="1050" spc="5" dirty="0">
                <a:latin typeface="Arial"/>
                <a:cs typeface="Arial"/>
              </a:rPr>
              <a:t>A </a:t>
            </a:r>
            <a:r>
              <a:rPr sz="1050" dirty="0">
                <a:latin typeface="Arial"/>
                <a:cs typeface="Arial"/>
              </a:rPr>
              <a:t>basic design requirement of </a:t>
            </a:r>
            <a:r>
              <a:rPr sz="1050" spc="5" dirty="0">
                <a:latin typeface="Arial"/>
                <a:cs typeface="Arial"/>
              </a:rPr>
              <a:t>PTL </a:t>
            </a:r>
            <a:r>
              <a:rPr sz="1050" dirty="0">
                <a:latin typeface="Arial"/>
                <a:cs typeface="Arial"/>
              </a:rPr>
              <a:t>circuits is that </a:t>
            </a:r>
            <a:r>
              <a:rPr sz="1050" spc="-5" dirty="0">
                <a:latin typeface="Arial"/>
                <a:cs typeface="Arial"/>
              </a:rPr>
              <a:t>every </a:t>
            </a:r>
            <a:r>
              <a:rPr sz="1050" dirty="0">
                <a:latin typeface="Arial"/>
                <a:cs typeface="Arial"/>
              </a:rPr>
              <a:t>node have, at all times, a low</a:t>
            </a:r>
            <a:r>
              <a:rPr sz="1050" spc="-18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resistance</a:t>
            </a:r>
            <a:endParaRPr sz="1050">
              <a:latin typeface="Arial"/>
              <a:cs typeface="Arial"/>
            </a:endParaRPr>
          </a:p>
          <a:p>
            <a:pPr marL="12065" marR="5080" algn="ctr">
              <a:lnSpc>
                <a:spcPts val="1160"/>
              </a:lnSpc>
              <a:spcBef>
                <a:spcPts val="219"/>
              </a:spcBef>
            </a:pPr>
            <a:r>
              <a:rPr sz="1575" baseline="5291" dirty="0">
                <a:latin typeface="Arial"/>
                <a:cs typeface="Arial"/>
              </a:rPr>
              <a:t>path </a:t>
            </a:r>
            <a:r>
              <a:rPr sz="1575" spc="-7" baseline="5291" dirty="0">
                <a:latin typeface="Arial"/>
                <a:cs typeface="Arial"/>
              </a:rPr>
              <a:t>to </a:t>
            </a:r>
            <a:r>
              <a:rPr sz="1575" baseline="5291" dirty="0">
                <a:latin typeface="Arial"/>
                <a:cs typeface="Arial"/>
              </a:rPr>
              <a:t>either ground or </a:t>
            </a:r>
            <a:r>
              <a:rPr sz="1575" i="1" baseline="5291" dirty="0">
                <a:latin typeface="Arial"/>
                <a:cs typeface="Arial"/>
              </a:rPr>
              <a:t>V</a:t>
            </a:r>
            <a:r>
              <a:rPr sz="700" i="1" dirty="0">
                <a:latin typeface="Arial"/>
                <a:cs typeface="Arial"/>
              </a:rPr>
              <a:t>DD</a:t>
            </a:r>
            <a:r>
              <a:rPr sz="1575" baseline="5291" dirty="0">
                <a:latin typeface="Arial"/>
                <a:cs typeface="Arial"/>
              </a:rPr>
              <a:t>. Such a path does not exist in (a) when </a:t>
            </a:r>
            <a:r>
              <a:rPr sz="1575" i="1" baseline="5291" dirty="0">
                <a:latin typeface="Arial"/>
                <a:cs typeface="Arial"/>
              </a:rPr>
              <a:t>B </a:t>
            </a:r>
            <a:r>
              <a:rPr sz="1575" baseline="5291" dirty="0">
                <a:latin typeface="Arial"/>
                <a:cs typeface="Arial"/>
              </a:rPr>
              <a:t>is low and </a:t>
            </a:r>
            <a:r>
              <a:rPr sz="1575" i="1" baseline="5291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1 </a:t>
            </a:r>
            <a:r>
              <a:rPr sz="1575" baseline="5291" dirty="0">
                <a:latin typeface="Arial"/>
                <a:cs typeface="Arial"/>
              </a:rPr>
              <a:t>is open. </a:t>
            </a:r>
            <a:r>
              <a:rPr sz="1575" spc="-7" baseline="5291" dirty="0">
                <a:latin typeface="Arial"/>
                <a:cs typeface="Arial"/>
              </a:rPr>
              <a:t>It </a:t>
            </a:r>
            <a:r>
              <a:rPr sz="1575" baseline="5291" dirty="0">
                <a:latin typeface="Arial"/>
                <a:cs typeface="Arial"/>
              </a:rPr>
              <a:t>is provided  </a:t>
            </a:r>
            <a:r>
              <a:rPr sz="1050" dirty="0">
                <a:latin typeface="Arial"/>
                <a:cs typeface="Arial"/>
              </a:rPr>
              <a:t>in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2419" y="6465823"/>
            <a:ext cx="13004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75" baseline="5291" dirty="0">
                <a:latin typeface="Arial"/>
                <a:cs typeface="Arial"/>
              </a:rPr>
              <a:t>(b) through </a:t>
            </a:r>
            <a:r>
              <a:rPr sz="1575" spc="-7" baseline="5291" dirty="0">
                <a:latin typeface="Arial"/>
                <a:cs typeface="Arial"/>
              </a:rPr>
              <a:t>switch</a:t>
            </a:r>
            <a:r>
              <a:rPr sz="1575" spc="-97" baseline="5291" dirty="0">
                <a:latin typeface="Arial"/>
                <a:cs typeface="Arial"/>
              </a:rPr>
              <a:t> </a:t>
            </a:r>
            <a:r>
              <a:rPr sz="1575" i="1" spc="-7" baseline="5291" dirty="0">
                <a:latin typeface="Arial"/>
                <a:cs typeface="Arial"/>
              </a:rPr>
              <a:t>S</a:t>
            </a:r>
            <a:r>
              <a:rPr sz="700" spc="-5" dirty="0">
                <a:latin typeface="Arial"/>
                <a:cs typeface="Arial"/>
              </a:rPr>
              <a:t>2</a:t>
            </a:r>
            <a:r>
              <a:rPr sz="1575" spc="-7" baseline="5291" dirty="0">
                <a:latin typeface="Arial"/>
                <a:cs typeface="Arial"/>
              </a:rPr>
              <a:t>.</a:t>
            </a:r>
            <a:endParaRPr sz="1575" baseline="529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2196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0456" y="461589"/>
            <a:ext cx="3406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60" dirty="0">
                <a:solidFill>
                  <a:srgbClr val="000000"/>
                </a:solidFill>
                <a:latin typeface="Arial"/>
                <a:cs typeface="Arial"/>
              </a:rPr>
              <a:t>Buried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2819399"/>
            <a:ext cx="533400" cy="3810000"/>
          </a:xfrm>
          <a:custGeom>
            <a:avLst/>
            <a:gdLst/>
            <a:ahLst/>
            <a:cxnLst/>
            <a:rect l="l" t="t" r="r" b="b"/>
            <a:pathLst>
              <a:path w="533400" h="3810000">
                <a:moveTo>
                  <a:pt x="0" y="3810000"/>
                </a:moveTo>
                <a:lnTo>
                  <a:pt x="533400" y="3810000"/>
                </a:lnTo>
                <a:lnTo>
                  <a:pt x="5334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1505" y="4952869"/>
            <a:ext cx="132715" cy="534035"/>
          </a:xfrm>
          <a:custGeom>
            <a:avLst/>
            <a:gdLst/>
            <a:ahLst/>
            <a:cxnLst/>
            <a:rect l="l" t="t" r="r" b="b"/>
            <a:pathLst>
              <a:path w="132714" h="534035">
                <a:moveTo>
                  <a:pt x="15880" y="403229"/>
                </a:moveTo>
                <a:lnTo>
                  <a:pt x="9144" y="407170"/>
                </a:lnTo>
                <a:lnTo>
                  <a:pt x="2286" y="411099"/>
                </a:lnTo>
                <a:lnTo>
                  <a:pt x="0" y="419862"/>
                </a:lnTo>
                <a:lnTo>
                  <a:pt x="3931" y="426720"/>
                </a:lnTo>
                <a:lnTo>
                  <a:pt x="66294" y="533662"/>
                </a:lnTo>
                <a:lnTo>
                  <a:pt x="82887" y="505206"/>
                </a:lnTo>
                <a:lnTo>
                  <a:pt x="51937" y="505206"/>
                </a:lnTo>
                <a:lnTo>
                  <a:pt x="51937" y="452388"/>
                </a:lnTo>
                <a:lnTo>
                  <a:pt x="28590" y="412373"/>
                </a:lnTo>
                <a:lnTo>
                  <a:pt x="24627" y="405515"/>
                </a:lnTo>
                <a:lnTo>
                  <a:pt x="15880" y="403229"/>
                </a:lnTo>
                <a:close/>
              </a:path>
              <a:path w="132714" h="534035">
                <a:moveTo>
                  <a:pt x="51937" y="452388"/>
                </a:moveTo>
                <a:lnTo>
                  <a:pt x="51937" y="505206"/>
                </a:lnTo>
                <a:lnTo>
                  <a:pt x="80528" y="505206"/>
                </a:lnTo>
                <a:lnTo>
                  <a:pt x="80528" y="498098"/>
                </a:lnTo>
                <a:lnTo>
                  <a:pt x="53980" y="498098"/>
                </a:lnTo>
                <a:lnTo>
                  <a:pt x="66297" y="476999"/>
                </a:lnTo>
                <a:lnTo>
                  <a:pt x="51937" y="452388"/>
                </a:lnTo>
                <a:close/>
              </a:path>
              <a:path w="132714" h="534035">
                <a:moveTo>
                  <a:pt x="116707" y="403229"/>
                </a:moveTo>
                <a:lnTo>
                  <a:pt x="107960" y="405515"/>
                </a:lnTo>
                <a:lnTo>
                  <a:pt x="104028" y="412373"/>
                </a:lnTo>
                <a:lnTo>
                  <a:pt x="80528" y="452625"/>
                </a:lnTo>
                <a:lnTo>
                  <a:pt x="80528" y="505206"/>
                </a:lnTo>
                <a:lnTo>
                  <a:pt x="82887" y="505206"/>
                </a:lnTo>
                <a:lnTo>
                  <a:pt x="128656" y="426720"/>
                </a:lnTo>
                <a:lnTo>
                  <a:pt x="132588" y="419862"/>
                </a:lnTo>
                <a:lnTo>
                  <a:pt x="130302" y="411099"/>
                </a:lnTo>
                <a:lnTo>
                  <a:pt x="123444" y="407170"/>
                </a:lnTo>
                <a:lnTo>
                  <a:pt x="116707" y="403229"/>
                </a:lnTo>
                <a:close/>
              </a:path>
              <a:path w="132714" h="534035">
                <a:moveTo>
                  <a:pt x="66297" y="476999"/>
                </a:moveTo>
                <a:lnTo>
                  <a:pt x="53980" y="498098"/>
                </a:lnTo>
                <a:lnTo>
                  <a:pt x="78607" y="498098"/>
                </a:lnTo>
                <a:lnTo>
                  <a:pt x="66297" y="476999"/>
                </a:lnTo>
                <a:close/>
              </a:path>
              <a:path w="132714" h="534035">
                <a:moveTo>
                  <a:pt x="80528" y="452625"/>
                </a:moveTo>
                <a:lnTo>
                  <a:pt x="66297" y="476999"/>
                </a:lnTo>
                <a:lnTo>
                  <a:pt x="78607" y="498098"/>
                </a:lnTo>
                <a:lnTo>
                  <a:pt x="80528" y="498098"/>
                </a:lnTo>
                <a:lnTo>
                  <a:pt x="80528" y="452625"/>
                </a:lnTo>
                <a:close/>
              </a:path>
              <a:path w="132714" h="534035">
                <a:moveTo>
                  <a:pt x="66297" y="56662"/>
                </a:moveTo>
                <a:lnTo>
                  <a:pt x="51937" y="81273"/>
                </a:lnTo>
                <a:lnTo>
                  <a:pt x="51937" y="452388"/>
                </a:lnTo>
                <a:lnTo>
                  <a:pt x="66297" y="476999"/>
                </a:lnTo>
                <a:lnTo>
                  <a:pt x="80528" y="452625"/>
                </a:lnTo>
                <a:lnTo>
                  <a:pt x="80528" y="81036"/>
                </a:lnTo>
                <a:lnTo>
                  <a:pt x="66297" y="56662"/>
                </a:lnTo>
                <a:close/>
              </a:path>
              <a:path w="132714" h="534035">
                <a:moveTo>
                  <a:pt x="66294" y="0"/>
                </a:moveTo>
                <a:lnTo>
                  <a:pt x="3931" y="106942"/>
                </a:lnTo>
                <a:lnTo>
                  <a:pt x="0" y="113800"/>
                </a:lnTo>
                <a:lnTo>
                  <a:pt x="2286" y="122563"/>
                </a:lnTo>
                <a:lnTo>
                  <a:pt x="9144" y="126492"/>
                </a:lnTo>
                <a:lnTo>
                  <a:pt x="15880" y="130433"/>
                </a:lnTo>
                <a:lnTo>
                  <a:pt x="24627" y="128147"/>
                </a:lnTo>
                <a:lnTo>
                  <a:pt x="28590" y="121289"/>
                </a:lnTo>
                <a:lnTo>
                  <a:pt x="51937" y="81273"/>
                </a:lnTo>
                <a:lnTo>
                  <a:pt x="51937" y="28456"/>
                </a:lnTo>
                <a:lnTo>
                  <a:pt x="82887" y="28456"/>
                </a:lnTo>
                <a:lnTo>
                  <a:pt x="66294" y="0"/>
                </a:lnTo>
                <a:close/>
              </a:path>
              <a:path w="132714" h="534035">
                <a:moveTo>
                  <a:pt x="82887" y="28456"/>
                </a:moveTo>
                <a:lnTo>
                  <a:pt x="80528" y="28456"/>
                </a:lnTo>
                <a:lnTo>
                  <a:pt x="80528" y="81036"/>
                </a:lnTo>
                <a:lnTo>
                  <a:pt x="104028" y="121289"/>
                </a:lnTo>
                <a:lnTo>
                  <a:pt x="107960" y="128147"/>
                </a:lnTo>
                <a:lnTo>
                  <a:pt x="116707" y="130433"/>
                </a:lnTo>
                <a:lnTo>
                  <a:pt x="123444" y="126492"/>
                </a:lnTo>
                <a:lnTo>
                  <a:pt x="130302" y="122563"/>
                </a:lnTo>
                <a:lnTo>
                  <a:pt x="132588" y="113800"/>
                </a:lnTo>
                <a:lnTo>
                  <a:pt x="128656" y="106942"/>
                </a:lnTo>
                <a:lnTo>
                  <a:pt x="82887" y="28456"/>
                </a:lnTo>
                <a:close/>
              </a:path>
              <a:path w="132714" h="534035">
                <a:moveTo>
                  <a:pt x="80528" y="28456"/>
                </a:moveTo>
                <a:lnTo>
                  <a:pt x="51937" y="28456"/>
                </a:lnTo>
                <a:lnTo>
                  <a:pt x="51937" y="81273"/>
                </a:lnTo>
                <a:lnTo>
                  <a:pt x="66297" y="56662"/>
                </a:lnTo>
                <a:lnTo>
                  <a:pt x="53980" y="35564"/>
                </a:lnTo>
                <a:lnTo>
                  <a:pt x="80528" y="35564"/>
                </a:lnTo>
                <a:lnTo>
                  <a:pt x="80528" y="28456"/>
                </a:lnTo>
                <a:close/>
              </a:path>
              <a:path w="132714" h="534035">
                <a:moveTo>
                  <a:pt x="80528" y="35564"/>
                </a:moveTo>
                <a:lnTo>
                  <a:pt x="78607" y="35564"/>
                </a:lnTo>
                <a:lnTo>
                  <a:pt x="66297" y="56662"/>
                </a:lnTo>
                <a:lnTo>
                  <a:pt x="80528" y="81036"/>
                </a:lnTo>
                <a:lnTo>
                  <a:pt x="80528" y="35564"/>
                </a:lnTo>
                <a:close/>
              </a:path>
              <a:path w="132714" h="534035">
                <a:moveTo>
                  <a:pt x="78607" y="35564"/>
                </a:moveTo>
                <a:lnTo>
                  <a:pt x="53980" y="35564"/>
                </a:lnTo>
                <a:lnTo>
                  <a:pt x="66297" y="56662"/>
                </a:lnTo>
                <a:lnTo>
                  <a:pt x="78607" y="3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38550" y="3409950"/>
          <a:ext cx="1752600" cy="2055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1143000"/>
                <a:gridCol w="304800"/>
              </a:tblGrid>
              <a:tr h="98996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marL="386080">
                        <a:lnSpc>
                          <a:spcPct val="100000"/>
                        </a:lnSpc>
                        <a:tabLst>
                          <a:tab pos="734695" algn="l"/>
                          <a:tab pos="1313815" algn="l"/>
                        </a:tabLst>
                      </a:pPr>
                      <a:r>
                        <a:rPr sz="3600" b="1" spc="-7" baseline="-2314" dirty="0">
                          <a:solidFill>
                            <a:srgbClr val="980000"/>
                          </a:solidFill>
                          <a:latin typeface="Symbol"/>
                          <a:cs typeface="Symbol"/>
                        </a:rPr>
                        <a:t></a:t>
                      </a:r>
                      <a:r>
                        <a:rPr sz="3600" spc="-7" baseline="-2314" dirty="0">
                          <a:solidFill>
                            <a:srgbClr val="98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dirty="0">
                          <a:solidFill>
                            <a:srgbClr val="98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400" dirty="0">
                          <a:solidFill>
                            <a:srgbClr val="980000"/>
                          </a:solidFill>
                          <a:latin typeface="Symbol"/>
                          <a:cs typeface="Symbol"/>
                        </a:rPr>
                        <a:t></a:t>
                      </a:r>
                      <a:r>
                        <a:rPr sz="2400" dirty="0">
                          <a:solidFill>
                            <a:srgbClr val="98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600" b="1" spc="-7" baseline="-2314" dirty="0">
                          <a:solidFill>
                            <a:srgbClr val="980000"/>
                          </a:solidFill>
                          <a:latin typeface="Symbol"/>
                          <a:cs typeface="Symbol"/>
                        </a:rPr>
                        <a:t></a:t>
                      </a:r>
                      <a:endParaRPr sz="3600" baseline="-2314">
                        <a:latin typeface="Symbol"/>
                        <a:cs typeface="Symbol"/>
                      </a:endParaRPr>
                    </a:p>
                  </a:txBody>
                  <a:tcPr marL="0" marR="0" marT="635" marB="0">
                    <a:lnL w="38100">
                      <a:solidFill>
                        <a:srgbClr val="5F5F5F"/>
                      </a:solidFill>
                      <a:prstDash val="solid"/>
                    </a:lnL>
                    <a:lnR w="38100">
                      <a:solidFill>
                        <a:srgbClr val="5F5F5F"/>
                      </a:solidFill>
                      <a:prstDash val="solid"/>
                    </a:lnR>
                    <a:lnT w="38100">
                      <a:solidFill>
                        <a:srgbClr val="5F5F5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2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5F5F5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5F5F5F"/>
                      </a:solidFill>
                      <a:prstDash val="solid"/>
                    </a:lnR>
                    <a:lnB w="38100">
                      <a:solidFill>
                        <a:srgbClr val="5F5F5F"/>
                      </a:solidFill>
                      <a:prstDash val="solid"/>
                    </a:lnB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720"/>
                        </a:lnSpc>
                        <a:spcBef>
                          <a:spcPts val="1375"/>
                        </a:spcBef>
                      </a:pPr>
                      <a:r>
                        <a:rPr sz="2400" b="1" dirty="0">
                          <a:solidFill>
                            <a:srgbClr val="98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400" b="1" dirty="0">
                          <a:solidFill>
                            <a:srgbClr val="980000"/>
                          </a:solidFill>
                          <a:latin typeface="Symbol"/>
                          <a:cs typeface="Symbol"/>
                        </a:rPr>
                        <a:t></a:t>
                      </a:r>
                      <a:endParaRPr sz="2400">
                        <a:latin typeface="Symbol"/>
                        <a:cs typeface="Symbol"/>
                      </a:endParaRPr>
                    </a:p>
                  </a:txBody>
                  <a:tcPr marL="0" marR="0" marT="174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5F5F5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5F5F5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659618" y="3429000"/>
            <a:ext cx="111125" cy="990600"/>
          </a:xfrm>
          <a:custGeom>
            <a:avLst/>
            <a:gdLst/>
            <a:ahLst/>
            <a:cxnLst/>
            <a:rect l="l" t="t" r="r" b="b"/>
            <a:pathLst>
              <a:path w="111125" h="990600">
                <a:moveTo>
                  <a:pt x="10668" y="884682"/>
                </a:moveTo>
                <a:lnTo>
                  <a:pt x="1524" y="890016"/>
                </a:lnTo>
                <a:lnTo>
                  <a:pt x="0" y="895731"/>
                </a:lnTo>
                <a:lnTo>
                  <a:pt x="55382" y="990600"/>
                </a:lnTo>
                <a:lnTo>
                  <a:pt x="66354" y="971799"/>
                </a:lnTo>
                <a:lnTo>
                  <a:pt x="45872" y="971799"/>
                </a:lnTo>
                <a:lnTo>
                  <a:pt x="45854" y="936477"/>
                </a:lnTo>
                <a:lnTo>
                  <a:pt x="16520" y="886206"/>
                </a:lnTo>
                <a:lnTo>
                  <a:pt x="10668" y="884682"/>
                </a:lnTo>
                <a:close/>
              </a:path>
              <a:path w="111125" h="990600">
                <a:moveTo>
                  <a:pt x="45872" y="936508"/>
                </a:moveTo>
                <a:lnTo>
                  <a:pt x="45872" y="971799"/>
                </a:lnTo>
                <a:lnTo>
                  <a:pt x="64922" y="971799"/>
                </a:lnTo>
                <a:lnTo>
                  <a:pt x="64922" y="966978"/>
                </a:lnTo>
                <a:lnTo>
                  <a:pt x="47122" y="966978"/>
                </a:lnTo>
                <a:lnTo>
                  <a:pt x="55384" y="952819"/>
                </a:lnTo>
                <a:lnTo>
                  <a:pt x="45872" y="936508"/>
                </a:lnTo>
                <a:close/>
              </a:path>
              <a:path w="111125" h="990600">
                <a:moveTo>
                  <a:pt x="100096" y="884682"/>
                </a:moveTo>
                <a:lnTo>
                  <a:pt x="94244" y="886206"/>
                </a:lnTo>
                <a:lnTo>
                  <a:pt x="91592" y="890778"/>
                </a:lnTo>
                <a:lnTo>
                  <a:pt x="64922" y="936477"/>
                </a:lnTo>
                <a:lnTo>
                  <a:pt x="64922" y="971799"/>
                </a:lnTo>
                <a:lnTo>
                  <a:pt x="66354" y="971799"/>
                </a:lnTo>
                <a:lnTo>
                  <a:pt x="110764" y="895731"/>
                </a:lnTo>
                <a:lnTo>
                  <a:pt x="109240" y="890016"/>
                </a:lnTo>
                <a:lnTo>
                  <a:pt x="100096" y="884682"/>
                </a:lnTo>
                <a:close/>
              </a:path>
              <a:path w="111125" h="990600">
                <a:moveTo>
                  <a:pt x="55384" y="952819"/>
                </a:moveTo>
                <a:lnTo>
                  <a:pt x="47122" y="966978"/>
                </a:lnTo>
                <a:lnTo>
                  <a:pt x="63642" y="966978"/>
                </a:lnTo>
                <a:lnTo>
                  <a:pt x="55384" y="952819"/>
                </a:lnTo>
                <a:close/>
              </a:path>
              <a:path w="111125" h="990600">
                <a:moveTo>
                  <a:pt x="64922" y="936477"/>
                </a:moveTo>
                <a:lnTo>
                  <a:pt x="55384" y="952819"/>
                </a:lnTo>
                <a:lnTo>
                  <a:pt x="63642" y="966978"/>
                </a:lnTo>
                <a:lnTo>
                  <a:pt x="64922" y="966978"/>
                </a:lnTo>
                <a:lnTo>
                  <a:pt x="64922" y="936477"/>
                </a:lnTo>
                <a:close/>
              </a:path>
              <a:path w="111125" h="990600">
                <a:moveTo>
                  <a:pt x="55384" y="37780"/>
                </a:moveTo>
                <a:lnTo>
                  <a:pt x="45872" y="54091"/>
                </a:lnTo>
                <a:lnTo>
                  <a:pt x="45872" y="936508"/>
                </a:lnTo>
                <a:lnTo>
                  <a:pt x="55384" y="952819"/>
                </a:lnTo>
                <a:lnTo>
                  <a:pt x="64904" y="936508"/>
                </a:lnTo>
                <a:lnTo>
                  <a:pt x="64904" y="54091"/>
                </a:lnTo>
                <a:lnTo>
                  <a:pt x="55384" y="37780"/>
                </a:lnTo>
                <a:close/>
              </a:path>
              <a:path w="111125" h="990600">
                <a:moveTo>
                  <a:pt x="55382" y="0"/>
                </a:moveTo>
                <a:lnTo>
                  <a:pt x="2682" y="90281"/>
                </a:lnTo>
                <a:lnTo>
                  <a:pt x="0" y="94731"/>
                </a:lnTo>
                <a:lnTo>
                  <a:pt x="1524" y="100584"/>
                </a:lnTo>
                <a:lnTo>
                  <a:pt x="10668" y="105918"/>
                </a:lnTo>
                <a:lnTo>
                  <a:pt x="16520" y="104394"/>
                </a:lnTo>
                <a:lnTo>
                  <a:pt x="45854" y="54122"/>
                </a:lnTo>
                <a:lnTo>
                  <a:pt x="45872" y="18806"/>
                </a:lnTo>
                <a:lnTo>
                  <a:pt x="66359" y="18806"/>
                </a:lnTo>
                <a:lnTo>
                  <a:pt x="55382" y="0"/>
                </a:lnTo>
                <a:close/>
              </a:path>
              <a:path w="111125" h="990600">
                <a:moveTo>
                  <a:pt x="66359" y="18806"/>
                </a:moveTo>
                <a:lnTo>
                  <a:pt x="64922" y="18806"/>
                </a:lnTo>
                <a:lnTo>
                  <a:pt x="64922" y="54122"/>
                </a:lnTo>
                <a:lnTo>
                  <a:pt x="91592" y="99822"/>
                </a:lnTo>
                <a:lnTo>
                  <a:pt x="94244" y="104394"/>
                </a:lnTo>
                <a:lnTo>
                  <a:pt x="100096" y="105918"/>
                </a:lnTo>
                <a:lnTo>
                  <a:pt x="109240" y="100584"/>
                </a:lnTo>
                <a:lnTo>
                  <a:pt x="110764" y="94731"/>
                </a:lnTo>
                <a:lnTo>
                  <a:pt x="108082" y="90281"/>
                </a:lnTo>
                <a:lnTo>
                  <a:pt x="66359" y="18806"/>
                </a:lnTo>
                <a:close/>
              </a:path>
              <a:path w="111125" h="990600">
                <a:moveTo>
                  <a:pt x="64922" y="23622"/>
                </a:moveTo>
                <a:lnTo>
                  <a:pt x="63642" y="23622"/>
                </a:lnTo>
                <a:lnTo>
                  <a:pt x="55384" y="37780"/>
                </a:lnTo>
                <a:lnTo>
                  <a:pt x="64922" y="54122"/>
                </a:lnTo>
                <a:lnTo>
                  <a:pt x="64922" y="23622"/>
                </a:lnTo>
                <a:close/>
              </a:path>
              <a:path w="111125" h="990600">
                <a:moveTo>
                  <a:pt x="64922" y="18806"/>
                </a:moveTo>
                <a:lnTo>
                  <a:pt x="45872" y="18806"/>
                </a:lnTo>
                <a:lnTo>
                  <a:pt x="45872" y="54091"/>
                </a:lnTo>
                <a:lnTo>
                  <a:pt x="55384" y="37780"/>
                </a:lnTo>
                <a:lnTo>
                  <a:pt x="47122" y="23622"/>
                </a:lnTo>
                <a:lnTo>
                  <a:pt x="64922" y="23622"/>
                </a:lnTo>
                <a:lnTo>
                  <a:pt x="64922" y="18806"/>
                </a:lnTo>
                <a:close/>
              </a:path>
              <a:path w="111125" h="990600">
                <a:moveTo>
                  <a:pt x="63642" y="23622"/>
                </a:moveTo>
                <a:lnTo>
                  <a:pt x="47122" y="23622"/>
                </a:lnTo>
                <a:lnTo>
                  <a:pt x="55384" y="37780"/>
                </a:lnTo>
                <a:lnTo>
                  <a:pt x="63642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4540" y="3758184"/>
            <a:ext cx="2471927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11083" y="3752088"/>
            <a:ext cx="743711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9411" y="3758184"/>
            <a:ext cx="481583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39" y="4396740"/>
            <a:ext cx="481584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339" y="4945379"/>
            <a:ext cx="2328672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8627" y="4945379"/>
            <a:ext cx="481584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3450" y="1699001"/>
            <a:ext cx="7459345" cy="4812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900" marR="600710">
              <a:lnSpc>
                <a:spcPct val="100299"/>
              </a:lnSpc>
              <a:spcBef>
                <a:spcPts val="90"/>
              </a:spcBef>
            </a:pPr>
            <a:r>
              <a:rPr sz="2400" dirty="0">
                <a:solidFill>
                  <a:srgbClr val="980000"/>
                </a:solidFill>
                <a:latin typeface="Times New Roman"/>
                <a:cs typeface="Times New Roman"/>
              </a:rPr>
              <a:t>Here gate length is depend upon the </a:t>
            </a:r>
            <a:r>
              <a:rPr sz="2400" spc="-5" dirty="0">
                <a:solidFill>
                  <a:srgbClr val="980000"/>
                </a:solidFill>
                <a:latin typeface="Times New Roman"/>
                <a:cs typeface="Times New Roman"/>
              </a:rPr>
              <a:t>alignment </a:t>
            </a:r>
            <a:r>
              <a:rPr sz="2400" dirty="0">
                <a:solidFill>
                  <a:srgbClr val="980000"/>
                </a:solidFill>
                <a:latin typeface="Times New Roman"/>
                <a:cs typeface="Times New Roman"/>
              </a:rPr>
              <a:t>of the  buried contact </a:t>
            </a:r>
            <a:r>
              <a:rPr sz="2400" spc="-5" dirty="0">
                <a:solidFill>
                  <a:srgbClr val="980000"/>
                </a:solidFill>
                <a:latin typeface="Times New Roman"/>
                <a:cs typeface="Times New Roman"/>
              </a:rPr>
              <a:t>mask </a:t>
            </a:r>
            <a:r>
              <a:rPr sz="2400" dirty="0">
                <a:solidFill>
                  <a:srgbClr val="980000"/>
                </a:solidFill>
                <a:latin typeface="Times New Roman"/>
                <a:cs typeface="Times New Roman"/>
              </a:rPr>
              <a:t>relative to the polySi and</a:t>
            </a:r>
            <a:r>
              <a:rPr sz="2400" spc="-204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80000"/>
                </a:solidFill>
                <a:latin typeface="Times New Roman"/>
                <a:cs typeface="Times New Roman"/>
              </a:rPr>
              <a:t>therefore  vary by</a:t>
            </a:r>
            <a:r>
              <a:rPr sz="2400" spc="-20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80000"/>
                </a:solidFill>
                <a:latin typeface="Symbol"/>
                <a:cs typeface="Symbol"/>
              </a:rPr>
              <a:t></a:t>
            </a:r>
            <a:r>
              <a:rPr sz="2400" dirty="0">
                <a:solidFill>
                  <a:srgbClr val="98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PolySi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30"/>
              </a:spcBef>
            </a:pPr>
            <a:r>
              <a:rPr sz="2400" b="1" spc="-5" dirty="0">
                <a:solidFill>
                  <a:srgbClr val="980000"/>
                </a:solidFill>
                <a:latin typeface="Times New Roman"/>
                <a:cs typeface="Times New Roman"/>
              </a:rPr>
              <a:t>Channel </a:t>
            </a:r>
            <a:r>
              <a:rPr sz="2400" b="1" dirty="0">
                <a:solidFill>
                  <a:srgbClr val="980000"/>
                </a:solidFill>
                <a:latin typeface="Times New Roman"/>
                <a:cs typeface="Times New Roman"/>
              </a:rPr>
              <a:t>length</a:t>
            </a:r>
            <a:r>
              <a:rPr sz="2400" b="1" spc="-65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80000"/>
                </a:solidFill>
                <a:latin typeface="Symbol"/>
                <a:cs typeface="Symbol"/>
              </a:rPr>
              <a:t></a:t>
            </a:r>
            <a:endParaRPr sz="2400">
              <a:latin typeface="Symbol"/>
              <a:cs typeface="Symbol"/>
            </a:endParaRPr>
          </a:p>
          <a:p>
            <a:pPr marL="12700" marR="5516245">
              <a:lnSpc>
                <a:spcPct val="300100"/>
              </a:lnSpc>
              <a:spcBef>
                <a:spcPts val="710"/>
              </a:spcBef>
            </a:pPr>
            <a:r>
              <a:rPr sz="24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Buried</a:t>
            </a:r>
            <a:r>
              <a:rPr sz="2400" b="1" spc="-8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contact  Diffusion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33600" y="3538484"/>
            <a:ext cx="1447800" cy="85725"/>
          </a:xfrm>
          <a:custGeom>
            <a:avLst/>
            <a:gdLst/>
            <a:ahLst/>
            <a:cxnLst/>
            <a:rect l="l" t="t" r="r" b="b"/>
            <a:pathLst>
              <a:path w="1447800" h="85725">
                <a:moveTo>
                  <a:pt x="1362090" y="0"/>
                </a:moveTo>
                <a:lnTo>
                  <a:pt x="1362090" y="85709"/>
                </a:lnTo>
                <a:lnTo>
                  <a:pt x="1419291" y="57150"/>
                </a:lnTo>
                <a:lnTo>
                  <a:pt x="1376293" y="57150"/>
                </a:lnTo>
                <a:lnTo>
                  <a:pt x="1376293" y="28559"/>
                </a:lnTo>
                <a:lnTo>
                  <a:pt x="1419128" y="28559"/>
                </a:lnTo>
                <a:lnTo>
                  <a:pt x="1362090" y="0"/>
                </a:lnTo>
                <a:close/>
              </a:path>
              <a:path w="1447800" h="85725">
                <a:moveTo>
                  <a:pt x="1362090" y="28559"/>
                </a:moveTo>
                <a:lnTo>
                  <a:pt x="0" y="28559"/>
                </a:lnTo>
                <a:lnTo>
                  <a:pt x="0" y="57150"/>
                </a:lnTo>
                <a:lnTo>
                  <a:pt x="1362090" y="57150"/>
                </a:lnTo>
                <a:lnTo>
                  <a:pt x="1362090" y="28559"/>
                </a:lnTo>
                <a:close/>
              </a:path>
              <a:path w="1447800" h="85725">
                <a:moveTo>
                  <a:pt x="1419128" y="28559"/>
                </a:moveTo>
                <a:lnTo>
                  <a:pt x="1376293" y="28559"/>
                </a:lnTo>
                <a:lnTo>
                  <a:pt x="1376293" y="57150"/>
                </a:lnTo>
                <a:lnTo>
                  <a:pt x="1419291" y="57150"/>
                </a:lnTo>
                <a:lnTo>
                  <a:pt x="1447800" y="42915"/>
                </a:lnTo>
                <a:lnTo>
                  <a:pt x="1419128" y="2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5214878"/>
            <a:ext cx="685800" cy="85725"/>
          </a:xfrm>
          <a:custGeom>
            <a:avLst/>
            <a:gdLst/>
            <a:ahLst/>
            <a:cxnLst/>
            <a:rect l="l" t="t" r="r" b="b"/>
            <a:pathLst>
              <a:path w="685800" h="85725">
                <a:moveTo>
                  <a:pt x="600090" y="0"/>
                </a:moveTo>
                <a:lnTo>
                  <a:pt x="600090" y="85725"/>
                </a:lnTo>
                <a:lnTo>
                  <a:pt x="657309" y="57150"/>
                </a:lnTo>
                <a:lnTo>
                  <a:pt x="614293" y="57150"/>
                </a:lnTo>
                <a:lnTo>
                  <a:pt x="614293" y="28575"/>
                </a:lnTo>
                <a:lnTo>
                  <a:pt x="657150" y="28575"/>
                </a:lnTo>
                <a:lnTo>
                  <a:pt x="600090" y="0"/>
                </a:lnTo>
                <a:close/>
              </a:path>
              <a:path w="685800" h="85725">
                <a:moveTo>
                  <a:pt x="600090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600090" y="57150"/>
                </a:lnTo>
                <a:lnTo>
                  <a:pt x="600090" y="28575"/>
                </a:lnTo>
                <a:close/>
              </a:path>
              <a:path w="685800" h="85725">
                <a:moveTo>
                  <a:pt x="657150" y="28575"/>
                </a:moveTo>
                <a:lnTo>
                  <a:pt x="614293" y="28575"/>
                </a:lnTo>
                <a:lnTo>
                  <a:pt x="614293" y="57150"/>
                </a:lnTo>
                <a:lnTo>
                  <a:pt x="657309" y="57150"/>
                </a:lnTo>
                <a:lnTo>
                  <a:pt x="685800" y="42921"/>
                </a:lnTo>
                <a:lnTo>
                  <a:pt x="65715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600" y="6357935"/>
            <a:ext cx="1600200" cy="85725"/>
          </a:xfrm>
          <a:custGeom>
            <a:avLst/>
            <a:gdLst/>
            <a:ahLst/>
            <a:cxnLst/>
            <a:rect l="l" t="t" r="r" b="b"/>
            <a:pathLst>
              <a:path w="1600200" h="85725">
                <a:moveTo>
                  <a:pt x="1514490" y="0"/>
                </a:moveTo>
                <a:lnTo>
                  <a:pt x="1514490" y="85725"/>
                </a:lnTo>
                <a:lnTo>
                  <a:pt x="1571632" y="57150"/>
                </a:lnTo>
                <a:lnTo>
                  <a:pt x="1528693" y="57150"/>
                </a:lnTo>
                <a:lnTo>
                  <a:pt x="1528693" y="28575"/>
                </a:lnTo>
                <a:lnTo>
                  <a:pt x="1571628" y="28575"/>
                </a:lnTo>
                <a:lnTo>
                  <a:pt x="1514490" y="0"/>
                </a:lnTo>
                <a:close/>
              </a:path>
              <a:path w="1600200" h="85725">
                <a:moveTo>
                  <a:pt x="1514490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514490" y="57150"/>
                </a:lnTo>
                <a:lnTo>
                  <a:pt x="1514490" y="28575"/>
                </a:lnTo>
                <a:close/>
              </a:path>
              <a:path w="1600200" h="85725">
                <a:moveTo>
                  <a:pt x="1571628" y="28575"/>
                </a:moveTo>
                <a:lnTo>
                  <a:pt x="1528693" y="28575"/>
                </a:lnTo>
                <a:lnTo>
                  <a:pt x="1528693" y="57150"/>
                </a:lnTo>
                <a:lnTo>
                  <a:pt x="1571632" y="57150"/>
                </a:lnTo>
                <a:lnTo>
                  <a:pt x="1600200" y="42864"/>
                </a:lnTo>
                <a:lnTo>
                  <a:pt x="1571628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263</a:t>
            </a:r>
          </a:p>
        </p:txBody>
      </p:sp>
    </p:spTree>
    <p:extLst>
      <p:ext uri="{BB962C8B-B14F-4D97-AF65-F5344CB8AC3E}">
        <p14:creationId xmlns:p14="http://schemas.microsoft.com/office/powerpoint/2010/main" val="30311697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596" y="461589"/>
            <a:ext cx="2687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Cut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211427"/>
            <a:ext cx="8065134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48460">
              <a:lnSpc>
                <a:spcPct val="150100"/>
              </a:lnSpc>
              <a:spcBef>
                <a:spcPts val="95"/>
              </a:spcBef>
            </a:pPr>
            <a:r>
              <a:rPr sz="2400" b="1" dirty="0">
                <a:latin typeface="Times New Roman"/>
                <a:cs typeface="Times New Roman"/>
              </a:rPr>
              <a:t>Metal connects to polySi/diffusion </a:t>
            </a:r>
            <a:r>
              <a:rPr sz="2400" b="1" spc="-5" dirty="0">
                <a:latin typeface="Times New Roman"/>
                <a:cs typeface="Times New Roman"/>
              </a:rPr>
              <a:t>by </a:t>
            </a:r>
            <a:r>
              <a:rPr sz="2400" b="1" dirty="0">
                <a:latin typeface="Times New Roman"/>
                <a:cs typeface="Times New Roman"/>
              </a:rPr>
              <a:t>contact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cut.  Contact </a:t>
            </a:r>
            <a:r>
              <a:rPr sz="2400" b="1" spc="-10" dirty="0">
                <a:latin typeface="Times New Roman"/>
                <a:cs typeface="Times New Roman"/>
              </a:rPr>
              <a:t>area: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r>
              <a:rPr sz="2000" b="1" dirty="0">
                <a:solidFill>
                  <a:srgbClr val="1F487C"/>
                </a:solidFill>
                <a:latin typeface="Symbol"/>
                <a:cs typeface="Symbol"/>
              </a:rPr>
              <a:t>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r>
              <a:rPr sz="2000" b="1" dirty="0">
                <a:solidFill>
                  <a:srgbClr val="1F487C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imes New Roman"/>
                <a:cs typeface="Times New Roman"/>
              </a:rPr>
              <a:t>Metal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polySi or diffusion </a:t>
            </a:r>
            <a:r>
              <a:rPr sz="2400" b="1" spc="-5" dirty="0">
                <a:latin typeface="Times New Roman"/>
                <a:cs typeface="Times New Roman"/>
              </a:rPr>
              <a:t>must </a:t>
            </a:r>
            <a:r>
              <a:rPr sz="2400" b="1" dirty="0">
                <a:latin typeface="Times New Roman"/>
                <a:cs typeface="Times New Roman"/>
              </a:rPr>
              <a:t>overlap this contact </a:t>
            </a:r>
            <a:r>
              <a:rPr sz="2400" b="1" spc="-15" dirty="0">
                <a:latin typeface="Times New Roman"/>
                <a:cs typeface="Times New Roman"/>
              </a:rPr>
              <a:t>area  </a:t>
            </a:r>
            <a:r>
              <a:rPr sz="2400" b="1" spc="-5" dirty="0">
                <a:latin typeface="Times New Roman"/>
                <a:cs typeface="Times New Roman"/>
              </a:rPr>
              <a:t>by </a:t>
            </a:r>
            <a:r>
              <a:rPr sz="2000" b="1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r>
              <a:rPr sz="2000" b="1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so that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two desired </a:t>
            </a:r>
            <a:r>
              <a:rPr sz="2400" b="1" dirty="0">
                <a:latin typeface="Times New Roman"/>
                <a:cs typeface="Times New Roman"/>
              </a:rPr>
              <a:t>conductors encompass the contact  </a:t>
            </a:r>
            <a:r>
              <a:rPr sz="2400" b="1" spc="-10" dirty="0">
                <a:latin typeface="Times New Roman"/>
                <a:cs typeface="Times New Roman"/>
              </a:rPr>
              <a:t>area </a:t>
            </a:r>
            <a:r>
              <a:rPr sz="2400" b="1" dirty="0">
                <a:latin typeface="Times New Roman"/>
                <a:cs typeface="Times New Roman"/>
              </a:rPr>
              <a:t>despite any mis-alignment </a:t>
            </a:r>
            <a:r>
              <a:rPr sz="2400" b="1" spc="-5" dirty="0">
                <a:latin typeface="Times New Roman"/>
                <a:cs typeface="Times New Roman"/>
              </a:rPr>
              <a:t>between </a:t>
            </a:r>
            <a:r>
              <a:rPr sz="2400" b="1" dirty="0">
                <a:latin typeface="Times New Roman"/>
                <a:cs typeface="Times New Roman"/>
              </a:rPr>
              <a:t>conducting layers 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the contact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hole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3096" y="4421254"/>
            <a:ext cx="5796280" cy="1069975"/>
          </a:xfrm>
          <a:custGeom>
            <a:avLst/>
            <a:gdLst/>
            <a:ahLst/>
            <a:cxnLst/>
            <a:rect l="l" t="t" r="r" b="b"/>
            <a:pathLst>
              <a:path w="5796280" h="1069975">
                <a:moveTo>
                  <a:pt x="0" y="1069966"/>
                </a:moveTo>
                <a:lnTo>
                  <a:pt x="5795893" y="1069966"/>
                </a:lnTo>
                <a:lnTo>
                  <a:pt x="5795893" y="0"/>
                </a:lnTo>
                <a:lnTo>
                  <a:pt x="0" y="0"/>
                </a:lnTo>
                <a:lnTo>
                  <a:pt x="0" y="1069966"/>
                </a:lnTo>
                <a:close/>
              </a:path>
            </a:pathLst>
          </a:custGeom>
          <a:ln w="9524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5486400"/>
            <a:ext cx="609600" cy="990600"/>
          </a:xfrm>
          <a:custGeom>
            <a:avLst/>
            <a:gdLst/>
            <a:ahLst/>
            <a:cxnLst/>
            <a:rect l="l" t="t" r="r" b="b"/>
            <a:pathLst>
              <a:path w="609600" h="990600">
                <a:moveTo>
                  <a:pt x="0" y="990599"/>
                </a:moveTo>
                <a:lnTo>
                  <a:pt x="609599" y="990599"/>
                </a:lnTo>
                <a:lnTo>
                  <a:pt x="609599" y="0"/>
                </a:lnTo>
                <a:lnTo>
                  <a:pt x="0" y="0"/>
                </a:lnTo>
                <a:lnTo>
                  <a:pt x="0" y="99059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0" y="4648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609600"/>
                </a:moveTo>
                <a:lnTo>
                  <a:pt x="609600" y="609600"/>
                </a:lnTo>
                <a:lnTo>
                  <a:pt x="60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4648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609599"/>
                </a:moveTo>
                <a:lnTo>
                  <a:pt x="609599" y="609599"/>
                </a:lnTo>
                <a:lnTo>
                  <a:pt x="6095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9889" y="4495800"/>
            <a:ext cx="100330" cy="914400"/>
          </a:xfrm>
          <a:custGeom>
            <a:avLst/>
            <a:gdLst/>
            <a:ahLst/>
            <a:cxnLst/>
            <a:rect l="l" t="t" r="r" b="b"/>
            <a:pathLst>
              <a:path w="100330" h="914400">
                <a:moveTo>
                  <a:pt x="5334" y="823341"/>
                </a:moveTo>
                <a:lnTo>
                  <a:pt x="3048" y="824615"/>
                </a:lnTo>
                <a:lnTo>
                  <a:pt x="762" y="826008"/>
                </a:lnTo>
                <a:lnTo>
                  <a:pt x="0" y="828924"/>
                </a:lnTo>
                <a:lnTo>
                  <a:pt x="1392" y="831210"/>
                </a:lnTo>
                <a:lnTo>
                  <a:pt x="49911" y="914400"/>
                </a:lnTo>
                <a:lnTo>
                  <a:pt x="55389" y="905006"/>
                </a:lnTo>
                <a:lnTo>
                  <a:pt x="45207" y="905006"/>
                </a:lnTo>
                <a:lnTo>
                  <a:pt x="45091" y="887365"/>
                </a:lnTo>
                <a:lnTo>
                  <a:pt x="9525" y="826389"/>
                </a:lnTo>
                <a:lnTo>
                  <a:pt x="8250" y="824103"/>
                </a:lnTo>
                <a:lnTo>
                  <a:pt x="5334" y="823341"/>
                </a:lnTo>
                <a:close/>
              </a:path>
              <a:path w="100330" h="914400">
                <a:moveTo>
                  <a:pt x="45205" y="887561"/>
                </a:moveTo>
                <a:lnTo>
                  <a:pt x="45207" y="905006"/>
                </a:lnTo>
                <a:lnTo>
                  <a:pt x="54732" y="905006"/>
                </a:lnTo>
                <a:lnTo>
                  <a:pt x="54732" y="902589"/>
                </a:lnTo>
                <a:lnTo>
                  <a:pt x="45851" y="902589"/>
                </a:lnTo>
                <a:lnTo>
                  <a:pt x="49911" y="895628"/>
                </a:lnTo>
                <a:lnTo>
                  <a:pt x="45205" y="887561"/>
                </a:lnTo>
                <a:close/>
              </a:path>
              <a:path w="100330" h="914400">
                <a:moveTo>
                  <a:pt x="94488" y="823341"/>
                </a:moveTo>
                <a:lnTo>
                  <a:pt x="91571" y="824103"/>
                </a:lnTo>
                <a:lnTo>
                  <a:pt x="90297" y="826389"/>
                </a:lnTo>
                <a:lnTo>
                  <a:pt x="54730" y="887365"/>
                </a:lnTo>
                <a:lnTo>
                  <a:pt x="54732" y="905006"/>
                </a:lnTo>
                <a:lnTo>
                  <a:pt x="55389" y="905006"/>
                </a:lnTo>
                <a:lnTo>
                  <a:pt x="98429" y="831210"/>
                </a:lnTo>
                <a:lnTo>
                  <a:pt x="99822" y="828924"/>
                </a:lnTo>
                <a:lnTo>
                  <a:pt x="99060" y="826008"/>
                </a:lnTo>
                <a:lnTo>
                  <a:pt x="96774" y="824615"/>
                </a:lnTo>
                <a:lnTo>
                  <a:pt x="94488" y="823341"/>
                </a:lnTo>
                <a:close/>
              </a:path>
              <a:path w="100330" h="914400">
                <a:moveTo>
                  <a:pt x="49911" y="895628"/>
                </a:moveTo>
                <a:lnTo>
                  <a:pt x="45851" y="902589"/>
                </a:lnTo>
                <a:lnTo>
                  <a:pt x="53970" y="902589"/>
                </a:lnTo>
                <a:lnTo>
                  <a:pt x="49911" y="895628"/>
                </a:lnTo>
                <a:close/>
              </a:path>
              <a:path w="100330" h="914400">
                <a:moveTo>
                  <a:pt x="54730" y="887365"/>
                </a:moveTo>
                <a:lnTo>
                  <a:pt x="49911" y="895628"/>
                </a:lnTo>
                <a:lnTo>
                  <a:pt x="53970" y="902589"/>
                </a:lnTo>
                <a:lnTo>
                  <a:pt x="54732" y="902589"/>
                </a:lnTo>
                <a:lnTo>
                  <a:pt x="54730" y="887365"/>
                </a:lnTo>
                <a:close/>
              </a:path>
              <a:path w="100330" h="914400">
                <a:moveTo>
                  <a:pt x="49911" y="18771"/>
                </a:moveTo>
                <a:lnTo>
                  <a:pt x="45205" y="26838"/>
                </a:lnTo>
                <a:lnTo>
                  <a:pt x="45205" y="887561"/>
                </a:lnTo>
                <a:lnTo>
                  <a:pt x="49911" y="895628"/>
                </a:lnTo>
                <a:lnTo>
                  <a:pt x="54616" y="887561"/>
                </a:lnTo>
                <a:lnTo>
                  <a:pt x="54616" y="26838"/>
                </a:lnTo>
                <a:lnTo>
                  <a:pt x="49911" y="18771"/>
                </a:lnTo>
                <a:close/>
              </a:path>
              <a:path w="100330" h="914400">
                <a:moveTo>
                  <a:pt x="49911" y="0"/>
                </a:moveTo>
                <a:lnTo>
                  <a:pt x="1392" y="83189"/>
                </a:lnTo>
                <a:lnTo>
                  <a:pt x="0" y="85475"/>
                </a:lnTo>
                <a:lnTo>
                  <a:pt x="762" y="88392"/>
                </a:lnTo>
                <a:lnTo>
                  <a:pt x="3048" y="89784"/>
                </a:lnTo>
                <a:lnTo>
                  <a:pt x="5334" y="91059"/>
                </a:lnTo>
                <a:lnTo>
                  <a:pt x="8250" y="90297"/>
                </a:lnTo>
                <a:lnTo>
                  <a:pt x="9525" y="88011"/>
                </a:lnTo>
                <a:lnTo>
                  <a:pt x="45091" y="27034"/>
                </a:lnTo>
                <a:lnTo>
                  <a:pt x="45089" y="9393"/>
                </a:lnTo>
                <a:lnTo>
                  <a:pt x="55389" y="9393"/>
                </a:lnTo>
                <a:lnTo>
                  <a:pt x="49911" y="0"/>
                </a:lnTo>
                <a:close/>
              </a:path>
              <a:path w="100330" h="914400">
                <a:moveTo>
                  <a:pt x="55389" y="9393"/>
                </a:moveTo>
                <a:lnTo>
                  <a:pt x="54614" y="9393"/>
                </a:lnTo>
                <a:lnTo>
                  <a:pt x="54730" y="27034"/>
                </a:lnTo>
                <a:lnTo>
                  <a:pt x="90297" y="88011"/>
                </a:lnTo>
                <a:lnTo>
                  <a:pt x="91571" y="90297"/>
                </a:lnTo>
                <a:lnTo>
                  <a:pt x="94488" y="91059"/>
                </a:lnTo>
                <a:lnTo>
                  <a:pt x="96774" y="89784"/>
                </a:lnTo>
                <a:lnTo>
                  <a:pt x="99060" y="88392"/>
                </a:lnTo>
                <a:lnTo>
                  <a:pt x="99822" y="85475"/>
                </a:lnTo>
                <a:lnTo>
                  <a:pt x="98429" y="83189"/>
                </a:lnTo>
                <a:lnTo>
                  <a:pt x="55389" y="9393"/>
                </a:lnTo>
                <a:close/>
              </a:path>
              <a:path w="100330" h="914400">
                <a:moveTo>
                  <a:pt x="54614" y="9393"/>
                </a:moveTo>
                <a:lnTo>
                  <a:pt x="45089" y="9393"/>
                </a:lnTo>
                <a:lnTo>
                  <a:pt x="45091" y="27034"/>
                </a:lnTo>
                <a:lnTo>
                  <a:pt x="49911" y="18771"/>
                </a:lnTo>
                <a:lnTo>
                  <a:pt x="45851" y="11811"/>
                </a:lnTo>
                <a:lnTo>
                  <a:pt x="54614" y="11811"/>
                </a:lnTo>
                <a:lnTo>
                  <a:pt x="54614" y="9393"/>
                </a:lnTo>
                <a:close/>
              </a:path>
              <a:path w="100330" h="914400">
                <a:moveTo>
                  <a:pt x="54614" y="11811"/>
                </a:moveTo>
                <a:lnTo>
                  <a:pt x="53970" y="11811"/>
                </a:lnTo>
                <a:lnTo>
                  <a:pt x="49911" y="18771"/>
                </a:lnTo>
                <a:lnTo>
                  <a:pt x="54616" y="26838"/>
                </a:lnTo>
                <a:lnTo>
                  <a:pt x="54614" y="11811"/>
                </a:lnTo>
                <a:close/>
              </a:path>
              <a:path w="100330" h="914400">
                <a:moveTo>
                  <a:pt x="53970" y="11811"/>
                </a:moveTo>
                <a:lnTo>
                  <a:pt x="45851" y="11811"/>
                </a:lnTo>
                <a:lnTo>
                  <a:pt x="49911" y="18771"/>
                </a:lnTo>
                <a:lnTo>
                  <a:pt x="53970" y="11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19237" y="4491037"/>
          <a:ext cx="5638800" cy="91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1219200"/>
                <a:gridCol w="2057400"/>
              </a:tblGrid>
              <a:tr h="913765"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000" b="1" dirty="0">
                          <a:latin typeface="Symbol"/>
                          <a:cs typeface="Symbol"/>
                        </a:rPr>
                        <a:t></a:t>
                      </a:r>
                      <a:endParaRPr sz="2000">
                        <a:latin typeface="Symbol"/>
                        <a:cs typeface="Symbol"/>
                      </a:endParaRPr>
                    </a:p>
                  </a:txBody>
                  <a:tcPr marL="0" marR="0" marT="264795" marB="0">
                    <a:lnL w="9525">
                      <a:solidFill>
                        <a:srgbClr val="983265"/>
                      </a:solidFill>
                      <a:prstDash val="solid"/>
                    </a:lnL>
                    <a:lnR w="9525">
                      <a:solidFill>
                        <a:srgbClr val="0000FF"/>
                      </a:solidFill>
                      <a:prstDash val="solid"/>
                    </a:lnR>
                    <a:lnT w="9525">
                      <a:solidFill>
                        <a:srgbClr val="983265"/>
                      </a:solidFill>
                      <a:prstDash val="solid"/>
                    </a:lnT>
                    <a:lnB w="9525">
                      <a:solidFill>
                        <a:srgbClr val="9832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FF"/>
                      </a:solidFill>
                      <a:prstDash val="solid"/>
                    </a:lnL>
                    <a:lnR w="9525">
                      <a:solidFill>
                        <a:srgbClr val="0000FF"/>
                      </a:solidFill>
                      <a:prstDash val="solid"/>
                    </a:lnR>
                    <a:lnT w="9525">
                      <a:solidFill>
                        <a:srgbClr val="0000FF"/>
                      </a:solidFill>
                      <a:prstDash val="solid"/>
                    </a:lnT>
                    <a:lnB w="9525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FF"/>
                      </a:solidFill>
                      <a:prstDash val="solid"/>
                    </a:lnL>
                    <a:lnR w="9525">
                      <a:solidFill>
                        <a:srgbClr val="983265"/>
                      </a:solidFill>
                      <a:prstDash val="solid"/>
                    </a:lnR>
                    <a:lnT w="9525">
                      <a:solidFill>
                        <a:srgbClr val="983265"/>
                      </a:solidFill>
                      <a:prstDash val="solid"/>
                    </a:lnT>
                    <a:lnB w="9525">
                      <a:solidFill>
                        <a:srgbClr val="98326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264</a:t>
            </a:r>
          </a:p>
        </p:txBody>
      </p:sp>
    </p:spTree>
    <p:extLst>
      <p:ext uri="{BB962C8B-B14F-4D97-AF65-F5344CB8AC3E}">
        <p14:creationId xmlns:p14="http://schemas.microsoft.com/office/powerpoint/2010/main" val="39895531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596" y="461589"/>
            <a:ext cx="2687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Cut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3096" y="2438330"/>
            <a:ext cx="5796280" cy="1071245"/>
          </a:xfrm>
          <a:custGeom>
            <a:avLst/>
            <a:gdLst/>
            <a:ahLst/>
            <a:cxnLst/>
            <a:rect l="l" t="t" r="r" b="b"/>
            <a:pathLst>
              <a:path w="5796280" h="1071245">
                <a:moveTo>
                  <a:pt x="0" y="1070802"/>
                </a:moveTo>
                <a:lnTo>
                  <a:pt x="5795893" y="1070802"/>
                </a:lnTo>
                <a:lnTo>
                  <a:pt x="5795893" y="0"/>
                </a:lnTo>
                <a:lnTo>
                  <a:pt x="0" y="0"/>
                </a:lnTo>
                <a:lnTo>
                  <a:pt x="0" y="1070802"/>
                </a:lnTo>
                <a:close/>
              </a:path>
            </a:pathLst>
          </a:custGeom>
          <a:ln w="9524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2513124"/>
            <a:ext cx="5638800" cy="915669"/>
          </a:xfrm>
          <a:custGeom>
            <a:avLst/>
            <a:gdLst/>
            <a:ahLst/>
            <a:cxnLst/>
            <a:rect l="l" t="t" r="r" b="b"/>
            <a:pathLst>
              <a:path w="5638800" h="915670">
                <a:moveTo>
                  <a:pt x="0" y="915113"/>
                </a:moveTo>
                <a:lnTo>
                  <a:pt x="5638799" y="915113"/>
                </a:lnTo>
                <a:lnTo>
                  <a:pt x="5638799" y="0"/>
                </a:lnTo>
                <a:lnTo>
                  <a:pt x="0" y="0"/>
                </a:lnTo>
                <a:lnTo>
                  <a:pt x="0" y="915113"/>
                </a:lnTo>
                <a:close/>
              </a:path>
            </a:pathLst>
          </a:custGeom>
          <a:ln w="9524">
            <a:solidFill>
              <a:srgbClr val="9832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3504438"/>
            <a:ext cx="609600" cy="991869"/>
          </a:xfrm>
          <a:custGeom>
            <a:avLst/>
            <a:gdLst/>
            <a:ahLst/>
            <a:cxnLst/>
            <a:rect l="l" t="t" r="r" b="b"/>
            <a:pathLst>
              <a:path w="609600" h="991870">
                <a:moveTo>
                  <a:pt x="0" y="991361"/>
                </a:moveTo>
                <a:lnTo>
                  <a:pt x="609599" y="991361"/>
                </a:lnTo>
                <a:lnTo>
                  <a:pt x="609599" y="0"/>
                </a:lnTo>
                <a:lnTo>
                  <a:pt x="0" y="0"/>
                </a:lnTo>
                <a:lnTo>
                  <a:pt x="0" y="991361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6200" y="2513124"/>
            <a:ext cx="1219200" cy="915669"/>
          </a:xfrm>
          <a:custGeom>
            <a:avLst/>
            <a:gdLst/>
            <a:ahLst/>
            <a:cxnLst/>
            <a:rect l="l" t="t" r="r" b="b"/>
            <a:pathLst>
              <a:path w="1219200" h="915670">
                <a:moveTo>
                  <a:pt x="0" y="915113"/>
                </a:moveTo>
                <a:lnTo>
                  <a:pt x="1219199" y="915113"/>
                </a:lnTo>
                <a:lnTo>
                  <a:pt x="1219199" y="0"/>
                </a:lnTo>
                <a:lnTo>
                  <a:pt x="0" y="0"/>
                </a:lnTo>
                <a:lnTo>
                  <a:pt x="0" y="915113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2665652"/>
            <a:ext cx="609600" cy="610235"/>
          </a:xfrm>
          <a:custGeom>
            <a:avLst/>
            <a:gdLst/>
            <a:ahLst/>
            <a:cxnLst/>
            <a:rect l="l" t="t" r="r" b="b"/>
            <a:pathLst>
              <a:path w="609600" h="610235">
                <a:moveTo>
                  <a:pt x="0" y="610063"/>
                </a:moveTo>
                <a:lnTo>
                  <a:pt x="609600" y="610063"/>
                </a:lnTo>
                <a:lnTo>
                  <a:pt x="609600" y="0"/>
                </a:lnTo>
                <a:lnTo>
                  <a:pt x="0" y="0"/>
                </a:lnTo>
                <a:lnTo>
                  <a:pt x="0" y="610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1000" y="2665652"/>
            <a:ext cx="609600" cy="610235"/>
          </a:xfrm>
          <a:custGeom>
            <a:avLst/>
            <a:gdLst/>
            <a:ahLst/>
            <a:cxnLst/>
            <a:rect l="l" t="t" r="r" b="b"/>
            <a:pathLst>
              <a:path w="609600" h="610235">
                <a:moveTo>
                  <a:pt x="0" y="610063"/>
                </a:moveTo>
                <a:lnTo>
                  <a:pt x="609599" y="610063"/>
                </a:lnTo>
                <a:lnTo>
                  <a:pt x="609599" y="0"/>
                </a:lnTo>
                <a:lnTo>
                  <a:pt x="0" y="0"/>
                </a:lnTo>
                <a:lnTo>
                  <a:pt x="0" y="61006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9889" y="2513075"/>
            <a:ext cx="100330" cy="915669"/>
          </a:xfrm>
          <a:custGeom>
            <a:avLst/>
            <a:gdLst/>
            <a:ahLst/>
            <a:cxnLst/>
            <a:rect l="l" t="t" r="r" b="b"/>
            <a:pathLst>
              <a:path w="100330" h="915670">
                <a:moveTo>
                  <a:pt x="5334" y="823965"/>
                </a:moveTo>
                <a:lnTo>
                  <a:pt x="3048" y="825367"/>
                </a:lnTo>
                <a:lnTo>
                  <a:pt x="762" y="826648"/>
                </a:lnTo>
                <a:lnTo>
                  <a:pt x="0" y="829574"/>
                </a:lnTo>
                <a:lnTo>
                  <a:pt x="1392" y="831860"/>
                </a:lnTo>
                <a:lnTo>
                  <a:pt x="49911" y="915162"/>
                </a:lnTo>
                <a:lnTo>
                  <a:pt x="55467" y="905621"/>
                </a:lnTo>
                <a:lnTo>
                  <a:pt x="45207" y="905621"/>
                </a:lnTo>
                <a:lnTo>
                  <a:pt x="45091" y="887990"/>
                </a:lnTo>
                <a:lnTo>
                  <a:pt x="9525" y="827013"/>
                </a:lnTo>
                <a:lnTo>
                  <a:pt x="8250" y="824727"/>
                </a:lnTo>
                <a:lnTo>
                  <a:pt x="5334" y="823965"/>
                </a:lnTo>
                <a:close/>
              </a:path>
              <a:path w="100330" h="915670">
                <a:moveTo>
                  <a:pt x="45205" y="888186"/>
                </a:moveTo>
                <a:lnTo>
                  <a:pt x="45207" y="905621"/>
                </a:lnTo>
                <a:lnTo>
                  <a:pt x="54732" y="905621"/>
                </a:lnTo>
                <a:lnTo>
                  <a:pt x="54732" y="903213"/>
                </a:lnTo>
                <a:lnTo>
                  <a:pt x="45851" y="903213"/>
                </a:lnTo>
                <a:lnTo>
                  <a:pt x="49911" y="896253"/>
                </a:lnTo>
                <a:lnTo>
                  <a:pt x="45205" y="888186"/>
                </a:lnTo>
                <a:close/>
              </a:path>
              <a:path w="100330" h="915670">
                <a:moveTo>
                  <a:pt x="94488" y="823965"/>
                </a:moveTo>
                <a:lnTo>
                  <a:pt x="91571" y="824727"/>
                </a:lnTo>
                <a:lnTo>
                  <a:pt x="90297" y="827013"/>
                </a:lnTo>
                <a:lnTo>
                  <a:pt x="54730" y="887990"/>
                </a:lnTo>
                <a:lnTo>
                  <a:pt x="54732" y="905621"/>
                </a:lnTo>
                <a:lnTo>
                  <a:pt x="55467" y="905621"/>
                </a:lnTo>
                <a:lnTo>
                  <a:pt x="98429" y="831860"/>
                </a:lnTo>
                <a:lnTo>
                  <a:pt x="99822" y="829574"/>
                </a:lnTo>
                <a:lnTo>
                  <a:pt x="99060" y="826648"/>
                </a:lnTo>
                <a:lnTo>
                  <a:pt x="96774" y="825367"/>
                </a:lnTo>
                <a:lnTo>
                  <a:pt x="94488" y="823965"/>
                </a:lnTo>
                <a:close/>
              </a:path>
              <a:path w="100330" h="915670">
                <a:moveTo>
                  <a:pt x="49911" y="896253"/>
                </a:moveTo>
                <a:lnTo>
                  <a:pt x="45851" y="903213"/>
                </a:lnTo>
                <a:lnTo>
                  <a:pt x="53970" y="903213"/>
                </a:lnTo>
                <a:lnTo>
                  <a:pt x="49911" y="896253"/>
                </a:lnTo>
                <a:close/>
              </a:path>
              <a:path w="100330" h="915670">
                <a:moveTo>
                  <a:pt x="54730" y="887990"/>
                </a:moveTo>
                <a:lnTo>
                  <a:pt x="49911" y="896253"/>
                </a:lnTo>
                <a:lnTo>
                  <a:pt x="53970" y="903213"/>
                </a:lnTo>
                <a:lnTo>
                  <a:pt x="54732" y="903213"/>
                </a:lnTo>
                <a:lnTo>
                  <a:pt x="54730" y="887990"/>
                </a:lnTo>
                <a:close/>
              </a:path>
              <a:path w="100330" h="915670">
                <a:moveTo>
                  <a:pt x="49911" y="18756"/>
                </a:moveTo>
                <a:lnTo>
                  <a:pt x="45205" y="26823"/>
                </a:lnTo>
                <a:lnTo>
                  <a:pt x="45205" y="888186"/>
                </a:lnTo>
                <a:lnTo>
                  <a:pt x="49911" y="896253"/>
                </a:lnTo>
                <a:lnTo>
                  <a:pt x="54616" y="888186"/>
                </a:lnTo>
                <a:lnTo>
                  <a:pt x="54616" y="26823"/>
                </a:lnTo>
                <a:lnTo>
                  <a:pt x="49911" y="18756"/>
                </a:lnTo>
                <a:close/>
              </a:path>
              <a:path w="100330" h="915670">
                <a:moveTo>
                  <a:pt x="49911" y="0"/>
                </a:moveTo>
                <a:lnTo>
                  <a:pt x="1392" y="83179"/>
                </a:lnTo>
                <a:lnTo>
                  <a:pt x="0" y="85465"/>
                </a:lnTo>
                <a:lnTo>
                  <a:pt x="762" y="88392"/>
                </a:lnTo>
                <a:lnTo>
                  <a:pt x="3048" y="89794"/>
                </a:lnTo>
                <a:lnTo>
                  <a:pt x="5334" y="91043"/>
                </a:lnTo>
                <a:lnTo>
                  <a:pt x="8250" y="90281"/>
                </a:lnTo>
                <a:lnTo>
                  <a:pt x="9525" y="87995"/>
                </a:lnTo>
                <a:lnTo>
                  <a:pt x="45091" y="27019"/>
                </a:lnTo>
                <a:lnTo>
                  <a:pt x="45089" y="9387"/>
                </a:lnTo>
                <a:lnTo>
                  <a:pt x="55386" y="9387"/>
                </a:lnTo>
                <a:lnTo>
                  <a:pt x="49911" y="0"/>
                </a:lnTo>
                <a:close/>
              </a:path>
              <a:path w="100330" h="915670">
                <a:moveTo>
                  <a:pt x="55386" y="9387"/>
                </a:moveTo>
                <a:lnTo>
                  <a:pt x="54614" y="9387"/>
                </a:lnTo>
                <a:lnTo>
                  <a:pt x="54730" y="27019"/>
                </a:lnTo>
                <a:lnTo>
                  <a:pt x="90297" y="87995"/>
                </a:lnTo>
                <a:lnTo>
                  <a:pt x="91571" y="90281"/>
                </a:lnTo>
                <a:lnTo>
                  <a:pt x="94488" y="91043"/>
                </a:lnTo>
                <a:lnTo>
                  <a:pt x="96774" y="89794"/>
                </a:lnTo>
                <a:lnTo>
                  <a:pt x="99060" y="88392"/>
                </a:lnTo>
                <a:lnTo>
                  <a:pt x="99822" y="85465"/>
                </a:lnTo>
                <a:lnTo>
                  <a:pt x="98429" y="83179"/>
                </a:lnTo>
                <a:lnTo>
                  <a:pt x="55386" y="9387"/>
                </a:lnTo>
                <a:close/>
              </a:path>
              <a:path w="100330" h="915670">
                <a:moveTo>
                  <a:pt x="54614" y="9387"/>
                </a:moveTo>
                <a:lnTo>
                  <a:pt x="45089" y="9387"/>
                </a:lnTo>
                <a:lnTo>
                  <a:pt x="45091" y="27019"/>
                </a:lnTo>
                <a:lnTo>
                  <a:pt x="49911" y="18756"/>
                </a:lnTo>
                <a:lnTo>
                  <a:pt x="45851" y="11795"/>
                </a:lnTo>
                <a:lnTo>
                  <a:pt x="54614" y="11795"/>
                </a:lnTo>
                <a:lnTo>
                  <a:pt x="54614" y="9387"/>
                </a:lnTo>
                <a:close/>
              </a:path>
              <a:path w="100330" h="915670">
                <a:moveTo>
                  <a:pt x="54614" y="11795"/>
                </a:moveTo>
                <a:lnTo>
                  <a:pt x="53970" y="11795"/>
                </a:lnTo>
                <a:lnTo>
                  <a:pt x="49911" y="18756"/>
                </a:lnTo>
                <a:lnTo>
                  <a:pt x="54616" y="26823"/>
                </a:lnTo>
                <a:lnTo>
                  <a:pt x="54614" y="11795"/>
                </a:lnTo>
                <a:close/>
              </a:path>
              <a:path w="100330" h="915670">
                <a:moveTo>
                  <a:pt x="53970" y="11795"/>
                </a:moveTo>
                <a:lnTo>
                  <a:pt x="45851" y="11795"/>
                </a:lnTo>
                <a:lnTo>
                  <a:pt x="49911" y="18756"/>
                </a:lnTo>
                <a:lnTo>
                  <a:pt x="53970" y="11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1000" y="4495800"/>
            <a:ext cx="609600" cy="1676400"/>
          </a:xfrm>
          <a:custGeom>
            <a:avLst/>
            <a:gdLst/>
            <a:ahLst/>
            <a:cxnLst/>
            <a:rect l="l" t="t" r="r" b="b"/>
            <a:pathLst>
              <a:path w="609600" h="1676400">
                <a:moveTo>
                  <a:pt x="0" y="1676399"/>
                </a:moveTo>
                <a:lnTo>
                  <a:pt x="609599" y="1676399"/>
                </a:lnTo>
                <a:lnTo>
                  <a:pt x="609599" y="0"/>
                </a:lnTo>
                <a:lnTo>
                  <a:pt x="0" y="0"/>
                </a:lnTo>
                <a:lnTo>
                  <a:pt x="0" y="167639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1800" y="3962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533400"/>
                </a:moveTo>
                <a:lnTo>
                  <a:pt x="2438400" y="533400"/>
                </a:lnTo>
                <a:lnTo>
                  <a:pt x="2438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800" y="39624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533399"/>
                </a:moveTo>
                <a:lnTo>
                  <a:pt x="2438399" y="533399"/>
                </a:lnTo>
                <a:lnTo>
                  <a:pt x="2438399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5904" y="3276600"/>
            <a:ext cx="100330" cy="685800"/>
          </a:xfrm>
          <a:custGeom>
            <a:avLst/>
            <a:gdLst/>
            <a:ahLst/>
            <a:cxnLst/>
            <a:rect l="l" t="t" r="r" b="b"/>
            <a:pathLst>
              <a:path w="100329" h="685800">
                <a:moveTo>
                  <a:pt x="5334" y="594741"/>
                </a:moveTo>
                <a:lnTo>
                  <a:pt x="3048" y="596015"/>
                </a:lnTo>
                <a:lnTo>
                  <a:pt x="762" y="597408"/>
                </a:lnTo>
                <a:lnTo>
                  <a:pt x="0" y="600324"/>
                </a:lnTo>
                <a:lnTo>
                  <a:pt x="1371" y="602610"/>
                </a:lnTo>
                <a:lnTo>
                  <a:pt x="49895" y="685800"/>
                </a:lnTo>
                <a:lnTo>
                  <a:pt x="55375" y="676406"/>
                </a:lnTo>
                <a:lnTo>
                  <a:pt x="45079" y="676406"/>
                </a:lnTo>
                <a:lnTo>
                  <a:pt x="45079" y="658780"/>
                </a:lnTo>
                <a:lnTo>
                  <a:pt x="9509" y="597789"/>
                </a:lnTo>
                <a:lnTo>
                  <a:pt x="8229" y="595503"/>
                </a:lnTo>
                <a:lnTo>
                  <a:pt x="5334" y="594741"/>
                </a:lnTo>
                <a:close/>
              </a:path>
              <a:path w="100329" h="685800">
                <a:moveTo>
                  <a:pt x="45079" y="658780"/>
                </a:moveTo>
                <a:lnTo>
                  <a:pt x="45079" y="676406"/>
                </a:lnTo>
                <a:lnTo>
                  <a:pt x="54589" y="676406"/>
                </a:lnTo>
                <a:lnTo>
                  <a:pt x="54589" y="673989"/>
                </a:lnTo>
                <a:lnTo>
                  <a:pt x="45841" y="673989"/>
                </a:lnTo>
                <a:lnTo>
                  <a:pt x="49895" y="667037"/>
                </a:lnTo>
                <a:lnTo>
                  <a:pt x="45079" y="658780"/>
                </a:lnTo>
                <a:close/>
              </a:path>
              <a:path w="100329" h="685800">
                <a:moveTo>
                  <a:pt x="94488" y="594741"/>
                </a:moveTo>
                <a:lnTo>
                  <a:pt x="91561" y="595503"/>
                </a:lnTo>
                <a:lnTo>
                  <a:pt x="90281" y="597789"/>
                </a:lnTo>
                <a:lnTo>
                  <a:pt x="54711" y="658780"/>
                </a:lnTo>
                <a:lnTo>
                  <a:pt x="54589" y="676406"/>
                </a:lnTo>
                <a:lnTo>
                  <a:pt x="55375" y="676406"/>
                </a:lnTo>
                <a:lnTo>
                  <a:pt x="98419" y="602610"/>
                </a:lnTo>
                <a:lnTo>
                  <a:pt x="99822" y="600324"/>
                </a:lnTo>
                <a:lnTo>
                  <a:pt x="99060" y="597408"/>
                </a:lnTo>
                <a:lnTo>
                  <a:pt x="96774" y="596015"/>
                </a:lnTo>
                <a:lnTo>
                  <a:pt x="94488" y="594741"/>
                </a:lnTo>
                <a:close/>
              </a:path>
              <a:path w="100329" h="685800">
                <a:moveTo>
                  <a:pt x="49895" y="667037"/>
                </a:moveTo>
                <a:lnTo>
                  <a:pt x="45841" y="673989"/>
                </a:lnTo>
                <a:lnTo>
                  <a:pt x="53949" y="673989"/>
                </a:lnTo>
                <a:lnTo>
                  <a:pt x="49895" y="667037"/>
                </a:lnTo>
                <a:close/>
              </a:path>
              <a:path w="100329" h="685800">
                <a:moveTo>
                  <a:pt x="54589" y="658989"/>
                </a:moveTo>
                <a:lnTo>
                  <a:pt x="49895" y="667037"/>
                </a:lnTo>
                <a:lnTo>
                  <a:pt x="53949" y="673989"/>
                </a:lnTo>
                <a:lnTo>
                  <a:pt x="54589" y="673989"/>
                </a:lnTo>
                <a:lnTo>
                  <a:pt x="54589" y="658989"/>
                </a:lnTo>
                <a:close/>
              </a:path>
              <a:path w="100329" h="685800">
                <a:moveTo>
                  <a:pt x="49895" y="18746"/>
                </a:moveTo>
                <a:lnTo>
                  <a:pt x="45201" y="26795"/>
                </a:lnTo>
                <a:lnTo>
                  <a:pt x="45201" y="658989"/>
                </a:lnTo>
                <a:lnTo>
                  <a:pt x="49895" y="667037"/>
                </a:lnTo>
                <a:lnTo>
                  <a:pt x="54589" y="658989"/>
                </a:lnTo>
                <a:lnTo>
                  <a:pt x="54589" y="26795"/>
                </a:lnTo>
                <a:lnTo>
                  <a:pt x="49895" y="18746"/>
                </a:lnTo>
                <a:close/>
              </a:path>
              <a:path w="100329" h="685800">
                <a:moveTo>
                  <a:pt x="49895" y="0"/>
                </a:moveTo>
                <a:lnTo>
                  <a:pt x="1371" y="83179"/>
                </a:lnTo>
                <a:lnTo>
                  <a:pt x="0" y="85465"/>
                </a:lnTo>
                <a:lnTo>
                  <a:pt x="762" y="88392"/>
                </a:lnTo>
                <a:lnTo>
                  <a:pt x="3048" y="89794"/>
                </a:lnTo>
                <a:lnTo>
                  <a:pt x="5334" y="91043"/>
                </a:lnTo>
                <a:lnTo>
                  <a:pt x="8229" y="90281"/>
                </a:lnTo>
                <a:lnTo>
                  <a:pt x="9509" y="87995"/>
                </a:lnTo>
                <a:lnTo>
                  <a:pt x="45079" y="27004"/>
                </a:lnTo>
                <a:lnTo>
                  <a:pt x="45079" y="9387"/>
                </a:lnTo>
                <a:lnTo>
                  <a:pt x="55372" y="9387"/>
                </a:lnTo>
                <a:lnTo>
                  <a:pt x="49895" y="0"/>
                </a:lnTo>
                <a:close/>
              </a:path>
              <a:path w="100329" h="685800">
                <a:moveTo>
                  <a:pt x="55372" y="9387"/>
                </a:moveTo>
                <a:lnTo>
                  <a:pt x="54589" y="9387"/>
                </a:lnTo>
                <a:lnTo>
                  <a:pt x="54711" y="27004"/>
                </a:lnTo>
                <a:lnTo>
                  <a:pt x="90281" y="87995"/>
                </a:lnTo>
                <a:lnTo>
                  <a:pt x="91561" y="90281"/>
                </a:lnTo>
                <a:lnTo>
                  <a:pt x="94488" y="91043"/>
                </a:lnTo>
                <a:lnTo>
                  <a:pt x="96774" y="89794"/>
                </a:lnTo>
                <a:lnTo>
                  <a:pt x="99060" y="88392"/>
                </a:lnTo>
                <a:lnTo>
                  <a:pt x="99822" y="85465"/>
                </a:lnTo>
                <a:lnTo>
                  <a:pt x="98419" y="83179"/>
                </a:lnTo>
                <a:lnTo>
                  <a:pt x="55372" y="9387"/>
                </a:lnTo>
                <a:close/>
              </a:path>
              <a:path w="100329" h="685800">
                <a:moveTo>
                  <a:pt x="54589" y="9387"/>
                </a:moveTo>
                <a:lnTo>
                  <a:pt x="45079" y="9387"/>
                </a:lnTo>
                <a:lnTo>
                  <a:pt x="45079" y="27004"/>
                </a:lnTo>
                <a:lnTo>
                  <a:pt x="49895" y="18746"/>
                </a:lnTo>
                <a:lnTo>
                  <a:pt x="45841" y="11795"/>
                </a:lnTo>
                <a:lnTo>
                  <a:pt x="54589" y="11795"/>
                </a:lnTo>
                <a:lnTo>
                  <a:pt x="54589" y="9387"/>
                </a:lnTo>
                <a:close/>
              </a:path>
              <a:path w="100329" h="685800">
                <a:moveTo>
                  <a:pt x="54589" y="11795"/>
                </a:moveTo>
                <a:lnTo>
                  <a:pt x="53949" y="11795"/>
                </a:lnTo>
                <a:lnTo>
                  <a:pt x="49895" y="18746"/>
                </a:lnTo>
                <a:lnTo>
                  <a:pt x="54589" y="26795"/>
                </a:lnTo>
                <a:lnTo>
                  <a:pt x="54589" y="11795"/>
                </a:lnTo>
                <a:close/>
              </a:path>
              <a:path w="100329" h="685800">
                <a:moveTo>
                  <a:pt x="53949" y="11795"/>
                </a:moveTo>
                <a:lnTo>
                  <a:pt x="45841" y="11795"/>
                </a:lnTo>
                <a:lnTo>
                  <a:pt x="49895" y="18746"/>
                </a:lnTo>
                <a:lnTo>
                  <a:pt x="53949" y="11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4540" y="904997"/>
            <a:ext cx="5304790" cy="288163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400" b="1" dirty="0">
                <a:latin typeface="Times New Roman"/>
                <a:cs typeface="Times New Roman"/>
              </a:rPr>
              <a:t>Contact cut – any gate: </a:t>
            </a:r>
            <a:r>
              <a:rPr sz="2000" b="1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Symbol"/>
                <a:cs typeface="Symbol"/>
              </a:rPr>
              <a:t>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apart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400" b="1" spc="-5" dirty="0">
                <a:latin typeface="Times New Roman"/>
                <a:cs typeface="Times New Roman"/>
              </a:rPr>
              <a:t>Why? </a:t>
            </a:r>
            <a:r>
              <a:rPr sz="24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No 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contact to any part of the</a:t>
            </a:r>
            <a:r>
              <a:rPr sz="2400" b="1" spc="-6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gate.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755775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4</a:t>
            </a:r>
            <a:r>
              <a:rPr sz="2000" b="1" dirty="0"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R="824230" algn="r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265</a:t>
            </a:r>
          </a:p>
        </p:txBody>
      </p:sp>
    </p:spTree>
    <p:extLst>
      <p:ext uri="{BB962C8B-B14F-4D97-AF65-F5344CB8AC3E}">
        <p14:creationId xmlns:p14="http://schemas.microsoft.com/office/powerpoint/2010/main" val="22248353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596" y="461589"/>
            <a:ext cx="2687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Cut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972179"/>
            <a:ext cx="496125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4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Contact </a:t>
            </a:r>
            <a:r>
              <a:rPr sz="2400" b="1" dirty="0">
                <a:latin typeface="Times New Roman"/>
                <a:cs typeface="Times New Roman"/>
              </a:rPr>
              <a:t>cut – contact cut: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r>
              <a:rPr sz="2000" b="1" dirty="0">
                <a:solidFill>
                  <a:srgbClr val="1F487C"/>
                </a:solidFill>
                <a:latin typeface="Symbol"/>
                <a:cs typeface="Symbol"/>
              </a:rPr>
              <a:t>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apart  Why? </a:t>
            </a:r>
            <a:r>
              <a:rPr sz="2400" b="1" spc="-114" dirty="0">
                <a:solidFill>
                  <a:srgbClr val="C0504D"/>
                </a:solidFill>
                <a:latin typeface="Times New Roman"/>
                <a:cs typeface="Times New Roman"/>
              </a:rPr>
              <a:t>To </a:t>
            </a:r>
            <a:r>
              <a:rPr sz="2400" b="1" spc="-10" dirty="0">
                <a:solidFill>
                  <a:srgbClr val="C0504D"/>
                </a:solidFill>
                <a:latin typeface="Times New Roman"/>
                <a:cs typeface="Times New Roman"/>
              </a:rPr>
              <a:t>prevent 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holes </a:t>
            </a:r>
            <a:r>
              <a:rPr sz="2400" b="1" spc="-15" dirty="0">
                <a:solidFill>
                  <a:srgbClr val="C0504D"/>
                </a:solidFill>
                <a:latin typeface="Times New Roman"/>
                <a:cs typeface="Times New Roman"/>
              </a:rPr>
              <a:t>from</a:t>
            </a:r>
            <a:r>
              <a:rPr sz="2400" b="1" spc="1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merging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4750689"/>
            <a:ext cx="685800" cy="100330"/>
          </a:xfrm>
          <a:custGeom>
            <a:avLst/>
            <a:gdLst/>
            <a:ahLst/>
            <a:cxnLst/>
            <a:rect l="l" t="t" r="r" b="b"/>
            <a:pathLst>
              <a:path w="685800" h="100329">
                <a:moveTo>
                  <a:pt x="85465" y="0"/>
                </a:moveTo>
                <a:lnTo>
                  <a:pt x="83179" y="1392"/>
                </a:lnTo>
                <a:lnTo>
                  <a:pt x="0" y="49911"/>
                </a:lnTo>
                <a:lnTo>
                  <a:pt x="83179" y="98429"/>
                </a:lnTo>
                <a:lnTo>
                  <a:pt x="85465" y="99822"/>
                </a:lnTo>
                <a:lnTo>
                  <a:pt x="88392" y="99060"/>
                </a:lnTo>
                <a:lnTo>
                  <a:pt x="89794" y="96774"/>
                </a:lnTo>
                <a:lnTo>
                  <a:pt x="91074" y="94488"/>
                </a:lnTo>
                <a:lnTo>
                  <a:pt x="90312" y="91571"/>
                </a:lnTo>
                <a:lnTo>
                  <a:pt x="88026" y="90297"/>
                </a:lnTo>
                <a:lnTo>
                  <a:pt x="26849" y="54614"/>
                </a:lnTo>
                <a:lnTo>
                  <a:pt x="9387" y="54614"/>
                </a:lnTo>
                <a:lnTo>
                  <a:pt x="9387" y="45089"/>
                </a:lnTo>
                <a:lnTo>
                  <a:pt x="27053" y="45089"/>
                </a:lnTo>
                <a:lnTo>
                  <a:pt x="88026" y="9525"/>
                </a:lnTo>
                <a:lnTo>
                  <a:pt x="90312" y="8250"/>
                </a:lnTo>
                <a:lnTo>
                  <a:pt x="91074" y="5334"/>
                </a:lnTo>
                <a:lnTo>
                  <a:pt x="89794" y="3048"/>
                </a:lnTo>
                <a:lnTo>
                  <a:pt x="88392" y="762"/>
                </a:lnTo>
                <a:lnTo>
                  <a:pt x="85465" y="0"/>
                </a:lnTo>
                <a:close/>
              </a:path>
              <a:path w="685800" h="100329">
                <a:moveTo>
                  <a:pt x="667043" y="49911"/>
                </a:moveTo>
                <a:lnTo>
                  <a:pt x="597804" y="90297"/>
                </a:lnTo>
                <a:lnTo>
                  <a:pt x="595518" y="91571"/>
                </a:lnTo>
                <a:lnTo>
                  <a:pt x="594756" y="94488"/>
                </a:lnTo>
                <a:lnTo>
                  <a:pt x="596005" y="96774"/>
                </a:lnTo>
                <a:lnTo>
                  <a:pt x="597408" y="99060"/>
                </a:lnTo>
                <a:lnTo>
                  <a:pt x="600334" y="99822"/>
                </a:lnTo>
                <a:lnTo>
                  <a:pt x="602620" y="98429"/>
                </a:lnTo>
                <a:lnTo>
                  <a:pt x="677737" y="54614"/>
                </a:lnTo>
                <a:lnTo>
                  <a:pt x="676412" y="54614"/>
                </a:lnTo>
                <a:lnTo>
                  <a:pt x="676412" y="53970"/>
                </a:lnTo>
                <a:lnTo>
                  <a:pt x="674004" y="53970"/>
                </a:lnTo>
                <a:lnTo>
                  <a:pt x="667043" y="49911"/>
                </a:lnTo>
                <a:close/>
              </a:path>
              <a:path w="685800" h="100329">
                <a:moveTo>
                  <a:pt x="27053" y="45089"/>
                </a:moveTo>
                <a:lnTo>
                  <a:pt x="9387" y="45089"/>
                </a:lnTo>
                <a:lnTo>
                  <a:pt x="9387" y="54614"/>
                </a:lnTo>
                <a:lnTo>
                  <a:pt x="26849" y="54614"/>
                </a:lnTo>
                <a:lnTo>
                  <a:pt x="25747" y="53970"/>
                </a:lnTo>
                <a:lnTo>
                  <a:pt x="11826" y="53970"/>
                </a:lnTo>
                <a:lnTo>
                  <a:pt x="11826" y="45851"/>
                </a:lnTo>
                <a:lnTo>
                  <a:pt x="25747" y="45851"/>
                </a:lnTo>
                <a:lnTo>
                  <a:pt x="27053" y="45089"/>
                </a:lnTo>
                <a:close/>
              </a:path>
              <a:path w="685800" h="100329">
                <a:moveTo>
                  <a:pt x="658776" y="45089"/>
                </a:moveTo>
                <a:lnTo>
                  <a:pt x="27053" y="45089"/>
                </a:lnTo>
                <a:lnTo>
                  <a:pt x="18786" y="49911"/>
                </a:lnTo>
                <a:lnTo>
                  <a:pt x="26849" y="54614"/>
                </a:lnTo>
                <a:lnTo>
                  <a:pt x="658980" y="54614"/>
                </a:lnTo>
                <a:lnTo>
                  <a:pt x="667043" y="49911"/>
                </a:lnTo>
                <a:lnTo>
                  <a:pt x="658776" y="45089"/>
                </a:lnTo>
                <a:close/>
              </a:path>
              <a:path w="685800" h="100329">
                <a:moveTo>
                  <a:pt x="677533" y="45089"/>
                </a:moveTo>
                <a:lnTo>
                  <a:pt x="676412" y="45089"/>
                </a:lnTo>
                <a:lnTo>
                  <a:pt x="676412" y="54614"/>
                </a:lnTo>
                <a:lnTo>
                  <a:pt x="677737" y="54614"/>
                </a:lnTo>
                <a:lnTo>
                  <a:pt x="685800" y="49911"/>
                </a:lnTo>
                <a:lnTo>
                  <a:pt x="677533" y="45089"/>
                </a:lnTo>
                <a:close/>
              </a:path>
              <a:path w="685800" h="100329">
                <a:moveTo>
                  <a:pt x="11826" y="45851"/>
                </a:moveTo>
                <a:lnTo>
                  <a:pt x="11826" y="53970"/>
                </a:lnTo>
                <a:lnTo>
                  <a:pt x="18786" y="49911"/>
                </a:lnTo>
                <a:lnTo>
                  <a:pt x="11826" y="45851"/>
                </a:lnTo>
                <a:close/>
              </a:path>
              <a:path w="685800" h="100329">
                <a:moveTo>
                  <a:pt x="18786" y="49911"/>
                </a:moveTo>
                <a:lnTo>
                  <a:pt x="11826" y="53970"/>
                </a:lnTo>
                <a:lnTo>
                  <a:pt x="25747" y="53970"/>
                </a:lnTo>
                <a:lnTo>
                  <a:pt x="18786" y="49911"/>
                </a:lnTo>
                <a:close/>
              </a:path>
              <a:path w="685800" h="100329">
                <a:moveTo>
                  <a:pt x="674004" y="45851"/>
                </a:moveTo>
                <a:lnTo>
                  <a:pt x="667043" y="49911"/>
                </a:lnTo>
                <a:lnTo>
                  <a:pt x="674004" y="53970"/>
                </a:lnTo>
                <a:lnTo>
                  <a:pt x="674004" y="45851"/>
                </a:lnTo>
                <a:close/>
              </a:path>
              <a:path w="685800" h="100329">
                <a:moveTo>
                  <a:pt x="676412" y="45851"/>
                </a:moveTo>
                <a:lnTo>
                  <a:pt x="674004" y="45851"/>
                </a:lnTo>
                <a:lnTo>
                  <a:pt x="674004" y="53970"/>
                </a:lnTo>
                <a:lnTo>
                  <a:pt x="676412" y="53970"/>
                </a:lnTo>
                <a:lnTo>
                  <a:pt x="676412" y="45851"/>
                </a:lnTo>
                <a:close/>
              </a:path>
              <a:path w="685800" h="100329">
                <a:moveTo>
                  <a:pt x="25747" y="45851"/>
                </a:moveTo>
                <a:lnTo>
                  <a:pt x="11826" y="45851"/>
                </a:lnTo>
                <a:lnTo>
                  <a:pt x="18786" y="49911"/>
                </a:lnTo>
                <a:lnTo>
                  <a:pt x="25747" y="45851"/>
                </a:lnTo>
                <a:close/>
              </a:path>
              <a:path w="685800" h="100329">
                <a:moveTo>
                  <a:pt x="600334" y="0"/>
                </a:moveTo>
                <a:lnTo>
                  <a:pt x="597408" y="762"/>
                </a:lnTo>
                <a:lnTo>
                  <a:pt x="596005" y="3048"/>
                </a:lnTo>
                <a:lnTo>
                  <a:pt x="594756" y="5334"/>
                </a:lnTo>
                <a:lnTo>
                  <a:pt x="595518" y="8250"/>
                </a:lnTo>
                <a:lnTo>
                  <a:pt x="597804" y="9525"/>
                </a:lnTo>
                <a:lnTo>
                  <a:pt x="667043" y="49911"/>
                </a:lnTo>
                <a:lnTo>
                  <a:pt x="674004" y="45851"/>
                </a:lnTo>
                <a:lnTo>
                  <a:pt x="676412" y="45851"/>
                </a:lnTo>
                <a:lnTo>
                  <a:pt x="676412" y="45089"/>
                </a:lnTo>
                <a:lnTo>
                  <a:pt x="677533" y="45089"/>
                </a:lnTo>
                <a:lnTo>
                  <a:pt x="602620" y="1392"/>
                </a:lnTo>
                <a:lnTo>
                  <a:pt x="600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0015" y="449745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609600"/>
                </a:moveTo>
                <a:lnTo>
                  <a:pt x="609600" y="609600"/>
                </a:lnTo>
                <a:lnTo>
                  <a:pt x="60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0015" y="449745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609599"/>
                </a:moveTo>
                <a:lnTo>
                  <a:pt x="609599" y="609599"/>
                </a:lnTo>
                <a:lnTo>
                  <a:pt x="6095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5415" y="449745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609600"/>
                </a:moveTo>
                <a:lnTo>
                  <a:pt x="609600" y="609600"/>
                </a:lnTo>
                <a:lnTo>
                  <a:pt x="60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5415" y="449745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609599"/>
                </a:moveTo>
                <a:lnTo>
                  <a:pt x="609599" y="609599"/>
                </a:lnTo>
                <a:lnTo>
                  <a:pt x="6095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95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4267258"/>
            <a:ext cx="5796280" cy="1071880"/>
          </a:xfrm>
          <a:custGeom>
            <a:avLst/>
            <a:gdLst/>
            <a:ahLst/>
            <a:cxnLst/>
            <a:rect l="l" t="t" r="r" b="b"/>
            <a:pathLst>
              <a:path w="5796280" h="1071879">
                <a:moveTo>
                  <a:pt x="0" y="1071564"/>
                </a:moveTo>
                <a:lnTo>
                  <a:pt x="5796015" y="1071564"/>
                </a:lnTo>
                <a:lnTo>
                  <a:pt x="5796015" y="0"/>
                </a:lnTo>
                <a:lnTo>
                  <a:pt x="0" y="0"/>
                </a:lnTo>
                <a:lnTo>
                  <a:pt x="0" y="1071564"/>
                </a:lnTo>
                <a:close/>
              </a:path>
            </a:pathLst>
          </a:custGeom>
          <a:ln w="9524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5021" y="4343400"/>
            <a:ext cx="5638800" cy="914400"/>
          </a:xfrm>
          <a:prstGeom prst="rect">
            <a:avLst/>
          </a:prstGeom>
          <a:ln w="9524">
            <a:solidFill>
              <a:srgbClr val="98326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7493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266</a:t>
            </a:r>
          </a:p>
        </p:txBody>
      </p:sp>
    </p:spTree>
    <p:extLst>
      <p:ext uri="{BB962C8B-B14F-4D97-AF65-F5344CB8AC3E}">
        <p14:creationId xmlns:p14="http://schemas.microsoft.com/office/powerpoint/2010/main" val="6283670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267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8" y="461589"/>
            <a:ext cx="5090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Rules </a:t>
            </a:r>
            <a:r>
              <a:rPr sz="4400" b="0" spc="-2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layout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87628"/>
            <a:ext cx="7381875" cy="449199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Times New Roman"/>
                <a:cs typeface="Times New Roman"/>
              </a:rPr>
              <a:t>Similar to those for NMOS </a:t>
            </a:r>
            <a:r>
              <a:rPr sz="2400" b="1" dirty="0">
                <a:solidFill>
                  <a:srgbClr val="CC3200"/>
                </a:solidFill>
                <a:latin typeface="Times New Roman"/>
                <a:cs typeface="Times New Roman"/>
              </a:rPr>
              <a:t>except</a:t>
            </a:r>
            <a:r>
              <a:rPr sz="2400" b="1" spc="-150" dirty="0">
                <a:solidFill>
                  <a:srgbClr val="CC32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No</a:t>
            </a:r>
            <a:endParaRPr sz="2400">
              <a:latin typeface="Times New Roman"/>
              <a:cs typeface="Times New Roman"/>
            </a:endParaRPr>
          </a:p>
          <a:p>
            <a:pPr marL="1231900" indent="-3048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232535" algn="l"/>
              </a:tabLst>
            </a:pPr>
            <a:r>
              <a:rPr sz="2400" b="1" dirty="0">
                <a:solidFill>
                  <a:srgbClr val="CC3200"/>
                </a:solidFill>
                <a:latin typeface="Times New Roman"/>
                <a:cs typeface="Times New Roman"/>
              </a:rPr>
              <a:t>Depletion</a:t>
            </a:r>
            <a:r>
              <a:rPr sz="2400" b="1" spc="-25" dirty="0">
                <a:solidFill>
                  <a:srgbClr val="CC32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C3200"/>
                </a:solidFill>
                <a:latin typeface="Times New Roman"/>
                <a:cs typeface="Times New Roman"/>
              </a:rPr>
              <a:t>implant</a:t>
            </a:r>
            <a:endParaRPr sz="2400">
              <a:latin typeface="Times New Roman"/>
              <a:cs typeface="Times New Roman"/>
            </a:endParaRPr>
          </a:p>
          <a:p>
            <a:pPr marL="1231900" indent="-3048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232535" algn="l"/>
              </a:tabLst>
            </a:pP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Buried </a:t>
            </a:r>
            <a:r>
              <a:rPr sz="2400" b="1" dirty="0">
                <a:solidFill>
                  <a:srgbClr val="CC3200"/>
                </a:solidFill>
                <a:latin typeface="Times New Roman"/>
                <a:cs typeface="Times New Roman"/>
              </a:rPr>
              <a:t>contact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3200"/>
              </a:buClr>
              <a:buFont typeface="Times New Roman"/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Additional</a:t>
            </a:r>
            <a:r>
              <a:rPr sz="2400" b="1" spc="-1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rules</a:t>
            </a:r>
            <a:endParaRPr sz="2400">
              <a:latin typeface="Times New Roman"/>
              <a:cs typeface="Times New Roman"/>
            </a:endParaRPr>
          </a:p>
          <a:p>
            <a:pPr marL="1384300" lvl="1" indent="-3048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384935" algn="l"/>
              </a:tabLst>
            </a:pPr>
            <a:r>
              <a:rPr sz="2400" b="1" dirty="0">
                <a:solidFill>
                  <a:srgbClr val="009898"/>
                </a:solidFill>
                <a:latin typeface="Times New Roman"/>
                <a:cs typeface="Times New Roman"/>
              </a:rPr>
              <a:t>Definition of </a:t>
            </a:r>
            <a:r>
              <a:rPr sz="2400" b="1" spc="-5" dirty="0">
                <a:solidFill>
                  <a:srgbClr val="009898"/>
                </a:solidFill>
                <a:latin typeface="Times New Roman"/>
                <a:cs typeface="Times New Roman"/>
              </a:rPr>
              <a:t>n-well</a:t>
            </a:r>
            <a:r>
              <a:rPr sz="2400" b="1" spc="-35" dirty="0">
                <a:solidFill>
                  <a:srgbClr val="009898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9898"/>
                </a:solidFill>
                <a:latin typeface="Times New Roman"/>
                <a:cs typeface="Times New Roman"/>
              </a:rPr>
              <a:t>area</a:t>
            </a:r>
            <a:endParaRPr sz="2400">
              <a:latin typeface="Times New Roman"/>
              <a:cs typeface="Times New Roman"/>
            </a:endParaRPr>
          </a:p>
          <a:p>
            <a:pPr marL="1377950" lvl="1" indent="-29845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378585" algn="l"/>
              </a:tabLst>
            </a:pPr>
            <a:r>
              <a:rPr sz="2400" b="1" spc="-10" dirty="0">
                <a:solidFill>
                  <a:srgbClr val="009898"/>
                </a:solidFill>
                <a:latin typeface="Times New Roman"/>
                <a:cs typeface="Times New Roman"/>
              </a:rPr>
              <a:t>Threshold </a:t>
            </a:r>
            <a:r>
              <a:rPr sz="2400" b="1" dirty="0">
                <a:solidFill>
                  <a:srgbClr val="009898"/>
                </a:solidFill>
                <a:latin typeface="Times New Roman"/>
                <a:cs typeface="Times New Roman"/>
              </a:rPr>
              <a:t>implant </a:t>
            </a:r>
            <a:r>
              <a:rPr sz="2400" b="1" spc="-5" dirty="0">
                <a:solidFill>
                  <a:srgbClr val="009898"/>
                </a:solidFill>
                <a:latin typeface="Times New Roman"/>
                <a:cs typeface="Times New Roman"/>
              </a:rPr>
              <a:t>of two </a:t>
            </a:r>
            <a:r>
              <a:rPr sz="2400" b="1" dirty="0">
                <a:solidFill>
                  <a:srgbClr val="009898"/>
                </a:solidFill>
                <a:latin typeface="Times New Roman"/>
                <a:cs typeface="Times New Roman"/>
              </a:rPr>
              <a:t>types of</a:t>
            </a:r>
            <a:r>
              <a:rPr sz="2400" b="1" spc="-15" dirty="0">
                <a:solidFill>
                  <a:srgbClr val="009898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9898"/>
                </a:solidFill>
                <a:latin typeface="Times New Roman"/>
                <a:cs typeface="Times New Roman"/>
              </a:rPr>
              <a:t>transistor</a:t>
            </a:r>
            <a:endParaRPr sz="2400">
              <a:latin typeface="Times New Roman"/>
              <a:cs typeface="Times New Roman"/>
            </a:endParaRPr>
          </a:p>
          <a:p>
            <a:pPr marL="1384300" marR="5080" lvl="1" indent="-3048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384935" algn="l"/>
              </a:tabLst>
            </a:pPr>
            <a:r>
              <a:rPr sz="2400" b="1" dirty="0">
                <a:solidFill>
                  <a:srgbClr val="009898"/>
                </a:solidFill>
                <a:latin typeface="Times New Roman"/>
                <a:cs typeface="Times New Roman"/>
              </a:rPr>
              <a:t>Definition of </a:t>
            </a:r>
            <a:r>
              <a:rPr sz="2400" b="1" spc="-10" dirty="0">
                <a:solidFill>
                  <a:srgbClr val="009898"/>
                </a:solidFill>
                <a:latin typeface="Times New Roman"/>
                <a:cs typeface="Times New Roman"/>
              </a:rPr>
              <a:t>source </a:t>
            </a:r>
            <a:r>
              <a:rPr sz="2400" b="1" spc="-5" dirty="0">
                <a:solidFill>
                  <a:srgbClr val="009898"/>
                </a:solidFill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rgbClr val="009898"/>
                </a:solidFill>
                <a:latin typeface="Times New Roman"/>
                <a:cs typeface="Times New Roman"/>
              </a:rPr>
              <a:t>drains </a:t>
            </a:r>
            <a:r>
              <a:rPr sz="2400" b="1" spc="-10" dirty="0">
                <a:solidFill>
                  <a:srgbClr val="009898"/>
                </a:solidFill>
                <a:latin typeface="Times New Roman"/>
                <a:cs typeface="Times New Roman"/>
              </a:rPr>
              <a:t>regions </a:t>
            </a:r>
            <a:r>
              <a:rPr sz="2400" b="1" dirty="0">
                <a:solidFill>
                  <a:srgbClr val="009898"/>
                </a:solidFill>
                <a:latin typeface="Times New Roman"/>
                <a:cs typeface="Times New Roman"/>
              </a:rPr>
              <a:t>for</a:t>
            </a:r>
            <a:r>
              <a:rPr sz="2400" b="1" spc="-114" dirty="0">
                <a:solidFill>
                  <a:srgbClr val="009898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9898"/>
                </a:solidFill>
                <a:latin typeface="Times New Roman"/>
                <a:cs typeface="Times New Roman"/>
              </a:rPr>
              <a:t>the  NMOS </a:t>
            </a:r>
            <a:r>
              <a:rPr sz="2400" b="1" spc="-5" dirty="0">
                <a:solidFill>
                  <a:srgbClr val="009898"/>
                </a:solidFill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rgbClr val="009898"/>
                </a:solidFill>
                <a:latin typeface="Times New Roman"/>
                <a:cs typeface="Times New Roman"/>
              </a:rPr>
              <a:t>PMOS.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94776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8" y="461589"/>
            <a:ext cx="5090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Rules </a:t>
            </a:r>
            <a:r>
              <a:rPr sz="4400" b="0" spc="-2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layout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897502"/>
            <a:ext cx="763015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indent="-915035">
              <a:lnSpc>
                <a:spcPct val="150000"/>
              </a:lnSpc>
              <a:spcBef>
                <a:spcPts val="100"/>
              </a:spcBef>
            </a:pPr>
            <a:r>
              <a:rPr sz="2400" b="1" spc="-114" dirty="0">
                <a:latin typeface="Times New Roman"/>
                <a:cs typeface="Times New Roman"/>
              </a:rPr>
              <a:t>To </a:t>
            </a:r>
            <a:r>
              <a:rPr sz="2400" b="1" spc="-10" dirty="0">
                <a:latin typeface="Times New Roman"/>
                <a:cs typeface="Times New Roman"/>
              </a:rPr>
              <a:t>ensure </a:t>
            </a:r>
            <a:r>
              <a:rPr sz="2400" b="1" dirty="0">
                <a:latin typeface="Times New Roman"/>
                <a:cs typeface="Times New Roman"/>
              </a:rPr>
              <a:t>the separation of the PMOS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NMOS devices,  </a:t>
            </a:r>
            <a:r>
              <a:rPr sz="2400" b="1" spc="-5" dirty="0">
                <a:latin typeface="Times New Roman"/>
                <a:cs typeface="Times New Roman"/>
              </a:rPr>
              <a:t>n-well supporting </a:t>
            </a:r>
            <a:r>
              <a:rPr sz="2400" b="1" dirty="0">
                <a:latin typeface="Times New Roman"/>
                <a:cs typeface="Times New Roman"/>
              </a:rPr>
              <a:t>PMOS is 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6</a:t>
            </a:r>
            <a:r>
              <a:rPr sz="2000" b="1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r>
              <a:rPr sz="2000" b="1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away </a:t>
            </a:r>
            <a:r>
              <a:rPr sz="2400" b="1" spc="-15" dirty="0">
                <a:latin typeface="Times New Roman"/>
                <a:cs typeface="Times New Roman"/>
              </a:rPr>
              <a:t>from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active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area </a:t>
            </a:r>
            <a:r>
              <a:rPr sz="2400" b="1" dirty="0">
                <a:latin typeface="Times New Roman"/>
                <a:cs typeface="Times New Roman"/>
              </a:rPr>
              <a:t>of NMOS </a:t>
            </a:r>
            <a:r>
              <a:rPr sz="2400" b="1" spc="-20" dirty="0">
                <a:latin typeface="Times New Roman"/>
                <a:cs typeface="Times New Roman"/>
              </a:rPr>
              <a:t>transistor.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3955265"/>
            <a:ext cx="2160270" cy="18548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Why?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b="1" spc="-35" dirty="0">
                <a:latin typeface="Times New Roman"/>
                <a:cs typeface="Times New Roman"/>
              </a:rPr>
              <a:t>Avoids </a:t>
            </a:r>
            <a:r>
              <a:rPr sz="2400" b="1" dirty="0">
                <a:latin typeface="Times New Roman"/>
                <a:cs typeface="Times New Roman"/>
              </a:rPr>
              <a:t>overlap  of the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associated  </a:t>
            </a:r>
            <a:r>
              <a:rPr sz="2400" b="1" spc="-10" dirty="0">
                <a:latin typeface="Times New Roman"/>
                <a:cs typeface="Times New Roman"/>
              </a:rPr>
              <a:t>regions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5600" y="3886200"/>
            <a:ext cx="2133600" cy="1752600"/>
          </a:xfrm>
          <a:prstGeom prst="rect">
            <a:avLst/>
          </a:prstGeom>
          <a:solidFill>
            <a:srgbClr val="CCFFCC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67691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n-well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9600" y="44958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0" y="685800"/>
                </a:moveTo>
                <a:lnTo>
                  <a:pt x="914400" y="685800"/>
                </a:lnTo>
                <a:lnTo>
                  <a:pt x="91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0" y="4495800"/>
            <a:ext cx="914400" cy="68580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15049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185"/>
              </a:spcBef>
            </a:pPr>
            <a:r>
              <a:rPr sz="2400" dirty="0">
                <a:latin typeface="Times New Roman"/>
                <a:cs typeface="Times New Roman"/>
              </a:rPr>
              <a:t>n+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3878" y="4715019"/>
            <a:ext cx="1372235" cy="171450"/>
          </a:xfrm>
          <a:custGeom>
            <a:avLst/>
            <a:gdLst/>
            <a:ahLst/>
            <a:cxnLst/>
            <a:rect l="l" t="t" r="r" b="b"/>
            <a:pathLst>
              <a:path w="1372234" h="171450">
                <a:moveTo>
                  <a:pt x="149687" y="0"/>
                </a:moveTo>
                <a:lnTo>
                  <a:pt x="142494" y="2390"/>
                </a:lnTo>
                <a:lnTo>
                  <a:pt x="0" y="85579"/>
                </a:lnTo>
                <a:lnTo>
                  <a:pt x="142494" y="168769"/>
                </a:lnTo>
                <a:lnTo>
                  <a:pt x="149687" y="171159"/>
                </a:lnTo>
                <a:lnTo>
                  <a:pt x="156998" y="170670"/>
                </a:lnTo>
                <a:lnTo>
                  <a:pt x="163595" y="167516"/>
                </a:lnTo>
                <a:lnTo>
                  <a:pt x="168645" y="161911"/>
                </a:lnTo>
                <a:lnTo>
                  <a:pt x="171041" y="154714"/>
                </a:lnTo>
                <a:lnTo>
                  <a:pt x="170554" y="147397"/>
                </a:lnTo>
                <a:lnTo>
                  <a:pt x="167398" y="140794"/>
                </a:lnTo>
                <a:lnTo>
                  <a:pt x="161787" y="135740"/>
                </a:lnTo>
                <a:lnTo>
                  <a:pt x="108454" y="104629"/>
                </a:lnTo>
                <a:lnTo>
                  <a:pt x="37856" y="104629"/>
                </a:lnTo>
                <a:lnTo>
                  <a:pt x="37856" y="66529"/>
                </a:lnTo>
                <a:lnTo>
                  <a:pt x="108454" y="66529"/>
                </a:lnTo>
                <a:lnTo>
                  <a:pt x="161787" y="35418"/>
                </a:lnTo>
                <a:lnTo>
                  <a:pt x="167398" y="30365"/>
                </a:lnTo>
                <a:lnTo>
                  <a:pt x="170554" y="23762"/>
                </a:lnTo>
                <a:lnTo>
                  <a:pt x="171041" y="16445"/>
                </a:lnTo>
                <a:lnTo>
                  <a:pt x="168645" y="9248"/>
                </a:lnTo>
                <a:lnTo>
                  <a:pt x="163595" y="3643"/>
                </a:lnTo>
                <a:lnTo>
                  <a:pt x="156998" y="488"/>
                </a:lnTo>
                <a:lnTo>
                  <a:pt x="149687" y="0"/>
                </a:lnTo>
                <a:close/>
              </a:path>
              <a:path w="1372234" h="171450">
                <a:moveTo>
                  <a:pt x="1296046" y="85579"/>
                </a:moveTo>
                <a:lnTo>
                  <a:pt x="1210056" y="135740"/>
                </a:lnTo>
                <a:lnTo>
                  <a:pt x="1204445" y="140794"/>
                </a:lnTo>
                <a:lnTo>
                  <a:pt x="1201289" y="147397"/>
                </a:lnTo>
                <a:lnTo>
                  <a:pt x="1200802" y="154714"/>
                </a:lnTo>
                <a:lnTo>
                  <a:pt x="1203198" y="161911"/>
                </a:lnTo>
                <a:lnTo>
                  <a:pt x="1208248" y="167516"/>
                </a:lnTo>
                <a:lnTo>
                  <a:pt x="1214845" y="170670"/>
                </a:lnTo>
                <a:lnTo>
                  <a:pt x="1222156" y="171159"/>
                </a:lnTo>
                <a:lnTo>
                  <a:pt x="1229349" y="168769"/>
                </a:lnTo>
                <a:lnTo>
                  <a:pt x="1339213" y="104629"/>
                </a:lnTo>
                <a:lnTo>
                  <a:pt x="1334018" y="104629"/>
                </a:lnTo>
                <a:lnTo>
                  <a:pt x="1334018" y="102094"/>
                </a:lnTo>
                <a:lnTo>
                  <a:pt x="1324356" y="102094"/>
                </a:lnTo>
                <a:lnTo>
                  <a:pt x="1296046" y="85579"/>
                </a:lnTo>
                <a:close/>
              </a:path>
              <a:path w="1372234" h="171450">
                <a:moveTo>
                  <a:pt x="108454" y="66529"/>
                </a:moveTo>
                <a:lnTo>
                  <a:pt x="37856" y="66529"/>
                </a:lnTo>
                <a:lnTo>
                  <a:pt x="37856" y="104629"/>
                </a:lnTo>
                <a:lnTo>
                  <a:pt x="108454" y="104629"/>
                </a:lnTo>
                <a:lnTo>
                  <a:pt x="104107" y="102094"/>
                </a:lnTo>
                <a:lnTo>
                  <a:pt x="47487" y="102094"/>
                </a:lnTo>
                <a:lnTo>
                  <a:pt x="47487" y="69065"/>
                </a:lnTo>
                <a:lnTo>
                  <a:pt x="104107" y="69065"/>
                </a:lnTo>
                <a:lnTo>
                  <a:pt x="108454" y="66529"/>
                </a:lnTo>
                <a:close/>
              </a:path>
              <a:path w="1372234" h="171450">
                <a:moveTo>
                  <a:pt x="1263389" y="66529"/>
                </a:moveTo>
                <a:lnTo>
                  <a:pt x="108454" y="66529"/>
                </a:lnTo>
                <a:lnTo>
                  <a:pt x="75797" y="85579"/>
                </a:lnTo>
                <a:lnTo>
                  <a:pt x="108454" y="104629"/>
                </a:lnTo>
                <a:lnTo>
                  <a:pt x="1263389" y="104629"/>
                </a:lnTo>
                <a:lnTo>
                  <a:pt x="1296046" y="85579"/>
                </a:lnTo>
                <a:lnTo>
                  <a:pt x="1263389" y="66529"/>
                </a:lnTo>
                <a:close/>
              </a:path>
              <a:path w="1372234" h="171450">
                <a:moveTo>
                  <a:pt x="1339213" y="66529"/>
                </a:moveTo>
                <a:lnTo>
                  <a:pt x="1334018" y="66529"/>
                </a:lnTo>
                <a:lnTo>
                  <a:pt x="1334018" y="104629"/>
                </a:lnTo>
                <a:lnTo>
                  <a:pt x="1339213" y="104629"/>
                </a:lnTo>
                <a:lnTo>
                  <a:pt x="1371843" y="85579"/>
                </a:lnTo>
                <a:lnTo>
                  <a:pt x="1339213" y="66529"/>
                </a:lnTo>
                <a:close/>
              </a:path>
              <a:path w="1372234" h="171450">
                <a:moveTo>
                  <a:pt x="47487" y="69065"/>
                </a:moveTo>
                <a:lnTo>
                  <a:pt x="47487" y="102094"/>
                </a:lnTo>
                <a:lnTo>
                  <a:pt x="75797" y="85579"/>
                </a:lnTo>
                <a:lnTo>
                  <a:pt x="47487" y="69065"/>
                </a:lnTo>
                <a:close/>
              </a:path>
              <a:path w="1372234" h="171450">
                <a:moveTo>
                  <a:pt x="75797" y="85579"/>
                </a:moveTo>
                <a:lnTo>
                  <a:pt x="47487" y="102094"/>
                </a:lnTo>
                <a:lnTo>
                  <a:pt x="104107" y="102094"/>
                </a:lnTo>
                <a:lnTo>
                  <a:pt x="75797" y="85579"/>
                </a:lnTo>
                <a:close/>
              </a:path>
              <a:path w="1372234" h="171450">
                <a:moveTo>
                  <a:pt x="1324356" y="69065"/>
                </a:moveTo>
                <a:lnTo>
                  <a:pt x="1296046" y="85579"/>
                </a:lnTo>
                <a:lnTo>
                  <a:pt x="1324356" y="102094"/>
                </a:lnTo>
                <a:lnTo>
                  <a:pt x="1324356" y="69065"/>
                </a:lnTo>
                <a:close/>
              </a:path>
              <a:path w="1372234" h="171450">
                <a:moveTo>
                  <a:pt x="1334018" y="69065"/>
                </a:moveTo>
                <a:lnTo>
                  <a:pt x="1324356" y="69065"/>
                </a:lnTo>
                <a:lnTo>
                  <a:pt x="1324356" y="102094"/>
                </a:lnTo>
                <a:lnTo>
                  <a:pt x="1334018" y="102094"/>
                </a:lnTo>
                <a:lnTo>
                  <a:pt x="1334018" y="69065"/>
                </a:lnTo>
                <a:close/>
              </a:path>
              <a:path w="1372234" h="171450">
                <a:moveTo>
                  <a:pt x="104107" y="69065"/>
                </a:moveTo>
                <a:lnTo>
                  <a:pt x="47487" y="69065"/>
                </a:lnTo>
                <a:lnTo>
                  <a:pt x="75797" y="85579"/>
                </a:lnTo>
                <a:lnTo>
                  <a:pt x="104107" y="69065"/>
                </a:lnTo>
                <a:close/>
              </a:path>
              <a:path w="1372234" h="171450">
                <a:moveTo>
                  <a:pt x="1222156" y="0"/>
                </a:moveTo>
                <a:lnTo>
                  <a:pt x="1214845" y="488"/>
                </a:lnTo>
                <a:lnTo>
                  <a:pt x="1208248" y="3643"/>
                </a:lnTo>
                <a:lnTo>
                  <a:pt x="1203198" y="9248"/>
                </a:lnTo>
                <a:lnTo>
                  <a:pt x="1200802" y="16445"/>
                </a:lnTo>
                <a:lnTo>
                  <a:pt x="1201289" y="23762"/>
                </a:lnTo>
                <a:lnTo>
                  <a:pt x="1204445" y="30365"/>
                </a:lnTo>
                <a:lnTo>
                  <a:pt x="1210056" y="35418"/>
                </a:lnTo>
                <a:lnTo>
                  <a:pt x="1296046" y="85579"/>
                </a:lnTo>
                <a:lnTo>
                  <a:pt x="1324356" y="69065"/>
                </a:lnTo>
                <a:lnTo>
                  <a:pt x="1334018" y="69065"/>
                </a:lnTo>
                <a:lnTo>
                  <a:pt x="1334018" y="66529"/>
                </a:lnTo>
                <a:lnTo>
                  <a:pt x="1339213" y="66529"/>
                </a:lnTo>
                <a:lnTo>
                  <a:pt x="1229349" y="2390"/>
                </a:lnTo>
                <a:lnTo>
                  <a:pt x="12221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98900" y="4824220"/>
            <a:ext cx="31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6</a:t>
            </a:r>
            <a:r>
              <a:rPr sz="2000" b="1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2400" y="3962400"/>
            <a:ext cx="457200" cy="1752600"/>
          </a:xfrm>
          <a:custGeom>
            <a:avLst/>
            <a:gdLst/>
            <a:ahLst/>
            <a:cxnLst/>
            <a:rect l="l" t="t" r="r" b="b"/>
            <a:pathLst>
              <a:path w="457200" h="1752600">
                <a:moveTo>
                  <a:pt x="0" y="1752600"/>
                </a:moveTo>
                <a:lnTo>
                  <a:pt x="457200" y="1752600"/>
                </a:lnTo>
                <a:lnTo>
                  <a:pt x="4572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0" y="3962400"/>
            <a:ext cx="457200" cy="1752600"/>
          </a:xfrm>
          <a:custGeom>
            <a:avLst/>
            <a:gdLst/>
            <a:ahLst/>
            <a:cxnLst/>
            <a:rect l="l" t="t" r="r" b="b"/>
            <a:pathLst>
              <a:path w="457200" h="1752600">
                <a:moveTo>
                  <a:pt x="0" y="1752599"/>
                </a:moveTo>
                <a:lnTo>
                  <a:pt x="457199" y="1752599"/>
                </a:lnTo>
                <a:lnTo>
                  <a:pt x="457199" y="0"/>
                </a:lnTo>
                <a:lnTo>
                  <a:pt x="0" y="0"/>
                </a:lnTo>
                <a:lnTo>
                  <a:pt x="0" y="1752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268</a:t>
            </a:r>
          </a:p>
        </p:txBody>
      </p:sp>
    </p:spTree>
    <p:extLst>
      <p:ext uri="{BB962C8B-B14F-4D97-AF65-F5344CB8AC3E}">
        <p14:creationId xmlns:p14="http://schemas.microsoft.com/office/powerpoint/2010/main" val="33332944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8" y="461589"/>
            <a:ext cx="5090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Rules </a:t>
            </a:r>
            <a:r>
              <a:rPr sz="4400" b="0" spc="-2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layout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0800" y="2362199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1219200"/>
                </a:moveTo>
                <a:lnTo>
                  <a:pt x="914400" y="1219200"/>
                </a:lnTo>
                <a:lnTo>
                  <a:pt x="9144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2362200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1219199"/>
                </a:moveTo>
                <a:lnTo>
                  <a:pt x="914399" y="1219199"/>
                </a:lnTo>
                <a:lnTo>
                  <a:pt x="914399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35814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400" y="4419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0" y="3581400"/>
            <a:ext cx="457200" cy="1143000"/>
          </a:xfrm>
          <a:custGeom>
            <a:avLst/>
            <a:gdLst/>
            <a:ahLst/>
            <a:cxnLst/>
            <a:rect l="l" t="t" r="r" b="b"/>
            <a:pathLst>
              <a:path w="457200" h="1143000">
                <a:moveTo>
                  <a:pt x="0" y="1142999"/>
                </a:moveTo>
                <a:lnTo>
                  <a:pt x="457199" y="1142999"/>
                </a:lnTo>
                <a:lnTo>
                  <a:pt x="4571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00" y="2590799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0" y="762000"/>
                </a:moveTo>
                <a:lnTo>
                  <a:pt x="457200" y="762000"/>
                </a:lnTo>
                <a:lnTo>
                  <a:pt x="457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2590800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0" y="761999"/>
                </a:moveTo>
                <a:lnTo>
                  <a:pt x="457199" y="761999"/>
                </a:lnTo>
                <a:lnTo>
                  <a:pt x="457199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0800" y="47244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914400" y="914400"/>
                </a:lnTo>
                <a:lnTo>
                  <a:pt x="914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0" y="47244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399"/>
                </a:moveTo>
                <a:lnTo>
                  <a:pt x="914399" y="914399"/>
                </a:lnTo>
                <a:lnTo>
                  <a:pt x="914399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9400" y="4953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200"/>
                </a:moveTo>
                <a:lnTo>
                  <a:pt x="533400" y="457200"/>
                </a:lnTo>
                <a:lnTo>
                  <a:pt x="533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9400" y="4953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199"/>
                </a:moveTo>
                <a:lnTo>
                  <a:pt x="533399" y="457199"/>
                </a:lnTo>
                <a:lnTo>
                  <a:pt x="5333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7400" y="1752600"/>
            <a:ext cx="1981200" cy="4419600"/>
          </a:xfrm>
          <a:custGeom>
            <a:avLst/>
            <a:gdLst/>
            <a:ahLst/>
            <a:cxnLst/>
            <a:rect l="l" t="t" r="r" b="b"/>
            <a:pathLst>
              <a:path w="1981200" h="4419600">
                <a:moveTo>
                  <a:pt x="0" y="4419599"/>
                </a:moveTo>
                <a:lnTo>
                  <a:pt x="1981199" y="4419599"/>
                </a:lnTo>
                <a:lnTo>
                  <a:pt x="1981199" y="0"/>
                </a:lnTo>
                <a:lnTo>
                  <a:pt x="0" y="0"/>
                </a:lnTo>
                <a:lnTo>
                  <a:pt x="0" y="4419599"/>
                </a:lnTo>
                <a:close/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0200" y="3886200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533400"/>
                </a:moveTo>
                <a:lnTo>
                  <a:pt x="2209800" y="533400"/>
                </a:lnTo>
                <a:lnTo>
                  <a:pt x="22098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0200" y="3886200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533399"/>
                </a:moveTo>
                <a:lnTo>
                  <a:pt x="2209799" y="533399"/>
                </a:lnTo>
                <a:lnTo>
                  <a:pt x="2209799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1706" y="1752477"/>
            <a:ext cx="132715" cy="610235"/>
          </a:xfrm>
          <a:custGeom>
            <a:avLst/>
            <a:gdLst/>
            <a:ahLst/>
            <a:cxnLst/>
            <a:rect l="l" t="t" r="r" b="b"/>
            <a:pathLst>
              <a:path w="132715" h="610235">
                <a:moveTo>
                  <a:pt x="15880" y="479419"/>
                </a:moveTo>
                <a:lnTo>
                  <a:pt x="9144" y="483351"/>
                </a:lnTo>
                <a:lnTo>
                  <a:pt x="2286" y="487283"/>
                </a:lnTo>
                <a:lnTo>
                  <a:pt x="0" y="496062"/>
                </a:lnTo>
                <a:lnTo>
                  <a:pt x="3931" y="502920"/>
                </a:lnTo>
                <a:lnTo>
                  <a:pt x="66294" y="609843"/>
                </a:lnTo>
                <a:lnTo>
                  <a:pt x="82880" y="581406"/>
                </a:lnTo>
                <a:lnTo>
                  <a:pt x="51937" y="581406"/>
                </a:lnTo>
                <a:lnTo>
                  <a:pt x="51937" y="528572"/>
                </a:lnTo>
                <a:lnTo>
                  <a:pt x="28590" y="488563"/>
                </a:lnTo>
                <a:lnTo>
                  <a:pt x="24627" y="481705"/>
                </a:lnTo>
                <a:lnTo>
                  <a:pt x="15880" y="479419"/>
                </a:lnTo>
                <a:close/>
              </a:path>
              <a:path w="132715" h="610235">
                <a:moveTo>
                  <a:pt x="51937" y="528572"/>
                </a:moveTo>
                <a:lnTo>
                  <a:pt x="51937" y="581406"/>
                </a:lnTo>
                <a:lnTo>
                  <a:pt x="80528" y="581406"/>
                </a:lnTo>
                <a:lnTo>
                  <a:pt x="80528" y="574273"/>
                </a:lnTo>
                <a:lnTo>
                  <a:pt x="53980" y="574273"/>
                </a:lnTo>
                <a:lnTo>
                  <a:pt x="66297" y="553179"/>
                </a:lnTo>
                <a:lnTo>
                  <a:pt x="51937" y="528572"/>
                </a:lnTo>
                <a:close/>
              </a:path>
              <a:path w="132715" h="610235">
                <a:moveTo>
                  <a:pt x="116707" y="479419"/>
                </a:moveTo>
                <a:lnTo>
                  <a:pt x="107960" y="481705"/>
                </a:lnTo>
                <a:lnTo>
                  <a:pt x="104028" y="488563"/>
                </a:lnTo>
                <a:lnTo>
                  <a:pt x="80528" y="528808"/>
                </a:lnTo>
                <a:lnTo>
                  <a:pt x="80528" y="581406"/>
                </a:lnTo>
                <a:lnTo>
                  <a:pt x="82880" y="581406"/>
                </a:lnTo>
                <a:lnTo>
                  <a:pt x="128656" y="502920"/>
                </a:lnTo>
                <a:lnTo>
                  <a:pt x="132588" y="496062"/>
                </a:lnTo>
                <a:lnTo>
                  <a:pt x="130302" y="487283"/>
                </a:lnTo>
                <a:lnTo>
                  <a:pt x="123444" y="483351"/>
                </a:lnTo>
                <a:lnTo>
                  <a:pt x="116707" y="479419"/>
                </a:lnTo>
                <a:close/>
              </a:path>
              <a:path w="132715" h="610235">
                <a:moveTo>
                  <a:pt x="66297" y="553179"/>
                </a:moveTo>
                <a:lnTo>
                  <a:pt x="53980" y="574273"/>
                </a:lnTo>
                <a:lnTo>
                  <a:pt x="78607" y="574273"/>
                </a:lnTo>
                <a:lnTo>
                  <a:pt x="66297" y="553179"/>
                </a:lnTo>
                <a:close/>
              </a:path>
              <a:path w="132715" h="610235">
                <a:moveTo>
                  <a:pt x="80528" y="528808"/>
                </a:moveTo>
                <a:lnTo>
                  <a:pt x="66297" y="553179"/>
                </a:lnTo>
                <a:lnTo>
                  <a:pt x="78607" y="574273"/>
                </a:lnTo>
                <a:lnTo>
                  <a:pt x="80528" y="574273"/>
                </a:lnTo>
                <a:lnTo>
                  <a:pt x="80528" y="528808"/>
                </a:lnTo>
                <a:close/>
              </a:path>
              <a:path w="132715" h="610235">
                <a:moveTo>
                  <a:pt x="66297" y="56641"/>
                </a:moveTo>
                <a:lnTo>
                  <a:pt x="51937" y="81257"/>
                </a:lnTo>
                <a:lnTo>
                  <a:pt x="51937" y="528572"/>
                </a:lnTo>
                <a:lnTo>
                  <a:pt x="66297" y="553179"/>
                </a:lnTo>
                <a:lnTo>
                  <a:pt x="80528" y="528808"/>
                </a:lnTo>
                <a:lnTo>
                  <a:pt x="80528" y="81020"/>
                </a:lnTo>
                <a:lnTo>
                  <a:pt x="66297" y="56641"/>
                </a:lnTo>
                <a:close/>
              </a:path>
              <a:path w="132715" h="610235">
                <a:moveTo>
                  <a:pt x="66294" y="0"/>
                </a:moveTo>
                <a:lnTo>
                  <a:pt x="3931" y="106923"/>
                </a:lnTo>
                <a:lnTo>
                  <a:pt x="0" y="113781"/>
                </a:lnTo>
                <a:lnTo>
                  <a:pt x="2286" y="122560"/>
                </a:lnTo>
                <a:lnTo>
                  <a:pt x="9144" y="126492"/>
                </a:lnTo>
                <a:lnTo>
                  <a:pt x="15880" y="130423"/>
                </a:lnTo>
                <a:lnTo>
                  <a:pt x="24627" y="128137"/>
                </a:lnTo>
                <a:lnTo>
                  <a:pt x="28590" y="121279"/>
                </a:lnTo>
                <a:lnTo>
                  <a:pt x="51937" y="81257"/>
                </a:lnTo>
                <a:lnTo>
                  <a:pt x="51937" y="28437"/>
                </a:lnTo>
                <a:lnTo>
                  <a:pt x="82880" y="28437"/>
                </a:lnTo>
                <a:lnTo>
                  <a:pt x="66294" y="0"/>
                </a:lnTo>
                <a:close/>
              </a:path>
              <a:path w="132715" h="610235">
                <a:moveTo>
                  <a:pt x="82880" y="28437"/>
                </a:moveTo>
                <a:lnTo>
                  <a:pt x="80528" y="28437"/>
                </a:lnTo>
                <a:lnTo>
                  <a:pt x="80528" y="81020"/>
                </a:lnTo>
                <a:lnTo>
                  <a:pt x="104028" y="121279"/>
                </a:lnTo>
                <a:lnTo>
                  <a:pt x="107960" y="128137"/>
                </a:lnTo>
                <a:lnTo>
                  <a:pt x="116707" y="130423"/>
                </a:lnTo>
                <a:lnTo>
                  <a:pt x="123444" y="126492"/>
                </a:lnTo>
                <a:lnTo>
                  <a:pt x="130302" y="122560"/>
                </a:lnTo>
                <a:lnTo>
                  <a:pt x="132588" y="113781"/>
                </a:lnTo>
                <a:lnTo>
                  <a:pt x="128656" y="106923"/>
                </a:lnTo>
                <a:lnTo>
                  <a:pt x="82880" y="28437"/>
                </a:lnTo>
                <a:close/>
              </a:path>
              <a:path w="132715" h="610235">
                <a:moveTo>
                  <a:pt x="80528" y="28437"/>
                </a:moveTo>
                <a:lnTo>
                  <a:pt x="51937" y="28437"/>
                </a:lnTo>
                <a:lnTo>
                  <a:pt x="51937" y="81257"/>
                </a:lnTo>
                <a:lnTo>
                  <a:pt x="66297" y="56641"/>
                </a:lnTo>
                <a:lnTo>
                  <a:pt x="53980" y="35539"/>
                </a:lnTo>
                <a:lnTo>
                  <a:pt x="80528" y="35539"/>
                </a:lnTo>
                <a:lnTo>
                  <a:pt x="80528" y="28437"/>
                </a:lnTo>
                <a:close/>
              </a:path>
              <a:path w="132715" h="610235">
                <a:moveTo>
                  <a:pt x="80528" y="35539"/>
                </a:moveTo>
                <a:lnTo>
                  <a:pt x="78607" y="35539"/>
                </a:lnTo>
                <a:lnTo>
                  <a:pt x="66297" y="56641"/>
                </a:lnTo>
                <a:lnTo>
                  <a:pt x="80528" y="81020"/>
                </a:lnTo>
                <a:lnTo>
                  <a:pt x="80528" y="35539"/>
                </a:lnTo>
                <a:close/>
              </a:path>
              <a:path w="132715" h="610235">
                <a:moveTo>
                  <a:pt x="78607" y="35539"/>
                </a:moveTo>
                <a:lnTo>
                  <a:pt x="53980" y="35539"/>
                </a:lnTo>
                <a:lnTo>
                  <a:pt x="66297" y="56641"/>
                </a:lnTo>
                <a:lnTo>
                  <a:pt x="78607" y="35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5200" y="2928884"/>
            <a:ext cx="533400" cy="85725"/>
          </a:xfrm>
          <a:custGeom>
            <a:avLst/>
            <a:gdLst/>
            <a:ahLst/>
            <a:cxnLst/>
            <a:rect l="l" t="t" r="r" b="b"/>
            <a:pathLst>
              <a:path w="533400" h="85725">
                <a:moveTo>
                  <a:pt x="85740" y="0"/>
                </a:moveTo>
                <a:lnTo>
                  <a:pt x="0" y="42915"/>
                </a:lnTo>
                <a:lnTo>
                  <a:pt x="85740" y="85709"/>
                </a:lnTo>
                <a:lnTo>
                  <a:pt x="85740" y="57154"/>
                </a:lnTo>
                <a:lnTo>
                  <a:pt x="71384" y="57150"/>
                </a:lnTo>
                <a:lnTo>
                  <a:pt x="71384" y="28559"/>
                </a:lnTo>
                <a:lnTo>
                  <a:pt x="85740" y="28559"/>
                </a:lnTo>
                <a:lnTo>
                  <a:pt x="85740" y="0"/>
                </a:lnTo>
                <a:close/>
              </a:path>
              <a:path w="533400" h="85725">
                <a:moveTo>
                  <a:pt x="447690" y="57267"/>
                </a:moveTo>
                <a:lnTo>
                  <a:pt x="447690" y="85709"/>
                </a:lnTo>
                <a:lnTo>
                  <a:pt x="504646" y="57271"/>
                </a:lnTo>
                <a:lnTo>
                  <a:pt x="447690" y="57267"/>
                </a:lnTo>
                <a:close/>
              </a:path>
              <a:path w="533400" h="85725">
                <a:moveTo>
                  <a:pt x="447690" y="28677"/>
                </a:moveTo>
                <a:lnTo>
                  <a:pt x="447690" y="57267"/>
                </a:lnTo>
                <a:lnTo>
                  <a:pt x="461893" y="57271"/>
                </a:lnTo>
                <a:lnTo>
                  <a:pt x="461893" y="28681"/>
                </a:lnTo>
                <a:lnTo>
                  <a:pt x="447690" y="28677"/>
                </a:lnTo>
                <a:close/>
              </a:path>
              <a:path w="533400" h="85725">
                <a:moveTo>
                  <a:pt x="447690" y="0"/>
                </a:moveTo>
                <a:lnTo>
                  <a:pt x="447690" y="28677"/>
                </a:lnTo>
                <a:lnTo>
                  <a:pt x="461893" y="28681"/>
                </a:lnTo>
                <a:lnTo>
                  <a:pt x="461893" y="57271"/>
                </a:lnTo>
                <a:lnTo>
                  <a:pt x="504655" y="57267"/>
                </a:lnTo>
                <a:lnTo>
                  <a:pt x="533400" y="42915"/>
                </a:lnTo>
                <a:lnTo>
                  <a:pt x="447690" y="0"/>
                </a:lnTo>
                <a:close/>
              </a:path>
              <a:path w="533400" h="85725">
                <a:moveTo>
                  <a:pt x="85740" y="28564"/>
                </a:moveTo>
                <a:lnTo>
                  <a:pt x="85740" y="57154"/>
                </a:lnTo>
                <a:lnTo>
                  <a:pt x="447690" y="57267"/>
                </a:lnTo>
                <a:lnTo>
                  <a:pt x="447690" y="28677"/>
                </a:lnTo>
                <a:lnTo>
                  <a:pt x="85740" y="28564"/>
                </a:lnTo>
                <a:close/>
              </a:path>
              <a:path w="533400" h="85725">
                <a:moveTo>
                  <a:pt x="71384" y="28559"/>
                </a:moveTo>
                <a:lnTo>
                  <a:pt x="71384" y="57150"/>
                </a:lnTo>
                <a:lnTo>
                  <a:pt x="85740" y="57154"/>
                </a:lnTo>
                <a:lnTo>
                  <a:pt x="85740" y="28564"/>
                </a:lnTo>
                <a:lnTo>
                  <a:pt x="71384" y="28559"/>
                </a:lnTo>
                <a:close/>
              </a:path>
              <a:path w="533400" h="85725">
                <a:moveTo>
                  <a:pt x="85740" y="28559"/>
                </a:moveTo>
                <a:lnTo>
                  <a:pt x="71384" y="28559"/>
                </a:lnTo>
                <a:lnTo>
                  <a:pt x="85740" y="28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72162" y="1851478"/>
            <a:ext cx="1971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85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2</a:t>
            </a:r>
            <a:r>
              <a:rPr sz="2000" b="1" spc="-5" dirty="0">
                <a:solidFill>
                  <a:srgbClr val="CC3200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269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99356" y="2994784"/>
            <a:ext cx="31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3200"/>
                </a:solidFill>
                <a:latin typeface="Times New Roman"/>
                <a:cs typeface="Times New Roman"/>
              </a:rPr>
              <a:t>2</a:t>
            </a:r>
            <a:r>
              <a:rPr sz="2000" b="1" dirty="0">
                <a:solidFill>
                  <a:srgbClr val="CC3200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1050" y="2537583"/>
            <a:ext cx="32962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N-well </a:t>
            </a:r>
            <a:r>
              <a:rPr sz="2400" b="1" dirty="0">
                <a:latin typeface="Times New Roman"/>
                <a:cs typeface="Times New Roman"/>
              </a:rPr>
              <a:t>must completely  </a:t>
            </a:r>
            <a:r>
              <a:rPr sz="2400" b="1" spc="-10" dirty="0">
                <a:latin typeface="Times New Roman"/>
                <a:cs typeface="Times New Roman"/>
              </a:rPr>
              <a:t>surround </a:t>
            </a:r>
            <a:r>
              <a:rPr sz="2400" b="1" dirty="0">
                <a:latin typeface="Times New Roman"/>
                <a:cs typeface="Times New Roman"/>
              </a:rPr>
              <a:t>the PMOS  </a:t>
            </a:r>
            <a:r>
              <a:rPr sz="2400" b="1" spc="-15" dirty="0">
                <a:latin typeface="Times New Roman"/>
                <a:cs typeface="Times New Roman"/>
              </a:rPr>
              <a:t>device’s </a:t>
            </a:r>
            <a:r>
              <a:rPr sz="2400" b="1" dirty="0">
                <a:latin typeface="Times New Roman"/>
                <a:cs typeface="Times New Roman"/>
              </a:rPr>
              <a:t>active </a:t>
            </a:r>
            <a:r>
              <a:rPr sz="2400" b="1" spc="-15" dirty="0">
                <a:latin typeface="Times New Roman"/>
                <a:cs typeface="Times New Roman"/>
              </a:rPr>
              <a:t>area </a:t>
            </a:r>
            <a:r>
              <a:rPr sz="2400" b="1" spc="-5" dirty="0">
                <a:latin typeface="Times New Roman"/>
                <a:cs typeface="Times New Roman"/>
              </a:rPr>
              <a:t>by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2</a:t>
            </a:r>
            <a:r>
              <a:rPr sz="2000" b="1" spc="5" dirty="0"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66399400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8" y="461589"/>
            <a:ext cx="5090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Rules </a:t>
            </a:r>
            <a:r>
              <a:rPr sz="4400" b="0" spc="-2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layout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2438399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1219200"/>
                </a:moveTo>
                <a:lnTo>
                  <a:pt x="914400" y="1219200"/>
                </a:lnTo>
                <a:lnTo>
                  <a:pt x="9144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2438400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1219199"/>
                </a:moveTo>
                <a:lnTo>
                  <a:pt x="914399" y="1219199"/>
                </a:lnTo>
                <a:lnTo>
                  <a:pt x="914399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3657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4495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600" y="3657600"/>
            <a:ext cx="457200" cy="1143000"/>
          </a:xfrm>
          <a:custGeom>
            <a:avLst/>
            <a:gdLst/>
            <a:ahLst/>
            <a:cxnLst/>
            <a:rect l="l" t="t" r="r" b="b"/>
            <a:pathLst>
              <a:path w="457200" h="1143000">
                <a:moveTo>
                  <a:pt x="0" y="1142999"/>
                </a:moveTo>
                <a:lnTo>
                  <a:pt x="457199" y="1142999"/>
                </a:lnTo>
                <a:lnTo>
                  <a:pt x="4571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2666999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0" y="762000"/>
                </a:moveTo>
                <a:lnTo>
                  <a:pt x="457200" y="762000"/>
                </a:lnTo>
                <a:lnTo>
                  <a:pt x="457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2667000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0" y="761999"/>
                </a:moveTo>
                <a:lnTo>
                  <a:pt x="457199" y="761999"/>
                </a:lnTo>
                <a:lnTo>
                  <a:pt x="457199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4800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914400" y="914400"/>
                </a:lnTo>
                <a:lnTo>
                  <a:pt x="914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4800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399"/>
                </a:moveTo>
                <a:lnTo>
                  <a:pt x="914399" y="914399"/>
                </a:lnTo>
                <a:lnTo>
                  <a:pt x="914399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0" y="5029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200"/>
                </a:moveTo>
                <a:lnTo>
                  <a:pt x="533400" y="457200"/>
                </a:lnTo>
                <a:lnTo>
                  <a:pt x="533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4600" y="5029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199"/>
                </a:moveTo>
                <a:lnTo>
                  <a:pt x="533399" y="457199"/>
                </a:lnTo>
                <a:lnTo>
                  <a:pt x="5333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2600" y="1828800"/>
            <a:ext cx="1981200" cy="4419600"/>
          </a:xfrm>
          <a:custGeom>
            <a:avLst/>
            <a:gdLst/>
            <a:ahLst/>
            <a:cxnLst/>
            <a:rect l="l" t="t" r="r" b="b"/>
            <a:pathLst>
              <a:path w="1981200" h="4419600">
                <a:moveTo>
                  <a:pt x="0" y="4419599"/>
                </a:moveTo>
                <a:lnTo>
                  <a:pt x="1981199" y="4419599"/>
                </a:lnTo>
                <a:lnTo>
                  <a:pt x="1981199" y="0"/>
                </a:lnTo>
                <a:lnTo>
                  <a:pt x="0" y="0"/>
                </a:lnTo>
                <a:lnTo>
                  <a:pt x="0" y="4419599"/>
                </a:lnTo>
                <a:close/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0" y="3962400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533400"/>
                </a:moveTo>
                <a:lnTo>
                  <a:pt x="2209800" y="533400"/>
                </a:lnTo>
                <a:lnTo>
                  <a:pt x="22098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5400" y="3962400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533399"/>
                </a:moveTo>
                <a:lnTo>
                  <a:pt x="2209799" y="533399"/>
                </a:lnTo>
                <a:lnTo>
                  <a:pt x="2209799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86906" y="1828677"/>
            <a:ext cx="132715" cy="610235"/>
          </a:xfrm>
          <a:custGeom>
            <a:avLst/>
            <a:gdLst/>
            <a:ahLst/>
            <a:cxnLst/>
            <a:rect l="l" t="t" r="r" b="b"/>
            <a:pathLst>
              <a:path w="132715" h="610235">
                <a:moveTo>
                  <a:pt x="15880" y="479419"/>
                </a:moveTo>
                <a:lnTo>
                  <a:pt x="9144" y="483351"/>
                </a:lnTo>
                <a:lnTo>
                  <a:pt x="2286" y="487283"/>
                </a:lnTo>
                <a:lnTo>
                  <a:pt x="0" y="496062"/>
                </a:lnTo>
                <a:lnTo>
                  <a:pt x="3931" y="502920"/>
                </a:lnTo>
                <a:lnTo>
                  <a:pt x="66294" y="609843"/>
                </a:lnTo>
                <a:lnTo>
                  <a:pt x="82880" y="581406"/>
                </a:lnTo>
                <a:lnTo>
                  <a:pt x="51937" y="581406"/>
                </a:lnTo>
                <a:lnTo>
                  <a:pt x="51937" y="528572"/>
                </a:lnTo>
                <a:lnTo>
                  <a:pt x="28590" y="488563"/>
                </a:lnTo>
                <a:lnTo>
                  <a:pt x="24627" y="481705"/>
                </a:lnTo>
                <a:lnTo>
                  <a:pt x="15880" y="479419"/>
                </a:lnTo>
                <a:close/>
              </a:path>
              <a:path w="132715" h="610235">
                <a:moveTo>
                  <a:pt x="51937" y="528572"/>
                </a:moveTo>
                <a:lnTo>
                  <a:pt x="51937" y="581406"/>
                </a:lnTo>
                <a:lnTo>
                  <a:pt x="80528" y="581406"/>
                </a:lnTo>
                <a:lnTo>
                  <a:pt x="80528" y="574273"/>
                </a:lnTo>
                <a:lnTo>
                  <a:pt x="53980" y="574273"/>
                </a:lnTo>
                <a:lnTo>
                  <a:pt x="66297" y="553179"/>
                </a:lnTo>
                <a:lnTo>
                  <a:pt x="51937" y="528572"/>
                </a:lnTo>
                <a:close/>
              </a:path>
              <a:path w="132715" h="610235">
                <a:moveTo>
                  <a:pt x="116707" y="479419"/>
                </a:moveTo>
                <a:lnTo>
                  <a:pt x="107960" y="481705"/>
                </a:lnTo>
                <a:lnTo>
                  <a:pt x="104028" y="488563"/>
                </a:lnTo>
                <a:lnTo>
                  <a:pt x="80528" y="528808"/>
                </a:lnTo>
                <a:lnTo>
                  <a:pt x="80528" y="581406"/>
                </a:lnTo>
                <a:lnTo>
                  <a:pt x="82880" y="581406"/>
                </a:lnTo>
                <a:lnTo>
                  <a:pt x="128656" y="502920"/>
                </a:lnTo>
                <a:lnTo>
                  <a:pt x="132588" y="496062"/>
                </a:lnTo>
                <a:lnTo>
                  <a:pt x="130302" y="487283"/>
                </a:lnTo>
                <a:lnTo>
                  <a:pt x="123444" y="483351"/>
                </a:lnTo>
                <a:lnTo>
                  <a:pt x="116707" y="479419"/>
                </a:lnTo>
                <a:close/>
              </a:path>
              <a:path w="132715" h="610235">
                <a:moveTo>
                  <a:pt x="66297" y="553179"/>
                </a:moveTo>
                <a:lnTo>
                  <a:pt x="53980" y="574273"/>
                </a:lnTo>
                <a:lnTo>
                  <a:pt x="78607" y="574273"/>
                </a:lnTo>
                <a:lnTo>
                  <a:pt x="66297" y="553179"/>
                </a:lnTo>
                <a:close/>
              </a:path>
              <a:path w="132715" h="610235">
                <a:moveTo>
                  <a:pt x="80528" y="528808"/>
                </a:moveTo>
                <a:lnTo>
                  <a:pt x="66297" y="553179"/>
                </a:lnTo>
                <a:lnTo>
                  <a:pt x="78607" y="574273"/>
                </a:lnTo>
                <a:lnTo>
                  <a:pt x="80528" y="574273"/>
                </a:lnTo>
                <a:lnTo>
                  <a:pt x="80528" y="528808"/>
                </a:lnTo>
                <a:close/>
              </a:path>
              <a:path w="132715" h="610235">
                <a:moveTo>
                  <a:pt x="66297" y="56641"/>
                </a:moveTo>
                <a:lnTo>
                  <a:pt x="51937" y="81257"/>
                </a:lnTo>
                <a:lnTo>
                  <a:pt x="51937" y="528572"/>
                </a:lnTo>
                <a:lnTo>
                  <a:pt x="66297" y="553179"/>
                </a:lnTo>
                <a:lnTo>
                  <a:pt x="80528" y="528808"/>
                </a:lnTo>
                <a:lnTo>
                  <a:pt x="80528" y="81020"/>
                </a:lnTo>
                <a:lnTo>
                  <a:pt x="66297" y="56641"/>
                </a:lnTo>
                <a:close/>
              </a:path>
              <a:path w="132715" h="610235">
                <a:moveTo>
                  <a:pt x="66294" y="0"/>
                </a:moveTo>
                <a:lnTo>
                  <a:pt x="3931" y="106923"/>
                </a:lnTo>
                <a:lnTo>
                  <a:pt x="0" y="113781"/>
                </a:lnTo>
                <a:lnTo>
                  <a:pt x="2286" y="122560"/>
                </a:lnTo>
                <a:lnTo>
                  <a:pt x="9144" y="126492"/>
                </a:lnTo>
                <a:lnTo>
                  <a:pt x="15880" y="130423"/>
                </a:lnTo>
                <a:lnTo>
                  <a:pt x="24627" y="128137"/>
                </a:lnTo>
                <a:lnTo>
                  <a:pt x="28590" y="121279"/>
                </a:lnTo>
                <a:lnTo>
                  <a:pt x="51937" y="81257"/>
                </a:lnTo>
                <a:lnTo>
                  <a:pt x="51937" y="28437"/>
                </a:lnTo>
                <a:lnTo>
                  <a:pt x="82880" y="28437"/>
                </a:lnTo>
                <a:lnTo>
                  <a:pt x="66294" y="0"/>
                </a:lnTo>
                <a:close/>
              </a:path>
              <a:path w="132715" h="610235">
                <a:moveTo>
                  <a:pt x="82880" y="28437"/>
                </a:moveTo>
                <a:lnTo>
                  <a:pt x="80528" y="28437"/>
                </a:lnTo>
                <a:lnTo>
                  <a:pt x="80528" y="81020"/>
                </a:lnTo>
                <a:lnTo>
                  <a:pt x="104028" y="121279"/>
                </a:lnTo>
                <a:lnTo>
                  <a:pt x="107960" y="128137"/>
                </a:lnTo>
                <a:lnTo>
                  <a:pt x="116707" y="130423"/>
                </a:lnTo>
                <a:lnTo>
                  <a:pt x="123444" y="126492"/>
                </a:lnTo>
                <a:lnTo>
                  <a:pt x="130302" y="122560"/>
                </a:lnTo>
                <a:lnTo>
                  <a:pt x="132588" y="113781"/>
                </a:lnTo>
                <a:lnTo>
                  <a:pt x="128656" y="106923"/>
                </a:lnTo>
                <a:lnTo>
                  <a:pt x="82880" y="28437"/>
                </a:lnTo>
                <a:close/>
              </a:path>
              <a:path w="132715" h="610235">
                <a:moveTo>
                  <a:pt x="80528" y="28437"/>
                </a:moveTo>
                <a:lnTo>
                  <a:pt x="51937" y="28437"/>
                </a:lnTo>
                <a:lnTo>
                  <a:pt x="51937" y="81257"/>
                </a:lnTo>
                <a:lnTo>
                  <a:pt x="66297" y="56641"/>
                </a:lnTo>
                <a:lnTo>
                  <a:pt x="53980" y="35539"/>
                </a:lnTo>
                <a:lnTo>
                  <a:pt x="80528" y="35539"/>
                </a:lnTo>
                <a:lnTo>
                  <a:pt x="80528" y="28437"/>
                </a:lnTo>
                <a:close/>
              </a:path>
              <a:path w="132715" h="610235">
                <a:moveTo>
                  <a:pt x="80528" y="35539"/>
                </a:moveTo>
                <a:lnTo>
                  <a:pt x="78607" y="35539"/>
                </a:lnTo>
                <a:lnTo>
                  <a:pt x="66297" y="56641"/>
                </a:lnTo>
                <a:lnTo>
                  <a:pt x="80528" y="81020"/>
                </a:lnTo>
                <a:lnTo>
                  <a:pt x="80528" y="35539"/>
                </a:lnTo>
                <a:close/>
              </a:path>
              <a:path w="132715" h="610235">
                <a:moveTo>
                  <a:pt x="78607" y="35539"/>
                </a:moveTo>
                <a:lnTo>
                  <a:pt x="53980" y="35539"/>
                </a:lnTo>
                <a:lnTo>
                  <a:pt x="66297" y="56641"/>
                </a:lnTo>
                <a:lnTo>
                  <a:pt x="78607" y="35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0400" y="3005084"/>
            <a:ext cx="533400" cy="85725"/>
          </a:xfrm>
          <a:custGeom>
            <a:avLst/>
            <a:gdLst/>
            <a:ahLst/>
            <a:cxnLst/>
            <a:rect l="l" t="t" r="r" b="b"/>
            <a:pathLst>
              <a:path w="533400" h="85725">
                <a:moveTo>
                  <a:pt x="85740" y="0"/>
                </a:moveTo>
                <a:lnTo>
                  <a:pt x="0" y="42915"/>
                </a:lnTo>
                <a:lnTo>
                  <a:pt x="85740" y="85709"/>
                </a:lnTo>
                <a:lnTo>
                  <a:pt x="85740" y="57154"/>
                </a:lnTo>
                <a:lnTo>
                  <a:pt x="71384" y="57150"/>
                </a:lnTo>
                <a:lnTo>
                  <a:pt x="71384" y="28559"/>
                </a:lnTo>
                <a:lnTo>
                  <a:pt x="85740" y="28559"/>
                </a:lnTo>
                <a:lnTo>
                  <a:pt x="85740" y="0"/>
                </a:lnTo>
                <a:close/>
              </a:path>
              <a:path w="533400" h="85725">
                <a:moveTo>
                  <a:pt x="447690" y="57267"/>
                </a:moveTo>
                <a:lnTo>
                  <a:pt x="447690" y="85709"/>
                </a:lnTo>
                <a:lnTo>
                  <a:pt x="504646" y="57271"/>
                </a:lnTo>
                <a:lnTo>
                  <a:pt x="447690" y="57267"/>
                </a:lnTo>
                <a:close/>
              </a:path>
              <a:path w="533400" h="85725">
                <a:moveTo>
                  <a:pt x="447690" y="28677"/>
                </a:moveTo>
                <a:lnTo>
                  <a:pt x="447690" y="57267"/>
                </a:lnTo>
                <a:lnTo>
                  <a:pt x="461893" y="57271"/>
                </a:lnTo>
                <a:lnTo>
                  <a:pt x="461893" y="28681"/>
                </a:lnTo>
                <a:lnTo>
                  <a:pt x="447690" y="28677"/>
                </a:lnTo>
                <a:close/>
              </a:path>
              <a:path w="533400" h="85725">
                <a:moveTo>
                  <a:pt x="447690" y="0"/>
                </a:moveTo>
                <a:lnTo>
                  <a:pt x="447690" y="28677"/>
                </a:lnTo>
                <a:lnTo>
                  <a:pt x="461893" y="28681"/>
                </a:lnTo>
                <a:lnTo>
                  <a:pt x="461893" y="57271"/>
                </a:lnTo>
                <a:lnTo>
                  <a:pt x="504655" y="57267"/>
                </a:lnTo>
                <a:lnTo>
                  <a:pt x="533400" y="42915"/>
                </a:lnTo>
                <a:lnTo>
                  <a:pt x="447690" y="0"/>
                </a:lnTo>
                <a:close/>
              </a:path>
              <a:path w="533400" h="85725">
                <a:moveTo>
                  <a:pt x="85740" y="28564"/>
                </a:moveTo>
                <a:lnTo>
                  <a:pt x="85740" y="57154"/>
                </a:lnTo>
                <a:lnTo>
                  <a:pt x="447690" y="57267"/>
                </a:lnTo>
                <a:lnTo>
                  <a:pt x="447690" y="28677"/>
                </a:lnTo>
                <a:lnTo>
                  <a:pt x="85740" y="28564"/>
                </a:lnTo>
                <a:close/>
              </a:path>
              <a:path w="533400" h="85725">
                <a:moveTo>
                  <a:pt x="71384" y="28559"/>
                </a:moveTo>
                <a:lnTo>
                  <a:pt x="71384" y="57150"/>
                </a:lnTo>
                <a:lnTo>
                  <a:pt x="85740" y="57154"/>
                </a:lnTo>
                <a:lnTo>
                  <a:pt x="85740" y="28564"/>
                </a:lnTo>
                <a:lnTo>
                  <a:pt x="71384" y="28559"/>
                </a:lnTo>
                <a:close/>
              </a:path>
              <a:path w="533400" h="85725">
                <a:moveTo>
                  <a:pt x="85740" y="28559"/>
                </a:moveTo>
                <a:lnTo>
                  <a:pt x="71384" y="28559"/>
                </a:lnTo>
                <a:lnTo>
                  <a:pt x="85740" y="28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67362" y="1927678"/>
            <a:ext cx="1971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85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2</a:t>
            </a:r>
            <a:r>
              <a:rPr sz="2000" b="1" spc="-5" dirty="0">
                <a:solidFill>
                  <a:srgbClr val="CC3200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94555" y="3070933"/>
            <a:ext cx="318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2</a:t>
            </a:r>
            <a:r>
              <a:rPr sz="2000" b="1" dirty="0">
                <a:solidFill>
                  <a:srgbClr val="CC3200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1050" y="2537583"/>
            <a:ext cx="328167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10" dirty="0">
                <a:latin typeface="Times New Roman"/>
                <a:cs typeface="Times New Roman"/>
              </a:rPr>
              <a:t>threshold </a:t>
            </a:r>
            <a:r>
              <a:rPr sz="2400" b="1" dirty="0">
                <a:latin typeface="Times New Roman"/>
                <a:cs typeface="Times New Roman"/>
              </a:rPr>
              <a:t>implant  </a:t>
            </a:r>
            <a:r>
              <a:rPr sz="2400" b="1" spc="-5" dirty="0">
                <a:latin typeface="Times New Roman"/>
                <a:cs typeface="Times New Roman"/>
              </a:rPr>
              <a:t>mask </a:t>
            </a:r>
            <a:r>
              <a:rPr sz="2400" b="1" dirty="0">
                <a:latin typeface="Times New Roman"/>
                <a:cs typeface="Times New Roman"/>
              </a:rPr>
              <a:t>covers all </a:t>
            </a:r>
            <a:r>
              <a:rPr sz="2400" b="1" spc="-5" dirty="0">
                <a:latin typeface="Times New Roman"/>
                <a:cs typeface="Times New Roman"/>
              </a:rPr>
              <a:t>n-well  </a:t>
            </a:r>
            <a:r>
              <a:rPr sz="2400" b="1" dirty="0">
                <a:latin typeface="Times New Roman"/>
                <a:cs typeface="Times New Roman"/>
              </a:rPr>
              <a:t>and </a:t>
            </a:r>
            <a:r>
              <a:rPr sz="2400" b="1" spc="-10" dirty="0">
                <a:latin typeface="Times New Roman"/>
                <a:cs typeface="Times New Roman"/>
              </a:rPr>
              <a:t>surrounds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n-well  by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3200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34000" y="1600200"/>
            <a:ext cx="2438400" cy="4876800"/>
          </a:xfrm>
          <a:custGeom>
            <a:avLst/>
            <a:gdLst/>
            <a:ahLst/>
            <a:cxnLst/>
            <a:rect l="l" t="t" r="r" b="b"/>
            <a:pathLst>
              <a:path w="2438400" h="4876800">
                <a:moveTo>
                  <a:pt x="0" y="4876799"/>
                </a:moveTo>
                <a:lnTo>
                  <a:pt x="2438399" y="4876799"/>
                </a:lnTo>
                <a:lnTo>
                  <a:pt x="2438399" y="0"/>
                </a:lnTo>
                <a:lnTo>
                  <a:pt x="0" y="0"/>
                </a:lnTo>
                <a:lnTo>
                  <a:pt x="0" y="4876799"/>
                </a:lnTo>
                <a:close/>
              </a:path>
            </a:pathLst>
          </a:custGeom>
          <a:ln w="57149">
            <a:solidFill>
              <a:srgbClr val="CC32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270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7428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8" y="461589"/>
            <a:ext cx="5090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Rules </a:t>
            </a:r>
            <a:r>
              <a:rPr sz="4400" b="0" spc="-2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layout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2438399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1219200"/>
                </a:moveTo>
                <a:lnTo>
                  <a:pt x="914400" y="1219200"/>
                </a:lnTo>
                <a:lnTo>
                  <a:pt x="9144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2438400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1219199"/>
                </a:moveTo>
                <a:lnTo>
                  <a:pt x="914399" y="1219199"/>
                </a:lnTo>
                <a:lnTo>
                  <a:pt x="914399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3657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4495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600" y="3657600"/>
            <a:ext cx="457200" cy="1143000"/>
          </a:xfrm>
          <a:custGeom>
            <a:avLst/>
            <a:gdLst/>
            <a:ahLst/>
            <a:cxnLst/>
            <a:rect l="l" t="t" r="r" b="b"/>
            <a:pathLst>
              <a:path w="457200" h="1143000">
                <a:moveTo>
                  <a:pt x="0" y="1142999"/>
                </a:moveTo>
                <a:lnTo>
                  <a:pt x="457199" y="1142999"/>
                </a:lnTo>
                <a:lnTo>
                  <a:pt x="4571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2666999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0" y="762000"/>
                </a:moveTo>
                <a:lnTo>
                  <a:pt x="457200" y="762000"/>
                </a:lnTo>
                <a:lnTo>
                  <a:pt x="457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2667000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0" y="761999"/>
                </a:moveTo>
                <a:lnTo>
                  <a:pt x="457199" y="761999"/>
                </a:lnTo>
                <a:lnTo>
                  <a:pt x="457199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4800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914400" y="914400"/>
                </a:lnTo>
                <a:lnTo>
                  <a:pt x="914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4800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399"/>
                </a:moveTo>
                <a:lnTo>
                  <a:pt x="914399" y="914399"/>
                </a:lnTo>
                <a:lnTo>
                  <a:pt x="914399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0" y="5029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200"/>
                </a:moveTo>
                <a:lnTo>
                  <a:pt x="533400" y="457200"/>
                </a:lnTo>
                <a:lnTo>
                  <a:pt x="533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4600" y="5029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199"/>
                </a:moveTo>
                <a:lnTo>
                  <a:pt x="533399" y="457199"/>
                </a:lnTo>
                <a:lnTo>
                  <a:pt x="5333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2600" y="1828800"/>
            <a:ext cx="1981200" cy="4419600"/>
          </a:xfrm>
          <a:custGeom>
            <a:avLst/>
            <a:gdLst/>
            <a:ahLst/>
            <a:cxnLst/>
            <a:rect l="l" t="t" r="r" b="b"/>
            <a:pathLst>
              <a:path w="1981200" h="4419600">
                <a:moveTo>
                  <a:pt x="0" y="4419599"/>
                </a:moveTo>
                <a:lnTo>
                  <a:pt x="1981199" y="4419599"/>
                </a:lnTo>
                <a:lnTo>
                  <a:pt x="1981199" y="0"/>
                </a:lnTo>
                <a:lnTo>
                  <a:pt x="0" y="0"/>
                </a:lnTo>
                <a:lnTo>
                  <a:pt x="0" y="4419599"/>
                </a:lnTo>
                <a:close/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0" y="3962400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533400"/>
                </a:moveTo>
                <a:lnTo>
                  <a:pt x="2209800" y="533400"/>
                </a:lnTo>
                <a:lnTo>
                  <a:pt x="22098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5400" y="3962400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533399"/>
                </a:moveTo>
                <a:lnTo>
                  <a:pt x="2209799" y="533399"/>
                </a:lnTo>
                <a:lnTo>
                  <a:pt x="2209799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86906" y="1828677"/>
            <a:ext cx="132715" cy="610235"/>
          </a:xfrm>
          <a:custGeom>
            <a:avLst/>
            <a:gdLst/>
            <a:ahLst/>
            <a:cxnLst/>
            <a:rect l="l" t="t" r="r" b="b"/>
            <a:pathLst>
              <a:path w="132715" h="610235">
                <a:moveTo>
                  <a:pt x="15880" y="479419"/>
                </a:moveTo>
                <a:lnTo>
                  <a:pt x="9144" y="483351"/>
                </a:lnTo>
                <a:lnTo>
                  <a:pt x="2286" y="487283"/>
                </a:lnTo>
                <a:lnTo>
                  <a:pt x="0" y="496062"/>
                </a:lnTo>
                <a:lnTo>
                  <a:pt x="3931" y="502920"/>
                </a:lnTo>
                <a:lnTo>
                  <a:pt x="66294" y="609843"/>
                </a:lnTo>
                <a:lnTo>
                  <a:pt x="82880" y="581406"/>
                </a:lnTo>
                <a:lnTo>
                  <a:pt x="51937" y="581406"/>
                </a:lnTo>
                <a:lnTo>
                  <a:pt x="51937" y="528572"/>
                </a:lnTo>
                <a:lnTo>
                  <a:pt x="28590" y="488563"/>
                </a:lnTo>
                <a:lnTo>
                  <a:pt x="24627" y="481705"/>
                </a:lnTo>
                <a:lnTo>
                  <a:pt x="15880" y="479419"/>
                </a:lnTo>
                <a:close/>
              </a:path>
              <a:path w="132715" h="610235">
                <a:moveTo>
                  <a:pt x="51937" y="528572"/>
                </a:moveTo>
                <a:lnTo>
                  <a:pt x="51937" y="581406"/>
                </a:lnTo>
                <a:lnTo>
                  <a:pt x="80528" y="581406"/>
                </a:lnTo>
                <a:lnTo>
                  <a:pt x="80528" y="574273"/>
                </a:lnTo>
                <a:lnTo>
                  <a:pt x="53980" y="574273"/>
                </a:lnTo>
                <a:lnTo>
                  <a:pt x="66297" y="553179"/>
                </a:lnTo>
                <a:lnTo>
                  <a:pt x="51937" y="528572"/>
                </a:lnTo>
                <a:close/>
              </a:path>
              <a:path w="132715" h="610235">
                <a:moveTo>
                  <a:pt x="116707" y="479419"/>
                </a:moveTo>
                <a:lnTo>
                  <a:pt x="107960" y="481705"/>
                </a:lnTo>
                <a:lnTo>
                  <a:pt x="104028" y="488563"/>
                </a:lnTo>
                <a:lnTo>
                  <a:pt x="80528" y="528808"/>
                </a:lnTo>
                <a:lnTo>
                  <a:pt x="80528" y="581406"/>
                </a:lnTo>
                <a:lnTo>
                  <a:pt x="82880" y="581406"/>
                </a:lnTo>
                <a:lnTo>
                  <a:pt x="128656" y="502920"/>
                </a:lnTo>
                <a:lnTo>
                  <a:pt x="132588" y="496062"/>
                </a:lnTo>
                <a:lnTo>
                  <a:pt x="130302" y="487283"/>
                </a:lnTo>
                <a:lnTo>
                  <a:pt x="123444" y="483351"/>
                </a:lnTo>
                <a:lnTo>
                  <a:pt x="116707" y="479419"/>
                </a:lnTo>
                <a:close/>
              </a:path>
              <a:path w="132715" h="610235">
                <a:moveTo>
                  <a:pt x="66297" y="553179"/>
                </a:moveTo>
                <a:lnTo>
                  <a:pt x="53980" y="574273"/>
                </a:lnTo>
                <a:lnTo>
                  <a:pt x="78607" y="574273"/>
                </a:lnTo>
                <a:lnTo>
                  <a:pt x="66297" y="553179"/>
                </a:lnTo>
                <a:close/>
              </a:path>
              <a:path w="132715" h="610235">
                <a:moveTo>
                  <a:pt x="80528" y="528808"/>
                </a:moveTo>
                <a:lnTo>
                  <a:pt x="66297" y="553179"/>
                </a:lnTo>
                <a:lnTo>
                  <a:pt x="78607" y="574273"/>
                </a:lnTo>
                <a:lnTo>
                  <a:pt x="80528" y="574273"/>
                </a:lnTo>
                <a:lnTo>
                  <a:pt x="80528" y="528808"/>
                </a:lnTo>
                <a:close/>
              </a:path>
              <a:path w="132715" h="610235">
                <a:moveTo>
                  <a:pt x="66297" y="56641"/>
                </a:moveTo>
                <a:lnTo>
                  <a:pt x="51937" y="81257"/>
                </a:lnTo>
                <a:lnTo>
                  <a:pt x="51937" y="528572"/>
                </a:lnTo>
                <a:lnTo>
                  <a:pt x="66297" y="553179"/>
                </a:lnTo>
                <a:lnTo>
                  <a:pt x="80528" y="528808"/>
                </a:lnTo>
                <a:lnTo>
                  <a:pt x="80528" y="81020"/>
                </a:lnTo>
                <a:lnTo>
                  <a:pt x="66297" y="56641"/>
                </a:lnTo>
                <a:close/>
              </a:path>
              <a:path w="132715" h="610235">
                <a:moveTo>
                  <a:pt x="66294" y="0"/>
                </a:moveTo>
                <a:lnTo>
                  <a:pt x="3931" y="106923"/>
                </a:lnTo>
                <a:lnTo>
                  <a:pt x="0" y="113781"/>
                </a:lnTo>
                <a:lnTo>
                  <a:pt x="2286" y="122560"/>
                </a:lnTo>
                <a:lnTo>
                  <a:pt x="9144" y="126492"/>
                </a:lnTo>
                <a:lnTo>
                  <a:pt x="15880" y="130423"/>
                </a:lnTo>
                <a:lnTo>
                  <a:pt x="24627" y="128137"/>
                </a:lnTo>
                <a:lnTo>
                  <a:pt x="28590" y="121279"/>
                </a:lnTo>
                <a:lnTo>
                  <a:pt x="51937" y="81257"/>
                </a:lnTo>
                <a:lnTo>
                  <a:pt x="51937" y="28437"/>
                </a:lnTo>
                <a:lnTo>
                  <a:pt x="82880" y="28437"/>
                </a:lnTo>
                <a:lnTo>
                  <a:pt x="66294" y="0"/>
                </a:lnTo>
                <a:close/>
              </a:path>
              <a:path w="132715" h="610235">
                <a:moveTo>
                  <a:pt x="82880" y="28437"/>
                </a:moveTo>
                <a:lnTo>
                  <a:pt x="80528" y="28437"/>
                </a:lnTo>
                <a:lnTo>
                  <a:pt x="80528" y="81020"/>
                </a:lnTo>
                <a:lnTo>
                  <a:pt x="104028" y="121279"/>
                </a:lnTo>
                <a:lnTo>
                  <a:pt x="107960" y="128137"/>
                </a:lnTo>
                <a:lnTo>
                  <a:pt x="116707" y="130423"/>
                </a:lnTo>
                <a:lnTo>
                  <a:pt x="123444" y="126492"/>
                </a:lnTo>
                <a:lnTo>
                  <a:pt x="130302" y="122560"/>
                </a:lnTo>
                <a:lnTo>
                  <a:pt x="132588" y="113781"/>
                </a:lnTo>
                <a:lnTo>
                  <a:pt x="128656" y="106923"/>
                </a:lnTo>
                <a:lnTo>
                  <a:pt x="82880" y="28437"/>
                </a:lnTo>
                <a:close/>
              </a:path>
              <a:path w="132715" h="610235">
                <a:moveTo>
                  <a:pt x="80528" y="28437"/>
                </a:moveTo>
                <a:lnTo>
                  <a:pt x="51937" y="28437"/>
                </a:lnTo>
                <a:lnTo>
                  <a:pt x="51937" y="81257"/>
                </a:lnTo>
                <a:lnTo>
                  <a:pt x="66297" y="56641"/>
                </a:lnTo>
                <a:lnTo>
                  <a:pt x="53980" y="35539"/>
                </a:lnTo>
                <a:lnTo>
                  <a:pt x="80528" y="35539"/>
                </a:lnTo>
                <a:lnTo>
                  <a:pt x="80528" y="28437"/>
                </a:lnTo>
                <a:close/>
              </a:path>
              <a:path w="132715" h="610235">
                <a:moveTo>
                  <a:pt x="80528" y="35539"/>
                </a:moveTo>
                <a:lnTo>
                  <a:pt x="78607" y="35539"/>
                </a:lnTo>
                <a:lnTo>
                  <a:pt x="66297" y="56641"/>
                </a:lnTo>
                <a:lnTo>
                  <a:pt x="80528" y="81020"/>
                </a:lnTo>
                <a:lnTo>
                  <a:pt x="80528" y="35539"/>
                </a:lnTo>
                <a:close/>
              </a:path>
              <a:path w="132715" h="610235">
                <a:moveTo>
                  <a:pt x="78607" y="35539"/>
                </a:moveTo>
                <a:lnTo>
                  <a:pt x="53980" y="35539"/>
                </a:lnTo>
                <a:lnTo>
                  <a:pt x="66297" y="56641"/>
                </a:lnTo>
                <a:lnTo>
                  <a:pt x="78607" y="35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0400" y="3005084"/>
            <a:ext cx="533400" cy="85725"/>
          </a:xfrm>
          <a:custGeom>
            <a:avLst/>
            <a:gdLst/>
            <a:ahLst/>
            <a:cxnLst/>
            <a:rect l="l" t="t" r="r" b="b"/>
            <a:pathLst>
              <a:path w="533400" h="85725">
                <a:moveTo>
                  <a:pt x="85740" y="0"/>
                </a:moveTo>
                <a:lnTo>
                  <a:pt x="0" y="42915"/>
                </a:lnTo>
                <a:lnTo>
                  <a:pt x="85740" y="85709"/>
                </a:lnTo>
                <a:lnTo>
                  <a:pt x="85740" y="57154"/>
                </a:lnTo>
                <a:lnTo>
                  <a:pt x="71384" y="57150"/>
                </a:lnTo>
                <a:lnTo>
                  <a:pt x="71384" y="28559"/>
                </a:lnTo>
                <a:lnTo>
                  <a:pt x="85740" y="28559"/>
                </a:lnTo>
                <a:lnTo>
                  <a:pt x="85740" y="0"/>
                </a:lnTo>
                <a:close/>
              </a:path>
              <a:path w="533400" h="85725">
                <a:moveTo>
                  <a:pt x="447690" y="57267"/>
                </a:moveTo>
                <a:lnTo>
                  <a:pt x="447690" y="85709"/>
                </a:lnTo>
                <a:lnTo>
                  <a:pt x="504646" y="57271"/>
                </a:lnTo>
                <a:lnTo>
                  <a:pt x="447690" y="57267"/>
                </a:lnTo>
                <a:close/>
              </a:path>
              <a:path w="533400" h="85725">
                <a:moveTo>
                  <a:pt x="447690" y="28677"/>
                </a:moveTo>
                <a:lnTo>
                  <a:pt x="447690" y="57267"/>
                </a:lnTo>
                <a:lnTo>
                  <a:pt x="461893" y="57271"/>
                </a:lnTo>
                <a:lnTo>
                  <a:pt x="461893" y="28681"/>
                </a:lnTo>
                <a:lnTo>
                  <a:pt x="447690" y="28677"/>
                </a:lnTo>
                <a:close/>
              </a:path>
              <a:path w="533400" h="85725">
                <a:moveTo>
                  <a:pt x="447690" y="0"/>
                </a:moveTo>
                <a:lnTo>
                  <a:pt x="447690" y="28677"/>
                </a:lnTo>
                <a:lnTo>
                  <a:pt x="461893" y="28681"/>
                </a:lnTo>
                <a:lnTo>
                  <a:pt x="461893" y="57271"/>
                </a:lnTo>
                <a:lnTo>
                  <a:pt x="504655" y="57267"/>
                </a:lnTo>
                <a:lnTo>
                  <a:pt x="533400" y="42915"/>
                </a:lnTo>
                <a:lnTo>
                  <a:pt x="447690" y="0"/>
                </a:lnTo>
                <a:close/>
              </a:path>
              <a:path w="533400" h="85725">
                <a:moveTo>
                  <a:pt x="85740" y="28564"/>
                </a:moveTo>
                <a:lnTo>
                  <a:pt x="85740" y="57154"/>
                </a:lnTo>
                <a:lnTo>
                  <a:pt x="447690" y="57267"/>
                </a:lnTo>
                <a:lnTo>
                  <a:pt x="447690" y="28677"/>
                </a:lnTo>
                <a:lnTo>
                  <a:pt x="85740" y="28564"/>
                </a:lnTo>
                <a:close/>
              </a:path>
              <a:path w="533400" h="85725">
                <a:moveTo>
                  <a:pt x="71384" y="28559"/>
                </a:moveTo>
                <a:lnTo>
                  <a:pt x="71384" y="57150"/>
                </a:lnTo>
                <a:lnTo>
                  <a:pt x="85740" y="57154"/>
                </a:lnTo>
                <a:lnTo>
                  <a:pt x="85740" y="28564"/>
                </a:lnTo>
                <a:lnTo>
                  <a:pt x="71384" y="28559"/>
                </a:lnTo>
                <a:close/>
              </a:path>
              <a:path w="533400" h="85725">
                <a:moveTo>
                  <a:pt x="85740" y="28559"/>
                </a:moveTo>
                <a:lnTo>
                  <a:pt x="71384" y="28559"/>
                </a:lnTo>
                <a:lnTo>
                  <a:pt x="85740" y="28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67362" y="1927678"/>
            <a:ext cx="1971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85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2</a:t>
            </a:r>
            <a:r>
              <a:rPr sz="2000" b="1" spc="-5" dirty="0">
                <a:solidFill>
                  <a:srgbClr val="CC3200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94555" y="3070933"/>
            <a:ext cx="318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2</a:t>
            </a:r>
            <a:r>
              <a:rPr sz="2000" b="1" dirty="0">
                <a:solidFill>
                  <a:srgbClr val="CC3200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4540" y="1394201"/>
            <a:ext cx="3146425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6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10" dirty="0">
                <a:latin typeface="Times New Roman"/>
                <a:cs typeface="Times New Roman"/>
              </a:rPr>
              <a:t>p</a:t>
            </a:r>
            <a:r>
              <a:rPr sz="2400" b="1" spc="-15" baseline="24305" dirty="0">
                <a:latin typeface="Times New Roman"/>
                <a:cs typeface="Times New Roman"/>
              </a:rPr>
              <a:t>+ </a:t>
            </a:r>
            <a:r>
              <a:rPr sz="2400" b="1" dirty="0">
                <a:latin typeface="Times New Roman"/>
                <a:cs typeface="Times New Roman"/>
              </a:rPr>
              <a:t>diffusion mask  defines the </a:t>
            </a:r>
            <a:r>
              <a:rPr sz="2400" b="1" spc="-10" dirty="0">
                <a:latin typeface="Times New Roman"/>
                <a:cs typeface="Times New Roman"/>
              </a:rPr>
              <a:t>areas </a:t>
            </a:r>
            <a:r>
              <a:rPr sz="2400" b="1" dirty="0">
                <a:latin typeface="Times New Roman"/>
                <a:cs typeface="Times New Roman"/>
              </a:rPr>
              <a:t>to  </a:t>
            </a:r>
            <a:r>
              <a:rPr sz="2400" b="1" spc="-5" dirty="0">
                <a:latin typeface="Times New Roman"/>
                <a:cs typeface="Times New Roman"/>
              </a:rPr>
              <a:t>receive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10" dirty="0">
                <a:latin typeface="Times New Roman"/>
                <a:cs typeface="Times New Roman"/>
              </a:rPr>
              <a:t>p</a:t>
            </a:r>
            <a:r>
              <a:rPr sz="2400" b="1" spc="-15" baseline="24305" dirty="0">
                <a:latin typeface="Times New Roman"/>
                <a:cs typeface="Times New Roman"/>
              </a:rPr>
              <a:t>+</a:t>
            </a:r>
            <a:r>
              <a:rPr sz="2400" b="1" spc="172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diffusion.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Times New Roman"/>
                <a:cs typeface="Times New Roman"/>
              </a:rPr>
              <a:t>It </a:t>
            </a:r>
            <a:r>
              <a:rPr sz="2400" b="1" dirty="0">
                <a:latin typeface="Times New Roman"/>
                <a:cs typeface="Times New Roman"/>
              </a:rPr>
              <a:t>is </a:t>
            </a:r>
            <a:r>
              <a:rPr sz="2400" b="1" dirty="0">
                <a:solidFill>
                  <a:srgbClr val="FF9800"/>
                </a:solidFill>
                <a:latin typeface="Times New Roman"/>
                <a:cs typeface="Times New Roman"/>
              </a:rPr>
              <a:t>coincident </a:t>
            </a:r>
            <a:r>
              <a:rPr sz="2400" b="1" spc="-5" dirty="0">
                <a:latin typeface="Times New Roman"/>
                <a:cs typeface="Times New Roman"/>
              </a:rPr>
              <a:t>with </a:t>
            </a:r>
            <a:r>
              <a:rPr sz="2400" b="1" dirty="0">
                <a:latin typeface="Times New Roman"/>
                <a:cs typeface="Times New Roman"/>
              </a:rPr>
              <a:t>the  </a:t>
            </a:r>
            <a:r>
              <a:rPr sz="2400" b="1" spc="-5" dirty="0">
                <a:latin typeface="Times New Roman"/>
                <a:cs typeface="Times New Roman"/>
              </a:rPr>
              <a:t>threshold mask  surrounding </a:t>
            </a:r>
            <a:r>
              <a:rPr sz="2400" b="1" dirty="0">
                <a:latin typeface="Times New Roman"/>
                <a:cs typeface="Times New Roman"/>
              </a:rPr>
              <a:t>the PMOS  transistor </a:t>
            </a:r>
            <a:r>
              <a:rPr sz="2400" b="1" spc="-5" dirty="0">
                <a:latin typeface="Times New Roman"/>
                <a:cs typeface="Times New Roman"/>
              </a:rPr>
              <a:t>but </a:t>
            </a:r>
            <a:r>
              <a:rPr sz="2400" b="1" dirty="0">
                <a:solidFill>
                  <a:srgbClr val="FF9800"/>
                </a:solidFill>
                <a:latin typeface="Times New Roman"/>
                <a:cs typeface="Times New Roman"/>
              </a:rPr>
              <a:t>excludes 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n-well </a:t>
            </a:r>
            <a:r>
              <a:rPr sz="2400" b="1" spc="-10" dirty="0">
                <a:latin typeface="Times New Roman"/>
                <a:cs typeface="Times New Roman"/>
              </a:rPr>
              <a:t>region </a:t>
            </a:r>
            <a:r>
              <a:rPr sz="2400" b="1" dirty="0">
                <a:latin typeface="Times New Roman"/>
                <a:cs typeface="Times New Roman"/>
              </a:rPr>
              <a:t>to be  connected to the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supply.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34000" y="1600200"/>
            <a:ext cx="2438400" cy="4876800"/>
          </a:xfrm>
          <a:custGeom>
            <a:avLst/>
            <a:gdLst/>
            <a:ahLst/>
            <a:cxnLst/>
            <a:rect l="l" t="t" r="r" b="b"/>
            <a:pathLst>
              <a:path w="2438400" h="4876800">
                <a:moveTo>
                  <a:pt x="0" y="4876799"/>
                </a:moveTo>
                <a:lnTo>
                  <a:pt x="2438399" y="4876799"/>
                </a:lnTo>
                <a:lnTo>
                  <a:pt x="2438399" y="0"/>
                </a:lnTo>
                <a:lnTo>
                  <a:pt x="0" y="0"/>
                </a:lnTo>
                <a:lnTo>
                  <a:pt x="0" y="4876799"/>
                </a:lnTo>
                <a:close/>
              </a:path>
            </a:pathLst>
          </a:custGeom>
          <a:ln w="57149">
            <a:solidFill>
              <a:srgbClr val="CC32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0" y="2971800"/>
            <a:ext cx="2438400" cy="3505200"/>
          </a:xfrm>
          <a:custGeom>
            <a:avLst/>
            <a:gdLst/>
            <a:ahLst/>
            <a:cxnLst/>
            <a:rect l="l" t="t" r="r" b="b"/>
            <a:pathLst>
              <a:path w="2438400" h="3505200">
                <a:moveTo>
                  <a:pt x="0" y="3505199"/>
                </a:moveTo>
                <a:lnTo>
                  <a:pt x="2438399" y="3505199"/>
                </a:lnTo>
                <a:lnTo>
                  <a:pt x="2438399" y="0"/>
                </a:lnTo>
                <a:lnTo>
                  <a:pt x="0" y="0"/>
                </a:lnTo>
                <a:lnTo>
                  <a:pt x="0" y="3505199"/>
                </a:lnTo>
                <a:close/>
              </a:path>
            </a:pathLst>
          </a:custGeom>
          <a:ln w="57149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">
              <a:lnSpc>
                <a:spcPts val="1275"/>
              </a:lnSpc>
            </a:pPr>
            <a:r>
              <a:rPr spc="-5" dirty="0">
                <a:solidFill>
                  <a:srgbClr val="000000"/>
                </a:solidFill>
              </a:rPr>
              <a:t>271</a:t>
            </a:r>
          </a:p>
        </p:txBody>
      </p:sp>
    </p:spTree>
    <p:extLst>
      <p:ext uri="{BB962C8B-B14F-4D97-AF65-F5344CB8AC3E}">
        <p14:creationId xmlns:p14="http://schemas.microsoft.com/office/powerpoint/2010/main" val="16983681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8" y="461589"/>
            <a:ext cx="5090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Rules </a:t>
            </a:r>
            <a:r>
              <a:rPr sz="4400" b="0" spc="-2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layout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6" y="1394201"/>
            <a:ext cx="74060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 p</a:t>
            </a:r>
            <a:r>
              <a:rPr sz="2400" b="1" spc="-7" baseline="24305" dirty="0">
                <a:latin typeface="Times New Roman"/>
                <a:cs typeface="Times New Roman"/>
              </a:rPr>
              <a:t>+ </a:t>
            </a:r>
            <a:r>
              <a:rPr sz="2400" b="1" dirty="0">
                <a:latin typeface="Times New Roman"/>
                <a:cs typeface="Times New Roman"/>
              </a:rPr>
              <a:t>diffusion is </a:t>
            </a:r>
            <a:r>
              <a:rPr sz="2400" b="1" spc="-15" dirty="0">
                <a:latin typeface="Times New Roman"/>
                <a:cs typeface="Times New Roman"/>
              </a:rPr>
              <a:t>required </a:t>
            </a:r>
            <a:r>
              <a:rPr sz="2400" b="1" dirty="0">
                <a:latin typeface="Times New Roman"/>
                <a:cs typeface="Times New Roman"/>
              </a:rPr>
              <a:t>to effect the </a:t>
            </a:r>
            <a:r>
              <a:rPr sz="2400" b="1" spc="-10" dirty="0">
                <a:latin typeface="Times New Roman"/>
                <a:cs typeface="Times New Roman"/>
              </a:rPr>
              <a:t>ground </a:t>
            </a:r>
            <a:r>
              <a:rPr sz="2400" b="1" dirty="0">
                <a:latin typeface="Times New Roman"/>
                <a:cs typeface="Times New Roman"/>
              </a:rPr>
              <a:t>connection  to the substrate. Thus mask also defines this substrate  </a:t>
            </a:r>
            <a:r>
              <a:rPr sz="2400" b="1" spc="-10" dirty="0">
                <a:latin typeface="Times New Roman"/>
                <a:cs typeface="Times New Roman"/>
              </a:rPr>
              <a:t>region. </a:t>
            </a:r>
            <a:r>
              <a:rPr sz="2400" b="1" spc="-5" dirty="0">
                <a:latin typeface="Times New Roman"/>
                <a:cs typeface="Times New Roman"/>
              </a:rPr>
              <a:t>It surrounds </a:t>
            </a:r>
            <a:r>
              <a:rPr sz="2400" b="1" dirty="0">
                <a:latin typeface="Times New Roman"/>
                <a:cs typeface="Times New Roman"/>
              </a:rPr>
              <a:t>the conducting material of this  contact </a:t>
            </a:r>
            <a:r>
              <a:rPr sz="2400" b="1" spc="-5" dirty="0">
                <a:latin typeface="Times New Roman"/>
                <a:cs typeface="Times New Roman"/>
              </a:rPr>
              <a:t>by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C3200"/>
                </a:solidFill>
                <a:latin typeface="Symbol"/>
                <a:cs typeface="Symbol"/>
              </a:rPr>
              <a:t>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4419600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1219200"/>
                </a:moveTo>
                <a:lnTo>
                  <a:pt x="914400" y="1219200"/>
                </a:lnTo>
                <a:lnTo>
                  <a:pt x="9144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800" y="4419600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1219200">
                <a:moveTo>
                  <a:pt x="0" y="1219199"/>
                </a:moveTo>
                <a:lnTo>
                  <a:pt x="914399" y="1219199"/>
                </a:lnTo>
                <a:lnTo>
                  <a:pt x="914399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0" y="4648200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0" y="762000"/>
                </a:moveTo>
                <a:lnTo>
                  <a:pt x="457200" y="762000"/>
                </a:lnTo>
                <a:lnTo>
                  <a:pt x="457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0" y="4648200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0" y="761999"/>
                </a:moveTo>
                <a:lnTo>
                  <a:pt x="457199" y="761999"/>
                </a:lnTo>
                <a:lnTo>
                  <a:pt x="457199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0" y="3429000"/>
            <a:ext cx="457200" cy="990600"/>
          </a:xfrm>
          <a:custGeom>
            <a:avLst/>
            <a:gdLst/>
            <a:ahLst/>
            <a:cxnLst/>
            <a:rect l="l" t="t" r="r" b="b"/>
            <a:pathLst>
              <a:path w="457200" h="990600">
                <a:moveTo>
                  <a:pt x="0" y="990600"/>
                </a:moveTo>
                <a:lnTo>
                  <a:pt x="457200" y="990600"/>
                </a:lnTo>
                <a:lnTo>
                  <a:pt x="4572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0" y="3429000"/>
            <a:ext cx="457200" cy="990600"/>
          </a:xfrm>
          <a:custGeom>
            <a:avLst/>
            <a:gdLst/>
            <a:ahLst/>
            <a:cxnLst/>
            <a:rect l="l" t="t" r="r" b="b"/>
            <a:pathLst>
              <a:path w="457200" h="990600">
                <a:moveTo>
                  <a:pt x="0" y="990599"/>
                </a:moveTo>
                <a:lnTo>
                  <a:pt x="457199" y="990599"/>
                </a:lnTo>
                <a:lnTo>
                  <a:pt x="457199" y="0"/>
                </a:lnTo>
                <a:lnTo>
                  <a:pt x="0" y="0"/>
                </a:lnTo>
                <a:lnTo>
                  <a:pt x="0" y="990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200" y="5029200"/>
            <a:ext cx="1371600" cy="9144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0" y="914399"/>
                </a:moveTo>
                <a:lnTo>
                  <a:pt x="1371599" y="914399"/>
                </a:lnTo>
                <a:lnTo>
                  <a:pt x="1371599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57149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5400" y="4648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54102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09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00" y="46482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63494" y="4827522"/>
            <a:ext cx="36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504D"/>
                </a:solidFill>
                <a:latin typeface="Arial"/>
                <a:cs typeface="Arial"/>
              </a:rPr>
              <a:t>4</a:t>
            </a:r>
            <a:r>
              <a:rPr sz="24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43500" y="4191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284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7" y="317504"/>
                </a:lnTo>
                <a:lnTo>
                  <a:pt x="33284" y="317504"/>
                </a:lnTo>
                <a:lnTo>
                  <a:pt x="33284" y="304800"/>
                </a:lnTo>
                <a:close/>
              </a:path>
              <a:path w="76200" h="381000">
                <a:moveTo>
                  <a:pt x="42793" y="0"/>
                </a:moveTo>
                <a:lnTo>
                  <a:pt x="33284" y="0"/>
                </a:lnTo>
                <a:lnTo>
                  <a:pt x="33284" y="317504"/>
                </a:lnTo>
                <a:lnTo>
                  <a:pt x="42793" y="317504"/>
                </a:lnTo>
                <a:lnTo>
                  <a:pt x="42793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793" y="304800"/>
                </a:lnTo>
                <a:lnTo>
                  <a:pt x="42793" y="317504"/>
                </a:lnTo>
                <a:lnTo>
                  <a:pt x="69847" y="317504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3500" y="5486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2793" y="63495"/>
                </a:moveTo>
                <a:lnTo>
                  <a:pt x="33284" y="63495"/>
                </a:lnTo>
                <a:lnTo>
                  <a:pt x="33284" y="304800"/>
                </a:lnTo>
                <a:lnTo>
                  <a:pt x="42793" y="304800"/>
                </a:lnTo>
                <a:lnTo>
                  <a:pt x="42793" y="63495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3284" y="76200"/>
                </a:lnTo>
                <a:lnTo>
                  <a:pt x="33284" y="63495"/>
                </a:lnTo>
                <a:lnTo>
                  <a:pt x="69847" y="63495"/>
                </a:lnTo>
                <a:lnTo>
                  <a:pt x="38100" y="0"/>
                </a:lnTo>
                <a:close/>
              </a:path>
              <a:path w="76200" h="304800">
                <a:moveTo>
                  <a:pt x="69847" y="63495"/>
                </a:moveTo>
                <a:lnTo>
                  <a:pt x="42793" y="63495"/>
                </a:lnTo>
                <a:lnTo>
                  <a:pt x="42793" y="76200"/>
                </a:lnTo>
                <a:lnTo>
                  <a:pt x="76200" y="76200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">
              <a:lnSpc>
                <a:spcPts val="1275"/>
              </a:lnSpc>
            </a:pPr>
            <a:r>
              <a:rPr spc="-5" dirty="0">
                <a:solidFill>
                  <a:srgbClr val="000000"/>
                </a:solidFill>
              </a:rPr>
              <a:t>272</a:t>
            </a:r>
          </a:p>
        </p:txBody>
      </p:sp>
    </p:spTree>
    <p:extLst>
      <p:ext uri="{BB962C8B-B14F-4D97-AF65-F5344CB8AC3E}">
        <p14:creationId xmlns:p14="http://schemas.microsoft.com/office/powerpoint/2010/main" val="238267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99" y="461589"/>
            <a:ext cx="7240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Pass-Transistor Logic </a:t>
            </a:r>
            <a:r>
              <a:rPr sz="4400" b="0" spc="-180" dirty="0">
                <a:solidFill>
                  <a:srgbClr val="000000"/>
                </a:solidFill>
                <a:latin typeface="Arial"/>
                <a:cs typeface="Arial"/>
              </a:rPr>
              <a:t>Circuits</a:t>
            </a: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65" dirty="0">
                <a:solidFill>
                  <a:srgbClr val="000000"/>
                </a:solidFill>
                <a:latin typeface="Arial"/>
                <a:cs typeface="Arial"/>
              </a:rPr>
              <a:t>(3)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114" y="1511549"/>
            <a:ext cx="74015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54000" algn="l"/>
              </a:tabLst>
            </a:pP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problem can be easily solved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by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establishing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for node Y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a low-  resistance path that is activated </a:t>
            </a:r>
            <a:r>
              <a:rPr sz="1800" spc="-15" dirty="0">
                <a:solidFill>
                  <a:srgbClr val="0065CC"/>
                </a:solidFill>
                <a:latin typeface="Arial"/>
                <a:cs typeface="Arial"/>
              </a:rPr>
              <a:t>when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B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goes</a:t>
            </a:r>
            <a:r>
              <a:rPr sz="1800" spc="114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65CC"/>
                </a:solidFill>
                <a:latin typeface="Arial"/>
                <a:cs typeface="Arial"/>
              </a:rPr>
              <a:t>low.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4726" y="2349495"/>
            <a:ext cx="4176644" cy="1465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289" y="2276475"/>
            <a:ext cx="3692530" cy="2636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2450" y="2420996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8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9419" y="5352194"/>
            <a:ext cx="6665595" cy="5530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basic </a:t>
            </a:r>
            <a:r>
              <a:rPr sz="1100" dirty="0">
                <a:latin typeface="Arial"/>
                <a:cs typeface="Arial"/>
              </a:rPr>
              <a:t>design requirement of PTL </a:t>
            </a:r>
            <a:r>
              <a:rPr sz="1100" spc="-5" dirty="0">
                <a:latin typeface="Arial"/>
                <a:cs typeface="Arial"/>
              </a:rPr>
              <a:t>circuits is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" dirty="0">
                <a:latin typeface="Arial"/>
                <a:cs typeface="Arial"/>
              </a:rPr>
              <a:t>every </a:t>
            </a:r>
            <a:r>
              <a:rPr sz="1100" dirty="0">
                <a:latin typeface="Arial"/>
                <a:cs typeface="Arial"/>
              </a:rPr>
              <a:t>node </a:t>
            </a:r>
            <a:r>
              <a:rPr sz="1100" spc="-5" dirty="0">
                <a:latin typeface="Arial"/>
                <a:cs typeface="Arial"/>
              </a:rPr>
              <a:t>have, </a:t>
            </a:r>
            <a:r>
              <a:rPr sz="1100" dirty="0">
                <a:latin typeface="Arial"/>
                <a:cs typeface="Arial"/>
              </a:rPr>
              <a:t>at </a:t>
            </a:r>
            <a:r>
              <a:rPr sz="1100" spc="-5" dirty="0">
                <a:latin typeface="Arial"/>
                <a:cs typeface="Arial"/>
              </a:rPr>
              <a:t>all </a:t>
            </a:r>
            <a:r>
              <a:rPr sz="1100" dirty="0">
                <a:latin typeface="Arial"/>
                <a:cs typeface="Arial"/>
              </a:rPr>
              <a:t>times, a </a:t>
            </a:r>
            <a:r>
              <a:rPr sz="1100" spc="-5" dirty="0">
                <a:latin typeface="Arial"/>
                <a:cs typeface="Arial"/>
              </a:rPr>
              <a:t>low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resistance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50" baseline="5050" dirty="0">
                <a:latin typeface="Arial"/>
                <a:cs typeface="Arial"/>
              </a:rPr>
              <a:t>path to </a:t>
            </a:r>
            <a:r>
              <a:rPr sz="1650" spc="-7" baseline="5050" dirty="0">
                <a:latin typeface="Arial"/>
                <a:cs typeface="Arial"/>
              </a:rPr>
              <a:t>either </a:t>
            </a:r>
            <a:r>
              <a:rPr sz="1650" baseline="5050" dirty="0">
                <a:latin typeface="Arial"/>
                <a:cs typeface="Arial"/>
              </a:rPr>
              <a:t>ground or </a:t>
            </a:r>
            <a:r>
              <a:rPr sz="1650" i="1" spc="7" baseline="5050" dirty="0">
                <a:latin typeface="Arial"/>
                <a:cs typeface="Arial"/>
              </a:rPr>
              <a:t>V</a:t>
            </a:r>
            <a:r>
              <a:rPr sz="700" i="1" spc="5" dirty="0">
                <a:latin typeface="Arial"/>
                <a:cs typeface="Arial"/>
              </a:rPr>
              <a:t>DD</a:t>
            </a:r>
            <a:r>
              <a:rPr sz="1650" spc="7" baseline="5050" dirty="0">
                <a:latin typeface="Arial"/>
                <a:cs typeface="Arial"/>
              </a:rPr>
              <a:t>. </a:t>
            </a:r>
            <a:r>
              <a:rPr sz="1650" baseline="5050" dirty="0">
                <a:latin typeface="Arial"/>
                <a:cs typeface="Arial"/>
              </a:rPr>
              <a:t>Such a path does not </a:t>
            </a:r>
            <a:r>
              <a:rPr sz="1650" spc="-7" baseline="5050" dirty="0">
                <a:latin typeface="Arial"/>
                <a:cs typeface="Arial"/>
              </a:rPr>
              <a:t>exist in </a:t>
            </a:r>
            <a:r>
              <a:rPr sz="1650" baseline="5050" dirty="0">
                <a:latin typeface="Arial"/>
                <a:cs typeface="Arial"/>
              </a:rPr>
              <a:t>(a) </a:t>
            </a:r>
            <a:r>
              <a:rPr sz="1650" spc="-7" baseline="5050" dirty="0">
                <a:latin typeface="Arial"/>
                <a:cs typeface="Arial"/>
              </a:rPr>
              <a:t>when </a:t>
            </a:r>
            <a:r>
              <a:rPr sz="1650" i="1" baseline="5050" dirty="0">
                <a:latin typeface="Arial"/>
                <a:cs typeface="Arial"/>
              </a:rPr>
              <a:t>B </a:t>
            </a:r>
            <a:r>
              <a:rPr sz="1650" spc="-7" baseline="5050" dirty="0">
                <a:latin typeface="Arial"/>
                <a:cs typeface="Arial"/>
              </a:rPr>
              <a:t>is low </a:t>
            </a:r>
            <a:r>
              <a:rPr sz="1650" baseline="5050" dirty="0">
                <a:latin typeface="Arial"/>
                <a:cs typeface="Arial"/>
              </a:rPr>
              <a:t>and </a:t>
            </a:r>
            <a:r>
              <a:rPr sz="1650" i="1" spc="7" baseline="5050" dirty="0">
                <a:latin typeface="Arial"/>
                <a:cs typeface="Arial"/>
              </a:rPr>
              <a:t>S</a:t>
            </a:r>
            <a:r>
              <a:rPr sz="700" spc="5" dirty="0">
                <a:latin typeface="Arial"/>
                <a:cs typeface="Arial"/>
              </a:rPr>
              <a:t>1 </a:t>
            </a:r>
            <a:r>
              <a:rPr sz="1650" spc="-7" baseline="5050" dirty="0">
                <a:latin typeface="Arial"/>
                <a:cs typeface="Arial"/>
              </a:rPr>
              <a:t>is open. </a:t>
            </a:r>
            <a:r>
              <a:rPr sz="1650" baseline="5050" dirty="0">
                <a:latin typeface="Arial"/>
                <a:cs typeface="Arial"/>
              </a:rPr>
              <a:t>It </a:t>
            </a:r>
            <a:r>
              <a:rPr sz="1650" spc="-7" baseline="5050" dirty="0">
                <a:latin typeface="Arial"/>
                <a:cs typeface="Arial"/>
              </a:rPr>
              <a:t>is provided</a:t>
            </a:r>
            <a:r>
              <a:rPr sz="1650" spc="-307" baseline="5050" dirty="0">
                <a:latin typeface="Arial"/>
                <a:cs typeface="Arial"/>
              </a:rPr>
              <a:t> </a:t>
            </a:r>
            <a:r>
              <a:rPr sz="1650" baseline="5050" dirty="0">
                <a:latin typeface="Arial"/>
                <a:cs typeface="Arial"/>
              </a:rPr>
              <a:t>in</a:t>
            </a:r>
            <a:endParaRPr sz="1650" baseline="5050">
              <a:latin typeface="Arial"/>
              <a:cs typeface="Arial"/>
            </a:endParaRPr>
          </a:p>
          <a:p>
            <a:pPr marL="2667635">
              <a:lnSpc>
                <a:spcPct val="100000"/>
              </a:lnSpc>
            </a:pPr>
            <a:r>
              <a:rPr sz="1650" baseline="5050" dirty="0">
                <a:latin typeface="Arial"/>
                <a:cs typeface="Arial"/>
              </a:rPr>
              <a:t>(b) through </a:t>
            </a:r>
            <a:r>
              <a:rPr sz="1650" spc="-7" baseline="5050" dirty="0">
                <a:latin typeface="Arial"/>
                <a:cs typeface="Arial"/>
              </a:rPr>
              <a:t>switch</a:t>
            </a:r>
            <a:r>
              <a:rPr sz="1650" spc="-89" baseline="5050" dirty="0">
                <a:latin typeface="Arial"/>
                <a:cs typeface="Arial"/>
              </a:rPr>
              <a:t> </a:t>
            </a:r>
            <a:r>
              <a:rPr sz="1650" i="1" spc="7" baseline="5050" dirty="0">
                <a:latin typeface="Arial"/>
                <a:cs typeface="Arial"/>
              </a:rPr>
              <a:t>S</a:t>
            </a:r>
            <a:r>
              <a:rPr sz="700" spc="5" dirty="0">
                <a:latin typeface="Arial"/>
                <a:cs typeface="Arial"/>
              </a:rPr>
              <a:t>2</a:t>
            </a:r>
            <a:r>
              <a:rPr sz="1650" spc="7" baseline="5050" dirty="0">
                <a:latin typeface="Arial"/>
                <a:cs typeface="Arial"/>
              </a:rPr>
              <a:t>.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215995191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8" y="461589"/>
            <a:ext cx="5090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Rules </a:t>
            </a:r>
            <a:r>
              <a:rPr sz="4400" b="0" spc="-2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layout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5339" y="2080260"/>
            <a:ext cx="274167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1632" y="2080260"/>
            <a:ext cx="480059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6307" y="2080260"/>
            <a:ext cx="579119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450" y="2156583"/>
            <a:ext cx="6911975" cy="1885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Total </a:t>
            </a:r>
            <a:r>
              <a:rPr sz="2400" b="1" dirty="0">
                <a:latin typeface="Times New Roman"/>
                <a:cs typeface="Times New Roman"/>
              </a:rPr>
              <a:t>contact </a:t>
            </a:r>
            <a:r>
              <a:rPr sz="2400" b="1" spc="-15" dirty="0">
                <a:latin typeface="Times New Roman"/>
                <a:cs typeface="Times New Roman"/>
              </a:rPr>
              <a:t>area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2</a:t>
            </a:r>
            <a:r>
              <a:rPr sz="2000" b="1" spc="-5" dirty="0">
                <a:solidFill>
                  <a:srgbClr val="CC3200"/>
                </a:solidFill>
                <a:latin typeface="Symbol"/>
                <a:cs typeface="Symbol"/>
              </a:rPr>
              <a:t></a:t>
            </a:r>
            <a:r>
              <a:rPr sz="2400" b="1" spc="-5" dirty="0">
                <a:solidFill>
                  <a:srgbClr val="CC3200"/>
                </a:solidFill>
                <a:latin typeface="Times New Roman"/>
                <a:cs typeface="Times New Roman"/>
              </a:rPr>
              <a:t>4</a:t>
            </a:r>
            <a:r>
              <a:rPr sz="2000" b="1" spc="-5" dirty="0">
                <a:solidFill>
                  <a:srgbClr val="CC3200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Neither NMOS nor CMOS </a:t>
            </a:r>
            <a:r>
              <a:rPr sz="2400" b="1" spc="-5" dirty="0">
                <a:latin typeface="Times New Roman"/>
                <a:cs typeface="Times New Roman"/>
              </a:rPr>
              <a:t>usually </a:t>
            </a:r>
            <a:r>
              <a:rPr sz="2400" b="1" dirty="0">
                <a:latin typeface="Times New Roman"/>
                <a:cs typeface="Times New Roman"/>
              </a:rPr>
              <a:t>allow contact</a:t>
            </a:r>
            <a:r>
              <a:rPr sz="2400" b="1" spc="-1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cuts  to the gate of a </a:t>
            </a:r>
            <a:r>
              <a:rPr sz="2400" b="1" spc="-20" dirty="0">
                <a:latin typeface="Times New Roman"/>
                <a:cs typeface="Times New Roman"/>
              </a:rPr>
              <a:t>transistor, </a:t>
            </a:r>
            <a:r>
              <a:rPr sz="2400" b="1" dirty="0">
                <a:latin typeface="Times New Roman"/>
                <a:cs typeface="Times New Roman"/>
              </a:rPr>
              <a:t>because of the </a:t>
            </a:r>
            <a:r>
              <a:rPr sz="2400" b="1" spc="-5" dirty="0">
                <a:latin typeface="Times New Roman"/>
                <a:cs typeface="Times New Roman"/>
              </a:rPr>
              <a:t>danger </a:t>
            </a:r>
            <a:r>
              <a:rPr sz="2400" b="1" dirty="0">
                <a:latin typeface="Times New Roman"/>
                <a:cs typeface="Times New Roman"/>
              </a:rPr>
              <a:t>of  etching </a:t>
            </a:r>
            <a:r>
              <a:rPr sz="2400" b="1" spc="-10" dirty="0">
                <a:latin typeface="Times New Roman"/>
                <a:cs typeface="Times New Roman"/>
              </a:rPr>
              <a:t>away </a:t>
            </a:r>
            <a:r>
              <a:rPr sz="2400" b="1" dirty="0">
                <a:latin typeface="Times New Roman"/>
                <a:cs typeface="Times New Roman"/>
              </a:rPr>
              <a:t>part of the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">
              <a:lnSpc>
                <a:spcPts val="1275"/>
              </a:lnSpc>
            </a:pPr>
            <a:r>
              <a:rPr spc="-5" dirty="0">
                <a:solidFill>
                  <a:srgbClr val="000000"/>
                </a:solidFill>
              </a:rPr>
              <a:t>273</a:t>
            </a:r>
          </a:p>
        </p:txBody>
      </p:sp>
    </p:spTree>
    <p:extLst>
      <p:ext uri="{BB962C8B-B14F-4D97-AF65-F5344CB8AC3E}">
        <p14:creationId xmlns:p14="http://schemas.microsoft.com/office/powerpoint/2010/main" val="83149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377" y="543504"/>
            <a:ext cx="38436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FF"/>
                </a:solidFill>
                <a:latin typeface="Comic Sans MS"/>
                <a:cs typeface="Comic Sans MS"/>
              </a:rPr>
              <a:t>MOSFET</a:t>
            </a:r>
            <a:r>
              <a:rPr sz="3600" b="0" spc="-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3600" b="0" spc="-5" dirty="0">
                <a:solidFill>
                  <a:srgbClr val="0000FF"/>
                </a:solidFill>
                <a:latin typeface="Comic Sans MS"/>
                <a:cs typeface="Comic Sans MS"/>
              </a:rPr>
              <a:t>Ids-Vds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3529" y="3120696"/>
            <a:ext cx="6629130" cy="2771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1523868"/>
            <a:ext cx="2625723" cy="1662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139</a:t>
            </a:r>
          </a:p>
        </p:txBody>
      </p:sp>
    </p:spTree>
    <p:extLst>
      <p:ext uri="{BB962C8B-B14F-4D97-AF65-F5344CB8AC3E}">
        <p14:creationId xmlns:p14="http://schemas.microsoft.com/office/powerpoint/2010/main" val="43603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144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460" y="461589"/>
            <a:ext cx="41008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I-V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00" dirty="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7040"/>
            <a:ext cx="5966460" cy="16408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90" dirty="0">
                <a:latin typeface="Arial"/>
                <a:cs typeface="Arial"/>
              </a:rPr>
              <a:t>In </a:t>
            </a:r>
            <a:r>
              <a:rPr sz="3200" spc="-150" dirty="0">
                <a:latin typeface="Arial"/>
                <a:cs typeface="Arial"/>
              </a:rPr>
              <a:t>Linear </a:t>
            </a:r>
            <a:r>
              <a:rPr sz="3200" spc="-100" dirty="0">
                <a:latin typeface="Arial"/>
                <a:cs typeface="Arial"/>
              </a:rPr>
              <a:t>region, </a:t>
            </a:r>
            <a:r>
              <a:rPr sz="3200" spc="-175" dirty="0">
                <a:latin typeface="Arial"/>
                <a:cs typeface="Arial"/>
              </a:rPr>
              <a:t>Ids </a:t>
            </a:r>
            <a:r>
              <a:rPr sz="3200" spc="-165" dirty="0">
                <a:latin typeface="Arial"/>
                <a:cs typeface="Arial"/>
              </a:rPr>
              <a:t>depends</a:t>
            </a:r>
            <a:r>
              <a:rPr sz="3200" spc="-36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40" dirty="0">
                <a:latin typeface="Arial"/>
                <a:cs typeface="Arial"/>
              </a:rPr>
              <a:t>How </a:t>
            </a:r>
            <a:r>
              <a:rPr sz="2800" spc="-125" dirty="0">
                <a:latin typeface="Arial"/>
                <a:cs typeface="Arial"/>
              </a:rPr>
              <a:t>much </a:t>
            </a:r>
            <a:r>
              <a:rPr sz="2800" spc="-160" dirty="0">
                <a:latin typeface="Arial"/>
                <a:cs typeface="Arial"/>
              </a:rPr>
              <a:t>charge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in the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channel?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40" dirty="0">
                <a:latin typeface="Arial"/>
                <a:cs typeface="Arial"/>
              </a:rPr>
              <a:t>How </a:t>
            </a:r>
            <a:r>
              <a:rPr sz="2800" spc="-100" dirty="0">
                <a:latin typeface="Arial"/>
                <a:cs typeface="Arial"/>
              </a:rPr>
              <a:t>fast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60" dirty="0">
                <a:latin typeface="Arial"/>
                <a:cs typeface="Arial"/>
              </a:rPr>
              <a:t>charge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moving?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80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968" y="461589"/>
            <a:ext cx="3592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30" dirty="0">
                <a:solidFill>
                  <a:srgbClr val="000000"/>
                </a:solidFill>
                <a:latin typeface="Arial"/>
                <a:cs typeface="Arial"/>
              </a:rPr>
              <a:t>Charge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6" y="1607637"/>
            <a:ext cx="6615430" cy="2099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20" dirty="0">
                <a:latin typeface="Arial"/>
                <a:cs typeface="Arial"/>
              </a:rPr>
              <a:t>MOS </a:t>
            </a:r>
            <a:r>
              <a:rPr sz="3200" spc="-70" dirty="0">
                <a:latin typeface="Arial"/>
                <a:cs typeface="Arial"/>
              </a:rPr>
              <a:t>structure </a:t>
            </a:r>
            <a:r>
              <a:rPr sz="3200" spc="-140" dirty="0">
                <a:latin typeface="Arial"/>
                <a:cs typeface="Arial"/>
              </a:rPr>
              <a:t>looks </a:t>
            </a:r>
            <a:r>
              <a:rPr sz="3200" spc="-105" dirty="0">
                <a:latin typeface="Arial"/>
                <a:cs typeface="Arial"/>
              </a:rPr>
              <a:t>like </a:t>
            </a:r>
            <a:r>
              <a:rPr sz="3200" spc="-95" dirty="0">
                <a:latin typeface="Arial"/>
                <a:cs typeface="Arial"/>
              </a:rPr>
              <a:t>parallel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plate  </a:t>
            </a:r>
            <a:r>
              <a:rPr sz="3200" spc="-110" dirty="0">
                <a:latin typeface="Arial"/>
                <a:cs typeface="Arial"/>
              </a:rPr>
              <a:t>capacitor </a:t>
            </a:r>
            <a:r>
              <a:rPr sz="3200" spc="-55" dirty="0">
                <a:latin typeface="Arial"/>
                <a:cs typeface="Arial"/>
              </a:rPr>
              <a:t>while </a:t>
            </a:r>
            <a:r>
              <a:rPr sz="3200" spc="-95" dirty="0">
                <a:latin typeface="Arial"/>
                <a:cs typeface="Arial"/>
              </a:rPr>
              <a:t>operating </a:t>
            </a:r>
            <a:r>
              <a:rPr sz="3200" spc="-40" dirty="0">
                <a:latin typeface="Arial"/>
                <a:cs typeface="Arial"/>
              </a:rPr>
              <a:t>in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inversion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75" dirty="0">
                <a:latin typeface="Arial"/>
                <a:cs typeface="Arial"/>
              </a:rPr>
              <a:t>Gate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120" dirty="0">
                <a:latin typeface="Arial"/>
                <a:cs typeface="Arial"/>
              </a:rPr>
              <a:t>oxide </a:t>
            </a:r>
            <a:r>
              <a:rPr sz="2800" spc="-165" dirty="0">
                <a:latin typeface="Arial"/>
                <a:cs typeface="Arial"/>
              </a:rPr>
              <a:t>–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channel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Qchannel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275" dirty="0"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20105" y="4443710"/>
            <a:ext cx="1366336" cy="291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0108" y="4443712"/>
            <a:ext cx="1366520" cy="291465"/>
          </a:xfrm>
          <a:custGeom>
            <a:avLst/>
            <a:gdLst/>
            <a:ahLst/>
            <a:cxnLst/>
            <a:rect l="l" t="t" r="r" b="b"/>
            <a:pathLst>
              <a:path w="1366520" h="291464">
                <a:moveTo>
                  <a:pt x="0" y="291130"/>
                </a:moveTo>
                <a:lnTo>
                  <a:pt x="1366330" y="291130"/>
                </a:lnTo>
                <a:lnTo>
                  <a:pt x="1366330" y="0"/>
                </a:lnTo>
                <a:lnTo>
                  <a:pt x="0" y="0"/>
                </a:lnTo>
                <a:lnTo>
                  <a:pt x="0" y="291130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8998" y="5029126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30"/>
                </a:moveTo>
                <a:lnTo>
                  <a:pt x="779739" y="390430"/>
                </a:lnTo>
                <a:lnTo>
                  <a:pt x="779739" y="0"/>
                </a:lnTo>
                <a:lnTo>
                  <a:pt x="0" y="0"/>
                </a:lnTo>
                <a:lnTo>
                  <a:pt x="0" y="39043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9000" y="5029129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29"/>
                </a:moveTo>
                <a:lnTo>
                  <a:pt x="779728" y="390429"/>
                </a:lnTo>
                <a:lnTo>
                  <a:pt x="779728" y="0"/>
                </a:lnTo>
                <a:lnTo>
                  <a:pt x="0" y="0"/>
                </a:lnTo>
                <a:lnTo>
                  <a:pt x="0" y="390429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7890" y="5029126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30"/>
                </a:moveTo>
                <a:lnTo>
                  <a:pt x="779227" y="390430"/>
                </a:lnTo>
                <a:lnTo>
                  <a:pt x="779227" y="0"/>
                </a:lnTo>
                <a:lnTo>
                  <a:pt x="0" y="0"/>
                </a:lnTo>
                <a:lnTo>
                  <a:pt x="0" y="39043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7879" y="5029129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29"/>
                </a:moveTo>
                <a:lnTo>
                  <a:pt x="779241" y="390429"/>
                </a:lnTo>
                <a:lnTo>
                  <a:pt x="779241" y="0"/>
                </a:lnTo>
                <a:lnTo>
                  <a:pt x="0" y="0"/>
                </a:lnTo>
                <a:lnTo>
                  <a:pt x="0" y="390429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0105" y="4734866"/>
            <a:ext cx="1366336" cy="294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0108" y="4734868"/>
            <a:ext cx="1366520" cy="294640"/>
          </a:xfrm>
          <a:custGeom>
            <a:avLst/>
            <a:gdLst/>
            <a:ahLst/>
            <a:cxnLst/>
            <a:rect l="l" t="t" r="r" b="b"/>
            <a:pathLst>
              <a:path w="1366520" h="294639">
                <a:moveTo>
                  <a:pt x="0" y="294261"/>
                </a:moveTo>
                <a:lnTo>
                  <a:pt x="1366330" y="294261"/>
                </a:lnTo>
                <a:lnTo>
                  <a:pt x="1366330" y="0"/>
                </a:lnTo>
                <a:lnTo>
                  <a:pt x="0" y="0"/>
                </a:lnTo>
                <a:lnTo>
                  <a:pt x="0" y="294261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30244" y="5209524"/>
            <a:ext cx="215836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947545" algn="l"/>
              </a:tabLst>
            </a:pPr>
            <a:r>
              <a:rPr sz="1350" dirty="0">
                <a:latin typeface="Arial"/>
                <a:cs typeface="Arial"/>
              </a:rPr>
              <a:t>n</a:t>
            </a:r>
            <a:r>
              <a:rPr sz="1350" spc="10" dirty="0">
                <a:latin typeface="Arial"/>
                <a:cs typeface="Arial"/>
              </a:rPr>
              <a:t>+</a:t>
            </a:r>
            <a:r>
              <a:rPr sz="1350" dirty="0">
                <a:latin typeface="Arial"/>
                <a:cs typeface="Arial"/>
              </a:rPr>
              <a:t>	n+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8336" y="5263588"/>
            <a:ext cx="1182370" cy="36830"/>
          </a:xfrm>
          <a:custGeom>
            <a:avLst/>
            <a:gdLst/>
            <a:ahLst/>
            <a:cxnLst/>
            <a:rect l="l" t="t" r="r" b="b"/>
            <a:pathLst>
              <a:path w="1182370" h="36829">
                <a:moveTo>
                  <a:pt x="0" y="36410"/>
                </a:moveTo>
                <a:lnTo>
                  <a:pt x="1182164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9534" y="4777483"/>
            <a:ext cx="27305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25" spc="30" baseline="18518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0000FF"/>
                </a:solidFill>
                <a:latin typeface="Arial"/>
                <a:cs typeface="Arial"/>
              </a:rPr>
              <a:t>gd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21353" y="4210249"/>
            <a:ext cx="36385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ga</a:t>
            </a:r>
            <a:r>
              <a:rPr sz="1350" spc="10" dirty="0">
                <a:latin typeface="Arial"/>
                <a:cs typeface="Arial"/>
              </a:rPr>
              <a:t>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4349" y="5029129"/>
            <a:ext cx="3117850" cy="781050"/>
          </a:xfrm>
          <a:custGeom>
            <a:avLst/>
            <a:gdLst/>
            <a:ahLst/>
            <a:cxnLst/>
            <a:rect l="l" t="t" r="r" b="b"/>
            <a:pathLst>
              <a:path w="3117850" h="781050">
                <a:moveTo>
                  <a:pt x="0" y="0"/>
                </a:moveTo>
                <a:lnTo>
                  <a:pt x="3117421" y="0"/>
                </a:lnTo>
                <a:lnTo>
                  <a:pt x="3117421" y="780871"/>
                </a:lnTo>
                <a:lnTo>
                  <a:pt x="0" y="780871"/>
                </a:lnTo>
                <a:lnTo>
                  <a:pt x="0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64521" y="4524803"/>
            <a:ext cx="12700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3594" y="4524803"/>
            <a:ext cx="12700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4019" y="4795669"/>
            <a:ext cx="88138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latin typeface="Arial"/>
                <a:cs typeface="Arial"/>
              </a:rPr>
              <a:t>source</a:t>
            </a:r>
            <a:r>
              <a:rPr sz="1350" spc="285" dirty="0">
                <a:latin typeface="Arial"/>
                <a:cs typeface="Arial"/>
              </a:rPr>
              <a:t> </a:t>
            </a:r>
            <a:r>
              <a:rPr sz="2025" spc="15" baseline="24691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350" spc="15" baseline="9259" dirty="0">
                <a:solidFill>
                  <a:srgbClr val="0000FF"/>
                </a:solidFill>
                <a:latin typeface="Arial"/>
                <a:cs typeface="Arial"/>
              </a:rPr>
              <a:t>gs</a:t>
            </a:r>
            <a:endParaRPr sz="1350" baseline="925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08665" y="4970358"/>
            <a:ext cx="147955" cy="450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75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72432" y="4795669"/>
            <a:ext cx="410209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d</a:t>
            </a:r>
            <a:r>
              <a:rPr sz="1350" spc="-5" dirty="0">
                <a:latin typeface="Arial"/>
                <a:cs typeface="Arial"/>
              </a:rPr>
              <a:t>r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5" dirty="0">
                <a:latin typeface="Arial"/>
                <a:cs typeface="Arial"/>
              </a:rPr>
              <a:t>in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44349" y="5419559"/>
            <a:ext cx="3117850" cy="390525"/>
          </a:xfrm>
          <a:prstGeom prst="rect">
            <a:avLst/>
          </a:prstGeom>
          <a:ln w="1557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ts val="1295"/>
              </a:lnSpc>
            </a:pPr>
            <a:r>
              <a:rPr sz="2025" spc="-7" baseline="18518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ds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50" dirty="0">
                <a:latin typeface="Arial"/>
                <a:cs typeface="Arial"/>
              </a:rPr>
              <a:t>p-type body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0406" y="5063944"/>
            <a:ext cx="63246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channel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97939" y="5370160"/>
            <a:ext cx="340995" cy="99060"/>
          </a:xfrm>
          <a:custGeom>
            <a:avLst/>
            <a:gdLst/>
            <a:ahLst/>
            <a:cxnLst/>
            <a:rect l="l" t="t" r="r" b="b"/>
            <a:pathLst>
              <a:path w="340995" h="99060">
                <a:moveTo>
                  <a:pt x="0" y="98798"/>
                </a:moveTo>
                <a:lnTo>
                  <a:pt x="340538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8069" y="5370160"/>
            <a:ext cx="389890" cy="99060"/>
          </a:xfrm>
          <a:custGeom>
            <a:avLst/>
            <a:gdLst/>
            <a:ahLst/>
            <a:cxnLst/>
            <a:rect l="l" t="t" r="r" b="b"/>
            <a:pathLst>
              <a:path w="389890" h="99060">
                <a:moveTo>
                  <a:pt x="389330" y="98798"/>
                </a:moveTo>
                <a:lnTo>
                  <a:pt x="0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78047" y="4970358"/>
            <a:ext cx="102870" cy="450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81559" y="4428623"/>
            <a:ext cx="20574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350" spc="-7" baseline="-27777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1350" baseline="-2777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01328" y="5014554"/>
            <a:ext cx="12890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8625" y="5131444"/>
            <a:ext cx="69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12723" y="5014554"/>
            <a:ext cx="12890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29436" y="5131444"/>
            <a:ext cx="7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08090" y="4638666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96"/>
                </a:lnTo>
              </a:path>
            </a:pathLst>
          </a:custGeom>
          <a:ln w="1557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09470" y="485756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68" y="0"/>
                </a:lnTo>
              </a:path>
            </a:pathLst>
          </a:custGeom>
          <a:ln w="155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9470" y="490693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68" y="0"/>
                </a:lnTo>
              </a:path>
            </a:pathLst>
          </a:custGeom>
          <a:ln w="155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8090" y="4906938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218371"/>
                </a:moveTo>
                <a:lnTo>
                  <a:pt x="0" y="0"/>
                </a:lnTo>
              </a:path>
            </a:pathLst>
          </a:custGeom>
          <a:ln w="1557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30878" y="4720282"/>
            <a:ext cx="21399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350" spc="-7" baseline="-27777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1350" baseline="-27777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03258" y="58100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713"/>
                </a:lnTo>
              </a:path>
            </a:pathLst>
          </a:custGeom>
          <a:ln w="5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30603" y="5906714"/>
            <a:ext cx="145415" cy="99060"/>
          </a:xfrm>
          <a:custGeom>
            <a:avLst/>
            <a:gdLst/>
            <a:ahLst/>
            <a:cxnLst/>
            <a:rect l="l" t="t" r="r" b="b"/>
            <a:pathLst>
              <a:path w="145415" h="99060">
                <a:moveTo>
                  <a:pt x="72654" y="0"/>
                </a:moveTo>
                <a:lnTo>
                  <a:pt x="145340" y="0"/>
                </a:lnTo>
                <a:lnTo>
                  <a:pt x="72654" y="98774"/>
                </a:lnTo>
                <a:lnTo>
                  <a:pt x="0" y="0"/>
                </a:lnTo>
                <a:lnTo>
                  <a:pt x="72654" y="0"/>
                </a:lnTo>
                <a:close/>
              </a:path>
            </a:pathLst>
          </a:custGeom>
          <a:ln w="5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4413" y="4520470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1437680" y="0"/>
                </a:moveTo>
                <a:lnTo>
                  <a:pt x="862513" y="0"/>
                </a:lnTo>
                <a:lnTo>
                  <a:pt x="0" y="863702"/>
                </a:lnTo>
                <a:lnTo>
                  <a:pt x="0" y="1151714"/>
                </a:lnTo>
                <a:lnTo>
                  <a:pt x="575145" y="1151714"/>
                </a:lnTo>
                <a:lnTo>
                  <a:pt x="575145" y="863702"/>
                </a:lnTo>
                <a:lnTo>
                  <a:pt x="143768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4419" y="4520469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862514" y="0"/>
                </a:moveTo>
                <a:lnTo>
                  <a:pt x="0" y="863701"/>
                </a:lnTo>
                <a:lnTo>
                  <a:pt x="0" y="1151714"/>
                </a:lnTo>
                <a:lnTo>
                  <a:pt x="575142" y="1151714"/>
                </a:lnTo>
                <a:lnTo>
                  <a:pt x="575142" y="863701"/>
                </a:lnTo>
                <a:lnTo>
                  <a:pt x="1437685" y="0"/>
                </a:lnTo>
                <a:lnTo>
                  <a:pt x="862514" y="0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72093" y="4520470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1437662" y="0"/>
                </a:moveTo>
                <a:lnTo>
                  <a:pt x="862474" y="0"/>
                </a:lnTo>
                <a:lnTo>
                  <a:pt x="0" y="863702"/>
                </a:lnTo>
                <a:lnTo>
                  <a:pt x="0" y="1151714"/>
                </a:lnTo>
                <a:lnTo>
                  <a:pt x="575154" y="1151714"/>
                </a:lnTo>
                <a:lnTo>
                  <a:pt x="575154" y="863702"/>
                </a:lnTo>
                <a:lnTo>
                  <a:pt x="1437662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2104" y="4520469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862493" y="0"/>
                </a:moveTo>
                <a:lnTo>
                  <a:pt x="0" y="863701"/>
                </a:lnTo>
                <a:lnTo>
                  <a:pt x="0" y="1151714"/>
                </a:lnTo>
                <a:lnTo>
                  <a:pt x="575155" y="1151714"/>
                </a:lnTo>
                <a:lnTo>
                  <a:pt x="575155" y="863701"/>
                </a:lnTo>
                <a:lnTo>
                  <a:pt x="1437651" y="0"/>
                </a:lnTo>
                <a:lnTo>
                  <a:pt x="862493" y="0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09558" y="5313223"/>
            <a:ext cx="862513" cy="70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09562" y="5313221"/>
            <a:ext cx="862965" cy="71120"/>
          </a:xfrm>
          <a:custGeom>
            <a:avLst/>
            <a:gdLst/>
            <a:ahLst/>
            <a:cxnLst/>
            <a:rect l="l" t="t" r="r" b="b"/>
            <a:pathLst>
              <a:path w="862964" h="71120">
                <a:moveTo>
                  <a:pt x="0" y="70949"/>
                </a:moveTo>
                <a:lnTo>
                  <a:pt x="862517" y="70949"/>
                </a:lnTo>
                <a:lnTo>
                  <a:pt x="862517" y="0"/>
                </a:lnTo>
                <a:lnTo>
                  <a:pt x="0" y="0"/>
                </a:lnTo>
                <a:lnTo>
                  <a:pt x="0" y="70949"/>
                </a:lnTo>
                <a:close/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49001" y="5513911"/>
            <a:ext cx="1581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n+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86715" y="5513911"/>
            <a:ext cx="1581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n+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07272" y="5786206"/>
            <a:ext cx="6800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p-type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body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90744" y="5384171"/>
            <a:ext cx="2300605" cy="575945"/>
          </a:xfrm>
          <a:custGeom>
            <a:avLst/>
            <a:gdLst/>
            <a:ahLst/>
            <a:cxnLst/>
            <a:rect l="l" t="t" r="r" b="b"/>
            <a:pathLst>
              <a:path w="2300605" h="575945">
                <a:moveTo>
                  <a:pt x="0" y="0"/>
                </a:moveTo>
                <a:lnTo>
                  <a:pt x="2300178" y="0"/>
                </a:lnTo>
                <a:lnTo>
                  <a:pt x="2300178" y="575656"/>
                </a:lnTo>
                <a:lnTo>
                  <a:pt x="0" y="575656"/>
                </a:lnTo>
                <a:lnTo>
                  <a:pt x="0" y="0"/>
                </a:lnTo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83240" y="5096137"/>
            <a:ext cx="870585" cy="864235"/>
          </a:xfrm>
          <a:custGeom>
            <a:avLst/>
            <a:gdLst/>
            <a:ahLst/>
            <a:cxnLst/>
            <a:rect l="l" t="t" r="r" b="b"/>
            <a:pathLst>
              <a:path w="870585" h="864235">
                <a:moveTo>
                  <a:pt x="0" y="863689"/>
                </a:moveTo>
                <a:lnTo>
                  <a:pt x="870190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90922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508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0744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505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72104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493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32677" y="4451436"/>
            <a:ext cx="721360" cy="645160"/>
          </a:xfrm>
          <a:custGeom>
            <a:avLst/>
            <a:gdLst/>
            <a:ahLst/>
            <a:cxnLst/>
            <a:rect l="l" t="t" r="r" b="b"/>
            <a:pathLst>
              <a:path w="721360" h="645160">
                <a:moveTo>
                  <a:pt x="0" y="0"/>
                </a:moveTo>
                <a:lnTo>
                  <a:pt x="1920" y="69032"/>
                </a:lnTo>
                <a:lnTo>
                  <a:pt x="720753" y="69032"/>
                </a:lnTo>
                <a:lnTo>
                  <a:pt x="720753" y="64470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53249" y="4520469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446" y="0"/>
                </a:lnTo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2686" y="5169003"/>
            <a:ext cx="88142" cy="144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92686" y="5384172"/>
            <a:ext cx="88142" cy="143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63710" y="4568416"/>
            <a:ext cx="768985" cy="770255"/>
          </a:xfrm>
          <a:custGeom>
            <a:avLst/>
            <a:gdLst/>
            <a:ahLst/>
            <a:cxnLst/>
            <a:rect l="l" t="t" r="r" b="b"/>
            <a:pathLst>
              <a:path w="768985" h="770254">
                <a:moveTo>
                  <a:pt x="0" y="769725"/>
                </a:moveTo>
                <a:lnTo>
                  <a:pt x="768529" y="0"/>
                </a:lnTo>
              </a:path>
            </a:pathLst>
          </a:custGeom>
          <a:ln w="3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15755" y="5290197"/>
            <a:ext cx="93808" cy="93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84433" y="4520470"/>
            <a:ext cx="93817" cy="93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09558" y="5412927"/>
            <a:ext cx="88117" cy="88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3939" y="5412927"/>
            <a:ext cx="88154" cy="88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961401" y="4937859"/>
            <a:ext cx="1466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04230" y="5442578"/>
            <a:ext cx="8445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72716" y="5237397"/>
            <a:ext cx="1492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7" baseline="19444" dirty="0">
                <a:latin typeface="Arial"/>
                <a:cs typeface="Arial"/>
              </a:rPr>
              <a:t>t</a:t>
            </a:r>
            <a:r>
              <a:rPr sz="650" spc="-5" dirty="0">
                <a:latin typeface="Arial"/>
                <a:cs typeface="Arial"/>
              </a:rPr>
              <a:t>ox</a:t>
            </a:r>
            <a:endParaRPr sz="65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078958" y="5357313"/>
            <a:ext cx="1767839" cy="243840"/>
          </a:xfrm>
          <a:custGeom>
            <a:avLst/>
            <a:gdLst/>
            <a:ahLst/>
            <a:cxnLst/>
            <a:rect l="l" t="t" r="r" b="b"/>
            <a:pathLst>
              <a:path w="1767839" h="243839">
                <a:moveTo>
                  <a:pt x="1767226" y="243539"/>
                </a:moveTo>
                <a:lnTo>
                  <a:pt x="0" y="0"/>
                </a:lnTo>
              </a:path>
            </a:pathLst>
          </a:custGeom>
          <a:ln w="3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509562" y="5313221"/>
            <a:ext cx="862965" cy="71120"/>
          </a:xfrm>
          <a:prstGeom prst="rect">
            <a:avLst/>
          </a:prstGeom>
          <a:ln w="114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560"/>
              </a:lnSpc>
              <a:tabLst>
                <a:tab pos="814705" algn="l"/>
              </a:tabLst>
            </a:pPr>
            <a:r>
              <a:rPr sz="6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6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013810" y="5317056"/>
            <a:ext cx="91952" cy="882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858250" y="5421476"/>
            <a:ext cx="9112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latin typeface="Arial"/>
                <a:cs typeface="Arial"/>
              </a:rPr>
              <a:t>SiO</a:t>
            </a:r>
            <a:r>
              <a:rPr sz="975" spc="7" baseline="-29914" dirty="0">
                <a:latin typeface="Arial"/>
                <a:cs typeface="Arial"/>
              </a:rPr>
              <a:t>2 </a:t>
            </a:r>
            <a:r>
              <a:rPr sz="1000" dirty="0">
                <a:latin typeface="Arial"/>
                <a:cs typeface="Arial"/>
              </a:rPr>
              <a:t>gate</a:t>
            </a:r>
            <a:r>
              <a:rPr sz="1000" spc="-1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oxide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59979" y="5661515"/>
            <a:ext cx="1130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"/>
                <a:cs typeface="Arial"/>
              </a:rPr>
              <a:t>ox</a:t>
            </a:r>
            <a:endParaRPr sz="6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84335" y="5575281"/>
            <a:ext cx="14573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(good insulator, </a:t>
            </a:r>
            <a:r>
              <a:rPr sz="1000" dirty="0">
                <a:latin typeface="Symbol"/>
                <a:cs typeface="Symbol"/>
              </a:rPr>
              <a:t>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=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3.9)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991528" y="4628745"/>
            <a:ext cx="617855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899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pol</a:t>
            </a:r>
            <a:r>
              <a:rPr sz="1000" spc="-5" dirty="0">
                <a:latin typeface="Arial"/>
                <a:cs typeface="Arial"/>
              </a:rPr>
              <a:t>y</a:t>
            </a:r>
            <a:r>
              <a:rPr sz="1000" spc="10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10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on  gate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09558" y="5096162"/>
            <a:ext cx="862513" cy="2170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09562" y="5096159"/>
            <a:ext cx="862965" cy="217170"/>
          </a:xfrm>
          <a:custGeom>
            <a:avLst/>
            <a:gdLst/>
            <a:ahLst/>
            <a:cxnLst/>
            <a:rect l="l" t="t" r="r" b="b"/>
            <a:pathLst>
              <a:path w="862964" h="217170">
                <a:moveTo>
                  <a:pt x="0" y="217062"/>
                </a:moveTo>
                <a:lnTo>
                  <a:pt x="862517" y="217062"/>
                </a:lnTo>
                <a:lnTo>
                  <a:pt x="862517" y="0"/>
                </a:lnTo>
                <a:lnTo>
                  <a:pt x="0" y="0"/>
                </a:lnTo>
                <a:lnTo>
                  <a:pt x="0" y="217062"/>
                </a:lnTo>
                <a:close/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09558" y="4232409"/>
            <a:ext cx="1725009" cy="863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09562" y="4232408"/>
            <a:ext cx="1725295" cy="864235"/>
          </a:xfrm>
          <a:custGeom>
            <a:avLst/>
            <a:gdLst/>
            <a:ahLst/>
            <a:cxnLst/>
            <a:rect l="l" t="t" r="r" b="b"/>
            <a:pathLst>
              <a:path w="1725295" h="864235">
                <a:moveTo>
                  <a:pt x="0" y="863729"/>
                </a:moveTo>
                <a:lnTo>
                  <a:pt x="862542" y="863729"/>
                </a:lnTo>
                <a:lnTo>
                  <a:pt x="1725035" y="0"/>
                </a:lnTo>
                <a:lnTo>
                  <a:pt x="862542" y="0"/>
                </a:lnTo>
                <a:lnTo>
                  <a:pt x="0" y="863729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2093" y="4232409"/>
            <a:ext cx="862474" cy="10808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72104" y="4232408"/>
            <a:ext cx="862965" cy="1081405"/>
          </a:xfrm>
          <a:custGeom>
            <a:avLst/>
            <a:gdLst/>
            <a:ahLst/>
            <a:cxnLst/>
            <a:rect l="l" t="t" r="r" b="b"/>
            <a:pathLst>
              <a:path w="862964" h="1081404">
                <a:moveTo>
                  <a:pt x="0" y="1080813"/>
                </a:moveTo>
                <a:lnTo>
                  <a:pt x="862493" y="217111"/>
                </a:lnTo>
                <a:lnTo>
                  <a:pt x="862493" y="0"/>
                </a:lnTo>
                <a:lnTo>
                  <a:pt x="0" y="863729"/>
                </a:lnTo>
                <a:lnTo>
                  <a:pt x="0" y="1080813"/>
                </a:lnTo>
                <a:close/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72093" y="4449519"/>
            <a:ext cx="862474" cy="9346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72104" y="4449519"/>
            <a:ext cx="862965" cy="934719"/>
          </a:xfrm>
          <a:custGeom>
            <a:avLst/>
            <a:gdLst/>
            <a:ahLst/>
            <a:cxnLst/>
            <a:rect l="l" t="t" r="r" b="b"/>
            <a:pathLst>
              <a:path w="862964" h="934720">
                <a:moveTo>
                  <a:pt x="0" y="934651"/>
                </a:moveTo>
                <a:lnTo>
                  <a:pt x="0" y="863701"/>
                </a:lnTo>
                <a:lnTo>
                  <a:pt x="862493" y="0"/>
                </a:lnTo>
                <a:lnTo>
                  <a:pt x="862493" y="70949"/>
                </a:lnTo>
                <a:lnTo>
                  <a:pt x="0" y="934651"/>
                </a:lnTo>
                <a:close/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145</a:t>
            </a:r>
          </a:p>
        </p:txBody>
      </p:sp>
    </p:spTree>
    <p:extLst>
      <p:ext uri="{BB962C8B-B14F-4D97-AF65-F5344CB8AC3E}">
        <p14:creationId xmlns:p14="http://schemas.microsoft.com/office/powerpoint/2010/main" val="175776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968" y="461589"/>
            <a:ext cx="3592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30" dirty="0">
                <a:solidFill>
                  <a:srgbClr val="000000"/>
                </a:solidFill>
                <a:latin typeface="Arial"/>
                <a:cs typeface="Arial"/>
              </a:rPr>
              <a:t>Charge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20105" y="4443710"/>
            <a:ext cx="1366336" cy="291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0108" y="4443712"/>
            <a:ext cx="1366520" cy="291465"/>
          </a:xfrm>
          <a:custGeom>
            <a:avLst/>
            <a:gdLst/>
            <a:ahLst/>
            <a:cxnLst/>
            <a:rect l="l" t="t" r="r" b="b"/>
            <a:pathLst>
              <a:path w="1366520" h="291464">
                <a:moveTo>
                  <a:pt x="0" y="291130"/>
                </a:moveTo>
                <a:lnTo>
                  <a:pt x="1366330" y="291130"/>
                </a:lnTo>
                <a:lnTo>
                  <a:pt x="1366330" y="0"/>
                </a:lnTo>
                <a:lnTo>
                  <a:pt x="0" y="0"/>
                </a:lnTo>
                <a:lnTo>
                  <a:pt x="0" y="291130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8998" y="5029126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30"/>
                </a:moveTo>
                <a:lnTo>
                  <a:pt x="779739" y="390430"/>
                </a:lnTo>
                <a:lnTo>
                  <a:pt x="779739" y="0"/>
                </a:lnTo>
                <a:lnTo>
                  <a:pt x="0" y="0"/>
                </a:lnTo>
                <a:lnTo>
                  <a:pt x="0" y="39043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9000" y="5029129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29"/>
                </a:moveTo>
                <a:lnTo>
                  <a:pt x="779728" y="390429"/>
                </a:lnTo>
                <a:lnTo>
                  <a:pt x="779728" y="0"/>
                </a:lnTo>
                <a:lnTo>
                  <a:pt x="0" y="0"/>
                </a:lnTo>
                <a:lnTo>
                  <a:pt x="0" y="390429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7890" y="5029126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30"/>
                </a:moveTo>
                <a:lnTo>
                  <a:pt x="779227" y="390430"/>
                </a:lnTo>
                <a:lnTo>
                  <a:pt x="779227" y="0"/>
                </a:lnTo>
                <a:lnTo>
                  <a:pt x="0" y="0"/>
                </a:lnTo>
                <a:lnTo>
                  <a:pt x="0" y="39043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7879" y="5029129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29"/>
                </a:moveTo>
                <a:lnTo>
                  <a:pt x="779241" y="390429"/>
                </a:lnTo>
                <a:lnTo>
                  <a:pt x="779241" y="0"/>
                </a:lnTo>
                <a:lnTo>
                  <a:pt x="0" y="0"/>
                </a:lnTo>
                <a:lnTo>
                  <a:pt x="0" y="390429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0105" y="4734866"/>
            <a:ext cx="1366336" cy="294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0108" y="4734868"/>
            <a:ext cx="1366520" cy="294640"/>
          </a:xfrm>
          <a:custGeom>
            <a:avLst/>
            <a:gdLst/>
            <a:ahLst/>
            <a:cxnLst/>
            <a:rect l="l" t="t" r="r" b="b"/>
            <a:pathLst>
              <a:path w="1366520" h="294639">
                <a:moveTo>
                  <a:pt x="0" y="294261"/>
                </a:moveTo>
                <a:lnTo>
                  <a:pt x="1366330" y="294261"/>
                </a:lnTo>
                <a:lnTo>
                  <a:pt x="1366330" y="0"/>
                </a:lnTo>
                <a:lnTo>
                  <a:pt x="0" y="0"/>
                </a:lnTo>
                <a:lnTo>
                  <a:pt x="0" y="294261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30244" y="5209524"/>
            <a:ext cx="215836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947545" algn="l"/>
              </a:tabLst>
            </a:pPr>
            <a:r>
              <a:rPr sz="1350" dirty="0">
                <a:latin typeface="Arial"/>
                <a:cs typeface="Arial"/>
              </a:rPr>
              <a:t>n</a:t>
            </a:r>
            <a:r>
              <a:rPr sz="1350" spc="10" dirty="0">
                <a:latin typeface="Arial"/>
                <a:cs typeface="Arial"/>
              </a:rPr>
              <a:t>+</a:t>
            </a:r>
            <a:r>
              <a:rPr sz="1350" dirty="0">
                <a:latin typeface="Arial"/>
                <a:cs typeface="Arial"/>
              </a:rPr>
              <a:t>	n+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8336" y="5263588"/>
            <a:ext cx="1182370" cy="36830"/>
          </a:xfrm>
          <a:custGeom>
            <a:avLst/>
            <a:gdLst/>
            <a:ahLst/>
            <a:cxnLst/>
            <a:rect l="l" t="t" r="r" b="b"/>
            <a:pathLst>
              <a:path w="1182370" h="36829">
                <a:moveTo>
                  <a:pt x="0" y="36410"/>
                </a:moveTo>
                <a:lnTo>
                  <a:pt x="1182164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69534" y="4777483"/>
            <a:ext cx="27305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25" spc="30" baseline="18518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0000FF"/>
                </a:solidFill>
                <a:latin typeface="Arial"/>
                <a:cs typeface="Arial"/>
              </a:rPr>
              <a:t>gd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36" y="1607637"/>
            <a:ext cx="6615430" cy="2837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20" dirty="0">
                <a:latin typeface="Arial"/>
                <a:cs typeface="Arial"/>
              </a:rPr>
              <a:t>MOS </a:t>
            </a:r>
            <a:r>
              <a:rPr sz="3200" spc="-70" dirty="0">
                <a:latin typeface="Arial"/>
                <a:cs typeface="Arial"/>
              </a:rPr>
              <a:t>structure </a:t>
            </a:r>
            <a:r>
              <a:rPr sz="3200" spc="-140" dirty="0">
                <a:latin typeface="Arial"/>
                <a:cs typeface="Arial"/>
              </a:rPr>
              <a:t>looks </a:t>
            </a:r>
            <a:r>
              <a:rPr sz="3200" spc="-105" dirty="0">
                <a:latin typeface="Arial"/>
                <a:cs typeface="Arial"/>
              </a:rPr>
              <a:t>like </a:t>
            </a:r>
            <a:r>
              <a:rPr sz="3200" spc="-95" dirty="0">
                <a:latin typeface="Arial"/>
                <a:cs typeface="Arial"/>
              </a:rPr>
              <a:t>parallel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plate  </a:t>
            </a:r>
            <a:r>
              <a:rPr sz="3200" spc="-110" dirty="0">
                <a:latin typeface="Arial"/>
                <a:cs typeface="Arial"/>
              </a:rPr>
              <a:t>capacitor </a:t>
            </a:r>
            <a:r>
              <a:rPr sz="3200" spc="-55" dirty="0">
                <a:latin typeface="Arial"/>
                <a:cs typeface="Arial"/>
              </a:rPr>
              <a:t>while </a:t>
            </a:r>
            <a:r>
              <a:rPr sz="3200" spc="-95" dirty="0">
                <a:latin typeface="Arial"/>
                <a:cs typeface="Arial"/>
              </a:rPr>
              <a:t>operating </a:t>
            </a:r>
            <a:r>
              <a:rPr sz="3200" spc="-40" dirty="0">
                <a:latin typeface="Arial"/>
                <a:cs typeface="Arial"/>
              </a:rPr>
              <a:t>in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inversion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75" dirty="0">
                <a:latin typeface="Arial"/>
                <a:cs typeface="Arial"/>
              </a:rPr>
              <a:t>Gate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120" dirty="0">
                <a:latin typeface="Arial"/>
                <a:cs typeface="Arial"/>
              </a:rPr>
              <a:t>oxide </a:t>
            </a:r>
            <a:r>
              <a:rPr sz="2800" spc="-165" dirty="0">
                <a:latin typeface="Arial"/>
                <a:cs typeface="Arial"/>
              </a:rPr>
              <a:t>–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channel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Qchannel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465" dirty="0">
                <a:latin typeface="Arial"/>
                <a:cs typeface="Arial"/>
              </a:rPr>
              <a:t>CV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629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605" dirty="0">
                <a:latin typeface="Arial"/>
                <a:cs typeface="Arial"/>
              </a:rPr>
              <a:t>C</a:t>
            </a:r>
            <a:r>
              <a:rPr sz="3200" spc="-455" dirty="0">
                <a:latin typeface="Arial"/>
                <a:cs typeface="Arial"/>
              </a:rPr>
              <a:t> </a:t>
            </a:r>
            <a:r>
              <a:rPr sz="3200" spc="-275" dirty="0"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  <a:p>
            <a:pPr marR="271145" algn="r">
              <a:lnSpc>
                <a:spcPts val="1410"/>
              </a:lnSpc>
            </a:pPr>
            <a:r>
              <a:rPr sz="1350" dirty="0">
                <a:latin typeface="Arial"/>
                <a:cs typeface="Arial"/>
              </a:rPr>
              <a:t>ga</a:t>
            </a:r>
            <a:r>
              <a:rPr sz="1350" spc="10" dirty="0">
                <a:latin typeface="Arial"/>
                <a:cs typeface="Arial"/>
              </a:rPr>
              <a:t>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44349" y="5029129"/>
            <a:ext cx="3117850" cy="781050"/>
          </a:xfrm>
          <a:custGeom>
            <a:avLst/>
            <a:gdLst/>
            <a:ahLst/>
            <a:cxnLst/>
            <a:rect l="l" t="t" r="r" b="b"/>
            <a:pathLst>
              <a:path w="3117850" h="781050">
                <a:moveTo>
                  <a:pt x="0" y="0"/>
                </a:moveTo>
                <a:lnTo>
                  <a:pt x="3117421" y="0"/>
                </a:lnTo>
                <a:lnTo>
                  <a:pt x="3117421" y="780871"/>
                </a:lnTo>
                <a:lnTo>
                  <a:pt x="0" y="780871"/>
                </a:lnTo>
                <a:lnTo>
                  <a:pt x="0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64521" y="4524803"/>
            <a:ext cx="12700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3594" y="4524803"/>
            <a:ext cx="12700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4019" y="4795669"/>
            <a:ext cx="88138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latin typeface="Arial"/>
                <a:cs typeface="Arial"/>
              </a:rPr>
              <a:t>source</a:t>
            </a:r>
            <a:r>
              <a:rPr sz="1350" spc="285" dirty="0">
                <a:latin typeface="Arial"/>
                <a:cs typeface="Arial"/>
              </a:rPr>
              <a:t> </a:t>
            </a:r>
            <a:r>
              <a:rPr sz="2025" spc="15" baseline="24691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350" spc="15" baseline="9259" dirty="0">
                <a:solidFill>
                  <a:srgbClr val="0000FF"/>
                </a:solidFill>
                <a:latin typeface="Arial"/>
                <a:cs typeface="Arial"/>
              </a:rPr>
              <a:t>gs</a:t>
            </a:r>
            <a:endParaRPr sz="1350" baseline="9259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8665" y="4970358"/>
            <a:ext cx="147955" cy="450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75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2432" y="4795669"/>
            <a:ext cx="410209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d</a:t>
            </a:r>
            <a:r>
              <a:rPr sz="1350" spc="-5" dirty="0">
                <a:latin typeface="Arial"/>
                <a:cs typeface="Arial"/>
              </a:rPr>
              <a:t>r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5" dirty="0">
                <a:latin typeface="Arial"/>
                <a:cs typeface="Arial"/>
              </a:rPr>
              <a:t>in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4349" y="5419559"/>
            <a:ext cx="3117850" cy="390525"/>
          </a:xfrm>
          <a:prstGeom prst="rect">
            <a:avLst/>
          </a:prstGeom>
          <a:ln w="1557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ts val="1295"/>
              </a:lnSpc>
            </a:pPr>
            <a:r>
              <a:rPr sz="2025" spc="-7" baseline="18518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ds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50" dirty="0">
                <a:latin typeface="Arial"/>
                <a:cs typeface="Arial"/>
              </a:rPr>
              <a:t>p-type body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0406" y="5063944"/>
            <a:ext cx="63246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channel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97939" y="5370160"/>
            <a:ext cx="340995" cy="99060"/>
          </a:xfrm>
          <a:custGeom>
            <a:avLst/>
            <a:gdLst/>
            <a:ahLst/>
            <a:cxnLst/>
            <a:rect l="l" t="t" r="r" b="b"/>
            <a:pathLst>
              <a:path w="340995" h="99060">
                <a:moveTo>
                  <a:pt x="0" y="98798"/>
                </a:moveTo>
                <a:lnTo>
                  <a:pt x="340538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68069" y="5370160"/>
            <a:ext cx="389890" cy="99060"/>
          </a:xfrm>
          <a:custGeom>
            <a:avLst/>
            <a:gdLst/>
            <a:ahLst/>
            <a:cxnLst/>
            <a:rect l="l" t="t" r="r" b="b"/>
            <a:pathLst>
              <a:path w="389890" h="99060">
                <a:moveTo>
                  <a:pt x="389330" y="98798"/>
                </a:moveTo>
                <a:lnTo>
                  <a:pt x="0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78047" y="4970358"/>
            <a:ext cx="102870" cy="450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81559" y="4428623"/>
            <a:ext cx="20574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350" spc="-7" baseline="-27777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1350" baseline="-2777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01328" y="5014554"/>
            <a:ext cx="12890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18625" y="5131444"/>
            <a:ext cx="69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12723" y="5014554"/>
            <a:ext cx="12890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29436" y="5131444"/>
            <a:ext cx="7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08090" y="4638666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96"/>
                </a:lnTo>
              </a:path>
            </a:pathLst>
          </a:custGeom>
          <a:ln w="1557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9470" y="485756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68" y="0"/>
                </a:lnTo>
              </a:path>
            </a:pathLst>
          </a:custGeom>
          <a:ln w="155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09470" y="490693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68" y="0"/>
                </a:lnTo>
              </a:path>
            </a:pathLst>
          </a:custGeom>
          <a:ln w="155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08090" y="4906938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218371"/>
                </a:moveTo>
                <a:lnTo>
                  <a:pt x="0" y="0"/>
                </a:lnTo>
              </a:path>
            </a:pathLst>
          </a:custGeom>
          <a:ln w="1557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630878" y="4720282"/>
            <a:ext cx="21399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350" spc="-7" baseline="-27777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1350" baseline="-27777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03258" y="58100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713"/>
                </a:lnTo>
              </a:path>
            </a:pathLst>
          </a:custGeom>
          <a:ln w="5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0603" y="5906714"/>
            <a:ext cx="145415" cy="99060"/>
          </a:xfrm>
          <a:custGeom>
            <a:avLst/>
            <a:gdLst/>
            <a:ahLst/>
            <a:cxnLst/>
            <a:rect l="l" t="t" r="r" b="b"/>
            <a:pathLst>
              <a:path w="145415" h="99060">
                <a:moveTo>
                  <a:pt x="72654" y="0"/>
                </a:moveTo>
                <a:lnTo>
                  <a:pt x="145340" y="0"/>
                </a:lnTo>
                <a:lnTo>
                  <a:pt x="72654" y="98774"/>
                </a:lnTo>
                <a:lnTo>
                  <a:pt x="0" y="0"/>
                </a:lnTo>
                <a:lnTo>
                  <a:pt x="72654" y="0"/>
                </a:lnTo>
                <a:close/>
              </a:path>
            </a:pathLst>
          </a:custGeom>
          <a:ln w="5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4413" y="4520470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1437680" y="0"/>
                </a:moveTo>
                <a:lnTo>
                  <a:pt x="862513" y="0"/>
                </a:lnTo>
                <a:lnTo>
                  <a:pt x="0" y="863702"/>
                </a:lnTo>
                <a:lnTo>
                  <a:pt x="0" y="1151714"/>
                </a:lnTo>
                <a:lnTo>
                  <a:pt x="575145" y="1151714"/>
                </a:lnTo>
                <a:lnTo>
                  <a:pt x="575145" y="863702"/>
                </a:lnTo>
                <a:lnTo>
                  <a:pt x="143768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4419" y="4520469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862514" y="0"/>
                </a:moveTo>
                <a:lnTo>
                  <a:pt x="0" y="863701"/>
                </a:lnTo>
                <a:lnTo>
                  <a:pt x="0" y="1151714"/>
                </a:lnTo>
                <a:lnTo>
                  <a:pt x="575142" y="1151714"/>
                </a:lnTo>
                <a:lnTo>
                  <a:pt x="575142" y="863701"/>
                </a:lnTo>
                <a:lnTo>
                  <a:pt x="1437685" y="0"/>
                </a:lnTo>
                <a:lnTo>
                  <a:pt x="862514" y="0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72093" y="4520470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1437662" y="0"/>
                </a:moveTo>
                <a:lnTo>
                  <a:pt x="862474" y="0"/>
                </a:lnTo>
                <a:lnTo>
                  <a:pt x="0" y="863702"/>
                </a:lnTo>
                <a:lnTo>
                  <a:pt x="0" y="1151714"/>
                </a:lnTo>
                <a:lnTo>
                  <a:pt x="575154" y="1151714"/>
                </a:lnTo>
                <a:lnTo>
                  <a:pt x="575154" y="863702"/>
                </a:lnTo>
                <a:lnTo>
                  <a:pt x="1437662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72104" y="4520469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862493" y="0"/>
                </a:moveTo>
                <a:lnTo>
                  <a:pt x="0" y="863701"/>
                </a:lnTo>
                <a:lnTo>
                  <a:pt x="0" y="1151714"/>
                </a:lnTo>
                <a:lnTo>
                  <a:pt x="575155" y="1151714"/>
                </a:lnTo>
                <a:lnTo>
                  <a:pt x="575155" y="863701"/>
                </a:lnTo>
                <a:lnTo>
                  <a:pt x="1437651" y="0"/>
                </a:lnTo>
                <a:lnTo>
                  <a:pt x="862493" y="0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09558" y="5313223"/>
            <a:ext cx="862513" cy="70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09562" y="5313221"/>
            <a:ext cx="862965" cy="71120"/>
          </a:xfrm>
          <a:custGeom>
            <a:avLst/>
            <a:gdLst/>
            <a:ahLst/>
            <a:cxnLst/>
            <a:rect l="l" t="t" r="r" b="b"/>
            <a:pathLst>
              <a:path w="862964" h="71120">
                <a:moveTo>
                  <a:pt x="0" y="70949"/>
                </a:moveTo>
                <a:lnTo>
                  <a:pt x="862517" y="70949"/>
                </a:lnTo>
                <a:lnTo>
                  <a:pt x="862517" y="0"/>
                </a:lnTo>
                <a:lnTo>
                  <a:pt x="0" y="0"/>
                </a:lnTo>
                <a:lnTo>
                  <a:pt x="0" y="70949"/>
                </a:lnTo>
                <a:close/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49001" y="5513911"/>
            <a:ext cx="1581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n+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86715" y="5513911"/>
            <a:ext cx="1581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n+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07272" y="5786206"/>
            <a:ext cx="6800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p-type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body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90744" y="5384171"/>
            <a:ext cx="2300605" cy="575945"/>
          </a:xfrm>
          <a:custGeom>
            <a:avLst/>
            <a:gdLst/>
            <a:ahLst/>
            <a:cxnLst/>
            <a:rect l="l" t="t" r="r" b="b"/>
            <a:pathLst>
              <a:path w="2300605" h="575945">
                <a:moveTo>
                  <a:pt x="0" y="0"/>
                </a:moveTo>
                <a:lnTo>
                  <a:pt x="2300178" y="0"/>
                </a:lnTo>
                <a:lnTo>
                  <a:pt x="2300178" y="575656"/>
                </a:lnTo>
                <a:lnTo>
                  <a:pt x="0" y="575656"/>
                </a:lnTo>
                <a:lnTo>
                  <a:pt x="0" y="0"/>
                </a:lnTo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83240" y="5096137"/>
            <a:ext cx="870585" cy="864235"/>
          </a:xfrm>
          <a:custGeom>
            <a:avLst/>
            <a:gdLst/>
            <a:ahLst/>
            <a:cxnLst/>
            <a:rect l="l" t="t" r="r" b="b"/>
            <a:pathLst>
              <a:path w="870585" h="864235">
                <a:moveTo>
                  <a:pt x="0" y="863689"/>
                </a:moveTo>
                <a:lnTo>
                  <a:pt x="870190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90922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508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0744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505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72104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493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32677" y="4451436"/>
            <a:ext cx="721360" cy="645160"/>
          </a:xfrm>
          <a:custGeom>
            <a:avLst/>
            <a:gdLst/>
            <a:ahLst/>
            <a:cxnLst/>
            <a:rect l="l" t="t" r="r" b="b"/>
            <a:pathLst>
              <a:path w="721360" h="645160">
                <a:moveTo>
                  <a:pt x="0" y="0"/>
                </a:moveTo>
                <a:lnTo>
                  <a:pt x="1920" y="69032"/>
                </a:lnTo>
                <a:lnTo>
                  <a:pt x="720753" y="69032"/>
                </a:lnTo>
                <a:lnTo>
                  <a:pt x="720753" y="64470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53249" y="4520469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446" y="0"/>
                </a:lnTo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92686" y="5169003"/>
            <a:ext cx="88142" cy="144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2686" y="5384172"/>
            <a:ext cx="88142" cy="143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63710" y="4568416"/>
            <a:ext cx="768985" cy="770255"/>
          </a:xfrm>
          <a:custGeom>
            <a:avLst/>
            <a:gdLst/>
            <a:ahLst/>
            <a:cxnLst/>
            <a:rect l="l" t="t" r="r" b="b"/>
            <a:pathLst>
              <a:path w="768985" h="770254">
                <a:moveTo>
                  <a:pt x="0" y="769725"/>
                </a:moveTo>
                <a:lnTo>
                  <a:pt x="768529" y="0"/>
                </a:lnTo>
              </a:path>
            </a:pathLst>
          </a:custGeom>
          <a:ln w="3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15755" y="5290197"/>
            <a:ext cx="93808" cy="93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84433" y="4520470"/>
            <a:ext cx="93817" cy="93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09558" y="5412927"/>
            <a:ext cx="88117" cy="88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3939" y="5412927"/>
            <a:ext cx="88154" cy="88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961401" y="4937859"/>
            <a:ext cx="1466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04230" y="5442578"/>
            <a:ext cx="8445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72716" y="5237397"/>
            <a:ext cx="1492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7" baseline="19444" dirty="0">
                <a:latin typeface="Arial"/>
                <a:cs typeface="Arial"/>
              </a:rPr>
              <a:t>t</a:t>
            </a:r>
            <a:r>
              <a:rPr sz="650" spc="-5" dirty="0">
                <a:latin typeface="Arial"/>
                <a:cs typeface="Arial"/>
              </a:rPr>
              <a:t>ox</a:t>
            </a:r>
            <a:endParaRPr sz="65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078958" y="5357313"/>
            <a:ext cx="1767839" cy="243840"/>
          </a:xfrm>
          <a:custGeom>
            <a:avLst/>
            <a:gdLst/>
            <a:ahLst/>
            <a:cxnLst/>
            <a:rect l="l" t="t" r="r" b="b"/>
            <a:pathLst>
              <a:path w="1767839" h="243839">
                <a:moveTo>
                  <a:pt x="1767226" y="243539"/>
                </a:moveTo>
                <a:lnTo>
                  <a:pt x="0" y="0"/>
                </a:lnTo>
              </a:path>
            </a:pathLst>
          </a:custGeom>
          <a:ln w="3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509562" y="5313221"/>
            <a:ext cx="862965" cy="71120"/>
          </a:xfrm>
          <a:prstGeom prst="rect">
            <a:avLst/>
          </a:prstGeom>
          <a:ln w="114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560"/>
              </a:lnSpc>
              <a:tabLst>
                <a:tab pos="814705" algn="l"/>
              </a:tabLst>
            </a:pPr>
            <a:r>
              <a:rPr sz="6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6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013810" y="5317056"/>
            <a:ext cx="91952" cy="882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858250" y="5421476"/>
            <a:ext cx="9112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latin typeface="Arial"/>
                <a:cs typeface="Arial"/>
              </a:rPr>
              <a:t>SiO</a:t>
            </a:r>
            <a:r>
              <a:rPr sz="975" spc="7" baseline="-29914" dirty="0">
                <a:latin typeface="Arial"/>
                <a:cs typeface="Arial"/>
              </a:rPr>
              <a:t>2 </a:t>
            </a:r>
            <a:r>
              <a:rPr sz="1000" dirty="0">
                <a:latin typeface="Arial"/>
                <a:cs typeface="Arial"/>
              </a:rPr>
              <a:t>gate</a:t>
            </a:r>
            <a:r>
              <a:rPr sz="1000" spc="-1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oxide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559979" y="5661515"/>
            <a:ext cx="1130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"/>
                <a:cs typeface="Arial"/>
              </a:rPr>
              <a:t>ox</a:t>
            </a:r>
            <a:endParaRPr sz="6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84335" y="5575281"/>
            <a:ext cx="14573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(good insulator, </a:t>
            </a:r>
            <a:r>
              <a:rPr sz="1000" dirty="0">
                <a:latin typeface="Symbol"/>
                <a:cs typeface="Symbol"/>
              </a:rPr>
              <a:t>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=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3.9)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91528" y="4628745"/>
            <a:ext cx="617855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899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pol</a:t>
            </a:r>
            <a:r>
              <a:rPr sz="1000" spc="-5" dirty="0">
                <a:latin typeface="Arial"/>
                <a:cs typeface="Arial"/>
              </a:rPr>
              <a:t>y</a:t>
            </a:r>
            <a:r>
              <a:rPr sz="1000" spc="10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10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on  gate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509558" y="5096162"/>
            <a:ext cx="862513" cy="2170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09562" y="5096159"/>
            <a:ext cx="862965" cy="217170"/>
          </a:xfrm>
          <a:custGeom>
            <a:avLst/>
            <a:gdLst/>
            <a:ahLst/>
            <a:cxnLst/>
            <a:rect l="l" t="t" r="r" b="b"/>
            <a:pathLst>
              <a:path w="862964" h="217170">
                <a:moveTo>
                  <a:pt x="0" y="217062"/>
                </a:moveTo>
                <a:lnTo>
                  <a:pt x="862517" y="217062"/>
                </a:lnTo>
                <a:lnTo>
                  <a:pt x="862517" y="0"/>
                </a:lnTo>
                <a:lnTo>
                  <a:pt x="0" y="0"/>
                </a:lnTo>
                <a:lnTo>
                  <a:pt x="0" y="217062"/>
                </a:lnTo>
                <a:close/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09558" y="4232409"/>
            <a:ext cx="1725009" cy="863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09562" y="4232408"/>
            <a:ext cx="1725295" cy="864235"/>
          </a:xfrm>
          <a:custGeom>
            <a:avLst/>
            <a:gdLst/>
            <a:ahLst/>
            <a:cxnLst/>
            <a:rect l="l" t="t" r="r" b="b"/>
            <a:pathLst>
              <a:path w="1725295" h="864235">
                <a:moveTo>
                  <a:pt x="0" y="863729"/>
                </a:moveTo>
                <a:lnTo>
                  <a:pt x="862542" y="863729"/>
                </a:lnTo>
                <a:lnTo>
                  <a:pt x="1725035" y="0"/>
                </a:lnTo>
                <a:lnTo>
                  <a:pt x="862542" y="0"/>
                </a:lnTo>
                <a:lnTo>
                  <a:pt x="0" y="863729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2093" y="4232409"/>
            <a:ext cx="862474" cy="10808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2104" y="4232408"/>
            <a:ext cx="862965" cy="1081405"/>
          </a:xfrm>
          <a:custGeom>
            <a:avLst/>
            <a:gdLst/>
            <a:ahLst/>
            <a:cxnLst/>
            <a:rect l="l" t="t" r="r" b="b"/>
            <a:pathLst>
              <a:path w="862964" h="1081404">
                <a:moveTo>
                  <a:pt x="0" y="1080813"/>
                </a:moveTo>
                <a:lnTo>
                  <a:pt x="862493" y="217111"/>
                </a:lnTo>
                <a:lnTo>
                  <a:pt x="862493" y="0"/>
                </a:lnTo>
                <a:lnTo>
                  <a:pt x="0" y="863729"/>
                </a:lnTo>
                <a:lnTo>
                  <a:pt x="0" y="1080813"/>
                </a:lnTo>
                <a:close/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72093" y="4449519"/>
            <a:ext cx="862474" cy="9346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72104" y="4449519"/>
            <a:ext cx="862965" cy="934719"/>
          </a:xfrm>
          <a:custGeom>
            <a:avLst/>
            <a:gdLst/>
            <a:ahLst/>
            <a:cxnLst/>
            <a:rect l="l" t="t" r="r" b="b"/>
            <a:pathLst>
              <a:path w="862964" h="934720">
                <a:moveTo>
                  <a:pt x="0" y="934651"/>
                </a:moveTo>
                <a:lnTo>
                  <a:pt x="0" y="863701"/>
                </a:lnTo>
                <a:lnTo>
                  <a:pt x="862493" y="0"/>
                </a:lnTo>
                <a:lnTo>
                  <a:pt x="862493" y="70949"/>
                </a:lnTo>
                <a:lnTo>
                  <a:pt x="0" y="934651"/>
                </a:lnTo>
                <a:close/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146</a:t>
            </a:r>
          </a:p>
        </p:txBody>
      </p:sp>
    </p:spTree>
    <p:extLst>
      <p:ext uri="{BB962C8B-B14F-4D97-AF65-F5344CB8AC3E}">
        <p14:creationId xmlns:p14="http://schemas.microsoft.com/office/powerpoint/2010/main" val="138966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968" y="461589"/>
            <a:ext cx="3592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30" dirty="0">
                <a:solidFill>
                  <a:srgbClr val="000000"/>
                </a:solidFill>
                <a:latin typeface="Arial"/>
                <a:cs typeface="Arial"/>
              </a:rPr>
              <a:t>Charge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6615430" cy="1515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20" dirty="0">
                <a:latin typeface="Arial"/>
                <a:cs typeface="Arial"/>
              </a:rPr>
              <a:t>MOS </a:t>
            </a:r>
            <a:r>
              <a:rPr sz="3200" spc="-70" dirty="0">
                <a:latin typeface="Arial"/>
                <a:cs typeface="Arial"/>
              </a:rPr>
              <a:t>structure </a:t>
            </a:r>
            <a:r>
              <a:rPr sz="3200" spc="-140" dirty="0">
                <a:latin typeface="Arial"/>
                <a:cs typeface="Arial"/>
              </a:rPr>
              <a:t>looks </a:t>
            </a:r>
            <a:r>
              <a:rPr sz="3200" spc="-105" dirty="0">
                <a:latin typeface="Arial"/>
                <a:cs typeface="Arial"/>
              </a:rPr>
              <a:t>like </a:t>
            </a:r>
            <a:r>
              <a:rPr sz="3200" spc="-95" dirty="0">
                <a:latin typeface="Arial"/>
                <a:cs typeface="Arial"/>
              </a:rPr>
              <a:t>parallel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plate  </a:t>
            </a:r>
            <a:r>
              <a:rPr sz="3200" spc="-110" dirty="0">
                <a:latin typeface="Arial"/>
                <a:cs typeface="Arial"/>
              </a:rPr>
              <a:t>capacitor </a:t>
            </a:r>
            <a:r>
              <a:rPr sz="3200" spc="-55" dirty="0">
                <a:latin typeface="Arial"/>
                <a:cs typeface="Arial"/>
              </a:rPr>
              <a:t>while </a:t>
            </a:r>
            <a:r>
              <a:rPr sz="3200" spc="-95" dirty="0">
                <a:latin typeface="Arial"/>
                <a:cs typeface="Arial"/>
              </a:rPr>
              <a:t>operating </a:t>
            </a:r>
            <a:r>
              <a:rPr sz="3200" spc="-40" dirty="0">
                <a:latin typeface="Arial"/>
                <a:cs typeface="Arial"/>
              </a:rPr>
              <a:t>in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inversion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75" dirty="0">
                <a:latin typeface="Arial"/>
                <a:cs typeface="Arial"/>
              </a:rPr>
              <a:t>Gate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120" dirty="0">
                <a:latin typeface="Arial"/>
                <a:cs typeface="Arial"/>
              </a:rPr>
              <a:t>oxide </a:t>
            </a:r>
            <a:r>
              <a:rPr sz="2800" spc="-165" dirty="0">
                <a:latin typeface="Arial"/>
                <a:cs typeface="Arial"/>
              </a:rPr>
              <a:t>–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channel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6" y="3095922"/>
            <a:ext cx="5079365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Qchannel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465" dirty="0">
                <a:latin typeface="Arial"/>
                <a:cs typeface="Arial"/>
              </a:rPr>
              <a:t>CV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605" dirty="0">
                <a:latin typeface="Arial"/>
                <a:cs typeface="Arial"/>
              </a:rPr>
              <a:t>C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440" dirty="0">
                <a:latin typeface="Arial"/>
                <a:cs typeface="Arial"/>
              </a:rPr>
              <a:t>Cg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120" dirty="0">
                <a:latin typeface="Arial"/>
                <a:cs typeface="Arial"/>
              </a:rPr>
              <a:t>eoxWL/tox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330" dirty="0">
                <a:latin typeface="Arial"/>
                <a:cs typeface="Arial"/>
              </a:rPr>
              <a:t> </a:t>
            </a:r>
            <a:r>
              <a:rPr sz="3200" spc="-320" dirty="0">
                <a:latin typeface="Arial"/>
                <a:cs typeface="Arial"/>
              </a:rPr>
              <a:t>CoxWL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36" y="4363979"/>
            <a:ext cx="8928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20" dirty="0">
                <a:latin typeface="Arial"/>
                <a:cs typeface="Arial"/>
              </a:rPr>
              <a:t>V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275" dirty="0"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20105" y="4443710"/>
            <a:ext cx="1366336" cy="291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0108" y="4443712"/>
            <a:ext cx="1366520" cy="291465"/>
          </a:xfrm>
          <a:custGeom>
            <a:avLst/>
            <a:gdLst/>
            <a:ahLst/>
            <a:cxnLst/>
            <a:rect l="l" t="t" r="r" b="b"/>
            <a:pathLst>
              <a:path w="1366520" h="291464">
                <a:moveTo>
                  <a:pt x="0" y="291130"/>
                </a:moveTo>
                <a:lnTo>
                  <a:pt x="1366330" y="291130"/>
                </a:lnTo>
                <a:lnTo>
                  <a:pt x="1366330" y="0"/>
                </a:lnTo>
                <a:lnTo>
                  <a:pt x="0" y="0"/>
                </a:lnTo>
                <a:lnTo>
                  <a:pt x="0" y="291130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8998" y="5029126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30"/>
                </a:moveTo>
                <a:lnTo>
                  <a:pt x="779739" y="390430"/>
                </a:lnTo>
                <a:lnTo>
                  <a:pt x="779739" y="0"/>
                </a:lnTo>
                <a:lnTo>
                  <a:pt x="0" y="0"/>
                </a:lnTo>
                <a:lnTo>
                  <a:pt x="0" y="39043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9000" y="5029129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29"/>
                </a:moveTo>
                <a:lnTo>
                  <a:pt x="779728" y="390429"/>
                </a:lnTo>
                <a:lnTo>
                  <a:pt x="779728" y="0"/>
                </a:lnTo>
                <a:lnTo>
                  <a:pt x="0" y="0"/>
                </a:lnTo>
                <a:lnTo>
                  <a:pt x="0" y="390429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7890" y="5029126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30"/>
                </a:moveTo>
                <a:lnTo>
                  <a:pt x="779227" y="390430"/>
                </a:lnTo>
                <a:lnTo>
                  <a:pt x="779227" y="0"/>
                </a:lnTo>
                <a:lnTo>
                  <a:pt x="0" y="0"/>
                </a:lnTo>
                <a:lnTo>
                  <a:pt x="0" y="39043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7879" y="5029129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29"/>
                </a:moveTo>
                <a:lnTo>
                  <a:pt x="779241" y="390429"/>
                </a:lnTo>
                <a:lnTo>
                  <a:pt x="779241" y="0"/>
                </a:lnTo>
                <a:lnTo>
                  <a:pt x="0" y="0"/>
                </a:lnTo>
                <a:lnTo>
                  <a:pt x="0" y="390429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0105" y="4734866"/>
            <a:ext cx="1366336" cy="294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0108" y="4734868"/>
            <a:ext cx="1366520" cy="294640"/>
          </a:xfrm>
          <a:custGeom>
            <a:avLst/>
            <a:gdLst/>
            <a:ahLst/>
            <a:cxnLst/>
            <a:rect l="l" t="t" r="r" b="b"/>
            <a:pathLst>
              <a:path w="1366520" h="294639">
                <a:moveTo>
                  <a:pt x="0" y="294261"/>
                </a:moveTo>
                <a:lnTo>
                  <a:pt x="1366330" y="294261"/>
                </a:lnTo>
                <a:lnTo>
                  <a:pt x="1366330" y="0"/>
                </a:lnTo>
                <a:lnTo>
                  <a:pt x="0" y="0"/>
                </a:lnTo>
                <a:lnTo>
                  <a:pt x="0" y="294261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30244" y="5209524"/>
            <a:ext cx="215836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947545" algn="l"/>
              </a:tabLst>
            </a:pPr>
            <a:r>
              <a:rPr sz="1350" dirty="0">
                <a:latin typeface="Arial"/>
                <a:cs typeface="Arial"/>
              </a:rPr>
              <a:t>n</a:t>
            </a:r>
            <a:r>
              <a:rPr sz="1350" spc="10" dirty="0">
                <a:latin typeface="Arial"/>
                <a:cs typeface="Arial"/>
              </a:rPr>
              <a:t>+</a:t>
            </a:r>
            <a:r>
              <a:rPr sz="1350" dirty="0">
                <a:latin typeface="Arial"/>
                <a:cs typeface="Arial"/>
              </a:rPr>
              <a:t>	n+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08336" y="5263588"/>
            <a:ext cx="1182370" cy="36830"/>
          </a:xfrm>
          <a:custGeom>
            <a:avLst/>
            <a:gdLst/>
            <a:ahLst/>
            <a:cxnLst/>
            <a:rect l="l" t="t" r="r" b="b"/>
            <a:pathLst>
              <a:path w="1182370" h="36829">
                <a:moveTo>
                  <a:pt x="0" y="36410"/>
                </a:moveTo>
                <a:lnTo>
                  <a:pt x="1182164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9534" y="4777483"/>
            <a:ext cx="27305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25" spc="30" baseline="18518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0000FF"/>
                </a:solidFill>
                <a:latin typeface="Arial"/>
                <a:cs typeface="Arial"/>
              </a:rPr>
              <a:t>gd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1353" y="4210249"/>
            <a:ext cx="36385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ga</a:t>
            </a:r>
            <a:r>
              <a:rPr sz="1350" spc="10" dirty="0">
                <a:latin typeface="Arial"/>
                <a:cs typeface="Arial"/>
              </a:rPr>
              <a:t>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44349" y="5029129"/>
            <a:ext cx="3117850" cy="781050"/>
          </a:xfrm>
          <a:custGeom>
            <a:avLst/>
            <a:gdLst/>
            <a:ahLst/>
            <a:cxnLst/>
            <a:rect l="l" t="t" r="r" b="b"/>
            <a:pathLst>
              <a:path w="3117850" h="781050">
                <a:moveTo>
                  <a:pt x="0" y="0"/>
                </a:moveTo>
                <a:lnTo>
                  <a:pt x="3117421" y="0"/>
                </a:lnTo>
                <a:lnTo>
                  <a:pt x="3117421" y="780871"/>
                </a:lnTo>
                <a:lnTo>
                  <a:pt x="0" y="780871"/>
                </a:lnTo>
                <a:lnTo>
                  <a:pt x="0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64521" y="4524803"/>
            <a:ext cx="12700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33594" y="4524803"/>
            <a:ext cx="12700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54019" y="4795669"/>
            <a:ext cx="88138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latin typeface="Arial"/>
                <a:cs typeface="Arial"/>
              </a:rPr>
              <a:t>source</a:t>
            </a:r>
            <a:r>
              <a:rPr sz="1350" spc="285" dirty="0">
                <a:latin typeface="Arial"/>
                <a:cs typeface="Arial"/>
              </a:rPr>
              <a:t> </a:t>
            </a:r>
            <a:r>
              <a:rPr sz="2025" spc="15" baseline="24691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350" spc="15" baseline="9259" dirty="0">
                <a:solidFill>
                  <a:srgbClr val="0000FF"/>
                </a:solidFill>
                <a:latin typeface="Arial"/>
                <a:cs typeface="Arial"/>
              </a:rPr>
              <a:t>gs</a:t>
            </a:r>
            <a:endParaRPr sz="1350" baseline="925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8665" y="4970358"/>
            <a:ext cx="147955" cy="450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75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72432" y="4795669"/>
            <a:ext cx="410209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d</a:t>
            </a:r>
            <a:r>
              <a:rPr sz="1350" spc="-5" dirty="0">
                <a:latin typeface="Arial"/>
                <a:cs typeface="Arial"/>
              </a:rPr>
              <a:t>r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5" dirty="0">
                <a:latin typeface="Arial"/>
                <a:cs typeface="Arial"/>
              </a:rPr>
              <a:t>in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4349" y="5419559"/>
            <a:ext cx="3117850" cy="390525"/>
          </a:xfrm>
          <a:prstGeom prst="rect">
            <a:avLst/>
          </a:prstGeom>
          <a:ln w="1557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ts val="1295"/>
              </a:lnSpc>
            </a:pPr>
            <a:r>
              <a:rPr sz="2025" spc="-7" baseline="18518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ds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50" dirty="0">
                <a:latin typeface="Arial"/>
                <a:cs typeface="Arial"/>
              </a:rPr>
              <a:t>p-type body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60406" y="5063944"/>
            <a:ext cx="63246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channel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97939" y="5370160"/>
            <a:ext cx="340995" cy="99060"/>
          </a:xfrm>
          <a:custGeom>
            <a:avLst/>
            <a:gdLst/>
            <a:ahLst/>
            <a:cxnLst/>
            <a:rect l="l" t="t" r="r" b="b"/>
            <a:pathLst>
              <a:path w="340995" h="99060">
                <a:moveTo>
                  <a:pt x="0" y="98798"/>
                </a:moveTo>
                <a:lnTo>
                  <a:pt x="340538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68069" y="5370160"/>
            <a:ext cx="389890" cy="99060"/>
          </a:xfrm>
          <a:custGeom>
            <a:avLst/>
            <a:gdLst/>
            <a:ahLst/>
            <a:cxnLst/>
            <a:rect l="l" t="t" r="r" b="b"/>
            <a:pathLst>
              <a:path w="389890" h="99060">
                <a:moveTo>
                  <a:pt x="389330" y="98798"/>
                </a:moveTo>
                <a:lnTo>
                  <a:pt x="0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978047" y="4970358"/>
            <a:ext cx="102870" cy="450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81559" y="4428623"/>
            <a:ext cx="20574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350" spc="-7" baseline="-27777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1350" baseline="-27777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01328" y="5014554"/>
            <a:ext cx="12890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18625" y="5131444"/>
            <a:ext cx="69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12723" y="5014554"/>
            <a:ext cx="12890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29436" y="5131444"/>
            <a:ext cx="7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08090" y="4638666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96"/>
                </a:lnTo>
              </a:path>
            </a:pathLst>
          </a:custGeom>
          <a:ln w="1557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09470" y="485756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68" y="0"/>
                </a:lnTo>
              </a:path>
            </a:pathLst>
          </a:custGeom>
          <a:ln w="155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09470" y="490693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68" y="0"/>
                </a:lnTo>
              </a:path>
            </a:pathLst>
          </a:custGeom>
          <a:ln w="155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08090" y="4906938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218371"/>
                </a:moveTo>
                <a:lnTo>
                  <a:pt x="0" y="0"/>
                </a:lnTo>
              </a:path>
            </a:pathLst>
          </a:custGeom>
          <a:ln w="1557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630878" y="4720282"/>
            <a:ext cx="21399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350" spc="-7" baseline="-27777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1350" baseline="-27777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03258" y="58100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713"/>
                </a:lnTo>
              </a:path>
            </a:pathLst>
          </a:custGeom>
          <a:ln w="5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30603" y="5906714"/>
            <a:ext cx="145415" cy="99060"/>
          </a:xfrm>
          <a:custGeom>
            <a:avLst/>
            <a:gdLst/>
            <a:ahLst/>
            <a:cxnLst/>
            <a:rect l="l" t="t" r="r" b="b"/>
            <a:pathLst>
              <a:path w="145415" h="99060">
                <a:moveTo>
                  <a:pt x="72654" y="0"/>
                </a:moveTo>
                <a:lnTo>
                  <a:pt x="145340" y="0"/>
                </a:lnTo>
                <a:lnTo>
                  <a:pt x="72654" y="98774"/>
                </a:lnTo>
                <a:lnTo>
                  <a:pt x="0" y="0"/>
                </a:lnTo>
                <a:lnTo>
                  <a:pt x="72654" y="0"/>
                </a:lnTo>
                <a:close/>
              </a:path>
            </a:pathLst>
          </a:custGeom>
          <a:ln w="5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4413" y="4520470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1437680" y="0"/>
                </a:moveTo>
                <a:lnTo>
                  <a:pt x="862513" y="0"/>
                </a:lnTo>
                <a:lnTo>
                  <a:pt x="0" y="863702"/>
                </a:lnTo>
                <a:lnTo>
                  <a:pt x="0" y="1151714"/>
                </a:lnTo>
                <a:lnTo>
                  <a:pt x="575145" y="1151714"/>
                </a:lnTo>
                <a:lnTo>
                  <a:pt x="575145" y="863702"/>
                </a:lnTo>
                <a:lnTo>
                  <a:pt x="143768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4419" y="4520469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862514" y="0"/>
                </a:moveTo>
                <a:lnTo>
                  <a:pt x="0" y="863701"/>
                </a:lnTo>
                <a:lnTo>
                  <a:pt x="0" y="1151714"/>
                </a:lnTo>
                <a:lnTo>
                  <a:pt x="575142" y="1151714"/>
                </a:lnTo>
                <a:lnTo>
                  <a:pt x="575142" y="863701"/>
                </a:lnTo>
                <a:lnTo>
                  <a:pt x="1437685" y="0"/>
                </a:lnTo>
                <a:lnTo>
                  <a:pt x="862514" y="0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2093" y="4520470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1437662" y="0"/>
                </a:moveTo>
                <a:lnTo>
                  <a:pt x="862474" y="0"/>
                </a:lnTo>
                <a:lnTo>
                  <a:pt x="0" y="863702"/>
                </a:lnTo>
                <a:lnTo>
                  <a:pt x="0" y="1151714"/>
                </a:lnTo>
                <a:lnTo>
                  <a:pt x="575154" y="1151714"/>
                </a:lnTo>
                <a:lnTo>
                  <a:pt x="575154" y="863702"/>
                </a:lnTo>
                <a:lnTo>
                  <a:pt x="1437662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72104" y="4520469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862493" y="0"/>
                </a:moveTo>
                <a:lnTo>
                  <a:pt x="0" y="863701"/>
                </a:lnTo>
                <a:lnTo>
                  <a:pt x="0" y="1151714"/>
                </a:lnTo>
                <a:lnTo>
                  <a:pt x="575155" y="1151714"/>
                </a:lnTo>
                <a:lnTo>
                  <a:pt x="575155" y="863701"/>
                </a:lnTo>
                <a:lnTo>
                  <a:pt x="1437651" y="0"/>
                </a:lnTo>
                <a:lnTo>
                  <a:pt x="862493" y="0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09558" y="5313223"/>
            <a:ext cx="862513" cy="70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9562" y="5313221"/>
            <a:ext cx="862965" cy="71120"/>
          </a:xfrm>
          <a:custGeom>
            <a:avLst/>
            <a:gdLst/>
            <a:ahLst/>
            <a:cxnLst/>
            <a:rect l="l" t="t" r="r" b="b"/>
            <a:pathLst>
              <a:path w="862964" h="71120">
                <a:moveTo>
                  <a:pt x="0" y="70949"/>
                </a:moveTo>
                <a:lnTo>
                  <a:pt x="862517" y="70949"/>
                </a:lnTo>
                <a:lnTo>
                  <a:pt x="862517" y="0"/>
                </a:lnTo>
                <a:lnTo>
                  <a:pt x="0" y="0"/>
                </a:lnTo>
                <a:lnTo>
                  <a:pt x="0" y="70949"/>
                </a:lnTo>
                <a:close/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49001" y="5513911"/>
            <a:ext cx="1581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n+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86715" y="5513911"/>
            <a:ext cx="1581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n+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07272" y="5786206"/>
            <a:ext cx="6800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p-type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body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90744" y="5384171"/>
            <a:ext cx="2300605" cy="575945"/>
          </a:xfrm>
          <a:custGeom>
            <a:avLst/>
            <a:gdLst/>
            <a:ahLst/>
            <a:cxnLst/>
            <a:rect l="l" t="t" r="r" b="b"/>
            <a:pathLst>
              <a:path w="2300605" h="575945">
                <a:moveTo>
                  <a:pt x="0" y="0"/>
                </a:moveTo>
                <a:lnTo>
                  <a:pt x="2300178" y="0"/>
                </a:lnTo>
                <a:lnTo>
                  <a:pt x="2300178" y="575656"/>
                </a:lnTo>
                <a:lnTo>
                  <a:pt x="0" y="575656"/>
                </a:lnTo>
                <a:lnTo>
                  <a:pt x="0" y="0"/>
                </a:lnTo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83240" y="5096137"/>
            <a:ext cx="870585" cy="864235"/>
          </a:xfrm>
          <a:custGeom>
            <a:avLst/>
            <a:gdLst/>
            <a:ahLst/>
            <a:cxnLst/>
            <a:rect l="l" t="t" r="r" b="b"/>
            <a:pathLst>
              <a:path w="870585" h="864235">
                <a:moveTo>
                  <a:pt x="0" y="863689"/>
                </a:moveTo>
                <a:lnTo>
                  <a:pt x="870190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90922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508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0744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505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72104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493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32677" y="4451436"/>
            <a:ext cx="721360" cy="645160"/>
          </a:xfrm>
          <a:custGeom>
            <a:avLst/>
            <a:gdLst/>
            <a:ahLst/>
            <a:cxnLst/>
            <a:rect l="l" t="t" r="r" b="b"/>
            <a:pathLst>
              <a:path w="721360" h="645160">
                <a:moveTo>
                  <a:pt x="0" y="0"/>
                </a:moveTo>
                <a:lnTo>
                  <a:pt x="1920" y="69032"/>
                </a:lnTo>
                <a:lnTo>
                  <a:pt x="720753" y="69032"/>
                </a:lnTo>
                <a:lnTo>
                  <a:pt x="720753" y="64470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53249" y="4520469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446" y="0"/>
                </a:lnTo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2686" y="5169003"/>
            <a:ext cx="88142" cy="144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2686" y="5384172"/>
            <a:ext cx="88142" cy="143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63710" y="4568416"/>
            <a:ext cx="768985" cy="770255"/>
          </a:xfrm>
          <a:custGeom>
            <a:avLst/>
            <a:gdLst/>
            <a:ahLst/>
            <a:cxnLst/>
            <a:rect l="l" t="t" r="r" b="b"/>
            <a:pathLst>
              <a:path w="768985" h="770254">
                <a:moveTo>
                  <a:pt x="0" y="769725"/>
                </a:moveTo>
                <a:lnTo>
                  <a:pt x="768529" y="0"/>
                </a:lnTo>
              </a:path>
            </a:pathLst>
          </a:custGeom>
          <a:ln w="3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15755" y="5290197"/>
            <a:ext cx="93808" cy="93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84433" y="4520470"/>
            <a:ext cx="93817" cy="93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09558" y="5412927"/>
            <a:ext cx="88117" cy="88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3939" y="5412927"/>
            <a:ext cx="88154" cy="88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961401" y="4937859"/>
            <a:ext cx="1466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904230" y="5442578"/>
            <a:ext cx="8445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72716" y="5237397"/>
            <a:ext cx="1492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7" baseline="19444" dirty="0">
                <a:latin typeface="Arial"/>
                <a:cs typeface="Arial"/>
              </a:rPr>
              <a:t>t</a:t>
            </a:r>
            <a:r>
              <a:rPr sz="650" spc="-5" dirty="0">
                <a:latin typeface="Arial"/>
                <a:cs typeface="Arial"/>
              </a:rPr>
              <a:t>ox</a:t>
            </a:r>
            <a:endParaRPr sz="6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078958" y="5357313"/>
            <a:ext cx="1767839" cy="243840"/>
          </a:xfrm>
          <a:custGeom>
            <a:avLst/>
            <a:gdLst/>
            <a:ahLst/>
            <a:cxnLst/>
            <a:rect l="l" t="t" r="r" b="b"/>
            <a:pathLst>
              <a:path w="1767839" h="243839">
                <a:moveTo>
                  <a:pt x="1767226" y="243539"/>
                </a:moveTo>
                <a:lnTo>
                  <a:pt x="0" y="0"/>
                </a:lnTo>
              </a:path>
            </a:pathLst>
          </a:custGeom>
          <a:ln w="3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509562" y="5313221"/>
            <a:ext cx="862965" cy="71120"/>
          </a:xfrm>
          <a:prstGeom prst="rect">
            <a:avLst/>
          </a:prstGeom>
          <a:ln w="114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560"/>
              </a:lnSpc>
              <a:tabLst>
                <a:tab pos="814705" algn="l"/>
              </a:tabLst>
            </a:pPr>
            <a:r>
              <a:rPr sz="6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65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013810" y="5317056"/>
            <a:ext cx="91952" cy="882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858250" y="5421476"/>
            <a:ext cx="9112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latin typeface="Arial"/>
                <a:cs typeface="Arial"/>
              </a:rPr>
              <a:t>SiO</a:t>
            </a:r>
            <a:r>
              <a:rPr sz="975" spc="7" baseline="-29914" dirty="0">
                <a:latin typeface="Arial"/>
                <a:cs typeface="Arial"/>
              </a:rPr>
              <a:t>2 </a:t>
            </a:r>
            <a:r>
              <a:rPr sz="1000" dirty="0">
                <a:latin typeface="Arial"/>
                <a:cs typeface="Arial"/>
              </a:rPr>
              <a:t>gate</a:t>
            </a:r>
            <a:r>
              <a:rPr sz="1000" spc="-1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oxide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559979" y="5661515"/>
            <a:ext cx="1130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"/>
                <a:cs typeface="Arial"/>
              </a:rPr>
              <a:t>ox</a:t>
            </a:r>
            <a:endParaRPr sz="6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84335" y="5575281"/>
            <a:ext cx="14573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(good insulator, </a:t>
            </a:r>
            <a:r>
              <a:rPr sz="1000" dirty="0">
                <a:latin typeface="Symbol"/>
                <a:cs typeface="Symbol"/>
              </a:rPr>
              <a:t>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=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3.9)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91528" y="4628745"/>
            <a:ext cx="617855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899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pol</a:t>
            </a:r>
            <a:r>
              <a:rPr sz="1000" spc="-5" dirty="0">
                <a:latin typeface="Arial"/>
                <a:cs typeface="Arial"/>
              </a:rPr>
              <a:t>y</a:t>
            </a:r>
            <a:r>
              <a:rPr sz="1000" spc="10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10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on  gate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509558" y="5096162"/>
            <a:ext cx="862513" cy="2170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09562" y="5096159"/>
            <a:ext cx="862965" cy="217170"/>
          </a:xfrm>
          <a:custGeom>
            <a:avLst/>
            <a:gdLst/>
            <a:ahLst/>
            <a:cxnLst/>
            <a:rect l="l" t="t" r="r" b="b"/>
            <a:pathLst>
              <a:path w="862964" h="217170">
                <a:moveTo>
                  <a:pt x="0" y="217062"/>
                </a:moveTo>
                <a:lnTo>
                  <a:pt x="862517" y="217062"/>
                </a:lnTo>
                <a:lnTo>
                  <a:pt x="862517" y="0"/>
                </a:lnTo>
                <a:lnTo>
                  <a:pt x="0" y="0"/>
                </a:lnTo>
                <a:lnTo>
                  <a:pt x="0" y="217062"/>
                </a:lnTo>
                <a:close/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09558" y="4232409"/>
            <a:ext cx="1725009" cy="863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09562" y="4232408"/>
            <a:ext cx="1725295" cy="864235"/>
          </a:xfrm>
          <a:custGeom>
            <a:avLst/>
            <a:gdLst/>
            <a:ahLst/>
            <a:cxnLst/>
            <a:rect l="l" t="t" r="r" b="b"/>
            <a:pathLst>
              <a:path w="1725295" h="864235">
                <a:moveTo>
                  <a:pt x="0" y="863729"/>
                </a:moveTo>
                <a:lnTo>
                  <a:pt x="862542" y="863729"/>
                </a:lnTo>
                <a:lnTo>
                  <a:pt x="1725035" y="0"/>
                </a:lnTo>
                <a:lnTo>
                  <a:pt x="862542" y="0"/>
                </a:lnTo>
                <a:lnTo>
                  <a:pt x="0" y="863729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72093" y="4232409"/>
            <a:ext cx="862474" cy="10808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72104" y="4232408"/>
            <a:ext cx="862965" cy="1081405"/>
          </a:xfrm>
          <a:custGeom>
            <a:avLst/>
            <a:gdLst/>
            <a:ahLst/>
            <a:cxnLst/>
            <a:rect l="l" t="t" r="r" b="b"/>
            <a:pathLst>
              <a:path w="862964" h="1081404">
                <a:moveTo>
                  <a:pt x="0" y="1080813"/>
                </a:moveTo>
                <a:lnTo>
                  <a:pt x="862493" y="217111"/>
                </a:lnTo>
                <a:lnTo>
                  <a:pt x="862493" y="0"/>
                </a:lnTo>
                <a:lnTo>
                  <a:pt x="0" y="863729"/>
                </a:lnTo>
                <a:lnTo>
                  <a:pt x="0" y="1080813"/>
                </a:lnTo>
                <a:close/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72093" y="4449519"/>
            <a:ext cx="862474" cy="9346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72104" y="4449519"/>
            <a:ext cx="862965" cy="934719"/>
          </a:xfrm>
          <a:custGeom>
            <a:avLst/>
            <a:gdLst/>
            <a:ahLst/>
            <a:cxnLst/>
            <a:rect l="l" t="t" r="r" b="b"/>
            <a:pathLst>
              <a:path w="862964" h="934720">
                <a:moveTo>
                  <a:pt x="0" y="934651"/>
                </a:moveTo>
                <a:lnTo>
                  <a:pt x="0" y="863701"/>
                </a:lnTo>
                <a:lnTo>
                  <a:pt x="862493" y="0"/>
                </a:lnTo>
                <a:lnTo>
                  <a:pt x="862493" y="70949"/>
                </a:lnTo>
                <a:lnTo>
                  <a:pt x="0" y="934651"/>
                </a:lnTo>
                <a:close/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328414" y="3284293"/>
            <a:ext cx="1288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ox </a:t>
            </a:r>
            <a:r>
              <a:rPr sz="2700" baseline="13888" dirty="0">
                <a:latin typeface="Arial"/>
                <a:cs typeface="Arial"/>
              </a:rPr>
              <a:t>= </a:t>
            </a:r>
            <a:r>
              <a:rPr sz="2700" baseline="13888" dirty="0">
                <a:latin typeface="Symbol"/>
                <a:cs typeface="Symbol"/>
              </a:rPr>
              <a:t></a:t>
            </a:r>
            <a:r>
              <a:rPr sz="1200" dirty="0">
                <a:latin typeface="Arial"/>
                <a:cs typeface="Arial"/>
              </a:rPr>
              <a:t>ox </a:t>
            </a:r>
            <a:r>
              <a:rPr sz="2700" baseline="13888" dirty="0">
                <a:latin typeface="Arial"/>
                <a:cs typeface="Arial"/>
              </a:rPr>
              <a:t>/</a:t>
            </a:r>
            <a:r>
              <a:rPr sz="2700" spc="337" baseline="13888" dirty="0">
                <a:latin typeface="Arial"/>
                <a:cs typeface="Arial"/>
              </a:rPr>
              <a:t> </a:t>
            </a:r>
            <a:r>
              <a:rPr sz="2700" baseline="13888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ox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207384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505" y="272282"/>
            <a:ext cx="35960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30" dirty="0">
                <a:solidFill>
                  <a:srgbClr val="000000"/>
                </a:solidFill>
                <a:latin typeface="Arial"/>
                <a:cs typeface="Arial"/>
              </a:rPr>
              <a:t>Charge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6" y="944693"/>
            <a:ext cx="6614795" cy="2099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20" dirty="0">
                <a:latin typeface="Arial"/>
                <a:cs typeface="Arial"/>
              </a:rPr>
              <a:t>MOS </a:t>
            </a:r>
            <a:r>
              <a:rPr sz="3200" spc="-70" dirty="0">
                <a:latin typeface="Arial"/>
                <a:cs typeface="Arial"/>
              </a:rPr>
              <a:t>structure </a:t>
            </a:r>
            <a:r>
              <a:rPr sz="3200" spc="-140" dirty="0">
                <a:latin typeface="Arial"/>
                <a:cs typeface="Arial"/>
              </a:rPr>
              <a:t>looks </a:t>
            </a:r>
            <a:r>
              <a:rPr sz="3200" spc="-105" dirty="0">
                <a:latin typeface="Arial"/>
                <a:cs typeface="Arial"/>
              </a:rPr>
              <a:t>like </a:t>
            </a:r>
            <a:r>
              <a:rPr sz="3200" spc="-95" dirty="0">
                <a:latin typeface="Arial"/>
                <a:cs typeface="Arial"/>
              </a:rPr>
              <a:t>parallel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plate  </a:t>
            </a:r>
            <a:r>
              <a:rPr sz="3200" spc="-110" dirty="0">
                <a:latin typeface="Arial"/>
                <a:cs typeface="Arial"/>
              </a:rPr>
              <a:t>capacitor </a:t>
            </a:r>
            <a:r>
              <a:rPr sz="3200" spc="-55" dirty="0">
                <a:latin typeface="Arial"/>
                <a:cs typeface="Arial"/>
              </a:rPr>
              <a:t>while </a:t>
            </a:r>
            <a:r>
              <a:rPr sz="3200" spc="-95" dirty="0">
                <a:latin typeface="Arial"/>
                <a:cs typeface="Arial"/>
              </a:rPr>
              <a:t>operating </a:t>
            </a:r>
            <a:r>
              <a:rPr sz="3200" spc="-40" dirty="0">
                <a:latin typeface="Arial"/>
                <a:cs typeface="Arial"/>
              </a:rPr>
              <a:t>in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inversion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75" dirty="0">
                <a:latin typeface="Arial"/>
                <a:cs typeface="Arial"/>
              </a:rPr>
              <a:t>Gate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120" dirty="0">
                <a:latin typeface="Arial"/>
                <a:cs typeface="Arial"/>
              </a:rPr>
              <a:t>oxide </a:t>
            </a:r>
            <a:r>
              <a:rPr sz="2800" spc="-165" dirty="0">
                <a:latin typeface="Arial"/>
                <a:cs typeface="Arial"/>
              </a:rPr>
              <a:t>–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channel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0" dirty="0">
                <a:latin typeface="Arial"/>
                <a:cs typeface="Arial"/>
              </a:rPr>
              <a:t>Qchannel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465" dirty="0">
                <a:latin typeface="Arial"/>
                <a:cs typeface="Arial"/>
              </a:rPr>
              <a:t>CV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36" y="3018508"/>
            <a:ext cx="559816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605" dirty="0">
                <a:latin typeface="Arial"/>
                <a:cs typeface="Arial"/>
              </a:rPr>
              <a:t>C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440" dirty="0">
                <a:latin typeface="Arial"/>
                <a:cs typeface="Arial"/>
              </a:rPr>
              <a:t>Cg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114" dirty="0">
                <a:latin typeface="Arial"/>
                <a:cs typeface="Arial"/>
              </a:rPr>
              <a:t>eoxWL/tox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340" dirty="0">
                <a:latin typeface="Arial"/>
                <a:cs typeface="Arial"/>
              </a:rPr>
              <a:t> </a:t>
            </a:r>
            <a:r>
              <a:rPr sz="3200" spc="-320" dirty="0">
                <a:latin typeface="Arial"/>
                <a:cs typeface="Arial"/>
              </a:rPr>
              <a:t>CoxWL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20" dirty="0">
                <a:latin typeface="Arial"/>
                <a:cs typeface="Arial"/>
              </a:rPr>
              <a:t>V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340" dirty="0">
                <a:latin typeface="Arial"/>
                <a:cs typeface="Arial"/>
              </a:rPr>
              <a:t>Vgc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spc="-70" dirty="0">
                <a:latin typeface="Arial"/>
                <a:cs typeface="Arial"/>
              </a:rPr>
              <a:t>Vt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300" dirty="0">
                <a:latin typeface="Arial"/>
                <a:cs typeface="Arial"/>
              </a:rPr>
              <a:t>(Vgs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spc="-140" dirty="0">
                <a:latin typeface="Arial"/>
                <a:cs typeface="Arial"/>
              </a:rPr>
              <a:t>Vds/2) </a:t>
            </a:r>
            <a:r>
              <a:rPr sz="3200" spc="-185" dirty="0">
                <a:latin typeface="Arial"/>
                <a:cs typeface="Arial"/>
              </a:rPr>
              <a:t>–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Vt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20105" y="4443710"/>
            <a:ext cx="1366336" cy="291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0108" y="4443712"/>
            <a:ext cx="1366520" cy="291465"/>
          </a:xfrm>
          <a:custGeom>
            <a:avLst/>
            <a:gdLst/>
            <a:ahLst/>
            <a:cxnLst/>
            <a:rect l="l" t="t" r="r" b="b"/>
            <a:pathLst>
              <a:path w="1366520" h="291464">
                <a:moveTo>
                  <a:pt x="0" y="291130"/>
                </a:moveTo>
                <a:lnTo>
                  <a:pt x="1366330" y="291130"/>
                </a:lnTo>
                <a:lnTo>
                  <a:pt x="1366330" y="0"/>
                </a:lnTo>
                <a:lnTo>
                  <a:pt x="0" y="0"/>
                </a:lnTo>
                <a:lnTo>
                  <a:pt x="0" y="291130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8998" y="5029126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30"/>
                </a:moveTo>
                <a:lnTo>
                  <a:pt x="779739" y="390430"/>
                </a:lnTo>
                <a:lnTo>
                  <a:pt x="779739" y="0"/>
                </a:lnTo>
                <a:lnTo>
                  <a:pt x="0" y="0"/>
                </a:lnTo>
                <a:lnTo>
                  <a:pt x="0" y="39043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9000" y="5029129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29"/>
                </a:moveTo>
                <a:lnTo>
                  <a:pt x="779728" y="390429"/>
                </a:lnTo>
                <a:lnTo>
                  <a:pt x="779728" y="0"/>
                </a:lnTo>
                <a:lnTo>
                  <a:pt x="0" y="0"/>
                </a:lnTo>
                <a:lnTo>
                  <a:pt x="0" y="390429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7890" y="5029126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30"/>
                </a:moveTo>
                <a:lnTo>
                  <a:pt x="779227" y="390430"/>
                </a:lnTo>
                <a:lnTo>
                  <a:pt x="779227" y="0"/>
                </a:lnTo>
                <a:lnTo>
                  <a:pt x="0" y="0"/>
                </a:lnTo>
                <a:lnTo>
                  <a:pt x="0" y="39043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7879" y="5029129"/>
            <a:ext cx="779780" cy="390525"/>
          </a:xfrm>
          <a:custGeom>
            <a:avLst/>
            <a:gdLst/>
            <a:ahLst/>
            <a:cxnLst/>
            <a:rect l="l" t="t" r="r" b="b"/>
            <a:pathLst>
              <a:path w="779779" h="390525">
                <a:moveTo>
                  <a:pt x="0" y="390429"/>
                </a:moveTo>
                <a:lnTo>
                  <a:pt x="779241" y="390429"/>
                </a:lnTo>
                <a:lnTo>
                  <a:pt x="779241" y="0"/>
                </a:lnTo>
                <a:lnTo>
                  <a:pt x="0" y="0"/>
                </a:lnTo>
                <a:lnTo>
                  <a:pt x="0" y="390429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0105" y="4734866"/>
            <a:ext cx="1366336" cy="294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0108" y="4734868"/>
            <a:ext cx="1366520" cy="294640"/>
          </a:xfrm>
          <a:custGeom>
            <a:avLst/>
            <a:gdLst/>
            <a:ahLst/>
            <a:cxnLst/>
            <a:rect l="l" t="t" r="r" b="b"/>
            <a:pathLst>
              <a:path w="1366520" h="294639">
                <a:moveTo>
                  <a:pt x="0" y="294261"/>
                </a:moveTo>
                <a:lnTo>
                  <a:pt x="1366330" y="294261"/>
                </a:lnTo>
                <a:lnTo>
                  <a:pt x="1366330" y="0"/>
                </a:lnTo>
                <a:lnTo>
                  <a:pt x="0" y="0"/>
                </a:lnTo>
                <a:lnTo>
                  <a:pt x="0" y="294261"/>
                </a:lnTo>
                <a:close/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30244" y="5209524"/>
            <a:ext cx="215836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947545" algn="l"/>
              </a:tabLst>
            </a:pPr>
            <a:r>
              <a:rPr sz="1350" dirty="0">
                <a:latin typeface="Arial"/>
                <a:cs typeface="Arial"/>
              </a:rPr>
              <a:t>n</a:t>
            </a:r>
            <a:r>
              <a:rPr sz="1350" spc="10" dirty="0">
                <a:latin typeface="Arial"/>
                <a:cs typeface="Arial"/>
              </a:rPr>
              <a:t>+</a:t>
            </a:r>
            <a:r>
              <a:rPr sz="1350" dirty="0">
                <a:latin typeface="Arial"/>
                <a:cs typeface="Arial"/>
              </a:rPr>
              <a:t>	n+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8336" y="5263588"/>
            <a:ext cx="1182370" cy="36830"/>
          </a:xfrm>
          <a:custGeom>
            <a:avLst/>
            <a:gdLst/>
            <a:ahLst/>
            <a:cxnLst/>
            <a:rect l="l" t="t" r="r" b="b"/>
            <a:pathLst>
              <a:path w="1182370" h="36829">
                <a:moveTo>
                  <a:pt x="0" y="36410"/>
                </a:moveTo>
                <a:lnTo>
                  <a:pt x="1182164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69534" y="4777483"/>
            <a:ext cx="27305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25" spc="30" baseline="18518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0000FF"/>
                </a:solidFill>
                <a:latin typeface="Arial"/>
                <a:cs typeface="Arial"/>
              </a:rPr>
              <a:t>gd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1353" y="4210249"/>
            <a:ext cx="36385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ga</a:t>
            </a:r>
            <a:r>
              <a:rPr sz="1350" spc="10" dirty="0">
                <a:latin typeface="Arial"/>
                <a:cs typeface="Arial"/>
              </a:rPr>
              <a:t>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44349" y="5029129"/>
            <a:ext cx="3117850" cy="781050"/>
          </a:xfrm>
          <a:custGeom>
            <a:avLst/>
            <a:gdLst/>
            <a:ahLst/>
            <a:cxnLst/>
            <a:rect l="l" t="t" r="r" b="b"/>
            <a:pathLst>
              <a:path w="3117850" h="781050">
                <a:moveTo>
                  <a:pt x="0" y="0"/>
                </a:moveTo>
                <a:lnTo>
                  <a:pt x="3117421" y="0"/>
                </a:lnTo>
                <a:lnTo>
                  <a:pt x="3117421" y="780871"/>
                </a:lnTo>
                <a:lnTo>
                  <a:pt x="0" y="780871"/>
                </a:lnTo>
                <a:lnTo>
                  <a:pt x="0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64521" y="4524803"/>
            <a:ext cx="12700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33594" y="4524803"/>
            <a:ext cx="12700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54019" y="4795669"/>
            <a:ext cx="88138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latin typeface="Arial"/>
                <a:cs typeface="Arial"/>
              </a:rPr>
              <a:t>source</a:t>
            </a:r>
            <a:r>
              <a:rPr sz="1350" spc="285" dirty="0">
                <a:latin typeface="Arial"/>
                <a:cs typeface="Arial"/>
              </a:rPr>
              <a:t> </a:t>
            </a:r>
            <a:r>
              <a:rPr sz="2025" spc="15" baseline="24691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350" spc="15" baseline="9259" dirty="0">
                <a:solidFill>
                  <a:srgbClr val="0000FF"/>
                </a:solidFill>
                <a:latin typeface="Arial"/>
                <a:cs typeface="Arial"/>
              </a:rPr>
              <a:t>gs</a:t>
            </a:r>
            <a:endParaRPr sz="1350" baseline="9259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8665" y="4970358"/>
            <a:ext cx="147955" cy="450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75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72432" y="4795669"/>
            <a:ext cx="410209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d</a:t>
            </a:r>
            <a:r>
              <a:rPr sz="1350" spc="-5" dirty="0">
                <a:latin typeface="Arial"/>
                <a:cs typeface="Arial"/>
              </a:rPr>
              <a:t>r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5" dirty="0">
                <a:latin typeface="Arial"/>
                <a:cs typeface="Arial"/>
              </a:rPr>
              <a:t>in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44349" y="5419559"/>
            <a:ext cx="3117850" cy="390525"/>
          </a:xfrm>
          <a:prstGeom prst="rect">
            <a:avLst/>
          </a:prstGeom>
          <a:ln w="1557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ts val="1295"/>
              </a:lnSpc>
            </a:pPr>
            <a:r>
              <a:rPr sz="2025" spc="-7" baseline="18518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ds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50" dirty="0">
                <a:latin typeface="Arial"/>
                <a:cs typeface="Arial"/>
              </a:rPr>
              <a:t>p-type body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60406" y="5063944"/>
            <a:ext cx="63246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latin typeface="Arial"/>
                <a:cs typeface="Arial"/>
              </a:rPr>
              <a:t>channel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97939" y="5370160"/>
            <a:ext cx="340995" cy="99060"/>
          </a:xfrm>
          <a:custGeom>
            <a:avLst/>
            <a:gdLst/>
            <a:ahLst/>
            <a:cxnLst/>
            <a:rect l="l" t="t" r="r" b="b"/>
            <a:pathLst>
              <a:path w="340995" h="99060">
                <a:moveTo>
                  <a:pt x="0" y="98798"/>
                </a:moveTo>
                <a:lnTo>
                  <a:pt x="340538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8069" y="5370160"/>
            <a:ext cx="389890" cy="99060"/>
          </a:xfrm>
          <a:custGeom>
            <a:avLst/>
            <a:gdLst/>
            <a:ahLst/>
            <a:cxnLst/>
            <a:rect l="l" t="t" r="r" b="b"/>
            <a:pathLst>
              <a:path w="389890" h="99060">
                <a:moveTo>
                  <a:pt x="389330" y="98798"/>
                </a:moveTo>
                <a:lnTo>
                  <a:pt x="0" y="0"/>
                </a:lnTo>
              </a:path>
            </a:pathLst>
          </a:custGeom>
          <a:ln w="15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78047" y="4970358"/>
            <a:ext cx="102870" cy="450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350" spc="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81559" y="4428623"/>
            <a:ext cx="20574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350" spc="-7" baseline="-27777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1350" baseline="-27777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01328" y="5014554"/>
            <a:ext cx="12890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18625" y="5131444"/>
            <a:ext cx="69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12723" y="5014554"/>
            <a:ext cx="12890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29436" y="5131444"/>
            <a:ext cx="7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08090" y="4638666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96"/>
                </a:lnTo>
              </a:path>
            </a:pathLst>
          </a:custGeom>
          <a:ln w="1557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9470" y="485756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68" y="0"/>
                </a:lnTo>
              </a:path>
            </a:pathLst>
          </a:custGeom>
          <a:ln w="155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09470" y="490693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168" y="0"/>
                </a:lnTo>
              </a:path>
            </a:pathLst>
          </a:custGeom>
          <a:ln w="155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8090" y="4906938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218371"/>
                </a:moveTo>
                <a:lnTo>
                  <a:pt x="0" y="0"/>
                </a:lnTo>
              </a:path>
            </a:pathLst>
          </a:custGeom>
          <a:ln w="1557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30878" y="4720282"/>
            <a:ext cx="21399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350" spc="-7" baseline="-27777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1350" baseline="-27777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03258" y="58100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713"/>
                </a:lnTo>
              </a:path>
            </a:pathLst>
          </a:custGeom>
          <a:ln w="5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30603" y="5906714"/>
            <a:ext cx="145415" cy="99060"/>
          </a:xfrm>
          <a:custGeom>
            <a:avLst/>
            <a:gdLst/>
            <a:ahLst/>
            <a:cxnLst/>
            <a:rect l="l" t="t" r="r" b="b"/>
            <a:pathLst>
              <a:path w="145415" h="99060">
                <a:moveTo>
                  <a:pt x="72654" y="0"/>
                </a:moveTo>
                <a:lnTo>
                  <a:pt x="145340" y="0"/>
                </a:lnTo>
                <a:lnTo>
                  <a:pt x="72654" y="98774"/>
                </a:lnTo>
                <a:lnTo>
                  <a:pt x="0" y="0"/>
                </a:lnTo>
                <a:lnTo>
                  <a:pt x="72654" y="0"/>
                </a:lnTo>
                <a:close/>
              </a:path>
            </a:pathLst>
          </a:custGeom>
          <a:ln w="5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4413" y="4520470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1437680" y="0"/>
                </a:moveTo>
                <a:lnTo>
                  <a:pt x="862513" y="0"/>
                </a:lnTo>
                <a:lnTo>
                  <a:pt x="0" y="863702"/>
                </a:lnTo>
                <a:lnTo>
                  <a:pt x="0" y="1151714"/>
                </a:lnTo>
                <a:lnTo>
                  <a:pt x="575145" y="1151714"/>
                </a:lnTo>
                <a:lnTo>
                  <a:pt x="575145" y="863702"/>
                </a:lnTo>
                <a:lnTo>
                  <a:pt x="143768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4419" y="4520469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862514" y="0"/>
                </a:moveTo>
                <a:lnTo>
                  <a:pt x="0" y="863701"/>
                </a:lnTo>
                <a:lnTo>
                  <a:pt x="0" y="1151714"/>
                </a:lnTo>
                <a:lnTo>
                  <a:pt x="575142" y="1151714"/>
                </a:lnTo>
                <a:lnTo>
                  <a:pt x="575142" y="863701"/>
                </a:lnTo>
                <a:lnTo>
                  <a:pt x="1437685" y="0"/>
                </a:lnTo>
                <a:lnTo>
                  <a:pt x="862514" y="0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2093" y="4520470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1437662" y="0"/>
                </a:moveTo>
                <a:lnTo>
                  <a:pt x="862474" y="0"/>
                </a:lnTo>
                <a:lnTo>
                  <a:pt x="0" y="863702"/>
                </a:lnTo>
                <a:lnTo>
                  <a:pt x="0" y="1151714"/>
                </a:lnTo>
                <a:lnTo>
                  <a:pt x="575154" y="1151714"/>
                </a:lnTo>
                <a:lnTo>
                  <a:pt x="575154" y="863702"/>
                </a:lnTo>
                <a:lnTo>
                  <a:pt x="1437662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2104" y="4520469"/>
            <a:ext cx="1438275" cy="1151890"/>
          </a:xfrm>
          <a:custGeom>
            <a:avLst/>
            <a:gdLst/>
            <a:ahLst/>
            <a:cxnLst/>
            <a:rect l="l" t="t" r="r" b="b"/>
            <a:pathLst>
              <a:path w="1438275" h="1151889">
                <a:moveTo>
                  <a:pt x="862493" y="0"/>
                </a:moveTo>
                <a:lnTo>
                  <a:pt x="0" y="863701"/>
                </a:lnTo>
                <a:lnTo>
                  <a:pt x="0" y="1151714"/>
                </a:lnTo>
                <a:lnTo>
                  <a:pt x="575155" y="1151714"/>
                </a:lnTo>
                <a:lnTo>
                  <a:pt x="575155" y="863701"/>
                </a:lnTo>
                <a:lnTo>
                  <a:pt x="1437651" y="0"/>
                </a:lnTo>
                <a:lnTo>
                  <a:pt x="862493" y="0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09558" y="5313223"/>
            <a:ext cx="862513" cy="70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09562" y="5313221"/>
            <a:ext cx="862965" cy="71120"/>
          </a:xfrm>
          <a:custGeom>
            <a:avLst/>
            <a:gdLst/>
            <a:ahLst/>
            <a:cxnLst/>
            <a:rect l="l" t="t" r="r" b="b"/>
            <a:pathLst>
              <a:path w="862964" h="71120">
                <a:moveTo>
                  <a:pt x="0" y="70949"/>
                </a:moveTo>
                <a:lnTo>
                  <a:pt x="862517" y="70949"/>
                </a:lnTo>
                <a:lnTo>
                  <a:pt x="862517" y="0"/>
                </a:lnTo>
                <a:lnTo>
                  <a:pt x="0" y="0"/>
                </a:lnTo>
                <a:lnTo>
                  <a:pt x="0" y="70949"/>
                </a:lnTo>
                <a:close/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49001" y="5513911"/>
            <a:ext cx="1581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n+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86715" y="5513911"/>
            <a:ext cx="1581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n+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07272" y="5786206"/>
            <a:ext cx="6800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p-type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body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90744" y="5384171"/>
            <a:ext cx="2300605" cy="575945"/>
          </a:xfrm>
          <a:custGeom>
            <a:avLst/>
            <a:gdLst/>
            <a:ahLst/>
            <a:cxnLst/>
            <a:rect l="l" t="t" r="r" b="b"/>
            <a:pathLst>
              <a:path w="2300605" h="575945">
                <a:moveTo>
                  <a:pt x="0" y="0"/>
                </a:moveTo>
                <a:lnTo>
                  <a:pt x="2300178" y="0"/>
                </a:lnTo>
                <a:lnTo>
                  <a:pt x="2300178" y="575656"/>
                </a:lnTo>
                <a:lnTo>
                  <a:pt x="0" y="575656"/>
                </a:lnTo>
                <a:lnTo>
                  <a:pt x="0" y="0"/>
                </a:lnTo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83240" y="5096137"/>
            <a:ext cx="870585" cy="864235"/>
          </a:xfrm>
          <a:custGeom>
            <a:avLst/>
            <a:gdLst/>
            <a:ahLst/>
            <a:cxnLst/>
            <a:rect l="l" t="t" r="r" b="b"/>
            <a:pathLst>
              <a:path w="870585" h="864235">
                <a:moveTo>
                  <a:pt x="0" y="863689"/>
                </a:moveTo>
                <a:lnTo>
                  <a:pt x="870190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90922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508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0744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505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72104" y="4520469"/>
            <a:ext cx="862965" cy="864235"/>
          </a:xfrm>
          <a:custGeom>
            <a:avLst/>
            <a:gdLst/>
            <a:ahLst/>
            <a:cxnLst/>
            <a:rect l="l" t="t" r="r" b="b"/>
            <a:pathLst>
              <a:path w="862964" h="864235">
                <a:moveTo>
                  <a:pt x="0" y="863701"/>
                </a:moveTo>
                <a:lnTo>
                  <a:pt x="862493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32677" y="4451436"/>
            <a:ext cx="721360" cy="645160"/>
          </a:xfrm>
          <a:custGeom>
            <a:avLst/>
            <a:gdLst/>
            <a:ahLst/>
            <a:cxnLst/>
            <a:rect l="l" t="t" r="r" b="b"/>
            <a:pathLst>
              <a:path w="721360" h="645160">
                <a:moveTo>
                  <a:pt x="0" y="0"/>
                </a:moveTo>
                <a:lnTo>
                  <a:pt x="1920" y="69032"/>
                </a:lnTo>
                <a:lnTo>
                  <a:pt x="720753" y="69032"/>
                </a:lnTo>
                <a:lnTo>
                  <a:pt x="720753" y="64470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53249" y="4520469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446" y="0"/>
                </a:lnTo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92686" y="5169003"/>
            <a:ext cx="88142" cy="144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2686" y="5384172"/>
            <a:ext cx="88142" cy="143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63710" y="4568416"/>
            <a:ext cx="768985" cy="770255"/>
          </a:xfrm>
          <a:custGeom>
            <a:avLst/>
            <a:gdLst/>
            <a:ahLst/>
            <a:cxnLst/>
            <a:rect l="l" t="t" r="r" b="b"/>
            <a:pathLst>
              <a:path w="768985" h="770254">
                <a:moveTo>
                  <a:pt x="0" y="769725"/>
                </a:moveTo>
                <a:lnTo>
                  <a:pt x="768529" y="0"/>
                </a:lnTo>
              </a:path>
            </a:pathLst>
          </a:custGeom>
          <a:ln w="3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15755" y="5290197"/>
            <a:ext cx="93808" cy="93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84433" y="4520470"/>
            <a:ext cx="93817" cy="93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09558" y="5412927"/>
            <a:ext cx="88117" cy="88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3939" y="5412927"/>
            <a:ext cx="88154" cy="88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961401" y="4937859"/>
            <a:ext cx="1466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904230" y="5442578"/>
            <a:ext cx="8445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72716" y="5237397"/>
            <a:ext cx="1492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7" baseline="19444" dirty="0">
                <a:latin typeface="Arial"/>
                <a:cs typeface="Arial"/>
              </a:rPr>
              <a:t>t</a:t>
            </a:r>
            <a:r>
              <a:rPr sz="650" spc="-5" dirty="0">
                <a:latin typeface="Arial"/>
                <a:cs typeface="Arial"/>
              </a:rPr>
              <a:t>ox</a:t>
            </a:r>
            <a:endParaRPr sz="6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078958" y="5357313"/>
            <a:ext cx="1767839" cy="243840"/>
          </a:xfrm>
          <a:custGeom>
            <a:avLst/>
            <a:gdLst/>
            <a:ahLst/>
            <a:cxnLst/>
            <a:rect l="l" t="t" r="r" b="b"/>
            <a:pathLst>
              <a:path w="1767839" h="243839">
                <a:moveTo>
                  <a:pt x="1767226" y="243539"/>
                </a:moveTo>
                <a:lnTo>
                  <a:pt x="0" y="0"/>
                </a:lnTo>
              </a:path>
            </a:pathLst>
          </a:custGeom>
          <a:ln w="3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509562" y="5313221"/>
            <a:ext cx="862965" cy="71120"/>
          </a:xfrm>
          <a:prstGeom prst="rect">
            <a:avLst/>
          </a:prstGeom>
          <a:ln w="114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560"/>
              </a:lnSpc>
              <a:tabLst>
                <a:tab pos="814705" algn="l"/>
              </a:tabLst>
            </a:pPr>
            <a:r>
              <a:rPr sz="6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6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013810" y="5317056"/>
            <a:ext cx="91952" cy="882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858250" y="5421476"/>
            <a:ext cx="9112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latin typeface="Arial"/>
                <a:cs typeface="Arial"/>
              </a:rPr>
              <a:t>SiO</a:t>
            </a:r>
            <a:r>
              <a:rPr sz="975" spc="7" baseline="-29914" dirty="0">
                <a:latin typeface="Arial"/>
                <a:cs typeface="Arial"/>
              </a:rPr>
              <a:t>2 </a:t>
            </a:r>
            <a:r>
              <a:rPr sz="1000" dirty="0">
                <a:latin typeface="Arial"/>
                <a:cs typeface="Arial"/>
              </a:rPr>
              <a:t>gate</a:t>
            </a:r>
            <a:r>
              <a:rPr sz="1000" spc="-1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oxide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59979" y="5661515"/>
            <a:ext cx="1130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Arial"/>
                <a:cs typeface="Arial"/>
              </a:rPr>
              <a:t>ox</a:t>
            </a:r>
            <a:endParaRPr sz="6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584335" y="5575281"/>
            <a:ext cx="14573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(good insulator, </a:t>
            </a:r>
            <a:r>
              <a:rPr sz="1000" dirty="0">
                <a:latin typeface="Symbol"/>
                <a:cs typeface="Symbol"/>
              </a:rPr>
              <a:t>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Arial"/>
                <a:cs typeface="Arial"/>
              </a:rPr>
              <a:t>=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3.9)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991528" y="4628745"/>
            <a:ext cx="617855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899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pol</a:t>
            </a:r>
            <a:r>
              <a:rPr sz="1000" spc="-5" dirty="0">
                <a:latin typeface="Arial"/>
                <a:cs typeface="Arial"/>
              </a:rPr>
              <a:t>y</a:t>
            </a:r>
            <a:r>
              <a:rPr sz="1000" spc="10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10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on  gate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09558" y="5096162"/>
            <a:ext cx="862513" cy="2170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09562" y="5096159"/>
            <a:ext cx="862965" cy="217170"/>
          </a:xfrm>
          <a:custGeom>
            <a:avLst/>
            <a:gdLst/>
            <a:ahLst/>
            <a:cxnLst/>
            <a:rect l="l" t="t" r="r" b="b"/>
            <a:pathLst>
              <a:path w="862964" h="217170">
                <a:moveTo>
                  <a:pt x="0" y="217062"/>
                </a:moveTo>
                <a:lnTo>
                  <a:pt x="862517" y="217062"/>
                </a:lnTo>
                <a:lnTo>
                  <a:pt x="862517" y="0"/>
                </a:lnTo>
                <a:lnTo>
                  <a:pt x="0" y="0"/>
                </a:lnTo>
                <a:lnTo>
                  <a:pt x="0" y="217062"/>
                </a:lnTo>
                <a:close/>
              </a:path>
            </a:pathLst>
          </a:custGeom>
          <a:ln w="11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09558" y="4232409"/>
            <a:ext cx="1725009" cy="863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09562" y="4232408"/>
            <a:ext cx="1725295" cy="864235"/>
          </a:xfrm>
          <a:custGeom>
            <a:avLst/>
            <a:gdLst/>
            <a:ahLst/>
            <a:cxnLst/>
            <a:rect l="l" t="t" r="r" b="b"/>
            <a:pathLst>
              <a:path w="1725295" h="864235">
                <a:moveTo>
                  <a:pt x="0" y="863729"/>
                </a:moveTo>
                <a:lnTo>
                  <a:pt x="862542" y="863729"/>
                </a:lnTo>
                <a:lnTo>
                  <a:pt x="1725035" y="0"/>
                </a:lnTo>
                <a:lnTo>
                  <a:pt x="862542" y="0"/>
                </a:lnTo>
                <a:lnTo>
                  <a:pt x="0" y="863729"/>
                </a:lnTo>
                <a:close/>
              </a:path>
            </a:pathLst>
          </a:custGeom>
          <a:ln w="11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72093" y="4232409"/>
            <a:ext cx="862474" cy="10808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72104" y="4232408"/>
            <a:ext cx="862965" cy="1081405"/>
          </a:xfrm>
          <a:custGeom>
            <a:avLst/>
            <a:gdLst/>
            <a:ahLst/>
            <a:cxnLst/>
            <a:rect l="l" t="t" r="r" b="b"/>
            <a:pathLst>
              <a:path w="862964" h="1081404">
                <a:moveTo>
                  <a:pt x="0" y="1080813"/>
                </a:moveTo>
                <a:lnTo>
                  <a:pt x="862493" y="217111"/>
                </a:lnTo>
                <a:lnTo>
                  <a:pt x="862493" y="0"/>
                </a:lnTo>
                <a:lnTo>
                  <a:pt x="0" y="863729"/>
                </a:lnTo>
                <a:lnTo>
                  <a:pt x="0" y="1080813"/>
                </a:lnTo>
                <a:close/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72093" y="4449519"/>
            <a:ext cx="862474" cy="9346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72104" y="4449519"/>
            <a:ext cx="862965" cy="934719"/>
          </a:xfrm>
          <a:custGeom>
            <a:avLst/>
            <a:gdLst/>
            <a:ahLst/>
            <a:cxnLst/>
            <a:rect l="l" t="t" r="r" b="b"/>
            <a:pathLst>
              <a:path w="862964" h="934720">
                <a:moveTo>
                  <a:pt x="0" y="934651"/>
                </a:moveTo>
                <a:lnTo>
                  <a:pt x="0" y="863701"/>
                </a:lnTo>
                <a:lnTo>
                  <a:pt x="862493" y="0"/>
                </a:lnTo>
                <a:lnTo>
                  <a:pt x="862493" y="70949"/>
                </a:lnTo>
                <a:lnTo>
                  <a:pt x="0" y="934651"/>
                </a:lnTo>
                <a:close/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328414" y="3284293"/>
            <a:ext cx="1288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ox </a:t>
            </a:r>
            <a:r>
              <a:rPr sz="2700" baseline="13888" dirty="0">
                <a:latin typeface="Arial"/>
                <a:cs typeface="Arial"/>
              </a:rPr>
              <a:t>= </a:t>
            </a:r>
            <a:r>
              <a:rPr sz="2700" baseline="13888" dirty="0">
                <a:latin typeface="Symbol"/>
                <a:cs typeface="Symbol"/>
              </a:rPr>
              <a:t></a:t>
            </a:r>
            <a:r>
              <a:rPr sz="1200" dirty="0">
                <a:latin typeface="Arial"/>
                <a:cs typeface="Arial"/>
              </a:rPr>
              <a:t>ox </a:t>
            </a:r>
            <a:r>
              <a:rPr sz="2700" baseline="13888" dirty="0">
                <a:latin typeface="Arial"/>
                <a:cs typeface="Arial"/>
              </a:rPr>
              <a:t>/</a:t>
            </a:r>
            <a:r>
              <a:rPr sz="2700" spc="337" baseline="13888" dirty="0">
                <a:latin typeface="Arial"/>
                <a:cs typeface="Arial"/>
              </a:rPr>
              <a:t> </a:t>
            </a:r>
            <a:r>
              <a:rPr sz="2700" baseline="13888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ox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148</a:t>
            </a:r>
          </a:p>
        </p:txBody>
      </p:sp>
    </p:spTree>
    <p:extLst>
      <p:ext uri="{BB962C8B-B14F-4D97-AF65-F5344CB8AC3E}">
        <p14:creationId xmlns:p14="http://schemas.microsoft.com/office/powerpoint/2010/main" val="151225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149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976" y="461589"/>
            <a:ext cx="3467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Carrier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velocity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8032750" cy="16840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45" dirty="0">
                <a:latin typeface="Arial"/>
                <a:cs typeface="Arial"/>
              </a:rPr>
              <a:t>Charge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00" dirty="0">
                <a:latin typeface="Arial"/>
                <a:cs typeface="Arial"/>
              </a:rPr>
              <a:t>carried </a:t>
            </a:r>
            <a:r>
              <a:rPr sz="3200" spc="-140" dirty="0">
                <a:latin typeface="Arial"/>
                <a:cs typeface="Arial"/>
              </a:rPr>
              <a:t>by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e-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0" dirty="0">
                <a:latin typeface="Arial"/>
                <a:cs typeface="Arial"/>
              </a:rPr>
              <a:t>Carrier </a:t>
            </a:r>
            <a:r>
              <a:rPr sz="3200" spc="-85" dirty="0">
                <a:latin typeface="Arial"/>
                <a:cs typeface="Arial"/>
              </a:rPr>
              <a:t>velocity </a:t>
            </a:r>
            <a:r>
              <a:rPr sz="3200" spc="-155" dirty="0">
                <a:latin typeface="Arial"/>
                <a:cs typeface="Arial"/>
              </a:rPr>
              <a:t>v </a:t>
            </a:r>
            <a:r>
              <a:rPr sz="3200" spc="-50" dirty="0">
                <a:latin typeface="Arial"/>
                <a:cs typeface="Arial"/>
              </a:rPr>
              <a:t>proportional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80" dirty="0">
                <a:latin typeface="Arial"/>
                <a:cs typeface="Arial"/>
              </a:rPr>
              <a:t>lateral</a:t>
            </a:r>
            <a:r>
              <a:rPr sz="3200" spc="-55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E-field  </a:t>
            </a:r>
            <a:r>
              <a:rPr sz="3200" spc="-95" dirty="0">
                <a:latin typeface="Arial"/>
                <a:cs typeface="Arial"/>
              </a:rPr>
              <a:t>between </a:t>
            </a:r>
            <a:r>
              <a:rPr sz="3200" spc="-165" dirty="0">
                <a:latin typeface="Arial"/>
                <a:cs typeface="Arial"/>
              </a:rPr>
              <a:t>source </a:t>
            </a:r>
            <a:r>
              <a:rPr sz="3200" spc="-150" dirty="0">
                <a:latin typeface="Arial"/>
                <a:cs typeface="Arial"/>
              </a:rPr>
              <a:t>and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drain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82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976" y="461589"/>
            <a:ext cx="3467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Carrier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velocity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6" y="1510699"/>
            <a:ext cx="8032750" cy="285496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45" dirty="0">
                <a:latin typeface="Arial"/>
                <a:cs typeface="Arial"/>
              </a:rPr>
              <a:t>Charge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00" dirty="0">
                <a:latin typeface="Arial"/>
                <a:cs typeface="Arial"/>
              </a:rPr>
              <a:t>carried </a:t>
            </a:r>
            <a:r>
              <a:rPr sz="3200" spc="-140" dirty="0">
                <a:latin typeface="Arial"/>
                <a:cs typeface="Arial"/>
              </a:rPr>
              <a:t>by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e-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0" dirty="0">
                <a:latin typeface="Arial"/>
                <a:cs typeface="Arial"/>
              </a:rPr>
              <a:t>Carrier </a:t>
            </a:r>
            <a:r>
              <a:rPr sz="3200" spc="-85" dirty="0">
                <a:latin typeface="Arial"/>
                <a:cs typeface="Arial"/>
              </a:rPr>
              <a:t>velocity </a:t>
            </a:r>
            <a:r>
              <a:rPr sz="3200" spc="-155" dirty="0">
                <a:latin typeface="Arial"/>
                <a:cs typeface="Arial"/>
              </a:rPr>
              <a:t>v </a:t>
            </a:r>
            <a:r>
              <a:rPr sz="3200" spc="-50" dirty="0">
                <a:latin typeface="Arial"/>
                <a:cs typeface="Arial"/>
              </a:rPr>
              <a:t>proportional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80" dirty="0">
                <a:latin typeface="Arial"/>
                <a:cs typeface="Arial"/>
              </a:rPr>
              <a:t>lateral</a:t>
            </a:r>
            <a:r>
              <a:rPr sz="3200" spc="-55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E-field  </a:t>
            </a:r>
            <a:r>
              <a:rPr sz="3200" spc="-95" dirty="0">
                <a:latin typeface="Arial"/>
                <a:cs typeface="Arial"/>
              </a:rPr>
              <a:t>between </a:t>
            </a:r>
            <a:r>
              <a:rPr sz="3200" spc="-165" dirty="0">
                <a:latin typeface="Arial"/>
                <a:cs typeface="Arial"/>
              </a:rPr>
              <a:t>source </a:t>
            </a:r>
            <a:r>
              <a:rPr sz="3200" spc="-150" dirty="0">
                <a:latin typeface="Arial"/>
                <a:cs typeface="Arial"/>
              </a:rPr>
              <a:t>and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drain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  <a:tab pos="2755900" algn="l"/>
              </a:tabLst>
            </a:pPr>
            <a:r>
              <a:rPr sz="3200" spc="-155" dirty="0">
                <a:latin typeface="Arial"/>
                <a:cs typeface="Arial"/>
              </a:rPr>
              <a:t>v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mE</a:t>
            </a:r>
            <a:r>
              <a:rPr sz="3200" spc="-340" dirty="0">
                <a:latin typeface="Times New Roman"/>
                <a:cs typeface="Times New Roman"/>
              </a:rPr>
              <a:t>	</a:t>
            </a:r>
            <a:r>
              <a:rPr sz="3200" spc="-105" dirty="0">
                <a:latin typeface="Arial"/>
                <a:cs typeface="Arial"/>
              </a:rPr>
              <a:t>m </a:t>
            </a:r>
            <a:r>
              <a:rPr sz="3200" spc="-125" dirty="0">
                <a:latin typeface="Arial"/>
                <a:cs typeface="Arial"/>
              </a:rPr>
              <a:t>called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mobility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70" dirty="0">
                <a:latin typeface="Arial"/>
                <a:cs typeface="Arial"/>
              </a:rPr>
              <a:t>E</a:t>
            </a:r>
            <a:r>
              <a:rPr sz="3200" spc="-49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=energy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9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">
              <a:lnSpc>
                <a:spcPts val="1275"/>
              </a:lnSpc>
            </a:pPr>
            <a:r>
              <a:rPr spc="-5" dirty="0">
                <a:solidFill>
                  <a:srgbClr val="000000"/>
                </a:solidFill>
              </a:rPr>
              <a:t>129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816" y="275965"/>
            <a:ext cx="700150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0" spc="-565" dirty="0" smtClean="0">
                <a:solidFill>
                  <a:srgbClr val="000000"/>
                </a:solidFill>
                <a:latin typeface="Arial"/>
                <a:cs typeface="Arial"/>
              </a:rPr>
              <a:t>BASIC </a:t>
            </a:r>
            <a:r>
              <a:rPr sz="4400" b="0" spc="-635" dirty="0">
                <a:solidFill>
                  <a:srgbClr val="000000"/>
                </a:solidFill>
                <a:latin typeface="Arial"/>
                <a:cs typeface="Arial"/>
              </a:rPr>
              <a:t>ELECTRICAL</a:t>
            </a:r>
            <a:r>
              <a:rPr sz="4400" b="0" spc="-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675" dirty="0">
                <a:solidFill>
                  <a:srgbClr val="000000"/>
                </a:solidFill>
                <a:latin typeface="Arial"/>
                <a:cs typeface="Arial"/>
              </a:rPr>
              <a:t>PROPERTIES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4" y="1710305"/>
            <a:ext cx="6969125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4" dirty="0">
                <a:solidFill>
                  <a:srgbClr val="FF0000"/>
                </a:solidFill>
                <a:latin typeface="Arial"/>
                <a:cs typeface="Arial"/>
              </a:rPr>
              <a:t>Topics</a:t>
            </a:r>
            <a:endParaRPr sz="2700" dirty="0">
              <a:latin typeface="Arial"/>
              <a:cs typeface="Arial"/>
            </a:endParaRPr>
          </a:p>
          <a:p>
            <a:pPr marL="469900" marR="5080" indent="-457200">
              <a:lnSpc>
                <a:spcPts val="259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700" spc="-204" dirty="0">
                <a:latin typeface="Arial"/>
                <a:cs typeface="Arial"/>
              </a:rPr>
              <a:t>Basic </a:t>
            </a:r>
            <a:r>
              <a:rPr sz="2700" spc="-75" dirty="0">
                <a:latin typeface="Arial"/>
                <a:cs typeface="Arial"/>
              </a:rPr>
              <a:t>electrical </a:t>
            </a:r>
            <a:r>
              <a:rPr sz="2700" spc="-70" dirty="0">
                <a:latin typeface="Arial"/>
                <a:cs typeface="Arial"/>
              </a:rPr>
              <a:t>properties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275" dirty="0">
                <a:latin typeface="Arial"/>
                <a:cs typeface="Arial"/>
              </a:rPr>
              <a:t>MOS </a:t>
            </a:r>
            <a:r>
              <a:rPr sz="2700" spc="-125" dirty="0">
                <a:latin typeface="Arial"/>
                <a:cs typeface="Arial"/>
              </a:rPr>
              <a:t>and</a:t>
            </a:r>
            <a:r>
              <a:rPr sz="2700" spc="-280" dirty="0">
                <a:latin typeface="Arial"/>
                <a:cs typeface="Arial"/>
              </a:rPr>
              <a:t> BiCMOS  </a:t>
            </a:r>
            <a:r>
              <a:rPr sz="2700" spc="-75" dirty="0">
                <a:latin typeface="Arial"/>
                <a:cs typeface="Arial"/>
              </a:rPr>
              <a:t>circuits:</a:t>
            </a:r>
            <a:endParaRPr sz="2700" dirty="0">
              <a:latin typeface="Arial"/>
              <a:cs typeface="Arial"/>
            </a:endParaRPr>
          </a:p>
          <a:p>
            <a:pPr marL="547370" indent="-534670">
              <a:lnSpc>
                <a:spcPct val="100000"/>
              </a:lnSpc>
              <a:spcBef>
                <a:spcPts val="30"/>
              </a:spcBef>
              <a:buChar char="•"/>
              <a:tabLst>
                <a:tab pos="547370" algn="l"/>
                <a:tab pos="548005" algn="l"/>
              </a:tabLst>
            </a:pPr>
            <a:r>
              <a:rPr sz="2700" spc="-150" dirty="0">
                <a:latin typeface="Arial"/>
                <a:cs typeface="Arial"/>
              </a:rPr>
              <a:t>I</a:t>
            </a:r>
            <a:r>
              <a:rPr sz="2700" spc="-225" baseline="-20061" dirty="0">
                <a:latin typeface="Arial"/>
                <a:cs typeface="Arial"/>
              </a:rPr>
              <a:t>ds</a:t>
            </a:r>
            <a:r>
              <a:rPr sz="2700" spc="-150" dirty="0">
                <a:latin typeface="Arial"/>
                <a:cs typeface="Arial"/>
              </a:rPr>
              <a:t>-V</a:t>
            </a:r>
            <a:r>
              <a:rPr sz="2700" spc="-225" baseline="-20061" dirty="0">
                <a:latin typeface="Arial"/>
                <a:cs typeface="Arial"/>
              </a:rPr>
              <a:t>ds</a:t>
            </a:r>
            <a:r>
              <a:rPr sz="2700" spc="142" baseline="-20061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relationships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700" spc="-275" dirty="0">
                <a:latin typeface="Arial"/>
                <a:cs typeface="Arial"/>
              </a:rPr>
              <a:t>MOS </a:t>
            </a:r>
            <a:r>
              <a:rPr sz="2700" spc="-70" dirty="0">
                <a:latin typeface="Arial"/>
                <a:cs typeface="Arial"/>
              </a:rPr>
              <a:t>transistor threshold </a:t>
            </a:r>
            <a:r>
              <a:rPr sz="2700" spc="-100" dirty="0">
                <a:latin typeface="Arial"/>
                <a:cs typeface="Arial"/>
              </a:rPr>
              <a:t>voltage, </a:t>
            </a:r>
            <a:r>
              <a:rPr sz="2700" spc="-125" dirty="0">
                <a:latin typeface="Arial"/>
                <a:cs typeface="Arial"/>
              </a:rPr>
              <a:t>g</a:t>
            </a:r>
            <a:r>
              <a:rPr sz="2700" spc="-187" baseline="-20061" dirty="0">
                <a:latin typeface="Arial"/>
                <a:cs typeface="Arial"/>
              </a:rPr>
              <a:t>m</a:t>
            </a:r>
            <a:r>
              <a:rPr sz="2700" spc="-125" dirty="0">
                <a:latin typeface="Arial"/>
                <a:cs typeface="Arial"/>
              </a:rPr>
              <a:t>,</a:t>
            </a:r>
            <a:r>
              <a:rPr sz="2700" spc="-240" dirty="0">
                <a:latin typeface="Arial"/>
                <a:cs typeface="Arial"/>
              </a:rPr>
              <a:t> </a:t>
            </a:r>
            <a:r>
              <a:rPr sz="2700" spc="-170" dirty="0">
                <a:latin typeface="Arial"/>
                <a:cs typeface="Arial"/>
              </a:rPr>
              <a:t>g</a:t>
            </a:r>
            <a:r>
              <a:rPr sz="2700" spc="-254" baseline="-20061" dirty="0">
                <a:latin typeface="Arial"/>
                <a:cs typeface="Arial"/>
              </a:rPr>
              <a:t>ds</a:t>
            </a:r>
            <a:endParaRPr sz="2700" baseline="-20061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700" spc="-65" dirty="0">
                <a:latin typeface="Arial"/>
                <a:cs typeface="Arial"/>
              </a:rPr>
              <a:t>figure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10" dirty="0">
                <a:latin typeface="Arial"/>
                <a:cs typeface="Arial"/>
              </a:rPr>
              <a:t>merit</a:t>
            </a:r>
            <a:r>
              <a:rPr sz="2700" spc="-36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w</a:t>
            </a:r>
            <a:r>
              <a:rPr sz="2700" spc="-75" baseline="-20061" dirty="0">
                <a:latin typeface="Arial"/>
                <a:cs typeface="Arial"/>
              </a:rPr>
              <a:t>o</a:t>
            </a:r>
            <a:endParaRPr sz="2700" baseline="-20061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700" spc="-225" dirty="0">
                <a:latin typeface="Arial"/>
                <a:cs typeface="Arial"/>
              </a:rPr>
              <a:t>pass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transistor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700" spc="-260" dirty="0">
                <a:latin typeface="Arial"/>
                <a:cs typeface="Arial"/>
              </a:rPr>
              <a:t>NMOS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inverter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700" spc="-150" dirty="0">
                <a:latin typeface="Arial"/>
                <a:cs typeface="Arial"/>
              </a:rPr>
              <a:t>Various </a:t>
            </a:r>
            <a:r>
              <a:rPr sz="2700" spc="-90" dirty="0">
                <a:latin typeface="Arial"/>
                <a:cs typeface="Arial"/>
              </a:rPr>
              <a:t>pull-ups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700" spc="-335" dirty="0">
                <a:latin typeface="Arial"/>
                <a:cs typeface="Arial"/>
              </a:rPr>
              <a:t>CMOS </a:t>
            </a:r>
            <a:r>
              <a:rPr sz="2700" spc="-50" dirty="0">
                <a:latin typeface="Arial"/>
                <a:cs typeface="Arial"/>
              </a:rPr>
              <a:t>inverter </a:t>
            </a:r>
            <a:r>
              <a:rPr sz="2700" spc="-150" dirty="0">
                <a:latin typeface="Arial"/>
                <a:cs typeface="Arial"/>
              </a:rPr>
              <a:t>analysis </a:t>
            </a:r>
            <a:r>
              <a:rPr sz="2700" spc="-125" dirty="0">
                <a:latin typeface="Arial"/>
                <a:cs typeface="Arial"/>
              </a:rPr>
              <a:t>and</a:t>
            </a:r>
            <a:r>
              <a:rPr sz="2700" spc="-52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design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700" spc="-280" dirty="0">
                <a:latin typeface="Arial"/>
                <a:cs typeface="Arial"/>
              </a:rPr>
              <a:t>BiCMOS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inverters</a:t>
            </a:r>
            <a:endParaRPr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8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151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976" y="461589"/>
            <a:ext cx="3467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Carrier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velocity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pc="-245" dirty="0"/>
              <a:t>Charge </a:t>
            </a:r>
            <a:r>
              <a:rPr spc="-165" dirty="0"/>
              <a:t>is </a:t>
            </a:r>
            <a:r>
              <a:rPr spc="-100" dirty="0"/>
              <a:t>carried </a:t>
            </a:r>
            <a:r>
              <a:rPr spc="-140" dirty="0"/>
              <a:t>by</a:t>
            </a:r>
            <a:r>
              <a:rPr spc="-155" dirty="0"/>
              <a:t> </a:t>
            </a:r>
            <a:r>
              <a:rPr spc="-135" dirty="0"/>
              <a:t>e-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pc="-130" dirty="0"/>
              <a:t>Carrier </a:t>
            </a:r>
            <a:r>
              <a:rPr spc="-85" dirty="0"/>
              <a:t>velocity </a:t>
            </a:r>
            <a:r>
              <a:rPr spc="-155" dirty="0"/>
              <a:t>v </a:t>
            </a:r>
            <a:r>
              <a:rPr spc="-50" dirty="0"/>
              <a:t>proportional </a:t>
            </a:r>
            <a:r>
              <a:rPr spc="20" dirty="0"/>
              <a:t>to </a:t>
            </a:r>
            <a:r>
              <a:rPr spc="-80" dirty="0"/>
              <a:t>lateral</a:t>
            </a:r>
            <a:r>
              <a:rPr spc="-550" dirty="0"/>
              <a:t> </a:t>
            </a:r>
            <a:r>
              <a:rPr spc="-114" dirty="0"/>
              <a:t>E-field  </a:t>
            </a:r>
            <a:r>
              <a:rPr spc="-95" dirty="0"/>
              <a:t>between </a:t>
            </a:r>
            <a:r>
              <a:rPr spc="-165" dirty="0"/>
              <a:t>source </a:t>
            </a:r>
            <a:r>
              <a:rPr spc="-150" dirty="0"/>
              <a:t>and</a:t>
            </a:r>
            <a:r>
              <a:rPr spc="-260" dirty="0"/>
              <a:t> </a:t>
            </a:r>
            <a:r>
              <a:rPr spc="-90" dirty="0"/>
              <a:t>drain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0075" y="3266013"/>
            <a:ext cx="28568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latin typeface="Arial"/>
                <a:cs typeface="Arial"/>
              </a:rPr>
              <a:t>m </a:t>
            </a:r>
            <a:r>
              <a:rPr sz="3200" spc="-125" dirty="0">
                <a:latin typeface="Arial"/>
                <a:cs typeface="Arial"/>
              </a:rPr>
              <a:t>called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mobility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69074"/>
            <a:ext cx="5800090" cy="229616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55" dirty="0">
                <a:latin typeface="Arial"/>
                <a:cs typeface="Arial"/>
              </a:rPr>
              <a:t>v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70" dirty="0">
                <a:latin typeface="Arial"/>
                <a:cs typeface="Arial"/>
              </a:rPr>
              <a:t>E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Vds/L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70" dirty="0">
                <a:latin typeface="Arial"/>
                <a:cs typeface="Arial"/>
              </a:rPr>
              <a:t>Time </a:t>
            </a:r>
            <a:r>
              <a:rPr sz="3200" spc="-10" dirty="0">
                <a:latin typeface="Arial"/>
                <a:cs typeface="Arial"/>
              </a:rPr>
              <a:t>for </a:t>
            </a:r>
            <a:r>
              <a:rPr sz="3200" spc="-80" dirty="0">
                <a:latin typeface="Arial"/>
                <a:cs typeface="Arial"/>
              </a:rPr>
              <a:t>carrier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210" dirty="0">
                <a:latin typeface="Arial"/>
                <a:cs typeface="Arial"/>
              </a:rPr>
              <a:t>cross</a:t>
            </a:r>
            <a:r>
              <a:rPr sz="3200" spc="-65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channel: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155" dirty="0">
                <a:latin typeface="Arial"/>
                <a:cs typeface="Arial"/>
              </a:rPr>
              <a:t>t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245" dirty="0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462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152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976" y="461589"/>
            <a:ext cx="3467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Carrier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0" dirty="0">
                <a:solidFill>
                  <a:srgbClr val="000000"/>
                </a:solidFill>
                <a:latin typeface="Arial"/>
                <a:cs typeface="Arial"/>
              </a:rPr>
              <a:t>velocity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pc="-245" dirty="0"/>
              <a:t>Charge </a:t>
            </a:r>
            <a:r>
              <a:rPr spc="-165" dirty="0"/>
              <a:t>is </a:t>
            </a:r>
            <a:r>
              <a:rPr spc="-100" dirty="0"/>
              <a:t>carried </a:t>
            </a:r>
            <a:r>
              <a:rPr spc="-140" dirty="0"/>
              <a:t>by</a:t>
            </a:r>
            <a:r>
              <a:rPr spc="-155" dirty="0"/>
              <a:t> </a:t>
            </a:r>
            <a:r>
              <a:rPr spc="-135" dirty="0"/>
              <a:t>e-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pc="-130" dirty="0"/>
              <a:t>Carrier </a:t>
            </a:r>
            <a:r>
              <a:rPr spc="-85" dirty="0"/>
              <a:t>velocity </a:t>
            </a:r>
            <a:r>
              <a:rPr spc="-155" dirty="0"/>
              <a:t>v </a:t>
            </a:r>
            <a:r>
              <a:rPr spc="-50" dirty="0"/>
              <a:t>proportional </a:t>
            </a:r>
            <a:r>
              <a:rPr spc="20" dirty="0"/>
              <a:t>to </a:t>
            </a:r>
            <a:r>
              <a:rPr spc="-80" dirty="0"/>
              <a:t>lateral</a:t>
            </a:r>
            <a:r>
              <a:rPr spc="-550" dirty="0"/>
              <a:t> </a:t>
            </a:r>
            <a:r>
              <a:rPr spc="-114" dirty="0"/>
              <a:t>E-field  </a:t>
            </a:r>
            <a:r>
              <a:rPr spc="-95" dirty="0"/>
              <a:t>between </a:t>
            </a:r>
            <a:r>
              <a:rPr spc="-165" dirty="0"/>
              <a:t>source </a:t>
            </a:r>
            <a:r>
              <a:rPr spc="-150" dirty="0"/>
              <a:t>and</a:t>
            </a:r>
            <a:r>
              <a:rPr spc="-260" dirty="0"/>
              <a:t> </a:t>
            </a:r>
            <a:r>
              <a:rPr spc="-90" dirty="0"/>
              <a:t>drain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0075" y="3266013"/>
            <a:ext cx="28568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latin typeface="Arial"/>
                <a:cs typeface="Arial"/>
              </a:rPr>
              <a:t>m </a:t>
            </a:r>
            <a:r>
              <a:rPr sz="3200" spc="-125" dirty="0">
                <a:latin typeface="Arial"/>
                <a:cs typeface="Arial"/>
              </a:rPr>
              <a:t>called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mobility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69074"/>
            <a:ext cx="5800090" cy="229616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55" dirty="0">
                <a:latin typeface="Arial"/>
                <a:cs typeface="Arial"/>
              </a:rPr>
              <a:t>v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70" dirty="0">
                <a:latin typeface="Arial"/>
                <a:cs typeface="Arial"/>
              </a:rPr>
              <a:t>E </a:t>
            </a:r>
            <a:r>
              <a:rPr sz="3200" spc="-275" dirty="0">
                <a:latin typeface="Arial"/>
                <a:cs typeface="Arial"/>
              </a:rPr>
              <a:t>=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Vds/L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70" dirty="0">
                <a:latin typeface="Arial"/>
                <a:cs typeface="Arial"/>
              </a:rPr>
              <a:t>Time </a:t>
            </a:r>
            <a:r>
              <a:rPr sz="3200" spc="-10" dirty="0">
                <a:latin typeface="Arial"/>
                <a:cs typeface="Arial"/>
              </a:rPr>
              <a:t>for </a:t>
            </a:r>
            <a:r>
              <a:rPr sz="3200" spc="-80" dirty="0">
                <a:latin typeface="Arial"/>
                <a:cs typeface="Arial"/>
              </a:rPr>
              <a:t>carrier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210" dirty="0">
                <a:latin typeface="Arial"/>
                <a:cs typeface="Arial"/>
              </a:rPr>
              <a:t>cross</a:t>
            </a:r>
            <a:r>
              <a:rPr sz="3200" spc="-65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channel: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155" dirty="0">
                <a:latin typeface="Arial"/>
                <a:cs typeface="Arial"/>
              </a:rPr>
              <a:t>t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385" dirty="0">
                <a:latin typeface="Arial"/>
                <a:cs typeface="Arial"/>
              </a:rPr>
              <a:t>L </a:t>
            </a:r>
            <a:r>
              <a:rPr sz="2800" spc="300" dirty="0">
                <a:latin typeface="Arial"/>
                <a:cs typeface="Arial"/>
              </a:rPr>
              <a:t>/</a:t>
            </a:r>
            <a:r>
              <a:rPr sz="2800" spc="-56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31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153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580" y="461589"/>
            <a:ext cx="3702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400" b="0" spc="-210" dirty="0">
                <a:solidFill>
                  <a:srgbClr val="000000"/>
                </a:solidFill>
                <a:latin typeface="Arial"/>
                <a:cs typeface="Arial"/>
              </a:rPr>
              <a:t>Linear</a:t>
            </a:r>
            <a:r>
              <a:rPr sz="4400" b="0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I-V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7040"/>
            <a:ext cx="7263765" cy="16408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5" dirty="0">
                <a:latin typeface="Arial"/>
                <a:cs typeface="Arial"/>
              </a:rPr>
              <a:t>Now </a:t>
            </a:r>
            <a:r>
              <a:rPr sz="3200" spc="-120" dirty="0">
                <a:latin typeface="Arial"/>
                <a:cs typeface="Arial"/>
              </a:rPr>
              <a:t>we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know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40" dirty="0">
                <a:latin typeface="Arial"/>
                <a:cs typeface="Arial"/>
              </a:rPr>
              <a:t>How </a:t>
            </a:r>
            <a:r>
              <a:rPr sz="2800" spc="-125" dirty="0">
                <a:latin typeface="Arial"/>
                <a:cs typeface="Arial"/>
              </a:rPr>
              <a:t>much </a:t>
            </a:r>
            <a:r>
              <a:rPr sz="2800" spc="-160" dirty="0">
                <a:latin typeface="Arial"/>
                <a:cs typeface="Arial"/>
              </a:rPr>
              <a:t>charge </a:t>
            </a:r>
            <a:r>
              <a:rPr sz="2800" spc="-150" dirty="0">
                <a:latin typeface="Arial"/>
                <a:cs typeface="Arial"/>
              </a:rPr>
              <a:t>Qchannel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in the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channel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40" dirty="0">
                <a:latin typeface="Arial"/>
                <a:cs typeface="Arial"/>
              </a:rPr>
              <a:t>How </a:t>
            </a:r>
            <a:r>
              <a:rPr sz="2800" spc="-125" dirty="0">
                <a:latin typeface="Arial"/>
                <a:cs typeface="Arial"/>
              </a:rPr>
              <a:t>much </a:t>
            </a:r>
            <a:r>
              <a:rPr sz="2800" spc="-25" dirty="0">
                <a:latin typeface="Arial"/>
                <a:cs typeface="Arial"/>
              </a:rPr>
              <a:t>time </a:t>
            </a:r>
            <a:r>
              <a:rPr sz="2800" spc="155" dirty="0">
                <a:latin typeface="Arial"/>
                <a:cs typeface="Arial"/>
              </a:rPr>
              <a:t>t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each </a:t>
            </a:r>
            <a:r>
              <a:rPr sz="2800" spc="-70" dirty="0">
                <a:latin typeface="Arial"/>
                <a:cs typeface="Arial"/>
              </a:rPr>
              <a:t>carrier </a:t>
            </a:r>
            <a:r>
              <a:rPr sz="2800" spc="-160" dirty="0">
                <a:latin typeface="Arial"/>
                <a:cs typeface="Arial"/>
              </a:rPr>
              <a:t>takes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90" dirty="0">
                <a:latin typeface="Arial"/>
                <a:cs typeface="Arial"/>
              </a:rPr>
              <a:t>cross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190" y="3202068"/>
            <a:ext cx="340995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i="1" spc="262" baseline="14403" dirty="0">
                <a:latin typeface="Times New Roman"/>
                <a:cs typeface="Times New Roman"/>
              </a:rPr>
              <a:t>I</a:t>
            </a:r>
            <a:r>
              <a:rPr sz="1550" i="1" spc="10" dirty="0">
                <a:latin typeface="Times New Roman"/>
                <a:cs typeface="Times New Roman"/>
              </a:rPr>
              <a:t>ds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0959" y="3112329"/>
            <a:ext cx="21971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spc="40" dirty="0">
                <a:latin typeface="Symbol"/>
                <a:cs typeface="Symbol"/>
              </a:rPr>
              <a:t></a:t>
            </a:r>
            <a:endParaRPr sz="270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5201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580" y="461589"/>
            <a:ext cx="3702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400" b="0" spc="-210" dirty="0">
                <a:solidFill>
                  <a:srgbClr val="000000"/>
                </a:solidFill>
                <a:latin typeface="Arial"/>
                <a:cs typeface="Arial"/>
              </a:rPr>
              <a:t>Linear</a:t>
            </a:r>
            <a:r>
              <a:rPr sz="4400" b="0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I-V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7040"/>
            <a:ext cx="7263765" cy="16408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5" dirty="0">
                <a:latin typeface="Arial"/>
                <a:cs typeface="Arial"/>
              </a:rPr>
              <a:t>Now </a:t>
            </a:r>
            <a:r>
              <a:rPr sz="3200" spc="-120" dirty="0">
                <a:latin typeface="Arial"/>
                <a:cs typeface="Arial"/>
              </a:rPr>
              <a:t>we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know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40" dirty="0">
                <a:latin typeface="Arial"/>
                <a:cs typeface="Arial"/>
              </a:rPr>
              <a:t>How </a:t>
            </a:r>
            <a:r>
              <a:rPr sz="2800" spc="-125" dirty="0">
                <a:latin typeface="Arial"/>
                <a:cs typeface="Arial"/>
              </a:rPr>
              <a:t>much </a:t>
            </a:r>
            <a:r>
              <a:rPr sz="2800" spc="-160" dirty="0">
                <a:latin typeface="Arial"/>
                <a:cs typeface="Arial"/>
              </a:rPr>
              <a:t>charge </a:t>
            </a:r>
            <a:r>
              <a:rPr sz="2800" spc="-150" dirty="0">
                <a:latin typeface="Arial"/>
                <a:cs typeface="Arial"/>
              </a:rPr>
              <a:t>Qchannel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in the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channel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40" dirty="0">
                <a:latin typeface="Arial"/>
                <a:cs typeface="Arial"/>
              </a:rPr>
              <a:t>How </a:t>
            </a:r>
            <a:r>
              <a:rPr sz="2800" spc="-125" dirty="0">
                <a:latin typeface="Arial"/>
                <a:cs typeface="Arial"/>
              </a:rPr>
              <a:t>much </a:t>
            </a:r>
            <a:r>
              <a:rPr sz="2800" spc="-25" dirty="0">
                <a:latin typeface="Arial"/>
                <a:cs typeface="Arial"/>
              </a:rPr>
              <a:t>time </a:t>
            </a:r>
            <a:r>
              <a:rPr sz="2800" spc="155" dirty="0">
                <a:latin typeface="Arial"/>
                <a:cs typeface="Arial"/>
              </a:rPr>
              <a:t>t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each </a:t>
            </a:r>
            <a:r>
              <a:rPr sz="2800" spc="-70" dirty="0">
                <a:latin typeface="Arial"/>
                <a:cs typeface="Arial"/>
              </a:rPr>
              <a:t>carrier </a:t>
            </a:r>
            <a:r>
              <a:rPr sz="2800" spc="-160" dirty="0">
                <a:latin typeface="Arial"/>
                <a:cs typeface="Arial"/>
              </a:rPr>
              <a:t>takes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90" dirty="0">
                <a:latin typeface="Arial"/>
                <a:cs typeface="Arial"/>
              </a:rPr>
              <a:t>cross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6460" y="3430836"/>
            <a:ext cx="926465" cy="0"/>
          </a:xfrm>
          <a:custGeom>
            <a:avLst/>
            <a:gdLst/>
            <a:ahLst/>
            <a:cxnLst/>
            <a:rect l="l" t="t" r="r" b="b"/>
            <a:pathLst>
              <a:path w="926464">
                <a:moveTo>
                  <a:pt x="0" y="0"/>
                </a:moveTo>
                <a:lnTo>
                  <a:pt x="926407" y="0"/>
                </a:lnTo>
              </a:path>
            </a:pathLst>
          </a:custGeom>
          <a:ln w="16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3981" y="3394547"/>
            <a:ext cx="2044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5" dirty="0">
                <a:latin typeface="Times New Roman"/>
                <a:cs typeface="Times New Roman"/>
              </a:rPr>
              <a:t>ds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154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328" y="3157947"/>
            <a:ext cx="14224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i="1" spc="20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0257" y="3428160"/>
            <a:ext cx="123189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i="1" spc="15" dirty="0">
                <a:latin typeface="Times New Roman"/>
                <a:cs typeface="Times New Roman"/>
              </a:rPr>
              <a:t>t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1347" y="3030592"/>
            <a:ext cx="118618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50" spc="44" baseline="-20576" dirty="0">
                <a:latin typeface="Symbol"/>
                <a:cs typeface="Symbol"/>
              </a:rPr>
              <a:t></a:t>
            </a:r>
            <a:r>
              <a:rPr sz="4050" spc="-15" baseline="-20576" dirty="0">
                <a:latin typeface="Times New Roman"/>
                <a:cs typeface="Times New Roman"/>
              </a:rPr>
              <a:t> </a:t>
            </a:r>
            <a:r>
              <a:rPr sz="4050" i="1" spc="15" baseline="14403" dirty="0">
                <a:latin typeface="Times New Roman"/>
                <a:cs typeface="Times New Roman"/>
              </a:rPr>
              <a:t>Q</a:t>
            </a:r>
            <a:r>
              <a:rPr sz="1550" spc="10" dirty="0">
                <a:latin typeface="Times New Roman"/>
                <a:cs typeface="Times New Roman"/>
              </a:rPr>
              <a:t>channel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1347" y="3871655"/>
            <a:ext cx="21844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30" dirty="0">
                <a:latin typeface="Symbol"/>
                <a:cs typeface="Symbol"/>
              </a:rPr>
              <a:t></a:t>
            </a:r>
            <a:endParaRPr sz="270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48245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580" y="461589"/>
            <a:ext cx="3702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400" b="0" spc="-210" dirty="0">
                <a:solidFill>
                  <a:srgbClr val="000000"/>
                </a:solidFill>
                <a:latin typeface="Arial"/>
                <a:cs typeface="Arial"/>
              </a:rPr>
              <a:t>Linear</a:t>
            </a:r>
            <a:r>
              <a:rPr sz="4400" b="0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I-V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7040"/>
            <a:ext cx="7263765" cy="11290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5" dirty="0">
                <a:latin typeface="Arial"/>
                <a:cs typeface="Arial"/>
              </a:rPr>
              <a:t>Now </a:t>
            </a:r>
            <a:r>
              <a:rPr sz="3200" spc="-120" dirty="0">
                <a:latin typeface="Arial"/>
                <a:cs typeface="Arial"/>
              </a:rPr>
              <a:t>we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know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40" dirty="0">
                <a:latin typeface="Arial"/>
                <a:cs typeface="Arial"/>
              </a:rPr>
              <a:t>How </a:t>
            </a:r>
            <a:r>
              <a:rPr sz="2800" spc="-125" dirty="0">
                <a:latin typeface="Arial"/>
                <a:cs typeface="Arial"/>
              </a:rPr>
              <a:t>much </a:t>
            </a:r>
            <a:r>
              <a:rPr sz="2800" spc="-160" dirty="0">
                <a:latin typeface="Arial"/>
                <a:cs typeface="Arial"/>
              </a:rPr>
              <a:t>charge </a:t>
            </a:r>
            <a:r>
              <a:rPr sz="2800" spc="-150" dirty="0">
                <a:latin typeface="Arial"/>
                <a:cs typeface="Arial"/>
              </a:rPr>
              <a:t>Qchannel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in the</a:t>
            </a:r>
            <a:r>
              <a:rPr sz="2800" spc="-27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channel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4247" y="3930231"/>
            <a:ext cx="443865" cy="622300"/>
          </a:xfrm>
          <a:custGeom>
            <a:avLst/>
            <a:gdLst/>
            <a:ahLst/>
            <a:cxnLst/>
            <a:rect l="l" t="t" r="r" b="b"/>
            <a:pathLst>
              <a:path w="443864" h="622300">
                <a:moveTo>
                  <a:pt x="443706" y="0"/>
                </a:moveTo>
                <a:lnTo>
                  <a:pt x="0" y="622206"/>
                </a:lnTo>
              </a:path>
            </a:pathLst>
          </a:custGeom>
          <a:ln w="17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2405" y="4872514"/>
            <a:ext cx="443865" cy="622300"/>
          </a:xfrm>
          <a:custGeom>
            <a:avLst/>
            <a:gdLst/>
            <a:ahLst/>
            <a:cxnLst/>
            <a:rect l="l" t="t" r="r" b="b"/>
            <a:pathLst>
              <a:path w="443864" h="622300">
                <a:moveTo>
                  <a:pt x="443706" y="0"/>
                </a:moveTo>
                <a:lnTo>
                  <a:pt x="0" y="622209"/>
                </a:lnTo>
              </a:path>
            </a:pathLst>
          </a:custGeom>
          <a:ln w="17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72194" y="4250230"/>
            <a:ext cx="22161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latin typeface="Times New Roman"/>
                <a:cs typeface="Times New Roman"/>
              </a:rPr>
              <a:t>ox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155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3841" y="3318702"/>
            <a:ext cx="20320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i="1" spc="5" dirty="0">
                <a:latin typeface="Times New Roman"/>
                <a:cs typeface="Times New Roman"/>
              </a:rPr>
              <a:t>ds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7814" y="4250224"/>
            <a:ext cx="20447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i="1" spc="10" dirty="0">
                <a:latin typeface="Times New Roman"/>
                <a:cs typeface="Times New Roman"/>
              </a:rPr>
              <a:t>g</a:t>
            </a:r>
            <a:r>
              <a:rPr sz="1550" i="1" spc="15" dirty="0">
                <a:latin typeface="Times New Roman"/>
                <a:cs typeface="Times New Roman"/>
              </a:rPr>
              <a:t>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7630" y="4250224"/>
            <a:ext cx="8191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i="1" spc="10" dirty="0">
                <a:latin typeface="Times New Roman"/>
                <a:cs typeface="Times New Roman"/>
              </a:rPr>
              <a:t>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4559" y="4250224"/>
            <a:ext cx="20447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i="1" spc="10" dirty="0">
                <a:latin typeface="Times New Roman"/>
                <a:cs typeface="Times New Roman"/>
              </a:rPr>
              <a:t>d</a:t>
            </a:r>
            <a:r>
              <a:rPr sz="1550" i="1" spc="15" dirty="0">
                <a:latin typeface="Times New Roman"/>
                <a:cs typeface="Times New Roman"/>
              </a:rPr>
              <a:t>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5920" y="5192510"/>
            <a:ext cx="78168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11835" algn="l"/>
              </a:tabLst>
            </a:pPr>
            <a:r>
              <a:rPr sz="1550" i="1" spc="10" dirty="0">
                <a:latin typeface="Times New Roman"/>
                <a:cs typeface="Times New Roman"/>
              </a:rPr>
              <a:t>g</a:t>
            </a:r>
            <a:r>
              <a:rPr sz="1550" i="1" spc="15" dirty="0">
                <a:latin typeface="Times New Roman"/>
                <a:cs typeface="Times New Roman"/>
              </a:rPr>
              <a:t>s</a:t>
            </a:r>
            <a:r>
              <a:rPr sz="1550" i="1" dirty="0">
                <a:latin typeface="Times New Roman"/>
                <a:cs typeface="Times New Roman"/>
              </a:rPr>
              <a:t>	</a:t>
            </a:r>
            <a:r>
              <a:rPr sz="1550" i="1" spc="10" dirty="0">
                <a:latin typeface="Times New Roman"/>
                <a:cs typeface="Times New Roman"/>
              </a:rPr>
              <a:t>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2665" y="5192510"/>
            <a:ext cx="20447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i="1" spc="10" dirty="0">
                <a:latin typeface="Times New Roman"/>
                <a:cs typeface="Times New Roman"/>
              </a:rPr>
              <a:t>d</a:t>
            </a:r>
            <a:r>
              <a:rPr sz="1550" i="1" spc="15" dirty="0">
                <a:latin typeface="Times New Roman"/>
                <a:cs typeface="Times New Roman"/>
              </a:rPr>
              <a:t>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3450" y="2696079"/>
            <a:ext cx="6628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90" dirty="0">
                <a:latin typeface="Arial"/>
                <a:cs typeface="Arial"/>
              </a:rPr>
              <a:t>Ho</a:t>
            </a:r>
            <a:r>
              <a:rPr sz="4050" i="1" spc="-885" baseline="-25720" dirty="0">
                <a:latin typeface="Times New Roman"/>
                <a:cs typeface="Times New Roman"/>
              </a:rPr>
              <a:t>Q</a:t>
            </a:r>
            <a:r>
              <a:rPr sz="2800" spc="-590" dirty="0">
                <a:latin typeface="Arial"/>
                <a:cs typeface="Arial"/>
              </a:rPr>
              <a:t>w </a:t>
            </a:r>
            <a:r>
              <a:rPr sz="2800" spc="-125" dirty="0">
                <a:latin typeface="Arial"/>
                <a:cs typeface="Arial"/>
              </a:rPr>
              <a:t>much </a:t>
            </a:r>
            <a:r>
              <a:rPr sz="2800" spc="-25" dirty="0">
                <a:latin typeface="Arial"/>
                <a:cs typeface="Arial"/>
              </a:rPr>
              <a:t>time </a:t>
            </a:r>
            <a:r>
              <a:rPr sz="2800" spc="155" dirty="0">
                <a:latin typeface="Arial"/>
                <a:cs typeface="Arial"/>
              </a:rPr>
              <a:t>t</a:t>
            </a:r>
            <a:r>
              <a:rPr sz="2800" spc="-49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each </a:t>
            </a:r>
            <a:r>
              <a:rPr sz="2800" spc="-70" dirty="0">
                <a:latin typeface="Arial"/>
                <a:cs typeface="Arial"/>
              </a:rPr>
              <a:t>carrier </a:t>
            </a:r>
            <a:r>
              <a:rPr sz="2800" spc="-160" dirty="0">
                <a:latin typeface="Arial"/>
                <a:cs typeface="Arial"/>
              </a:rPr>
              <a:t>takes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90" dirty="0">
                <a:latin typeface="Arial"/>
                <a:cs typeface="Arial"/>
              </a:rPr>
              <a:t>cross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6279" y="3082756"/>
            <a:ext cx="14224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i="1" spc="1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1268" y="2955331"/>
            <a:ext cx="1185545" cy="8394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185"/>
              </a:lnSpc>
              <a:spcBef>
                <a:spcPts val="130"/>
              </a:spcBef>
              <a:tabLst>
                <a:tab pos="543560" algn="l"/>
              </a:tabLst>
            </a:pPr>
            <a:r>
              <a:rPr sz="4050" spc="44" baseline="-20576" dirty="0">
                <a:latin typeface="Symbol"/>
                <a:cs typeface="Symbol"/>
              </a:rPr>
              <a:t></a:t>
            </a:r>
            <a:r>
              <a:rPr sz="4050" spc="60" baseline="-20576" dirty="0">
                <a:latin typeface="Times New Roman"/>
                <a:cs typeface="Times New Roman"/>
              </a:rPr>
              <a:t> </a:t>
            </a:r>
            <a:r>
              <a:rPr sz="15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5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15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155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5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nn</a:t>
            </a:r>
            <a:r>
              <a:rPr sz="155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5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endParaRPr sz="1550">
              <a:latin typeface="Times New Roman"/>
              <a:cs typeface="Times New Roman"/>
            </a:endParaRPr>
          </a:p>
          <a:p>
            <a:pPr marL="701675">
              <a:lnSpc>
                <a:spcPts val="3185"/>
              </a:lnSpc>
            </a:pPr>
            <a:r>
              <a:rPr sz="2700" i="1" spc="15" dirty="0">
                <a:latin typeface="Times New Roman"/>
                <a:cs typeface="Times New Roman"/>
              </a:rPr>
              <a:t>t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1268" y="3995243"/>
            <a:ext cx="746760" cy="4654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30" dirty="0">
                <a:latin typeface="Symbol"/>
                <a:cs typeface="Symbol"/>
              </a:rPr>
              <a:t>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850" i="1" dirty="0">
                <a:latin typeface="Symbol"/>
                <a:cs typeface="Symbol"/>
              </a:rPr>
              <a:t></a:t>
            </a:r>
            <a:r>
              <a:rPr sz="2700" i="1" dirty="0">
                <a:latin typeface="Times New Roman"/>
                <a:cs typeface="Times New Roman"/>
              </a:rPr>
              <a:t>C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6156" y="4014320"/>
            <a:ext cx="1209675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93725" algn="l"/>
              </a:tabLst>
            </a:pPr>
            <a:r>
              <a:rPr sz="2700" spc="145" dirty="0">
                <a:latin typeface="Symbol"/>
                <a:cs typeface="Symbol"/>
              </a:rPr>
              <a:t></a:t>
            </a:r>
            <a:r>
              <a:rPr sz="2700" i="1" spc="145" dirty="0">
                <a:latin typeface="Times New Roman"/>
                <a:cs typeface="Times New Roman"/>
              </a:rPr>
              <a:t>V	</a:t>
            </a:r>
            <a:r>
              <a:rPr sz="2700" spc="30" dirty="0">
                <a:latin typeface="Symbol"/>
                <a:cs typeface="Symbol"/>
              </a:rPr>
              <a:t></a:t>
            </a:r>
            <a:r>
              <a:rPr sz="2700" spc="-505" dirty="0">
                <a:latin typeface="Times New Roman"/>
                <a:cs typeface="Times New Roman"/>
              </a:rPr>
              <a:t> </a:t>
            </a:r>
            <a:r>
              <a:rPr sz="4050" i="1" spc="-22" baseline="28806" dirty="0">
                <a:latin typeface="Times New Roman"/>
                <a:cs typeface="Times New Roman"/>
              </a:rPr>
              <a:t>V</a:t>
            </a:r>
            <a:r>
              <a:rPr sz="2325" i="1" spc="-22" baseline="25089" dirty="0">
                <a:latin typeface="Times New Roman"/>
                <a:cs typeface="Times New Roman"/>
              </a:rPr>
              <a:t>ds</a:t>
            </a:r>
            <a:endParaRPr sz="2325" baseline="2508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48735" y="3796644"/>
            <a:ext cx="786765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i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</a:t>
            </a:r>
            <a:r>
              <a:rPr sz="2700" i="1" spc="135" dirty="0">
                <a:latin typeface="Times New Roman"/>
                <a:cs typeface="Times New Roman"/>
              </a:rPr>
              <a:t> </a:t>
            </a:r>
            <a:r>
              <a:rPr sz="4050" spc="-465" baseline="-11316" dirty="0">
                <a:latin typeface="Symbol"/>
                <a:cs typeface="Symbol"/>
              </a:rPr>
              <a:t></a:t>
            </a:r>
            <a:r>
              <a:rPr sz="4050" spc="-465" baseline="-44238" dirty="0">
                <a:latin typeface="Symbol"/>
                <a:cs typeface="Symbol"/>
              </a:rPr>
              <a:t></a:t>
            </a:r>
            <a:r>
              <a:rPr sz="4050" i="1" spc="-465" baseline="-34979" dirty="0">
                <a:latin typeface="Times New Roman"/>
                <a:cs typeface="Times New Roman"/>
              </a:rPr>
              <a:t>V</a:t>
            </a:r>
            <a:endParaRPr sz="4050" baseline="-3497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41385" y="3868968"/>
            <a:ext cx="37973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-1040" dirty="0">
                <a:latin typeface="Symbol"/>
                <a:cs typeface="Symbol"/>
              </a:rPr>
              <a:t></a:t>
            </a:r>
            <a:r>
              <a:rPr sz="4050" spc="97" baseline="-31893" dirty="0">
                <a:latin typeface="Symbol"/>
                <a:cs typeface="Symbol"/>
              </a:rPr>
              <a:t></a:t>
            </a:r>
            <a:r>
              <a:rPr sz="4050" i="1" spc="44" baseline="-23662" dirty="0">
                <a:latin typeface="Times New Roman"/>
                <a:cs typeface="Times New Roman"/>
              </a:rPr>
              <a:t>V</a:t>
            </a:r>
            <a:endParaRPr sz="4050" baseline="-23662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2349" y="4284949"/>
            <a:ext cx="470534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i="1" spc="30" dirty="0">
                <a:latin typeface="Times New Roman"/>
                <a:cs typeface="Times New Roman"/>
              </a:rPr>
              <a:t>L</a:t>
            </a:r>
            <a:r>
              <a:rPr sz="2700" i="1" spc="145" dirty="0">
                <a:latin typeface="Times New Roman"/>
                <a:cs typeface="Times New Roman"/>
              </a:rPr>
              <a:t> </a:t>
            </a:r>
            <a:r>
              <a:rPr sz="2700" spc="20" dirty="0">
                <a:latin typeface="Symbol"/>
                <a:cs typeface="Symbol"/>
              </a:rPr>
              <a:t>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6916" y="4192591"/>
            <a:ext cx="44450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25" dirty="0">
                <a:latin typeface="Times New Roman"/>
                <a:cs typeface="Times New Roman"/>
              </a:rPr>
              <a:t>2</a:t>
            </a:r>
            <a:r>
              <a:rPr sz="2700" spc="95" dirty="0">
                <a:latin typeface="Times New Roman"/>
                <a:cs typeface="Times New Roman"/>
              </a:rPr>
              <a:t> </a:t>
            </a:r>
            <a:r>
              <a:rPr sz="4050" spc="30" baseline="-15432" dirty="0">
                <a:latin typeface="Symbol"/>
                <a:cs typeface="Symbol"/>
              </a:rPr>
              <a:t></a:t>
            </a:r>
            <a:endParaRPr sz="4050" baseline="-15432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99493" y="4811217"/>
            <a:ext cx="37973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65" dirty="0">
                <a:latin typeface="Symbol"/>
                <a:cs typeface="Symbol"/>
              </a:rPr>
              <a:t></a:t>
            </a:r>
            <a:r>
              <a:rPr sz="4050" i="1" spc="44" baseline="-23662" dirty="0">
                <a:latin typeface="Times New Roman"/>
                <a:cs typeface="Times New Roman"/>
              </a:rPr>
              <a:t>V</a:t>
            </a:r>
            <a:endParaRPr sz="4050" baseline="-23662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51273" y="4937492"/>
            <a:ext cx="2402840" cy="4654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05865" algn="l"/>
                <a:tab pos="1788160" algn="l"/>
              </a:tabLst>
            </a:pPr>
            <a:r>
              <a:rPr sz="2700" spc="30" dirty="0">
                <a:latin typeface="Symbol"/>
                <a:cs typeface="Symbol"/>
              </a:rPr>
              <a:t>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850" i="1" spc="-55" dirty="0">
                <a:latin typeface="Symbol"/>
                <a:cs typeface="Symbol"/>
              </a:rPr>
              <a:t></a:t>
            </a:r>
            <a:r>
              <a:rPr sz="2850" spc="-85" dirty="0">
                <a:latin typeface="Times New Roman"/>
                <a:cs typeface="Times New Roman"/>
              </a:rPr>
              <a:t> </a:t>
            </a:r>
            <a:r>
              <a:rPr sz="4050" spc="135" baseline="23662" dirty="0">
                <a:latin typeface="Symbol"/>
                <a:cs typeface="Symbol"/>
              </a:rPr>
              <a:t></a:t>
            </a:r>
            <a:r>
              <a:rPr sz="2700" i="1" spc="30" dirty="0">
                <a:latin typeface="Times New Roman"/>
                <a:cs typeface="Times New Roman"/>
              </a:rPr>
              <a:t>V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2700" spc="254" dirty="0">
                <a:latin typeface="Symbol"/>
                <a:cs typeface="Symbol"/>
              </a:rPr>
              <a:t></a:t>
            </a:r>
            <a:r>
              <a:rPr sz="2700" i="1" spc="30" dirty="0">
                <a:latin typeface="Times New Roman"/>
                <a:cs typeface="Times New Roman"/>
              </a:rPr>
              <a:t>V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2700" spc="260" dirty="0">
                <a:latin typeface="Symbol"/>
                <a:cs typeface="Symbol"/>
              </a:rPr>
              <a:t></a:t>
            </a:r>
            <a:r>
              <a:rPr sz="4050" i="1" spc="-97" baseline="28806" dirty="0">
                <a:latin typeface="Times New Roman"/>
                <a:cs typeface="Times New Roman"/>
              </a:rPr>
              <a:t>V</a:t>
            </a:r>
            <a:r>
              <a:rPr sz="2325" i="1" spc="7" baseline="25089" dirty="0">
                <a:latin typeface="Times New Roman"/>
                <a:cs typeface="Times New Roman"/>
              </a:rPr>
              <a:t>ds</a:t>
            </a:r>
            <a:endParaRPr sz="2325" baseline="25089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10867" y="5008837"/>
            <a:ext cx="16002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20" dirty="0">
                <a:latin typeface="Symbol"/>
                <a:cs typeface="Symbol"/>
              </a:rPr>
              <a:t>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15071" y="5008837"/>
            <a:ext cx="44450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50" spc="37" baseline="-20576" dirty="0">
                <a:latin typeface="Times New Roman"/>
                <a:cs typeface="Times New Roman"/>
              </a:rPr>
              <a:t>2</a:t>
            </a:r>
            <a:r>
              <a:rPr sz="4050" spc="142" baseline="-20576" dirty="0">
                <a:latin typeface="Times New Roman"/>
                <a:cs typeface="Times New Roman"/>
              </a:rPr>
              <a:t> </a:t>
            </a:r>
            <a:r>
              <a:rPr sz="2700" spc="20" dirty="0">
                <a:latin typeface="Symbol"/>
                <a:cs typeface="Symbol"/>
              </a:rPr>
              <a:t>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10867" y="5227234"/>
            <a:ext cx="16002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20" dirty="0">
                <a:latin typeface="Symbol"/>
                <a:cs typeface="Symbol"/>
              </a:rPr>
              <a:t>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99493" y="5227234"/>
            <a:ext cx="160020" cy="442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20" dirty="0">
                <a:latin typeface="Symbol"/>
                <a:cs typeface="Symbol"/>
              </a:rPr>
              <a:t>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09884" y="5138290"/>
            <a:ext cx="21336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15" dirty="0">
                <a:latin typeface="Times New Roman"/>
                <a:cs typeface="Times New Roman"/>
              </a:rPr>
              <a:t>ox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6198" y="4629544"/>
            <a:ext cx="309245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17100"/>
              </a:lnSpc>
              <a:spcBef>
                <a:spcPts val="100"/>
              </a:spcBef>
            </a:pPr>
            <a:r>
              <a:rPr sz="2650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 </a:t>
            </a:r>
            <a:r>
              <a:rPr sz="2650" i="1" spc="5" dirty="0">
                <a:latin typeface="Times New Roman"/>
                <a:cs typeface="Times New Roman"/>
              </a:rPr>
              <a:t> </a:t>
            </a:r>
            <a:r>
              <a:rPr sz="2650" i="1" spc="15" dirty="0">
                <a:latin typeface="Times New Roman"/>
                <a:cs typeface="Times New Roman"/>
              </a:rPr>
              <a:t>L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91165" y="4890351"/>
            <a:ext cx="10477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70" dirty="0">
                <a:latin typeface="Symbol"/>
                <a:cs typeface="Symbol"/>
              </a:rPr>
              <a:t></a:t>
            </a:r>
            <a:r>
              <a:rPr sz="2800" i="1" spc="-7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=</a:t>
            </a:r>
            <a:r>
              <a:rPr sz="2650" spc="-345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Symbol"/>
                <a:cs typeface="Symbol"/>
              </a:rPr>
              <a:t></a:t>
            </a:r>
            <a:r>
              <a:rPr sz="2650" i="1" spc="-25" dirty="0">
                <a:latin typeface="Times New Roman"/>
                <a:cs typeface="Times New Roman"/>
              </a:rPr>
              <a:t>C</a:t>
            </a:r>
            <a:endParaRPr sz="26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572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156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186" y="461589"/>
            <a:ext cx="465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400" b="0" spc="-155" dirty="0">
                <a:solidFill>
                  <a:srgbClr val="000000"/>
                </a:solidFill>
                <a:latin typeface="Arial"/>
                <a:cs typeface="Arial"/>
              </a:rPr>
              <a:t>Saturation</a:t>
            </a:r>
            <a:r>
              <a:rPr sz="4400" b="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I-V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7040"/>
            <a:ext cx="7971155" cy="17119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290" dirty="0">
                <a:latin typeface="Arial"/>
                <a:cs typeface="Arial"/>
              </a:rPr>
              <a:t>Vgd </a:t>
            </a:r>
            <a:r>
              <a:rPr sz="3200" spc="-275" dirty="0">
                <a:latin typeface="Arial"/>
                <a:cs typeface="Arial"/>
              </a:rPr>
              <a:t>&lt; </a:t>
            </a:r>
            <a:r>
              <a:rPr sz="3200" spc="-80" dirty="0">
                <a:latin typeface="Arial"/>
                <a:cs typeface="Arial"/>
              </a:rPr>
              <a:t>Vt, </a:t>
            </a:r>
            <a:r>
              <a:rPr sz="3200" spc="-140" dirty="0">
                <a:latin typeface="Arial"/>
                <a:cs typeface="Arial"/>
              </a:rPr>
              <a:t>channel </a:t>
            </a:r>
            <a:r>
              <a:rPr sz="3200" spc="-155" dirty="0">
                <a:latin typeface="Arial"/>
                <a:cs typeface="Arial"/>
              </a:rPr>
              <a:t>pinches </a:t>
            </a:r>
            <a:r>
              <a:rPr sz="3200" spc="15" dirty="0">
                <a:latin typeface="Arial"/>
                <a:cs typeface="Arial"/>
              </a:rPr>
              <a:t>off </a:t>
            </a:r>
            <a:r>
              <a:rPr sz="3200" spc="-125" dirty="0">
                <a:latin typeface="Arial"/>
                <a:cs typeface="Arial"/>
              </a:rPr>
              <a:t>near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drain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30" dirty="0">
                <a:latin typeface="Arial"/>
                <a:cs typeface="Arial"/>
              </a:rPr>
              <a:t>When </a:t>
            </a:r>
            <a:r>
              <a:rPr sz="2800" spc="-270" dirty="0">
                <a:latin typeface="Arial"/>
                <a:cs typeface="Arial"/>
              </a:rPr>
              <a:t>Vds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180" dirty="0">
                <a:latin typeface="Arial"/>
                <a:cs typeface="Arial"/>
              </a:rPr>
              <a:t>Vdsat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325" dirty="0">
                <a:latin typeface="Arial"/>
                <a:cs typeface="Arial"/>
              </a:rPr>
              <a:t>Vgs </a:t>
            </a:r>
            <a:r>
              <a:rPr sz="2800" spc="-165" dirty="0">
                <a:latin typeface="Arial"/>
                <a:cs typeface="Arial"/>
              </a:rPr>
              <a:t>–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Vt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5" dirty="0">
                <a:latin typeface="Arial"/>
                <a:cs typeface="Arial"/>
              </a:rPr>
              <a:t>Now </a:t>
            </a:r>
            <a:r>
              <a:rPr sz="3200" spc="-90" dirty="0">
                <a:latin typeface="Arial"/>
                <a:cs typeface="Arial"/>
              </a:rPr>
              <a:t>drain </a:t>
            </a:r>
            <a:r>
              <a:rPr sz="3200" spc="-120" dirty="0">
                <a:latin typeface="Arial"/>
                <a:cs typeface="Arial"/>
              </a:rPr>
              <a:t>voltage </a:t>
            </a:r>
            <a:r>
              <a:rPr sz="3200" spc="-100" dirty="0">
                <a:latin typeface="Arial"/>
                <a:cs typeface="Arial"/>
              </a:rPr>
              <a:t>no longer </a:t>
            </a:r>
            <a:r>
              <a:rPr sz="3200" spc="-185" dirty="0">
                <a:latin typeface="Arial"/>
                <a:cs typeface="Arial"/>
              </a:rPr>
              <a:t>increases</a:t>
            </a:r>
            <a:r>
              <a:rPr sz="3200" spc="-52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current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4940" y="3732857"/>
            <a:ext cx="34798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i="1" spc="254" baseline="13888" dirty="0">
                <a:latin typeface="Times New Roman"/>
                <a:cs typeface="Times New Roman"/>
              </a:rPr>
              <a:t>I</a:t>
            </a:r>
            <a:r>
              <a:rPr sz="1600" i="1" dirty="0">
                <a:latin typeface="Times New Roman"/>
                <a:cs typeface="Times New Roman"/>
              </a:rPr>
              <a:t>ds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9804" y="3640909"/>
            <a:ext cx="224154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555439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186" y="461589"/>
            <a:ext cx="465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400" b="0" spc="-155" dirty="0">
                <a:solidFill>
                  <a:srgbClr val="000000"/>
                </a:solidFill>
                <a:latin typeface="Arial"/>
                <a:cs typeface="Arial"/>
              </a:rPr>
              <a:t>Saturation</a:t>
            </a:r>
            <a:r>
              <a:rPr sz="4400" b="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I-V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7040"/>
            <a:ext cx="7971155" cy="17119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290" dirty="0">
                <a:latin typeface="Arial"/>
                <a:cs typeface="Arial"/>
              </a:rPr>
              <a:t>Vgd </a:t>
            </a:r>
            <a:r>
              <a:rPr sz="3200" spc="-275" dirty="0">
                <a:latin typeface="Arial"/>
                <a:cs typeface="Arial"/>
              </a:rPr>
              <a:t>&lt; </a:t>
            </a:r>
            <a:r>
              <a:rPr sz="3200" spc="-80" dirty="0">
                <a:latin typeface="Arial"/>
                <a:cs typeface="Arial"/>
              </a:rPr>
              <a:t>Vt, </a:t>
            </a:r>
            <a:r>
              <a:rPr sz="3200" spc="-140" dirty="0">
                <a:latin typeface="Arial"/>
                <a:cs typeface="Arial"/>
              </a:rPr>
              <a:t>channel </a:t>
            </a:r>
            <a:r>
              <a:rPr sz="3200" spc="-155" dirty="0">
                <a:latin typeface="Arial"/>
                <a:cs typeface="Arial"/>
              </a:rPr>
              <a:t>pinches </a:t>
            </a:r>
            <a:r>
              <a:rPr sz="3200" spc="15" dirty="0">
                <a:latin typeface="Arial"/>
                <a:cs typeface="Arial"/>
              </a:rPr>
              <a:t>off </a:t>
            </a:r>
            <a:r>
              <a:rPr sz="3200" spc="-125" dirty="0">
                <a:latin typeface="Arial"/>
                <a:cs typeface="Arial"/>
              </a:rPr>
              <a:t>near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drain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30" dirty="0">
                <a:latin typeface="Arial"/>
                <a:cs typeface="Arial"/>
              </a:rPr>
              <a:t>When </a:t>
            </a:r>
            <a:r>
              <a:rPr sz="2800" spc="-270" dirty="0">
                <a:latin typeface="Arial"/>
                <a:cs typeface="Arial"/>
              </a:rPr>
              <a:t>Vds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180" dirty="0">
                <a:latin typeface="Arial"/>
                <a:cs typeface="Arial"/>
              </a:rPr>
              <a:t>Vdsat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325" dirty="0">
                <a:latin typeface="Arial"/>
                <a:cs typeface="Arial"/>
              </a:rPr>
              <a:t>Vgs </a:t>
            </a:r>
            <a:r>
              <a:rPr sz="2800" spc="-165" dirty="0">
                <a:latin typeface="Arial"/>
                <a:cs typeface="Arial"/>
              </a:rPr>
              <a:t>–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Vt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5" dirty="0">
                <a:latin typeface="Arial"/>
                <a:cs typeface="Arial"/>
              </a:rPr>
              <a:t>Now </a:t>
            </a:r>
            <a:r>
              <a:rPr sz="3200" spc="-90" dirty="0">
                <a:latin typeface="Arial"/>
                <a:cs typeface="Arial"/>
              </a:rPr>
              <a:t>drain </a:t>
            </a:r>
            <a:r>
              <a:rPr sz="3200" spc="-120" dirty="0">
                <a:latin typeface="Arial"/>
                <a:cs typeface="Arial"/>
              </a:rPr>
              <a:t>voltage </a:t>
            </a:r>
            <a:r>
              <a:rPr sz="3200" spc="-100" dirty="0">
                <a:latin typeface="Arial"/>
                <a:cs typeface="Arial"/>
              </a:rPr>
              <a:t>no longer </a:t>
            </a:r>
            <a:r>
              <a:rPr sz="3200" spc="-185" dirty="0">
                <a:latin typeface="Arial"/>
                <a:cs typeface="Arial"/>
              </a:rPr>
              <a:t>increases</a:t>
            </a:r>
            <a:r>
              <a:rPr sz="3200" spc="-52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current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5348" y="3554176"/>
            <a:ext cx="453390" cy="638810"/>
          </a:xfrm>
          <a:custGeom>
            <a:avLst/>
            <a:gdLst/>
            <a:ahLst/>
            <a:cxnLst/>
            <a:rect l="l" t="t" r="r" b="b"/>
            <a:pathLst>
              <a:path w="453389" h="638810">
                <a:moveTo>
                  <a:pt x="452964" y="0"/>
                </a:moveTo>
                <a:lnTo>
                  <a:pt x="0" y="638645"/>
                </a:lnTo>
              </a:path>
            </a:pathLst>
          </a:custGeom>
          <a:ln w="175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5461" y="3883580"/>
            <a:ext cx="21082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i="1" spc="10" dirty="0">
                <a:latin typeface="Times New Roman"/>
                <a:cs typeface="Times New Roman"/>
              </a:rPr>
              <a:t>d</a:t>
            </a:r>
            <a:r>
              <a:rPr sz="1600" i="1" spc="2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157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54300" y="3883580"/>
            <a:ext cx="21082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i="1" spc="10" dirty="0">
                <a:latin typeface="Times New Roman"/>
                <a:cs typeface="Times New Roman"/>
              </a:rPr>
              <a:t>g</a:t>
            </a:r>
            <a:r>
              <a:rPr sz="1600" i="1" spc="2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0743" y="3883580"/>
            <a:ext cx="8445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i="1" spc="15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4349" y="3883580"/>
            <a:ext cx="3702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i="1" spc="10" dirty="0">
                <a:latin typeface="Times New Roman"/>
                <a:cs typeface="Times New Roman"/>
              </a:rPr>
              <a:t>d</a:t>
            </a:r>
            <a:r>
              <a:rPr sz="1600" i="1" spc="-5" dirty="0">
                <a:latin typeface="Times New Roman"/>
                <a:cs typeface="Times New Roman"/>
              </a:rPr>
              <a:t>s</a:t>
            </a:r>
            <a:r>
              <a:rPr sz="1600" i="1" spc="10" dirty="0">
                <a:latin typeface="Times New Roman"/>
                <a:cs typeface="Times New Roman"/>
              </a:rPr>
              <a:t>a</a:t>
            </a:r>
            <a:r>
              <a:rPr sz="1600" i="1" spc="15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0293" y="3550239"/>
            <a:ext cx="13957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060" algn="l"/>
              </a:tabLst>
            </a:pPr>
            <a:r>
              <a:rPr sz="4200" spc="209" baseline="-13888" dirty="0">
                <a:latin typeface="Symbol"/>
                <a:cs typeface="Symbol"/>
              </a:rPr>
              <a:t></a:t>
            </a:r>
            <a:r>
              <a:rPr sz="4200" i="1" spc="209" baseline="-13888" dirty="0">
                <a:latin typeface="Times New Roman"/>
                <a:cs typeface="Times New Roman"/>
              </a:rPr>
              <a:t>V	</a:t>
            </a:r>
            <a:r>
              <a:rPr sz="4200" spc="37" baseline="-13888" dirty="0">
                <a:latin typeface="Symbol"/>
                <a:cs typeface="Symbol"/>
              </a:rPr>
              <a:t></a:t>
            </a:r>
            <a:r>
              <a:rPr sz="4200" i="1" spc="37" baseline="13888" dirty="0">
                <a:latin typeface="Times New Roman"/>
                <a:cs typeface="Times New Roman"/>
              </a:rPr>
              <a:t>V</a:t>
            </a:r>
            <a:r>
              <a:rPr sz="1600" i="1" spc="25" dirty="0">
                <a:latin typeface="Times New Roman"/>
                <a:cs typeface="Times New Roman"/>
              </a:rPr>
              <a:t>dsat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4947" y="3621371"/>
            <a:ext cx="1411605" cy="4768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57200" algn="l"/>
              </a:tabLst>
            </a:pPr>
            <a:r>
              <a:rPr sz="2800" i="1" spc="20" dirty="0">
                <a:latin typeface="Times New Roman"/>
                <a:cs typeface="Times New Roman"/>
              </a:rPr>
              <a:t>I	</a:t>
            </a:r>
            <a:r>
              <a:rPr sz="2800" spc="40" dirty="0">
                <a:latin typeface="Symbol"/>
                <a:cs typeface="Symbol"/>
              </a:rPr>
              <a:t>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950" i="1" spc="-45" dirty="0">
                <a:latin typeface="Symbol"/>
                <a:cs typeface="Symbol"/>
              </a:rPr>
              <a:t></a:t>
            </a:r>
            <a:r>
              <a:rPr sz="2950" i="1" spc="-254" dirty="0">
                <a:latin typeface="Times New Roman"/>
                <a:cs typeface="Times New Roman"/>
              </a:rPr>
              <a:t> </a:t>
            </a:r>
            <a:r>
              <a:rPr sz="4200" spc="-480" baseline="22817" dirty="0">
                <a:latin typeface="Symbol"/>
                <a:cs typeface="Symbol"/>
              </a:rPr>
              <a:t></a:t>
            </a:r>
            <a:r>
              <a:rPr sz="4200" spc="-480" baseline="-7936" dirty="0">
                <a:latin typeface="Symbol"/>
                <a:cs typeface="Symbol"/>
              </a:rPr>
              <a:t></a:t>
            </a:r>
            <a:r>
              <a:rPr sz="2800" i="1" spc="-320" dirty="0">
                <a:latin typeface="Times New Roman"/>
                <a:cs typeface="Times New Roman"/>
              </a:rPr>
              <a:t>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3228" y="3492708"/>
            <a:ext cx="3917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80" dirty="0">
                <a:latin typeface="Symbol"/>
                <a:cs typeface="Symbol"/>
              </a:rPr>
              <a:t></a:t>
            </a:r>
            <a:r>
              <a:rPr sz="4200" spc="75" baseline="-31746" dirty="0">
                <a:latin typeface="Symbol"/>
                <a:cs typeface="Symbol"/>
              </a:rPr>
              <a:t></a:t>
            </a:r>
            <a:r>
              <a:rPr sz="4200" i="1" spc="67" baseline="-22817" dirty="0">
                <a:latin typeface="Times New Roman"/>
                <a:cs typeface="Times New Roman"/>
              </a:rPr>
              <a:t>V</a:t>
            </a:r>
            <a:endParaRPr sz="4200" baseline="-2281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1691" y="3919191"/>
            <a:ext cx="1657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5" dirty="0">
                <a:latin typeface="Symbol"/>
                <a:cs typeface="Symbol"/>
              </a:rPr>
              <a:t>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2356" y="3824242"/>
            <a:ext cx="4565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35" dirty="0">
                <a:latin typeface="Times New Roman"/>
                <a:cs typeface="Times New Roman"/>
              </a:rPr>
              <a:t>2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4200" spc="37" baseline="-14880" dirty="0">
                <a:latin typeface="Symbol"/>
                <a:cs typeface="Symbol"/>
              </a:rPr>
              <a:t></a:t>
            </a:r>
            <a:endParaRPr sz="4200" baseline="-1488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78813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186" y="461589"/>
            <a:ext cx="465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400" b="0" spc="-155" dirty="0">
                <a:solidFill>
                  <a:srgbClr val="000000"/>
                </a:solidFill>
                <a:latin typeface="Arial"/>
                <a:cs typeface="Arial"/>
              </a:rPr>
              <a:t>Saturation</a:t>
            </a:r>
            <a:r>
              <a:rPr sz="4400" b="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I-V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7040"/>
            <a:ext cx="7249159" cy="11290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290" dirty="0">
                <a:latin typeface="Arial"/>
                <a:cs typeface="Arial"/>
              </a:rPr>
              <a:t>Vgd </a:t>
            </a:r>
            <a:r>
              <a:rPr sz="3200" spc="-275" dirty="0">
                <a:latin typeface="Arial"/>
                <a:cs typeface="Arial"/>
              </a:rPr>
              <a:t>&lt; </a:t>
            </a:r>
            <a:r>
              <a:rPr sz="3200" spc="-80" dirty="0">
                <a:latin typeface="Arial"/>
                <a:cs typeface="Arial"/>
              </a:rPr>
              <a:t>Vt, </a:t>
            </a:r>
            <a:r>
              <a:rPr sz="3200" spc="-140" dirty="0">
                <a:latin typeface="Arial"/>
                <a:cs typeface="Arial"/>
              </a:rPr>
              <a:t>channel </a:t>
            </a:r>
            <a:r>
              <a:rPr sz="3200" spc="-155" dirty="0">
                <a:latin typeface="Arial"/>
                <a:cs typeface="Arial"/>
              </a:rPr>
              <a:t>pinches </a:t>
            </a:r>
            <a:r>
              <a:rPr sz="3200" spc="15" dirty="0">
                <a:latin typeface="Arial"/>
                <a:cs typeface="Arial"/>
              </a:rPr>
              <a:t>off </a:t>
            </a:r>
            <a:r>
              <a:rPr sz="3200" spc="-125" dirty="0">
                <a:latin typeface="Arial"/>
                <a:cs typeface="Arial"/>
              </a:rPr>
              <a:t>near</a:t>
            </a:r>
            <a:r>
              <a:rPr sz="3200" spc="-39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drain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30" dirty="0">
                <a:latin typeface="Arial"/>
                <a:cs typeface="Arial"/>
              </a:rPr>
              <a:t>When </a:t>
            </a:r>
            <a:r>
              <a:rPr sz="2800" spc="-270" dirty="0">
                <a:latin typeface="Arial"/>
                <a:cs typeface="Arial"/>
              </a:rPr>
              <a:t>Vds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180" dirty="0">
                <a:latin typeface="Arial"/>
                <a:cs typeface="Arial"/>
              </a:rPr>
              <a:t>Vdsat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325" dirty="0">
                <a:latin typeface="Arial"/>
                <a:cs typeface="Arial"/>
              </a:rPr>
              <a:t>Vgs </a:t>
            </a:r>
            <a:r>
              <a:rPr sz="2800" spc="-165" dirty="0">
                <a:latin typeface="Arial"/>
                <a:cs typeface="Arial"/>
              </a:rPr>
              <a:t>–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Vt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9" y="2705223"/>
            <a:ext cx="79711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5" dirty="0">
                <a:latin typeface="Arial"/>
                <a:cs typeface="Arial"/>
              </a:rPr>
              <a:t>Now </a:t>
            </a:r>
            <a:r>
              <a:rPr sz="3200" spc="-90" dirty="0">
                <a:latin typeface="Arial"/>
                <a:cs typeface="Arial"/>
              </a:rPr>
              <a:t>drain </a:t>
            </a:r>
            <a:r>
              <a:rPr sz="3200" spc="-120" dirty="0">
                <a:latin typeface="Arial"/>
                <a:cs typeface="Arial"/>
              </a:rPr>
              <a:t>voltage </a:t>
            </a:r>
            <a:r>
              <a:rPr sz="3200" spc="-100" dirty="0">
                <a:latin typeface="Arial"/>
                <a:cs typeface="Arial"/>
              </a:rPr>
              <a:t>no longer </a:t>
            </a:r>
            <a:r>
              <a:rPr sz="3200" spc="-185" dirty="0">
                <a:latin typeface="Arial"/>
                <a:cs typeface="Arial"/>
              </a:rPr>
              <a:t>increases</a:t>
            </a:r>
            <a:r>
              <a:rPr sz="3200" spc="-52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current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5348" y="3081927"/>
            <a:ext cx="453390" cy="638175"/>
          </a:xfrm>
          <a:custGeom>
            <a:avLst/>
            <a:gdLst/>
            <a:ahLst/>
            <a:cxnLst/>
            <a:rect l="l" t="t" r="r" b="b"/>
            <a:pathLst>
              <a:path w="453389" h="638175">
                <a:moveTo>
                  <a:pt x="452973" y="0"/>
                </a:moveTo>
                <a:lnTo>
                  <a:pt x="0" y="637748"/>
                </a:lnTo>
              </a:path>
            </a:pathLst>
          </a:custGeom>
          <a:ln w="17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7838" y="3995758"/>
            <a:ext cx="145415" cy="687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00" spc="-495" dirty="0">
                <a:latin typeface="Symbol"/>
                <a:cs typeface="Symbol"/>
              </a:rPr>
              <a:t></a:t>
            </a:r>
            <a:endParaRPr sz="4300">
              <a:latin typeface="Symbol"/>
              <a:cs typeface="Symbo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158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33663" y="4041643"/>
            <a:ext cx="129539" cy="271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spc="1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5083" y="4422907"/>
            <a:ext cx="2051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" dirty="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5432" y="3411196"/>
            <a:ext cx="209550" cy="271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i="1" spc="5" dirty="0">
                <a:latin typeface="Times New Roman"/>
                <a:cs typeface="Times New Roman"/>
              </a:rPr>
              <a:t>d</a:t>
            </a:r>
            <a:r>
              <a:rPr sz="1600" i="1" spc="1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4044" y="3411196"/>
            <a:ext cx="799465" cy="271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28345" algn="l"/>
              </a:tabLst>
            </a:pPr>
            <a:r>
              <a:rPr sz="1600" i="1" spc="5" dirty="0">
                <a:latin typeface="Times New Roman"/>
                <a:cs typeface="Times New Roman"/>
              </a:rPr>
              <a:t>g</a:t>
            </a:r>
            <a:r>
              <a:rPr sz="1600" i="1" spc="10" dirty="0">
                <a:latin typeface="Times New Roman"/>
                <a:cs typeface="Times New Roman"/>
              </a:rPr>
              <a:t>s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i="1" spc="5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733" y="3411196"/>
            <a:ext cx="368935" cy="271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i="1" spc="5" dirty="0">
                <a:latin typeface="Times New Roman"/>
                <a:cs typeface="Times New Roman"/>
              </a:rPr>
              <a:t>d</a:t>
            </a:r>
            <a:r>
              <a:rPr sz="1600" i="1" dirty="0">
                <a:latin typeface="Times New Roman"/>
                <a:cs typeface="Times New Roman"/>
              </a:rPr>
              <a:t>s</a:t>
            </a:r>
            <a:r>
              <a:rPr sz="1600" i="1" spc="5" dirty="0">
                <a:latin typeface="Times New Roman"/>
                <a:cs typeface="Times New Roman"/>
              </a:rPr>
              <a:t>at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0595" y="4388260"/>
            <a:ext cx="799465" cy="271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28345" algn="l"/>
              </a:tabLst>
            </a:pPr>
            <a:r>
              <a:rPr sz="1600" i="1" spc="5" dirty="0">
                <a:latin typeface="Times New Roman"/>
                <a:cs typeface="Times New Roman"/>
              </a:rPr>
              <a:t>g</a:t>
            </a:r>
            <a:r>
              <a:rPr sz="1600" i="1" spc="10" dirty="0">
                <a:latin typeface="Times New Roman"/>
                <a:cs typeface="Times New Roman"/>
              </a:rPr>
              <a:t>s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i="1" spc="5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0348" y="3078090"/>
            <a:ext cx="1397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7060" algn="l"/>
              </a:tabLst>
            </a:pPr>
            <a:r>
              <a:rPr sz="4200" spc="345" baseline="-13888" dirty="0">
                <a:latin typeface="Symbol"/>
                <a:cs typeface="Symbol"/>
              </a:rPr>
              <a:t></a:t>
            </a:r>
            <a:r>
              <a:rPr sz="4200" i="1" spc="22" baseline="-13888" dirty="0">
                <a:latin typeface="Times New Roman"/>
                <a:cs typeface="Times New Roman"/>
              </a:rPr>
              <a:t>V</a:t>
            </a:r>
            <a:r>
              <a:rPr sz="4200" i="1" baseline="-13888" dirty="0">
                <a:latin typeface="Times New Roman"/>
                <a:cs typeface="Times New Roman"/>
              </a:rPr>
              <a:t>	</a:t>
            </a:r>
            <a:r>
              <a:rPr sz="4200" spc="352" baseline="-13888" dirty="0">
                <a:latin typeface="Symbol"/>
                <a:cs typeface="Symbol"/>
              </a:rPr>
              <a:t></a:t>
            </a:r>
            <a:r>
              <a:rPr sz="4200" i="1" spc="-120" baseline="13888" dirty="0">
                <a:latin typeface="Times New Roman"/>
                <a:cs typeface="Times New Roman"/>
              </a:rPr>
              <a:t>V</a:t>
            </a:r>
            <a:r>
              <a:rPr sz="1600" i="1" spc="5" dirty="0">
                <a:latin typeface="Times New Roman"/>
                <a:cs typeface="Times New Roman"/>
              </a:rPr>
              <a:t>d</a:t>
            </a:r>
            <a:r>
              <a:rPr sz="1600" i="1" dirty="0">
                <a:latin typeface="Times New Roman"/>
                <a:cs typeface="Times New Roman"/>
              </a:rPr>
              <a:t>s</a:t>
            </a:r>
            <a:r>
              <a:rPr sz="1600" i="1" spc="5" dirty="0">
                <a:latin typeface="Times New Roman"/>
                <a:cs typeface="Times New Roman"/>
              </a:rPr>
              <a:t>at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4914" y="3149684"/>
            <a:ext cx="140779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sz="2800" i="1" spc="5" dirty="0">
                <a:latin typeface="Times New Roman"/>
                <a:cs typeface="Times New Roman"/>
              </a:rPr>
              <a:t>I	</a:t>
            </a:r>
            <a:r>
              <a:rPr sz="2800" spc="10" dirty="0">
                <a:latin typeface="Symbol"/>
                <a:cs typeface="Symbol"/>
              </a:rPr>
              <a:t>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950" i="1" spc="-70" dirty="0">
                <a:latin typeface="Symbol"/>
                <a:cs typeface="Symbol"/>
              </a:rPr>
              <a:t></a:t>
            </a:r>
            <a:r>
              <a:rPr sz="2950" i="1" spc="-170" dirty="0">
                <a:latin typeface="Times New Roman"/>
                <a:cs typeface="Times New Roman"/>
              </a:rPr>
              <a:t> </a:t>
            </a:r>
            <a:r>
              <a:rPr sz="4200" spc="-494" baseline="22817" dirty="0">
                <a:latin typeface="Symbol"/>
                <a:cs typeface="Symbol"/>
              </a:rPr>
              <a:t></a:t>
            </a:r>
            <a:r>
              <a:rPr sz="4200" spc="-494" baseline="-7936" dirty="0">
                <a:latin typeface="Symbol"/>
                <a:cs typeface="Symbol"/>
              </a:rPr>
              <a:t></a:t>
            </a:r>
            <a:r>
              <a:rPr sz="2800" i="1" spc="-330" dirty="0">
                <a:latin typeface="Times New Roman"/>
                <a:cs typeface="Times New Roman"/>
              </a:rPr>
              <a:t>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93038" y="3020445"/>
            <a:ext cx="388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75" dirty="0">
                <a:latin typeface="Symbol"/>
                <a:cs typeface="Symbol"/>
              </a:rPr>
              <a:t></a:t>
            </a:r>
            <a:r>
              <a:rPr sz="4200" spc="75" baseline="-31746" dirty="0">
                <a:latin typeface="Symbol"/>
                <a:cs typeface="Symbol"/>
              </a:rPr>
              <a:t></a:t>
            </a:r>
            <a:r>
              <a:rPr sz="4200" i="1" spc="22" baseline="-22817" dirty="0">
                <a:latin typeface="Times New Roman"/>
                <a:cs typeface="Times New Roman"/>
              </a:rPr>
              <a:t>V</a:t>
            </a:r>
            <a:endParaRPr sz="4200" baseline="-22817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91691" y="3446582"/>
            <a:ext cx="163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" dirty="0">
                <a:latin typeface="Symbol"/>
                <a:cs typeface="Symbol"/>
              </a:rPr>
              <a:t>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02357" y="3351725"/>
            <a:ext cx="454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" dirty="0">
                <a:latin typeface="Times New Roman"/>
                <a:cs typeface="Times New Roman"/>
              </a:rPr>
              <a:t>2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4200" spc="15" baseline="-14880" dirty="0">
                <a:latin typeface="Symbol"/>
                <a:cs typeface="Symbol"/>
              </a:rPr>
              <a:t></a:t>
            </a:r>
            <a:endParaRPr sz="4200" baseline="-1488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0022" y="3950529"/>
            <a:ext cx="1706880" cy="687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248410" algn="l"/>
              </a:tabLst>
            </a:pPr>
            <a:r>
              <a:rPr sz="2800" spc="10" dirty="0">
                <a:latin typeface="Symbol"/>
                <a:cs typeface="Symbol"/>
              </a:rPr>
              <a:t>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4425" i="1" u="heavy" spc="-104" baseline="3295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</a:t>
            </a:r>
            <a:r>
              <a:rPr sz="4425" spc="240" baseline="32956" dirty="0">
                <a:latin typeface="Times New Roman"/>
                <a:cs typeface="Times New Roman"/>
              </a:rPr>
              <a:t> </a:t>
            </a:r>
            <a:r>
              <a:rPr sz="6450" spc="-907" baseline="-4521" dirty="0">
                <a:latin typeface="Symbol"/>
                <a:cs typeface="Symbol"/>
              </a:rPr>
              <a:t></a:t>
            </a:r>
            <a:r>
              <a:rPr sz="2800" i="1" spc="15" dirty="0">
                <a:latin typeface="Times New Roman"/>
                <a:cs typeface="Times New Roman"/>
              </a:rPr>
              <a:t>V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235" dirty="0">
                <a:latin typeface="Symbol"/>
                <a:cs typeface="Symbol"/>
              </a:rPr>
              <a:t></a:t>
            </a:r>
            <a:r>
              <a:rPr sz="2800" i="1" spc="15" dirty="0">
                <a:latin typeface="Times New Roman"/>
                <a:cs typeface="Times New Roman"/>
              </a:rPr>
              <a:t>V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0132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531" y="461589"/>
            <a:ext cx="4469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I-V</a:t>
            </a:r>
            <a:r>
              <a:rPr sz="4400" b="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Summary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63696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00" dirty="0">
                <a:latin typeface="Arial"/>
                <a:cs typeface="Arial"/>
              </a:rPr>
              <a:t>Shockley </a:t>
            </a:r>
            <a:r>
              <a:rPr sz="3200" spc="-125" dirty="0">
                <a:latin typeface="Arial"/>
                <a:cs typeface="Arial"/>
              </a:rPr>
              <a:t>1st </a:t>
            </a:r>
            <a:r>
              <a:rPr sz="3200" spc="-70" dirty="0">
                <a:latin typeface="Arial"/>
                <a:cs typeface="Arial"/>
              </a:rPr>
              <a:t>order </a:t>
            </a:r>
            <a:r>
              <a:rPr sz="3200" spc="-80" dirty="0">
                <a:latin typeface="Arial"/>
                <a:cs typeface="Arial"/>
              </a:rPr>
              <a:t>transistor</a:t>
            </a:r>
            <a:r>
              <a:rPr sz="3200" spc="-34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models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1761" y="3715380"/>
            <a:ext cx="467995" cy="658495"/>
          </a:xfrm>
          <a:custGeom>
            <a:avLst/>
            <a:gdLst/>
            <a:ahLst/>
            <a:cxnLst/>
            <a:rect l="l" t="t" r="r" b="b"/>
            <a:pathLst>
              <a:path w="467995" h="658495">
                <a:moveTo>
                  <a:pt x="467920" y="0"/>
                </a:moveTo>
                <a:lnTo>
                  <a:pt x="0" y="658047"/>
                </a:lnTo>
              </a:path>
            </a:pathLst>
          </a:custGeom>
          <a:ln w="18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4137" y="5101161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53" y="0"/>
                </a:lnTo>
              </a:path>
            </a:pathLst>
          </a:custGeom>
          <a:ln w="18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41221" y="4658916"/>
            <a:ext cx="135890" cy="708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50" spc="-625" dirty="0">
                <a:latin typeface="Symbol"/>
                <a:cs typeface="Symbol"/>
              </a:rPr>
              <a:t></a:t>
            </a:r>
            <a:endParaRPr sz="4450">
              <a:latin typeface="Symbol"/>
              <a:cs typeface="Symbo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159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69476" y="4705782"/>
            <a:ext cx="13271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15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2841" y="3035620"/>
            <a:ext cx="90170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-10" dirty="0">
                <a:solidFill>
                  <a:srgbClr val="0000FF"/>
                </a:solidFill>
                <a:latin typeface="Times New Roman"/>
                <a:cs typeface="Times New Roman"/>
              </a:rPr>
              <a:t>cutoff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9440" y="3805003"/>
            <a:ext cx="86614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-15" dirty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29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900" spc="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900" spc="1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900" spc="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517" y="3035620"/>
            <a:ext cx="21082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5" dirty="0">
                <a:latin typeface="Times New Roman"/>
                <a:cs typeface="Times New Roman"/>
              </a:rPr>
              <a:t>0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9352" y="5098415"/>
            <a:ext cx="21082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5" dirty="0">
                <a:latin typeface="Times New Roman"/>
                <a:cs typeface="Times New Roman"/>
              </a:rPr>
              <a:t>2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6225" y="4813678"/>
            <a:ext cx="147447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900" spc="5" dirty="0">
                <a:solidFill>
                  <a:srgbClr val="0000FF"/>
                </a:solidFill>
                <a:latin typeface="Times New Roman"/>
                <a:cs typeface="Times New Roman"/>
              </a:rPr>
              <a:t>at</a:t>
            </a:r>
            <a:r>
              <a:rPr sz="2900" spc="-1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900" spc="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900" spc="1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900" spc="-15" dirty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900" spc="-5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900" spc="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8773" y="4054528"/>
            <a:ext cx="21526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d</a:t>
            </a:r>
            <a:r>
              <a:rPr sz="1650" i="1" spc="10" dirty="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9877" y="4054528"/>
            <a:ext cx="21526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g</a:t>
            </a:r>
            <a:r>
              <a:rPr sz="1650" i="1" spc="10" dirty="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08821" y="4054528"/>
            <a:ext cx="8509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i="1" spc="10" dirty="0">
                <a:latin typeface="Times New Roman"/>
                <a:cs typeface="Times New Roman"/>
              </a:rPr>
              <a:t>t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8506" y="4054528"/>
            <a:ext cx="21526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d</a:t>
            </a:r>
            <a:r>
              <a:rPr sz="1650" i="1" spc="10" dirty="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19011" y="4054528"/>
            <a:ext cx="21526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d</a:t>
            </a:r>
            <a:r>
              <a:rPr sz="1650" i="1" spc="10" dirty="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90710" y="4054528"/>
            <a:ext cx="379730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d</a:t>
            </a:r>
            <a:r>
              <a:rPr sz="1650" i="1" dirty="0">
                <a:latin typeface="Times New Roman"/>
                <a:cs typeface="Times New Roman"/>
              </a:rPr>
              <a:t>s</a:t>
            </a:r>
            <a:r>
              <a:rPr sz="1650" i="1" spc="5" dirty="0">
                <a:latin typeface="Times New Roman"/>
                <a:cs typeface="Times New Roman"/>
              </a:rPr>
              <a:t>a</a:t>
            </a:r>
            <a:r>
              <a:rPr sz="1650" i="1" spc="10" dirty="0">
                <a:latin typeface="Times New Roman"/>
                <a:cs typeface="Times New Roman"/>
              </a:rPr>
              <a:t>t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4217" y="5063202"/>
            <a:ext cx="21526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g</a:t>
            </a:r>
            <a:r>
              <a:rPr sz="1650" i="1" spc="10" dirty="0"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49457" y="3130273"/>
            <a:ext cx="107823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350" i="1" baseline="14367" dirty="0">
                <a:latin typeface="Times New Roman"/>
                <a:cs typeface="Times New Roman"/>
              </a:rPr>
              <a:t>V</a:t>
            </a:r>
            <a:r>
              <a:rPr sz="1650" i="1" dirty="0">
                <a:latin typeface="Times New Roman"/>
                <a:cs typeface="Times New Roman"/>
              </a:rPr>
              <a:t>gs </a:t>
            </a:r>
            <a:r>
              <a:rPr sz="4350" spc="7" baseline="14367" dirty="0">
                <a:latin typeface="Symbol"/>
                <a:cs typeface="Symbol"/>
              </a:rPr>
              <a:t></a:t>
            </a:r>
            <a:r>
              <a:rPr sz="4350" spc="-502" baseline="14367" dirty="0">
                <a:latin typeface="Times New Roman"/>
                <a:cs typeface="Times New Roman"/>
              </a:rPr>
              <a:t> </a:t>
            </a:r>
            <a:r>
              <a:rPr sz="4350" i="1" spc="-75" baseline="14367" dirty="0">
                <a:latin typeface="Times New Roman"/>
                <a:cs typeface="Times New Roman"/>
              </a:rPr>
              <a:t>V</a:t>
            </a:r>
            <a:r>
              <a:rPr sz="1650" i="1" spc="-50" dirty="0">
                <a:latin typeface="Times New Roman"/>
                <a:cs typeface="Times New Roman"/>
              </a:rPr>
              <a:t>t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01420" y="2638046"/>
            <a:ext cx="208915" cy="1184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60"/>
              </a:lnSpc>
              <a:spcBef>
                <a:spcPts val="90"/>
              </a:spcBef>
            </a:pPr>
            <a:r>
              <a:rPr sz="2900" spc="5" dirty="0">
                <a:latin typeface="Symbol"/>
                <a:cs typeface="Symbol"/>
              </a:rPr>
              <a:t></a:t>
            </a:r>
            <a:endParaRPr sz="2900">
              <a:latin typeface="Symbol"/>
              <a:cs typeface="Symbol"/>
            </a:endParaRPr>
          </a:p>
          <a:p>
            <a:pPr marL="12700">
              <a:lnSpc>
                <a:spcPts val="2830"/>
              </a:lnSpc>
            </a:pPr>
            <a:r>
              <a:rPr sz="2900" spc="5" dirty="0">
                <a:latin typeface="Symbol"/>
                <a:cs typeface="Symbol"/>
              </a:rPr>
              <a:t></a:t>
            </a:r>
            <a:endParaRPr sz="2900">
              <a:latin typeface="Symbol"/>
              <a:cs typeface="Symbol"/>
            </a:endParaRPr>
          </a:p>
          <a:p>
            <a:pPr marL="12700">
              <a:lnSpc>
                <a:spcPts val="3145"/>
              </a:lnSpc>
            </a:pPr>
            <a:r>
              <a:rPr sz="2900" spc="5" dirty="0">
                <a:latin typeface="Symbol"/>
                <a:cs typeface="Symbol"/>
              </a:rPr>
              <a:t>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5489" y="3805003"/>
            <a:ext cx="1275715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26110" algn="l"/>
              </a:tabLst>
            </a:pPr>
            <a:r>
              <a:rPr sz="2900" spc="235" dirty="0">
                <a:latin typeface="Symbol"/>
                <a:cs typeface="Symbol"/>
              </a:rPr>
              <a:t></a:t>
            </a:r>
            <a:r>
              <a:rPr sz="2900" i="1" spc="10" dirty="0">
                <a:latin typeface="Times New Roman"/>
                <a:cs typeface="Times New Roman"/>
              </a:rPr>
              <a:t>V</a:t>
            </a:r>
            <a:r>
              <a:rPr sz="2900" i="1" dirty="0">
                <a:latin typeface="Times New Roman"/>
                <a:cs typeface="Times New Roman"/>
              </a:rPr>
              <a:t>	</a:t>
            </a:r>
            <a:r>
              <a:rPr sz="2900" spc="245" dirty="0">
                <a:latin typeface="Symbol"/>
                <a:cs typeface="Symbol"/>
              </a:rPr>
              <a:t></a:t>
            </a:r>
            <a:r>
              <a:rPr sz="4350" i="1" spc="-135" baseline="28735" dirty="0">
                <a:latin typeface="Times New Roman"/>
                <a:cs typeface="Times New Roman"/>
              </a:rPr>
              <a:t>V</a:t>
            </a:r>
            <a:r>
              <a:rPr sz="2475" i="1" spc="7" baseline="25252" dirty="0">
                <a:latin typeface="Times New Roman"/>
                <a:cs typeface="Times New Roman"/>
              </a:rPr>
              <a:t>ds</a:t>
            </a:r>
            <a:endParaRPr sz="2475" baseline="25252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05665" y="3805007"/>
            <a:ext cx="1023619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31495" algn="l"/>
              </a:tabLst>
            </a:pPr>
            <a:r>
              <a:rPr sz="2900" i="1" spc="10" dirty="0">
                <a:latin typeface="Times New Roman"/>
                <a:cs typeface="Times New Roman"/>
              </a:rPr>
              <a:t>V	</a:t>
            </a:r>
            <a:r>
              <a:rPr sz="2900" spc="5" dirty="0">
                <a:latin typeface="Symbol"/>
                <a:cs typeface="Symbol"/>
              </a:rPr>
              <a:t></a:t>
            </a:r>
            <a:r>
              <a:rPr sz="2900" spc="-415" dirty="0">
                <a:latin typeface="Times New Roman"/>
                <a:cs typeface="Times New Roman"/>
              </a:rPr>
              <a:t> </a:t>
            </a:r>
            <a:r>
              <a:rPr sz="2900" i="1" spc="10" dirty="0">
                <a:latin typeface="Times New Roman"/>
                <a:cs typeface="Times New Roman"/>
              </a:rPr>
              <a:t>V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3997" y="3784816"/>
            <a:ext cx="1654175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805" algn="l"/>
              </a:tabLst>
            </a:pPr>
            <a:r>
              <a:rPr sz="2900" i="1" spc="5" dirty="0">
                <a:latin typeface="Times New Roman"/>
                <a:cs typeface="Times New Roman"/>
              </a:rPr>
              <a:t>I	</a:t>
            </a:r>
            <a:r>
              <a:rPr sz="2900" spc="5" dirty="0">
                <a:latin typeface="Symbol"/>
                <a:cs typeface="Symbol"/>
              </a:rPr>
              <a:t>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4350" spc="52" baseline="31609" dirty="0">
                <a:latin typeface="Symbol"/>
                <a:cs typeface="Symbol"/>
              </a:rPr>
              <a:t></a:t>
            </a:r>
            <a:r>
              <a:rPr sz="3050" i="1" spc="35" dirty="0">
                <a:latin typeface="Symbol"/>
                <a:cs typeface="Symbol"/>
              </a:rPr>
              <a:t></a:t>
            </a:r>
            <a:r>
              <a:rPr sz="3050" i="1" spc="-165" dirty="0">
                <a:latin typeface="Times New Roman"/>
                <a:cs typeface="Times New Roman"/>
              </a:rPr>
              <a:t> </a:t>
            </a:r>
            <a:r>
              <a:rPr sz="4350" spc="-517" baseline="22988" dirty="0">
                <a:latin typeface="Symbol"/>
                <a:cs typeface="Symbol"/>
              </a:rPr>
              <a:t></a:t>
            </a:r>
            <a:r>
              <a:rPr sz="4350" spc="-517" baseline="-8620" dirty="0">
                <a:latin typeface="Symbol"/>
                <a:cs typeface="Symbol"/>
              </a:rPr>
              <a:t></a:t>
            </a:r>
            <a:r>
              <a:rPr sz="2900" i="1" spc="-345" dirty="0">
                <a:latin typeface="Times New Roman"/>
                <a:cs typeface="Times New Roman"/>
              </a:rPr>
              <a:t>V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06492" y="3651281"/>
            <a:ext cx="40005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-1115" dirty="0">
                <a:latin typeface="Symbol"/>
                <a:cs typeface="Symbol"/>
              </a:rPr>
              <a:t></a:t>
            </a:r>
            <a:r>
              <a:rPr sz="4350" spc="75" baseline="-31609" dirty="0">
                <a:latin typeface="Symbol"/>
                <a:cs typeface="Symbol"/>
              </a:rPr>
              <a:t></a:t>
            </a:r>
            <a:r>
              <a:rPr sz="4350" i="1" spc="15" baseline="-22988" dirty="0">
                <a:latin typeface="Times New Roman"/>
                <a:cs typeface="Times New Roman"/>
              </a:rPr>
              <a:t>V</a:t>
            </a:r>
            <a:endParaRPr sz="4350" baseline="-22988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1420" y="3870868"/>
            <a:ext cx="208915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5" dirty="0">
                <a:latin typeface="Symbol"/>
                <a:cs typeface="Symbol"/>
              </a:rPr>
              <a:t>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95957" y="4091253"/>
            <a:ext cx="16764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5" dirty="0">
                <a:latin typeface="Symbol"/>
                <a:cs typeface="Symbol"/>
              </a:rPr>
              <a:t>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6030" y="3993574"/>
            <a:ext cx="467995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5" dirty="0">
                <a:latin typeface="Times New Roman"/>
                <a:cs typeface="Times New Roman"/>
              </a:rPr>
              <a:t>2</a:t>
            </a:r>
            <a:r>
              <a:rPr sz="2900" spc="90" dirty="0">
                <a:latin typeface="Times New Roman"/>
                <a:cs typeface="Times New Roman"/>
              </a:rPr>
              <a:t> </a:t>
            </a:r>
            <a:r>
              <a:rPr sz="4350" spc="7" baseline="-14367" dirty="0">
                <a:latin typeface="Symbol"/>
                <a:cs typeface="Symbol"/>
              </a:rPr>
              <a:t></a:t>
            </a:r>
            <a:endParaRPr sz="4350" baseline="-14367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50969" y="4611959"/>
            <a:ext cx="1236980" cy="708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31495" algn="l"/>
              </a:tabLst>
            </a:pPr>
            <a:r>
              <a:rPr sz="2900" i="1" spc="10" dirty="0">
                <a:latin typeface="Times New Roman"/>
                <a:cs typeface="Times New Roman"/>
              </a:rPr>
              <a:t>V	</a:t>
            </a:r>
            <a:r>
              <a:rPr sz="2900" spc="40" dirty="0">
                <a:latin typeface="Symbol"/>
                <a:cs typeface="Symbol"/>
              </a:rPr>
              <a:t></a:t>
            </a:r>
            <a:r>
              <a:rPr sz="2900" i="1" spc="40" dirty="0">
                <a:latin typeface="Times New Roman"/>
                <a:cs typeface="Times New Roman"/>
              </a:rPr>
              <a:t>V</a:t>
            </a:r>
            <a:r>
              <a:rPr sz="2475" i="1" spc="60" baseline="-25252" dirty="0">
                <a:latin typeface="Times New Roman"/>
                <a:cs typeface="Times New Roman"/>
              </a:rPr>
              <a:t>t </a:t>
            </a:r>
            <a:r>
              <a:rPr sz="6675" spc="-772" baseline="-4369" dirty="0">
                <a:latin typeface="Symbol"/>
                <a:cs typeface="Symbol"/>
              </a:rPr>
              <a:t></a:t>
            </a:r>
            <a:endParaRPr sz="6675" baseline="-4369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04002" y="4908342"/>
            <a:ext cx="136779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350" i="1" spc="-37" baseline="14367" dirty="0">
                <a:latin typeface="Times New Roman"/>
                <a:cs typeface="Times New Roman"/>
              </a:rPr>
              <a:t>V</a:t>
            </a:r>
            <a:r>
              <a:rPr sz="1650" i="1" spc="-25" dirty="0">
                <a:latin typeface="Times New Roman"/>
                <a:cs typeface="Times New Roman"/>
              </a:rPr>
              <a:t>ds </a:t>
            </a:r>
            <a:r>
              <a:rPr sz="4350" spc="7" baseline="14367" dirty="0">
                <a:latin typeface="Symbol"/>
                <a:cs typeface="Symbol"/>
              </a:rPr>
              <a:t></a:t>
            </a:r>
            <a:r>
              <a:rPr sz="4350" spc="-367" baseline="14367" dirty="0">
                <a:latin typeface="Times New Roman"/>
                <a:cs typeface="Times New Roman"/>
              </a:rPr>
              <a:t> </a:t>
            </a:r>
            <a:r>
              <a:rPr sz="4350" i="1" spc="-22" baseline="14367" dirty="0">
                <a:latin typeface="Times New Roman"/>
                <a:cs typeface="Times New Roman"/>
              </a:rPr>
              <a:t>V</a:t>
            </a:r>
            <a:r>
              <a:rPr sz="1650" i="1" spc="-15" dirty="0">
                <a:latin typeface="Times New Roman"/>
                <a:cs typeface="Times New Roman"/>
              </a:rPr>
              <a:t>dsat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01420" y="4228318"/>
            <a:ext cx="1147445" cy="1180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070"/>
              </a:lnSpc>
              <a:spcBef>
                <a:spcPts val="90"/>
              </a:spcBef>
            </a:pPr>
            <a:r>
              <a:rPr sz="2900" spc="5" dirty="0">
                <a:latin typeface="Symbol"/>
                <a:cs typeface="Symbol"/>
              </a:rPr>
              <a:t></a:t>
            </a:r>
            <a:endParaRPr sz="2900">
              <a:latin typeface="Symbol"/>
              <a:cs typeface="Symbol"/>
            </a:endParaRPr>
          </a:p>
          <a:p>
            <a:pPr marL="12700">
              <a:lnSpc>
                <a:spcPts val="2900"/>
              </a:lnSpc>
              <a:tabLst>
                <a:tab pos="930275" algn="l"/>
              </a:tabLst>
            </a:pPr>
            <a:r>
              <a:rPr sz="2900" spc="5" dirty="0">
                <a:latin typeface="Symbol"/>
                <a:cs typeface="Symbol"/>
              </a:rPr>
              <a:t></a:t>
            </a:r>
            <a:r>
              <a:rPr sz="2900" spc="5" dirty="0">
                <a:latin typeface="Times New Roman"/>
                <a:cs typeface="Times New Roman"/>
              </a:rPr>
              <a:t>	</a:t>
            </a:r>
            <a:r>
              <a:rPr sz="3050" i="1" spc="-75" dirty="0">
                <a:latin typeface="Symbol"/>
                <a:cs typeface="Symbol"/>
              </a:rPr>
              <a:t></a:t>
            </a:r>
            <a:endParaRPr sz="3050">
              <a:latin typeface="Symbol"/>
              <a:cs typeface="Symbol"/>
            </a:endParaRPr>
          </a:p>
          <a:p>
            <a:pPr marL="12700">
              <a:lnSpc>
                <a:spcPts val="3130"/>
              </a:lnSpc>
            </a:pPr>
            <a:r>
              <a:rPr sz="2900" spc="-715" dirty="0">
                <a:latin typeface="Symbol"/>
                <a:cs typeface="Symbol"/>
              </a:rPr>
              <a:t></a:t>
            </a:r>
            <a:r>
              <a:rPr sz="4350" spc="-1072" baseline="-22988" dirty="0">
                <a:latin typeface="Symbol"/>
                <a:cs typeface="Symbol"/>
              </a:rPr>
              <a:t></a:t>
            </a:r>
            <a:endParaRPr sz="4350" baseline="-22988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18416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928" y="461589"/>
            <a:ext cx="1947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65290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0" dirty="0">
                <a:latin typeface="Arial"/>
                <a:cs typeface="Arial"/>
              </a:rPr>
              <a:t>Example: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30" dirty="0">
                <a:latin typeface="Arial"/>
                <a:cs typeface="Arial"/>
              </a:rPr>
              <a:t>0.6 </a:t>
            </a:r>
            <a:r>
              <a:rPr sz="3200" spc="-105" dirty="0">
                <a:latin typeface="Arial"/>
                <a:cs typeface="Arial"/>
              </a:rPr>
              <a:t>mm </a:t>
            </a:r>
            <a:r>
              <a:rPr sz="3200" spc="-195" dirty="0">
                <a:latin typeface="Arial"/>
                <a:cs typeface="Arial"/>
              </a:rPr>
              <a:t>process </a:t>
            </a:r>
            <a:r>
              <a:rPr sz="3200" spc="-35" dirty="0">
                <a:latin typeface="Arial"/>
                <a:cs typeface="Arial"/>
              </a:rPr>
              <a:t>from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AMI  </a:t>
            </a:r>
            <a:r>
              <a:rPr sz="3200" spc="-114" dirty="0">
                <a:latin typeface="Arial"/>
                <a:cs typeface="Arial"/>
              </a:rPr>
              <a:t>semiconductor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585859"/>
            <a:ext cx="3532504" cy="31718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70" dirty="0">
                <a:latin typeface="Arial"/>
                <a:cs typeface="Arial"/>
              </a:rPr>
              <a:t>tox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145" dirty="0">
                <a:latin typeface="Arial"/>
                <a:cs typeface="Arial"/>
              </a:rPr>
              <a:t>100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Å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  <a:tabLst>
                <a:tab pos="836930" algn="l"/>
              </a:tabLst>
            </a:pPr>
            <a:r>
              <a:rPr sz="2800" spc="-5" dirty="0">
                <a:latin typeface="Arial"/>
                <a:cs typeface="Arial"/>
              </a:rPr>
              <a:t>–	</a:t>
            </a:r>
            <a:r>
              <a:rPr sz="2800" spc="-100" dirty="0">
                <a:latin typeface="Arial"/>
                <a:cs typeface="Arial"/>
              </a:rPr>
              <a:t>m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140" dirty="0">
                <a:latin typeface="Arial"/>
                <a:cs typeface="Arial"/>
              </a:rPr>
              <a:t>350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cm2/V*s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65" dirty="0">
                <a:latin typeface="Arial"/>
                <a:cs typeface="Arial"/>
              </a:rPr>
              <a:t>Vt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120" dirty="0">
                <a:latin typeface="Arial"/>
                <a:cs typeface="Arial"/>
              </a:rPr>
              <a:t>0.7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285" dirty="0"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95" dirty="0">
                <a:latin typeface="Arial"/>
                <a:cs typeface="Arial"/>
              </a:rPr>
              <a:t>Plot </a:t>
            </a:r>
            <a:r>
              <a:rPr sz="3200" spc="-175" dirty="0">
                <a:latin typeface="Arial"/>
                <a:cs typeface="Arial"/>
              </a:rPr>
              <a:t>Ids </a:t>
            </a:r>
            <a:r>
              <a:rPr sz="3200" spc="-195" dirty="0">
                <a:latin typeface="Arial"/>
                <a:cs typeface="Arial"/>
              </a:rPr>
              <a:t>vs.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305" dirty="0">
                <a:latin typeface="Arial"/>
                <a:cs typeface="Arial"/>
              </a:rPr>
              <a:t>Vds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325" dirty="0">
                <a:latin typeface="Arial"/>
                <a:cs typeface="Arial"/>
              </a:rPr>
              <a:t>Vgs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-114" dirty="0">
                <a:latin typeface="Arial"/>
                <a:cs typeface="Arial"/>
              </a:rPr>
              <a:t>0, 1, 2, 3, 4,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35" dirty="0">
                <a:latin typeface="Arial"/>
                <a:cs typeface="Arial"/>
              </a:rPr>
              <a:t>Use </a:t>
            </a:r>
            <a:r>
              <a:rPr sz="2800" spc="-80" dirty="0">
                <a:latin typeface="Arial"/>
                <a:cs typeface="Arial"/>
              </a:rPr>
              <a:t>W/L </a:t>
            </a:r>
            <a:r>
              <a:rPr sz="2800" spc="-245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4/2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3311" y="6059990"/>
            <a:ext cx="48831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05765" algn="l"/>
              </a:tabLst>
            </a:pPr>
            <a:r>
              <a:rPr sz="2050" spc="-140" dirty="0">
                <a:latin typeface="Symbol"/>
                <a:cs typeface="Symbol"/>
              </a:rPr>
              <a:t></a:t>
            </a:r>
            <a:r>
              <a:rPr sz="2050" spc="-140" dirty="0">
                <a:latin typeface="Times New Roman"/>
                <a:cs typeface="Times New Roman"/>
              </a:rPr>
              <a:t>	</a:t>
            </a:r>
            <a:r>
              <a:rPr sz="2050" spc="-140" dirty="0">
                <a:latin typeface="Symbol"/>
                <a:cs typeface="Symbol"/>
              </a:rPr>
              <a:t>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09905" y="6271558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210" y="0"/>
                </a:lnTo>
              </a:path>
            </a:pathLst>
          </a:custGeom>
          <a:ln w="9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00018" y="6101283"/>
            <a:ext cx="8636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2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3958" y="6244707"/>
            <a:ext cx="13716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i="1" spc="10" dirty="0">
                <a:latin typeface="Times New Roman"/>
                <a:cs typeface="Times New Roman"/>
              </a:rPr>
              <a:t>ox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2431" y="5937602"/>
            <a:ext cx="200660" cy="59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17000"/>
              </a:lnSpc>
              <a:spcBef>
                <a:spcPts val="100"/>
              </a:spcBef>
            </a:pPr>
            <a:r>
              <a:rPr sz="1600" i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 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6854" y="6094731"/>
            <a:ext cx="514984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i="1" spc="-30" dirty="0">
                <a:latin typeface="Symbol"/>
                <a:cs typeface="Symbol"/>
              </a:rPr>
              <a:t></a:t>
            </a:r>
            <a:r>
              <a:rPr sz="1700" i="1" spc="-275" dirty="0">
                <a:latin typeface="Times New Roman"/>
                <a:cs typeface="Times New Roman"/>
              </a:rPr>
              <a:t> </a:t>
            </a:r>
            <a:r>
              <a:rPr sz="1600" i="1" spc="30" dirty="0">
                <a:latin typeface="Times New Roman"/>
                <a:cs typeface="Times New Roman"/>
              </a:rPr>
              <a:t>A</a:t>
            </a:r>
            <a:r>
              <a:rPr sz="1600" i="1" spc="-28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/</a:t>
            </a:r>
            <a:r>
              <a:rPr sz="1600" i="1" spc="55" dirty="0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8224" y="5973922"/>
            <a:ext cx="20891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10" dirty="0">
                <a:latin typeface="Symbol"/>
                <a:cs typeface="Symbol"/>
              </a:rPr>
              <a:t></a:t>
            </a:r>
            <a:r>
              <a:rPr sz="900" spc="10" dirty="0">
                <a:latin typeface="Times New Roman"/>
                <a:cs typeface="Times New Roman"/>
              </a:rPr>
              <a:t>14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6135" y="5979074"/>
            <a:ext cx="4044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baseline="1736" dirty="0">
                <a:latin typeface="Symbol"/>
                <a:cs typeface="Symbol"/>
              </a:rPr>
              <a:t></a:t>
            </a:r>
            <a:r>
              <a:rPr sz="2400" spc="89" baseline="1736" dirty="0">
                <a:latin typeface="Times New Roman"/>
                <a:cs typeface="Times New Roman"/>
              </a:rPr>
              <a:t> </a:t>
            </a:r>
            <a:r>
              <a:rPr sz="1600" i="1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1121" y="5937602"/>
            <a:ext cx="2100580" cy="5962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918844" algn="l"/>
              </a:tabLst>
            </a:pPr>
            <a:r>
              <a:rPr sz="1600" i="1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</a:t>
            </a:r>
            <a:r>
              <a:rPr sz="1600" i="1" spc="40" dirty="0">
                <a:latin typeface="Times New Roman"/>
                <a:cs typeface="Times New Roman"/>
              </a:rPr>
              <a:t>	</a:t>
            </a:r>
            <a:r>
              <a:rPr sz="2400" spc="30" baseline="1736" dirty="0">
                <a:latin typeface="Symbol"/>
                <a:cs typeface="Symbol"/>
              </a:rPr>
              <a:t></a:t>
            </a:r>
            <a:r>
              <a:rPr sz="2400" spc="-195" baseline="1736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3.9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Symbol"/>
                <a:cs typeface="Symbol"/>
              </a:rPr>
              <a:t></a:t>
            </a:r>
            <a:r>
              <a:rPr sz="1600" spc="-24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8.85</a:t>
            </a:r>
            <a:r>
              <a:rPr sz="1600" spc="35" dirty="0">
                <a:latin typeface="Symbol"/>
                <a:cs typeface="Symbol"/>
              </a:rPr>
              <a:t></a:t>
            </a:r>
            <a:r>
              <a:rPr sz="1600" spc="35" dirty="0">
                <a:latin typeface="Times New Roman"/>
                <a:cs typeface="Times New Roman"/>
              </a:rPr>
              <a:t>10</a:t>
            </a:r>
            <a:endParaRPr sz="160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  <a:spcBef>
                <a:spcPts val="325"/>
              </a:spcBef>
            </a:pPr>
            <a:r>
              <a:rPr sz="1600" i="1" spc="25" dirty="0"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7618" y="5998862"/>
            <a:ext cx="4445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0520" algn="l"/>
              </a:tabLst>
            </a:pPr>
            <a:r>
              <a:rPr sz="1600" spc="20" dirty="0">
                <a:latin typeface="Symbol"/>
                <a:cs typeface="Symbol"/>
              </a:rPr>
              <a:t></a:t>
            </a:r>
            <a:r>
              <a:rPr sz="1600" spc="20" dirty="0">
                <a:latin typeface="Times New Roman"/>
                <a:cs typeface="Times New Roman"/>
              </a:rPr>
              <a:t>	</a:t>
            </a:r>
            <a:r>
              <a:rPr sz="1600" spc="20" dirty="0">
                <a:latin typeface="Symbol"/>
                <a:cs typeface="Symbol"/>
              </a:rPr>
              <a:t>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1453" y="6094731"/>
            <a:ext cx="64389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i="1" spc="-30" dirty="0">
                <a:latin typeface="Symbol"/>
                <a:cs typeface="Symbol"/>
              </a:rPr>
              <a:t></a:t>
            </a:r>
            <a:r>
              <a:rPr sz="1700" i="1" spc="-3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Symbol"/>
                <a:cs typeface="Symbol"/>
              </a:rPr>
              <a:t>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700" i="1" spc="10" dirty="0">
                <a:latin typeface="Symbol"/>
                <a:cs typeface="Symbol"/>
              </a:rPr>
              <a:t></a:t>
            </a:r>
            <a:r>
              <a:rPr sz="1600" i="1" spc="10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44188" y="6106435"/>
            <a:ext cx="573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5" dirty="0">
                <a:latin typeface="Symbol"/>
                <a:cs typeface="Symbol"/>
              </a:rPr>
              <a:t>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350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2160" y="6106435"/>
            <a:ext cx="479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5" dirty="0">
                <a:latin typeface="Symbol"/>
                <a:cs typeface="Symbol"/>
              </a:rPr>
              <a:t>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120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7541" y="6162490"/>
            <a:ext cx="1060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latin typeface="Symbol"/>
                <a:cs typeface="Symbol"/>
              </a:rPr>
              <a:t>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6139" y="6162490"/>
            <a:ext cx="546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latin typeface="Symbol"/>
                <a:cs typeface="Symbol"/>
              </a:rPr>
              <a:t>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Symbol"/>
                <a:cs typeface="Symbol"/>
              </a:rPr>
              <a:t>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2400" i="1" spc="37" baseline="-27777" dirty="0">
                <a:latin typeface="Times New Roman"/>
                <a:cs typeface="Times New Roman"/>
              </a:rPr>
              <a:t>L</a:t>
            </a:r>
            <a:r>
              <a:rPr sz="2400" i="1" spc="-89" baseline="-27777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Symbol"/>
                <a:cs typeface="Symbol"/>
              </a:rPr>
              <a:t>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54466" y="6264288"/>
            <a:ext cx="752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latin typeface="Times New Roman"/>
                <a:cs typeface="Times New Roman"/>
              </a:rPr>
              <a:t>100</a:t>
            </a:r>
            <a:r>
              <a:rPr sz="1600" spc="-28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Symbol"/>
                <a:cs typeface="Symbol"/>
              </a:rPr>
              <a:t></a:t>
            </a:r>
            <a:r>
              <a:rPr sz="1600" spc="30" dirty="0">
                <a:latin typeface="Times New Roman"/>
                <a:cs typeface="Times New Roman"/>
              </a:rPr>
              <a:t>10</a:t>
            </a:r>
            <a:r>
              <a:rPr sz="1350" spc="44" baseline="43209" dirty="0">
                <a:latin typeface="Symbol"/>
                <a:cs typeface="Symbol"/>
              </a:rPr>
              <a:t></a:t>
            </a:r>
            <a:r>
              <a:rPr sz="1350" spc="44" baseline="43209" dirty="0">
                <a:latin typeface="Times New Roman"/>
                <a:cs typeface="Times New Roman"/>
              </a:rPr>
              <a:t>8</a:t>
            </a:r>
            <a:endParaRPr sz="1350" baseline="43209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87545" y="6312925"/>
            <a:ext cx="1060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latin typeface="Symbol"/>
                <a:cs typeface="Symbol"/>
              </a:rPr>
              <a:t>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6143" y="6287779"/>
            <a:ext cx="546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120" algn="l"/>
              </a:tabLst>
            </a:pPr>
            <a:r>
              <a:rPr sz="2400" spc="30" baseline="-6944" dirty="0">
                <a:latin typeface="Symbol"/>
                <a:cs typeface="Symbol"/>
              </a:rPr>
              <a:t></a:t>
            </a:r>
            <a:r>
              <a:rPr sz="2400" spc="-352" baseline="-6944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Symbol"/>
                <a:cs typeface="Symbol"/>
              </a:rPr>
              <a:t>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20" dirty="0">
                <a:latin typeface="Symbol"/>
                <a:cs typeface="Symbol"/>
              </a:rPr>
              <a:t>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98192" y="2754896"/>
            <a:ext cx="3041015" cy="0"/>
          </a:xfrm>
          <a:custGeom>
            <a:avLst/>
            <a:gdLst/>
            <a:ahLst/>
            <a:cxnLst/>
            <a:rect l="l" t="t" r="r" b="b"/>
            <a:pathLst>
              <a:path w="3041015">
                <a:moveTo>
                  <a:pt x="0" y="0"/>
                </a:moveTo>
                <a:lnTo>
                  <a:pt x="30410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8192" y="5036037"/>
            <a:ext cx="3041015" cy="0"/>
          </a:xfrm>
          <a:custGeom>
            <a:avLst/>
            <a:gdLst/>
            <a:ahLst/>
            <a:cxnLst/>
            <a:rect l="l" t="t" r="r" b="b"/>
            <a:pathLst>
              <a:path w="3041015">
                <a:moveTo>
                  <a:pt x="0" y="0"/>
                </a:moveTo>
                <a:lnTo>
                  <a:pt x="30410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39210" y="2754896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228114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98192" y="2754896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228114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98192" y="5036037"/>
            <a:ext cx="3041015" cy="0"/>
          </a:xfrm>
          <a:custGeom>
            <a:avLst/>
            <a:gdLst/>
            <a:ahLst/>
            <a:cxnLst/>
            <a:rect l="l" t="t" r="r" b="b"/>
            <a:pathLst>
              <a:path w="3041015">
                <a:moveTo>
                  <a:pt x="0" y="0"/>
                </a:moveTo>
                <a:lnTo>
                  <a:pt x="30410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98192" y="2754896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228114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98192" y="5004154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98192" y="2764017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7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32124" y="5049754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89249" y="5004154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9249" y="2764017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7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32263" y="5049754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02965" y="5004154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2965" y="2764017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7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446017" y="5049754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14031" y="5004154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14031" y="2764017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7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057014" y="5049754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25494" y="5004154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25494" y="2764017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7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68456" y="5049754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39210" y="5004154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18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39210" y="2764017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7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282362" y="5049754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298192" y="503603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05282" y="503603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39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125368" y="4897125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298192" y="457362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05282" y="457362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39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84537" y="4446110"/>
            <a:ext cx="27749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5" dirty="0">
                <a:latin typeface="Arial"/>
                <a:cs typeface="Arial"/>
              </a:rPr>
              <a:t>0</a:t>
            </a:r>
            <a:r>
              <a:rPr sz="1400" spc="10" dirty="0">
                <a:latin typeface="Arial"/>
                <a:cs typeface="Arial"/>
              </a:rPr>
              <a:t>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298192" y="4122141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05282" y="4122141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39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125368" y="3994625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98192" y="365976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05282" y="3659769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39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984537" y="3529944"/>
            <a:ext cx="27749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5" dirty="0">
                <a:latin typeface="Arial"/>
                <a:cs typeface="Arial"/>
              </a:rPr>
              <a:t>1</a:t>
            </a:r>
            <a:r>
              <a:rPr sz="1400" spc="10" dirty="0">
                <a:latin typeface="Arial"/>
                <a:cs typeface="Arial"/>
              </a:rPr>
              <a:t>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298192" y="320638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05282" y="320638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39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125368" y="3078840"/>
            <a:ext cx="1270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98192" y="276401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05282" y="276401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39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984537" y="2627354"/>
            <a:ext cx="27749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5" dirty="0">
                <a:latin typeface="Arial"/>
                <a:cs typeface="Arial"/>
              </a:rPr>
              <a:t>2</a:t>
            </a:r>
            <a:r>
              <a:rPr sz="1400" spc="10" dirty="0">
                <a:latin typeface="Arial"/>
                <a:cs typeface="Arial"/>
              </a:rPr>
              <a:t>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298192" y="2754896"/>
            <a:ext cx="3041015" cy="0"/>
          </a:xfrm>
          <a:custGeom>
            <a:avLst/>
            <a:gdLst/>
            <a:ahLst/>
            <a:cxnLst/>
            <a:rect l="l" t="t" r="r" b="b"/>
            <a:pathLst>
              <a:path w="3041015">
                <a:moveTo>
                  <a:pt x="0" y="0"/>
                </a:moveTo>
                <a:lnTo>
                  <a:pt x="30410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98192" y="5036037"/>
            <a:ext cx="3041015" cy="0"/>
          </a:xfrm>
          <a:custGeom>
            <a:avLst/>
            <a:gdLst/>
            <a:ahLst/>
            <a:cxnLst/>
            <a:rect l="l" t="t" r="r" b="b"/>
            <a:pathLst>
              <a:path w="3041015">
                <a:moveTo>
                  <a:pt x="0" y="0"/>
                </a:moveTo>
                <a:lnTo>
                  <a:pt x="30410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39210" y="2754896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228114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98192" y="2754896"/>
            <a:ext cx="0" cy="2281555"/>
          </a:xfrm>
          <a:custGeom>
            <a:avLst/>
            <a:gdLst/>
            <a:ahLst/>
            <a:cxnLst/>
            <a:rect l="l" t="t" r="r" b="b"/>
            <a:pathLst>
              <a:path h="2281554">
                <a:moveTo>
                  <a:pt x="0" y="228114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98192" y="5036037"/>
            <a:ext cx="3041015" cy="0"/>
          </a:xfrm>
          <a:custGeom>
            <a:avLst/>
            <a:gdLst/>
            <a:ahLst/>
            <a:cxnLst/>
            <a:rect l="l" t="t" r="r" b="b"/>
            <a:pathLst>
              <a:path w="3041015">
                <a:moveTo>
                  <a:pt x="0" y="0"/>
                </a:moveTo>
                <a:lnTo>
                  <a:pt x="304101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8192" y="5026919"/>
            <a:ext cx="3041015" cy="9525"/>
          </a:xfrm>
          <a:custGeom>
            <a:avLst/>
            <a:gdLst/>
            <a:ahLst/>
            <a:cxnLst/>
            <a:rect l="l" t="t" r="r" b="b"/>
            <a:pathLst>
              <a:path w="3041015" h="9525">
                <a:moveTo>
                  <a:pt x="0" y="9117"/>
                </a:moveTo>
                <a:lnTo>
                  <a:pt x="54515" y="0"/>
                </a:lnTo>
                <a:lnTo>
                  <a:pt x="304101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98192" y="4842418"/>
            <a:ext cx="3041015" cy="193675"/>
          </a:xfrm>
          <a:custGeom>
            <a:avLst/>
            <a:gdLst/>
            <a:ahLst/>
            <a:cxnLst/>
            <a:rect l="l" t="t" r="r" b="b"/>
            <a:pathLst>
              <a:path w="3041015" h="193675">
                <a:moveTo>
                  <a:pt x="0" y="193618"/>
                </a:moveTo>
                <a:lnTo>
                  <a:pt x="54515" y="161735"/>
                </a:lnTo>
                <a:lnTo>
                  <a:pt x="109031" y="141221"/>
                </a:lnTo>
                <a:lnTo>
                  <a:pt x="172623" y="109335"/>
                </a:lnTo>
                <a:lnTo>
                  <a:pt x="227139" y="86558"/>
                </a:lnTo>
                <a:lnTo>
                  <a:pt x="302122" y="66044"/>
                </a:lnTo>
                <a:lnTo>
                  <a:pt x="354353" y="54663"/>
                </a:lnTo>
                <a:lnTo>
                  <a:pt x="420686" y="31885"/>
                </a:lnTo>
                <a:lnTo>
                  <a:pt x="472949" y="22777"/>
                </a:lnTo>
                <a:lnTo>
                  <a:pt x="538794" y="22777"/>
                </a:lnTo>
                <a:lnTo>
                  <a:pt x="591056" y="11393"/>
                </a:lnTo>
                <a:lnTo>
                  <a:pt x="666008" y="0"/>
                </a:lnTo>
                <a:lnTo>
                  <a:pt x="304101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98192" y="4455181"/>
            <a:ext cx="3041015" cy="581025"/>
          </a:xfrm>
          <a:custGeom>
            <a:avLst/>
            <a:gdLst/>
            <a:ahLst/>
            <a:cxnLst/>
            <a:rect l="l" t="t" r="r" b="b"/>
            <a:pathLst>
              <a:path w="3041015" h="581025">
                <a:moveTo>
                  <a:pt x="0" y="580855"/>
                </a:moveTo>
                <a:lnTo>
                  <a:pt x="109031" y="473795"/>
                </a:lnTo>
                <a:lnTo>
                  <a:pt x="172623" y="430504"/>
                </a:lnTo>
                <a:lnTo>
                  <a:pt x="227139" y="387237"/>
                </a:lnTo>
                <a:lnTo>
                  <a:pt x="302122" y="343945"/>
                </a:lnTo>
                <a:lnTo>
                  <a:pt x="354353" y="312075"/>
                </a:lnTo>
                <a:lnTo>
                  <a:pt x="420686" y="280164"/>
                </a:lnTo>
                <a:lnTo>
                  <a:pt x="472949" y="248278"/>
                </a:lnTo>
                <a:lnTo>
                  <a:pt x="538794" y="216383"/>
                </a:lnTo>
                <a:lnTo>
                  <a:pt x="591056" y="173116"/>
                </a:lnTo>
                <a:lnTo>
                  <a:pt x="666008" y="150314"/>
                </a:lnTo>
                <a:lnTo>
                  <a:pt x="720524" y="129825"/>
                </a:lnTo>
                <a:lnTo>
                  <a:pt x="784116" y="97939"/>
                </a:lnTo>
                <a:lnTo>
                  <a:pt x="838662" y="86558"/>
                </a:lnTo>
                <a:lnTo>
                  <a:pt x="968130" y="43266"/>
                </a:lnTo>
                <a:lnTo>
                  <a:pt x="1031722" y="31885"/>
                </a:lnTo>
                <a:lnTo>
                  <a:pt x="1086238" y="22777"/>
                </a:lnTo>
                <a:lnTo>
                  <a:pt x="1150287" y="11381"/>
                </a:lnTo>
                <a:lnTo>
                  <a:pt x="1204772" y="11381"/>
                </a:lnTo>
                <a:lnTo>
                  <a:pt x="1279816" y="0"/>
                </a:lnTo>
                <a:lnTo>
                  <a:pt x="304101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98192" y="3841963"/>
            <a:ext cx="3041015" cy="1194435"/>
          </a:xfrm>
          <a:custGeom>
            <a:avLst/>
            <a:gdLst/>
            <a:ahLst/>
            <a:cxnLst/>
            <a:rect l="l" t="t" r="r" b="b"/>
            <a:pathLst>
              <a:path w="3041015" h="1194435">
                <a:moveTo>
                  <a:pt x="0" y="1194073"/>
                </a:moveTo>
                <a:lnTo>
                  <a:pt x="54515" y="1109790"/>
                </a:lnTo>
                <a:lnTo>
                  <a:pt x="109031" y="1043721"/>
                </a:lnTo>
                <a:lnTo>
                  <a:pt x="172623" y="979940"/>
                </a:lnTo>
                <a:lnTo>
                  <a:pt x="227139" y="916159"/>
                </a:lnTo>
                <a:lnTo>
                  <a:pt x="302122" y="861496"/>
                </a:lnTo>
                <a:lnTo>
                  <a:pt x="354353" y="786334"/>
                </a:lnTo>
                <a:lnTo>
                  <a:pt x="420686" y="731658"/>
                </a:lnTo>
                <a:lnTo>
                  <a:pt x="472949" y="679261"/>
                </a:lnTo>
                <a:lnTo>
                  <a:pt x="538794" y="624598"/>
                </a:lnTo>
                <a:lnTo>
                  <a:pt x="591056" y="581307"/>
                </a:lnTo>
                <a:lnTo>
                  <a:pt x="666008" y="526634"/>
                </a:lnTo>
                <a:lnTo>
                  <a:pt x="720524" y="474259"/>
                </a:lnTo>
                <a:lnTo>
                  <a:pt x="784116" y="430967"/>
                </a:lnTo>
                <a:lnTo>
                  <a:pt x="838662" y="387249"/>
                </a:lnTo>
                <a:lnTo>
                  <a:pt x="902224" y="355338"/>
                </a:lnTo>
                <a:lnTo>
                  <a:pt x="968130" y="312071"/>
                </a:lnTo>
                <a:lnTo>
                  <a:pt x="1031722" y="280176"/>
                </a:lnTo>
                <a:lnTo>
                  <a:pt x="1086238" y="248290"/>
                </a:lnTo>
                <a:lnTo>
                  <a:pt x="1150287" y="214108"/>
                </a:lnTo>
                <a:lnTo>
                  <a:pt x="1204772" y="182222"/>
                </a:lnTo>
                <a:lnTo>
                  <a:pt x="1279816" y="150351"/>
                </a:lnTo>
                <a:lnTo>
                  <a:pt x="1331926" y="129825"/>
                </a:lnTo>
                <a:lnTo>
                  <a:pt x="1397863" y="107060"/>
                </a:lnTo>
                <a:lnTo>
                  <a:pt x="1450155" y="86558"/>
                </a:lnTo>
                <a:lnTo>
                  <a:pt x="1516092" y="63768"/>
                </a:lnTo>
                <a:lnTo>
                  <a:pt x="1568202" y="54660"/>
                </a:lnTo>
                <a:lnTo>
                  <a:pt x="1634139" y="31882"/>
                </a:lnTo>
                <a:lnTo>
                  <a:pt x="1697792" y="20501"/>
                </a:lnTo>
                <a:lnTo>
                  <a:pt x="1752186" y="11393"/>
                </a:lnTo>
                <a:lnTo>
                  <a:pt x="1815839" y="11393"/>
                </a:lnTo>
                <a:lnTo>
                  <a:pt x="1870812" y="0"/>
                </a:lnTo>
                <a:lnTo>
                  <a:pt x="304101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98192" y="3001033"/>
            <a:ext cx="3041015" cy="2035175"/>
          </a:xfrm>
          <a:custGeom>
            <a:avLst/>
            <a:gdLst/>
            <a:ahLst/>
            <a:cxnLst/>
            <a:rect l="l" t="t" r="r" b="b"/>
            <a:pathLst>
              <a:path w="3041015" h="2035175">
                <a:moveTo>
                  <a:pt x="0" y="2035003"/>
                </a:moveTo>
                <a:lnTo>
                  <a:pt x="54515" y="1927943"/>
                </a:lnTo>
                <a:lnTo>
                  <a:pt x="109031" y="1841384"/>
                </a:lnTo>
                <a:lnTo>
                  <a:pt x="172623" y="1757089"/>
                </a:lnTo>
                <a:lnTo>
                  <a:pt x="227139" y="1670531"/>
                </a:lnTo>
                <a:lnTo>
                  <a:pt x="302122" y="1583973"/>
                </a:lnTo>
                <a:lnTo>
                  <a:pt x="354353" y="1497414"/>
                </a:lnTo>
                <a:lnTo>
                  <a:pt x="420686" y="1422237"/>
                </a:lnTo>
                <a:lnTo>
                  <a:pt x="472949" y="1347075"/>
                </a:lnTo>
                <a:lnTo>
                  <a:pt x="538794" y="1271898"/>
                </a:lnTo>
                <a:lnTo>
                  <a:pt x="591056" y="1196269"/>
                </a:lnTo>
                <a:lnTo>
                  <a:pt x="666008" y="1130215"/>
                </a:lnTo>
                <a:lnTo>
                  <a:pt x="720524" y="1066443"/>
                </a:lnTo>
                <a:lnTo>
                  <a:pt x="784116" y="991281"/>
                </a:lnTo>
                <a:lnTo>
                  <a:pt x="838662" y="927488"/>
                </a:lnTo>
                <a:lnTo>
                  <a:pt x="902224" y="861432"/>
                </a:lnTo>
                <a:lnTo>
                  <a:pt x="1031722" y="754365"/>
                </a:lnTo>
                <a:lnTo>
                  <a:pt x="1204772" y="583573"/>
                </a:lnTo>
                <a:lnTo>
                  <a:pt x="1279816" y="540318"/>
                </a:lnTo>
                <a:lnTo>
                  <a:pt x="1331926" y="497033"/>
                </a:lnTo>
                <a:lnTo>
                  <a:pt x="1397863" y="453748"/>
                </a:lnTo>
                <a:lnTo>
                  <a:pt x="1450155" y="410493"/>
                </a:lnTo>
                <a:lnTo>
                  <a:pt x="1516092" y="367025"/>
                </a:lnTo>
                <a:lnTo>
                  <a:pt x="1568202" y="323770"/>
                </a:lnTo>
                <a:lnTo>
                  <a:pt x="1634139" y="291893"/>
                </a:lnTo>
                <a:lnTo>
                  <a:pt x="1697792" y="248608"/>
                </a:lnTo>
                <a:lnTo>
                  <a:pt x="1752186" y="228109"/>
                </a:lnTo>
                <a:lnTo>
                  <a:pt x="1815839" y="193944"/>
                </a:lnTo>
                <a:lnTo>
                  <a:pt x="1870812" y="173476"/>
                </a:lnTo>
                <a:lnTo>
                  <a:pt x="1945824" y="141569"/>
                </a:lnTo>
                <a:lnTo>
                  <a:pt x="1997934" y="118813"/>
                </a:lnTo>
                <a:lnTo>
                  <a:pt x="2063871" y="97918"/>
                </a:lnTo>
                <a:lnTo>
                  <a:pt x="2116164" y="86540"/>
                </a:lnTo>
                <a:lnTo>
                  <a:pt x="2181918" y="66041"/>
                </a:lnTo>
                <a:lnTo>
                  <a:pt x="2309254" y="43285"/>
                </a:lnTo>
                <a:lnTo>
                  <a:pt x="2363831" y="22786"/>
                </a:lnTo>
                <a:lnTo>
                  <a:pt x="2427301" y="11378"/>
                </a:lnTo>
                <a:lnTo>
                  <a:pt x="2556891" y="11378"/>
                </a:lnTo>
                <a:lnTo>
                  <a:pt x="2611833" y="0"/>
                </a:lnTo>
                <a:lnTo>
                  <a:pt x="304101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759529" y="540553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" baseline="18518" dirty="0">
                <a:latin typeface="Arial"/>
                <a:cs typeface="Arial"/>
              </a:rPr>
              <a:t>V</a:t>
            </a:r>
            <a:r>
              <a:rPr sz="750" spc="5" dirty="0">
                <a:latin typeface="Arial"/>
                <a:cs typeface="Arial"/>
              </a:rPr>
              <a:t>ds</a:t>
            </a:r>
            <a:endParaRPr sz="7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659781" y="3652690"/>
            <a:ext cx="215900" cy="531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15" dirty="0">
                <a:latin typeface="Arial"/>
                <a:cs typeface="Arial"/>
              </a:rPr>
              <a:t>I</a:t>
            </a:r>
            <a:r>
              <a:rPr sz="1125" spc="22" baseline="-29629" dirty="0">
                <a:latin typeface="Arial"/>
                <a:cs typeface="Arial"/>
              </a:rPr>
              <a:t>ds</a:t>
            </a:r>
            <a:r>
              <a:rPr sz="1125" spc="-89" baseline="-29629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(mA)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452835" y="2770800"/>
            <a:ext cx="494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V</a:t>
            </a:r>
            <a:r>
              <a:rPr sz="1125" spc="15" baseline="-29629" dirty="0">
                <a:latin typeface="Arial"/>
                <a:cs typeface="Arial"/>
              </a:rPr>
              <a:t>gs 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366424" y="3687007"/>
            <a:ext cx="133985" cy="14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20" dirty="0">
                <a:latin typeface="Arial"/>
                <a:cs typeface="Arial"/>
              </a:rPr>
              <a:t>gs</a:t>
            </a:r>
            <a:endParaRPr sz="7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264300" y="3584557"/>
            <a:ext cx="494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160" algn="l"/>
              </a:tabLst>
            </a:pPr>
            <a:r>
              <a:rPr sz="1200" spc="-5" dirty="0">
                <a:latin typeface="Arial"/>
                <a:cs typeface="Arial"/>
              </a:rPr>
              <a:t>V	=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11572" y="4184105"/>
            <a:ext cx="4946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Arial"/>
                <a:cs typeface="Arial"/>
              </a:rPr>
              <a:t>V</a:t>
            </a:r>
            <a:r>
              <a:rPr sz="1125" spc="22" baseline="-29629" dirty="0">
                <a:latin typeface="Arial"/>
                <a:cs typeface="Arial"/>
              </a:rPr>
              <a:t>gs 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752707" y="4549232"/>
            <a:ext cx="643890" cy="4629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80"/>
              </a:spcBef>
            </a:pPr>
            <a:r>
              <a:rPr sz="1200" spc="10" dirty="0">
                <a:latin typeface="Arial"/>
                <a:cs typeface="Arial"/>
              </a:rPr>
              <a:t>V</a:t>
            </a:r>
            <a:r>
              <a:rPr sz="1125" spc="15" baseline="-29629" dirty="0">
                <a:latin typeface="Arial"/>
                <a:cs typeface="Arial"/>
              </a:rPr>
              <a:t>gs 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spc="10" dirty="0">
                <a:latin typeface="Arial"/>
                <a:cs typeface="Arial"/>
              </a:rPr>
              <a:t>V</a:t>
            </a:r>
            <a:r>
              <a:rPr sz="1125" spc="15" baseline="-29629" dirty="0">
                <a:latin typeface="Arial"/>
                <a:cs typeface="Arial"/>
              </a:rPr>
              <a:t>gs 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35940" y="6427116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349495" y="6427116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160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49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b="0" spc="-505" dirty="0">
                <a:solidFill>
                  <a:srgbClr val="000000"/>
                </a:solidFill>
                <a:latin typeface="Arial"/>
                <a:cs typeface="Arial"/>
              </a:rPr>
              <a:t>MOSFET </a:t>
            </a: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I-V</a:t>
            </a:r>
            <a:r>
              <a:rPr sz="4000" b="0" spc="-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185" dirty="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I-V </a:t>
            </a:r>
            <a:r>
              <a:rPr sz="4000" b="0" spc="-170" dirty="0">
                <a:solidFill>
                  <a:srgbClr val="000000"/>
                </a:solidFill>
                <a:latin typeface="Arial"/>
                <a:cs typeface="Arial"/>
              </a:rPr>
              <a:t>Plots, </a:t>
            </a:r>
            <a:r>
              <a:rPr sz="4000" b="0" spc="-245" dirty="0">
                <a:solidFill>
                  <a:srgbClr val="000000"/>
                </a:solidFill>
                <a:latin typeface="Arial"/>
                <a:cs typeface="Arial"/>
              </a:rPr>
              <a:t>Channel </a:t>
            </a:r>
            <a:r>
              <a:rPr sz="4000" b="0" spc="-210" dirty="0">
                <a:solidFill>
                  <a:srgbClr val="000000"/>
                </a:solidFill>
                <a:latin typeface="Arial"/>
                <a:cs typeface="Arial"/>
              </a:rPr>
              <a:t>Length </a:t>
            </a:r>
            <a:r>
              <a:rPr sz="4000" b="0" spc="-65" dirty="0">
                <a:solidFill>
                  <a:srgbClr val="000000"/>
                </a:solidFill>
                <a:latin typeface="Arial"/>
                <a:cs typeface="Arial"/>
              </a:rPr>
              <a:t>Modulation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50" y="1610305"/>
            <a:ext cx="253682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5" dirty="0">
                <a:latin typeface="Arial"/>
                <a:cs typeface="Arial"/>
              </a:rPr>
              <a:t>Saturation  </a:t>
            </a:r>
            <a:r>
              <a:rPr sz="2800" spc="-75" dirty="0">
                <a:latin typeface="Arial"/>
                <a:cs typeface="Arial"/>
              </a:rPr>
              <a:t>equation </a:t>
            </a:r>
            <a:r>
              <a:rPr sz="2800" spc="-114" dirty="0">
                <a:latin typeface="Arial"/>
                <a:cs typeface="Arial"/>
              </a:rPr>
              <a:t>yields  </a:t>
            </a:r>
            <a:r>
              <a:rPr sz="2800" spc="-150" dirty="0">
                <a:latin typeface="Arial"/>
                <a:cs typeface="Arial"/>
              </a:rPr>
              <a:t>curves  </a:t>
            </a:r>
            <a:r>
              <a:rPr sz="2800" spc="-90" dirty="0">
                <a:latin typeface="Arial"/>
                <a:cs typeface="Arial"/>
              </a:rPr>
              <a:t>independent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9903" y="3318133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15" dirty="0">
                <a:latin typeface="Arial"/>
                <a:cs typeface="Arial"/>
              </a:rPr>
              <a:t>VDS. </a:t>
            </a:r>
            <a:r>
              <a:rPr sz="2800" spc="-50" dirty="0">
                <a:latin typeface="Arial"/>
                <a:cs typeface="Arial"/>
              </a:rPr>
              <a:t>Not </a:t>
            </a:r>
            <a:r>
              <a:rPr sz="2800" spc="-90" dirty="0">
                <a:latin typeface="Arial"/>
                <a:cs typeface="Arial"/>
              </a:rPr>
              <a:t>sure!</a:t>
            </a:r>
            <a:r>
              <a:rPr sz="2800" spc="-560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So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58699" y="2102601"/>
            <a:ext cx="217804" cy="2733675"/>
          </a:xfrm>
          <a:custGeom>
            <a:avLst/>
            <a:gdLst/>
            <a:ahLst/>
            <a:cxnLst/>
            <a:rect l="l" t="t" r="r" b="b"/>
            <a:pathLst>
              <a:path w="217804" h="2733675">
                <a:moveTo>
                  <a:pt x="0" y="0"/>
                </a:moveTo>
                <a:lnTo>
                  <a:pt x="64265" y="36778"/>
                </a:lnTo>
                <a:lnTo>
                  <a:pt x="87832" y="78042"/>
                </a:lnTo>
                <a:lnTo>
                  <a:pt x="103291" y="130370"/>
                </a:lnTo>
                <a:lnTo>
                  <a:pt x="108844" y="190621"/>
                </a:lnTo>
                <a:lnTo>
                  <a:pt x="108844" y="1176040"/>
                </a:lnTo>
                <a:lnTo>
                  <a:pt x="114397" y="1236291"/>
                </a:lnTo>
                <a:lnTo>
                  <a:pt x="129863" y="1288619"/>
                </a:lnTo>
                <a:lnTo>
                  <a:pt x="153448" y="1329883"/>
                </a:lnTo>
                <a:lnTo>
                  <a:pt x="183361" y="1356944"/>
                </a:lnTo>
                <a:lnTo>
                  <a:pt x="217810" y="1366662"/>
                </a:lnTo>
                <a:lnTo>
                  <a:pt x="183361" y="1376380"/>
                </a:lnTo>
                <a:lnTo>
                  <a:pt x="153448" y="1403441"/>
                </a:lnTo>
                <a:lnTo>
                  <a:pt x="129863" y="1444705"/>
                </a:lnTo>
                <a:lnTo>
                  <a:pt x="114397" y="1497032"/>
                </a:lnTo>
                <a:lnTo>
                  <a:pt x="108844" y="1557284"/>
                </a:lnTo>
                <a:lnTo>
                  <a:pt x="108844" y="2542550"/>
                </a:lnTo>
                <a:lnTo>
                  <a:pt x="103291" y="2602805"/>
                </a:lnTo>
                <a:lnTo>
                  <a:pt x="87832" y="2655136"/>
                </a:lnTo>
                <a:lnTo>
                  <a:pt x="64265" y="2696401"/>
                </a:lnTo>
                <a:lnTo>
                  <a:pt x="34388" y="2723463"/>
                </a:lnTo>
                <a:lnTo>
                  <a:pt x="0" y="2733181"/>
                </a:lnTo>
              </a:path>
            </a:pathLst>
          </a:custGeom>
          <a:ln w="127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56658" y="3225797"/>
            <a:ext cx="1302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1F487C"/>
                </a:solidFill>
                <a:latin typeface="Trebuchet MS"/>
                <a:cs typeface="Trebuchet MS"/>
              </a:rPr>
              <a:t>Quadratic  </a:t>
            </a:r>
            <a:r>
              <a:rPr sz="1800" spc="-25" dirty="0">
                <a:solidFill>
                  <a:srgbClr val="1F487C"/>
                </a:solidFill>
                <a:latin typeface="Trebuchet MS"/>
                <a:cs typeface="Trebuchet MS"/>
              </a:rPr>
              <a:t>Relat</a:t>
            </a:r>
            <a:r>
              <a:rPr sz="1800" spc="-10" dirty="0">
                <a:solidFill>
                  <a:srgbClr val="1F487C"/>
                </a:solidFill>
                <a:latin typeface="Trebuchet MS"/>
                <a:cs typeface="Trebuchet MS"/>
              </a:rPr>
              <a:t>i</a:t>
            </a:r>
            <a:r>
              <a:rPr sz="1800" spc="40" dirty="0">
                <a:solidFill>
                  <a:srgbClr val="1F487C"/>
                </a:solidFill>
                <a:latin typeface="Trebuchet MS"/>
                <a:cs typeface="Trebuchet MS"/>
              </a:rPr>
              <a:t>onship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6133" y="1765035"/>
            <a:ext cx="3496310" cy="1905"/>
          </a:xfrm>
          <a:custGeom>
            <a:avLst/>
            <a:gdLst/>
            <a:ahLst/>
            <a:cxnLst/>
            <a:rect l="l" t="t" r="r" b="b"/>
            <a:pathLst>
              <a:path w="3496309" h="1905">
                <a:moveTo>
                  <a:pt x="0" y="0"/>
                </a:moveTo>
                <a:lnTo>
                  <a:pt x="3495812" y="1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6133" y="1765035"/>
            <a:ext cx="3496310" cy="3246120"/>
          </a:xfrm>
          <a:custGeom>
            <a:avLst/>
            <a:gdLst/>
            <a:ahLst/>
            <a:cxnLst/>
            <a:rect l="l" t="t" r="r" b="b"/>
            <a:pathLst>
              <a:path w="3496309" h="3246120">
                <a:moveTo>
                  <a:pt x="0" y="3245626"/>
                </a:moveTo>
                <a:lnTo>
                  <a:pt x="3495812" y="3245626"/>
                </a:lnTo>
                <a:lnTo>
                  <a:pt x="34958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6133" y="1765035"/>
            <a:ext cx="1270" cy="3246120"/>
          </a:xfrm>
          <a:custGeom>
            <a:avLst/>
            <a:gdLst/>
            <a:ahLst/>
            <a:cxnLst/>
            <a:rect l="l" t="t" r="r" b="b"/>
            <a:pathLst>
              <a:path w="1270" h="3246120">
                <a:moveTo>
                  <a:pt x="0" y="3245626"/>
                </a:moveTo>
                <a:lnTo>
                  <a:pt x="11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6133" y="5010661"/>
            <a:ext cx="3496310" cy="1905"/>
          </a:xfrm>
          <a:custGeom>
            <a:avLst/>
            <a:gdLst/>
            <a:ahLst/>
            <a:cxnLst/>
            <a:rect l="l" t="t" r="r" b="b"/>
            <a:pathLst>
              <a:path w="3496309" h="1904">
                <a:moveTo>
                  <a:pt x="0" y="0"/>
                </a:moveTo>
                <a:lnTo>
                  <a:pt x="3495812" y="13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6133" y="1765035"/>
            <a:ext cx="1270" cy="3246120"/>
          </a:xfrm>
          <a:custGeom>
            <a:avLst/>
            <a:gdLst/>
            <a:ahLst/>
            <a:cxnLst/>
            <a:rect l="l" t="t" r="r" b="b"/>
            <a:pathLst>
              <a:path w="1270" h="3246120">
                <a:moveTo>
                  <a:pt x="0" y="3245626"/>
                </a:moveTo>
                <a:lnTo>
                  <a:pt x="11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6133" y="4972811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37850"/>
                </a:moveTo>
                <a:lnTo>
                  <a:pt x="11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6133" y="1765035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1158" y="379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62199" y="50280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08453" y="4972811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37850"/>
                </a:moveTo>
                <a:lnTo>
                  <a:pt x="11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8453" y="1765035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1127" y="379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15996" y="5028055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02879" y="4972811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37850"/>
                </a:moveTo>
                <a:lnTo>
                  <a:pt x="11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2879" y="1765035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1158" y="379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59455" y="50280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05200" y="4972811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37850"/>
                </a:moveTo>
                <a:lnTo>
                  <a:pt x="11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05200" y="1765035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1127" y="379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12870" y="5028055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99625" y="4972811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37850"/>
                </a:moveTo>
                <a:lnTo>
                  <a:pt x="11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99625" y="1765035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1158" y="379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1945" y="4972811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37850"/>
                </a:moveTo>
                <a:lnTo>
                  <a:pt x="11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01945" y="1765035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1127" y="379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6133" y="5010661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0" y="0"/>
                </a:moveTo>
                <a:lnTo>
                  <a:pt x="32887" y="13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69057" y="5010661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32887" y="0"/>
                </a:moveTo>
                <a:lnTo>
                  <a:pt x="0" y="13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97556" y="491413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06133" y="4468367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0" y="0"/>
                </a:moveTo>
                <a:lnTo>
                  <a:pt x="32887" y="13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69057" y="4468367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32887" y="0"/>
                </a:moveTo>
                <a:lnTo>
                  <a:pt x="0" y="13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79903" y="3744853"/>
            <a:ext cx="26282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latin typeface="Arial"/>
                <a:cs typeface="Arial"/>
              </a:rPr>
              <a:t>we </a:t>
            </a:r>
            <a:r>
              <a:rPr sz="2800" spc="-120" dirty="0">
                <a:latin typeface="Arial"/>
                <a:cs typeface="Arial"/>
              </a:rPr>
              <a:t>consider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65" dirty="0">
                <a:latin typeface="Arial"/>
                <a:cs typeface="Arial"/>
              </a:rPr>
              <a:t>effect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25" dirty="0">
                <a:latin typeface="Arial"/>
                <a:cs typeface="Arial"/>
              </a:rPr>
              <a:t>channel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  </a:t>
            </a:r>
            <a:r>
              <a:rPr sz="2800" spc="-80" dirty="0">
                <a:latin typeface="Arial"/>
                <a:cs typeface="Arial"/>
              </a:rPr>
              <a:t>length  </a:t>
            </a:r>
            <a:r>
              <a:rPr sz="2800" spc="-65" dirty="0">
                <a:latin typeface="Arial"/>
                <a:cs typeface="Arial"/>
              </a:rPr>
              <a:t>modulation.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06133" y="3926073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0" y="0"/>
                </a:moveTo>
                <a:lnTo>
                  <a:pt x="32887" y="14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69057" y="3926073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32887" y="0"/>
                </a:moveTo>
                <a:lnTo>
                  <a:pt x="0" y="14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97556" y="382777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06133" y="3382396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0" y="0"/>
                </a:moveTo>
                <a:lnTo>
                  <a:pt x="32887" y="1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69057" y="3382396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32887" y="0"/>
                </a:moveTo>
                <a:lnTo>
                  <a:pt x="0" y="1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797556" y="328548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06133" y="2849636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5">
                <a:moveTo>
                  <a:pt x="0" y="0"/>
                </a:moveTo>
                <a:lnTo>
                  <a:pt x="32887" y="13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69057" y="2849636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5">
                <a:moveTo>
                  <a:pt x="32887" y="0"/>
                </a:moveTo>
                <a:lnTo>
                  <a:pt x="0" y="13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797556" y="275246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06133" y="2307336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5">
                <a:moveTo>
                  <a:pt x="0" y="0"/>
                </a:moveTo>
                <a:lnTo>
                  <a:pt x="32887" y="1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69057" y="2307336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5">
                <a:moveTo>
                  <a:pt x="32887" y="0"/>
                </a:moveTo>
                <a:lnTo>
                  <a:pt x="0" y="1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797556" y="221017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06133" y="1765035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5">
                <a:moveTo>
                  <a:pt x="0" y="0"/>
                </a:moveTo>
                <a:lnTo>
                  <a:pt x="32887" y="1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69057" y="1765035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5">
                <a:moveTo>
                  <a:pt x="32887" y="0"/>
                </a:moveTo>
                <a:lnTo>
                  <a:pt x="0" y="1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797556" y="166763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94204" y="1561841"/>
            <a:ext cx="31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x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12136" y="1496944"/>
            <a:ext cx="127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-</a:t>
            </a: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06133" y="1765035"/>
            <a:ext cx="3496310" cy="1905"/>
          </a:xfrm>
          <a:custGeom>
            <a:avLst/>
            <a:gdLst/>
            <a:ahLst/>
            <a:cxnLst/>
            <a:rect l="l" t="t" r="r" b="b"/>
            <a:pathLst>
              <a:path w="3496309" h="1905">
                <a:moveTo>
                  <a:pt x="0" y="0"/>
                </a:moveTo>
                <a:lnTo>
                  <a:pt x="3495812" y="1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06133" y="1765035"/>
            <a:ext cx="3496310" cy="3246120"/>
          </a:xfrm>
          <a:custGeom>
            <a:avLst/>
            <a:gdLst/>
            <a:ahLst/>
            <a:cxnLst/>
            <a:rect l="l" t="t" r="r" b="b"/>
            <a:pathLst>
              <a:path w="3496309" h="3246120">
                <a:moveTo>
                  <a:pt x="0" y="3245626"/>
                </a:moveTo>
                <a:lnTo>
                  <a:pt x="3495812" y="3245626"/>
                </a:lnTo>
                <a:lnTo>
                  <a:pt x="34958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06133" y="1765035"/>
            <a:ext cx="1270" cy="3246120"/>
          </a:xfrm>
          <a:custGeom>
            <a:avLst/>
            <a:gdLst/>
            <a:ahLst/>
            <a:cxnLst/>
            <a:rect l="l" t="t" r="r" b="b"/>
            <a:pathLst>
              <a:path w="1270" h="3246120">
                <a:moveTo>
                  <a:pt x="0" y="3245626"/>
                </a:moveTo>
                <a:lnTo>
                  <a:pt x="11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06133" y="5010661"/>
            <a:ext cx="3496310" cy="0"/>
          </a:xfrm>
          <a:custGeom>
            <a:avLst/>
            <a:gdLst/>
            <a:ahLst/>
            <a:cxnLst/>
            <a:rect l="l" t="t" r="r" b="b"/>
            <a:pathLst>
              <a:path w="3496309">
                <a:moveTo>
                  <a:pt x="0" y="0"/>
                </a:moveTo>
                <a:lnTo>
                  <a:pt x="3495812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06133" y="4753105"/>
            <a:ext cx="3496310" cy="257810"/>
          </a:xfrm>
          <a:custGeom>
            <a:avLst/>
            <a:gdLst/>
            <a:ahLst/>
            <a:cxnLst/>
            <a:rect l="l" t="t" r="r" b="b"/>
            <a:pathLst>
              <a:path w="3496309" h="257810">
                <a:moveTo>
                  <a:pt x="0" y="257555"/>
                </a:moveTo>
                <a:lnTo>
                  <a:pt x="137281" y="162686"/>
                </a:lnTo>
                <a:lnTo>
                  <a:pt x="282580" y="86736"/>
                </a:lnTo>
                <a:lnTo>
                  <a:pt x="419861" y="39361"/>
                </a:lnTo>
                <a:lnTo>
                  <a:pt x="557143" y="9524"/>
                </a:lnTo>
                <a:lnTo>
                  <a:pt x="702320" y="0"/>
                </a:lnTo>
                <a:lnTo>
                  <a:pt x="3495812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06133" y="4153911"/>
            <a:ext cx="3496310" cy="857250"/>
          </a:xfrm>
          <a:custGeom>
            <a:avLst/>
            <a:gdLst/>
            <a:ahLst/>
            <a:cxnLst/>
            <a:rect l="l" t="t" r="r" b="b"/>
            <a:pathLst>
              <a:path w="3496309" h="857250">
                <a:moveTo>
                  <a:pt x="0" y="856750"/>
                </a:moveTo>
                <a:lnTo>
                  <a:pt x="137281" y="676537"/>
                </a:lnTo>
                <a:lnTo>
                  <a:pt x="282580" y="513850"/>
                </a:lnTo>
                <a:lnTo>
                  <a:pt x="419861" y="380881"/>
                </a:lnTo>
                <a:lnTo>
                  <a:pt x="557143" y="267080"/>
                </a:lnTo>
                <a:lnTo>
                  <a:pt x="702320" y="170819"/>
                </a:lnTo>
                <a:lnTo>
                  <a:pt x="839602" y="94868"/>
                </a:lnTo>
                <a:lnTo>
                  <a:pt x="976883" y="47375"/>
                </a:lnTo>
                <a:lnTo>
                  <a:pt x="1122182" y="18931"/>
                </a:lnTo>
                <a:lnTo>
                  <a:pt x="1259464" y="9406"/>
                </a:lnTo>
                <a:lnTo>
                  <a:pt x="1679326" y="9406"/>
                </a:lnTo>
                <a:lnTo>
                  <a:pt x="1816607" y="0"/>
                </a:lnTo>
                <a:lnTo>
                  <a:pt x="3495812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06133" y="3249533"/>
            <a:ext cx="3496310" cy="1761489"/>
          </a:xfrm>
          <a:custGeom>
            <a:avLst/>
            <a:gdLst/>
            <a:ahLst/>
            <a:cxnLst/>
            <a:rect l="l" t="t" r="r" b="b"/>
            <a:pathLst>
              <a:path w="3496309" h="1761489">
                <a:moveTo>
                  <a:pt x="0" y="1761128"/>
                </a:moveTo>
                <a:lnTo>
                  <a:pt x="137281" y="1503572"/>
                </a:lnTo>
                <a:lnTo>
                  <a:pt x="282580" y="1275853"/>
                </a:lnTo>
                <a:lnTo>
                  <a:pt x="419861" y="1056147"/>
                </a:lnTo>
                <a:lnTo>
                  <a:pt x="557143" y="866409"/>
                </a:lnTo>
                <a:lnTo>
                  <a:pt x="702320" y="695590"/>
                </a:lnTo>
                <a:lnTo>
                  <a:pt x="839602" y="542300"/>
                </a:lnTo>
                <a:lnTo>
                  <a:pt x="976883" y="409468"/>
                </a:lnTo>
                <a:lnTo>
                  <a:pt x="1122182" y="295534"/>
                </a:lnTo>
                <a:lnTo>
                  <a:pt x="1259464" y="199400"/>
                </a:lnTo>
                <a:lnTo>
                  <a:pt x="1396745" y="123443"/>
                </a:lnTo>
                <a:lnTo>
                  <a:pt x="1541922" y="75956"/>
                </a:lnTo>
                <a:lnTo>
                  <a:pt x="1679326" y="37978"/>
                </a:lnTo>
                <a:lnTo>
                  <a:pt x="1816607" y="19049"/>
                </a:lnTo>
                <a:lnTo>
                  <a:pt x="1953889" y="19049"/>
                </a:lnTo>
                <a:lnTo>
                  <a:pt x="2099066" y="9540"/>
                </a:lnTo>
                <a:lnTo>
                  <a:pt x="2656210" y="9540"/>
                </a:lnTo>
                <a:lnTo>
                  <a:pt x="2793491" y="0"/>
                </a:lnTo>
                <a:lnTo>
                  <a:pt x="3495812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06133" y="2087758"/>
            <a:ext cx="3496310" cy="2922905"/>
          </a:xfrm>
          <a:custGeom>
            <a:avLst/>
            <a:gdLst/>
            <a:ahLst/>
            <a:cxnLst/>
            <a:rect l="l" t="t" r="r" b="b"/>
            <a:pathLst>
              <a:path w="3496309" h="2922904">
                <a:moveTo>
                  <a:pt x="0" y="2922903"/>
                </a:moveTo>
                <a:lnTo>
                  <a:pt x="137281" y="2608447"/>
                </a:lnTo>
                <a:lnTo>
                  <a:pt x="282580" y="2314184"/>
                </a:lnTo>
                <a:lnTo>
                  <a:pt x="419861" y="2037709"/>
                </a:lnTo>
                <a:lnTo>
                  <a:pt x="557143" y="1770497"/>
                </a:lnTo>
                <a:lnTo>
                  <a:pt x="702320" y="1533265"/>
                </a:lnTo>
                <a:lnTo>
                  <a:pt x="839602" y="1313687"/>
                </a:lnTo>
                <a:lnTo>
                  <a:pt x="976883" y="1104899"/>
                </a:lnTo>
                <a:lnTo>
                  <a:pt x="1122182" y="923147"/>
                </a:lnTo>
                <a:lnTo>
                  <a:pt x="1259464" y="752337"/>
                </a:lnTo>
                <a:lnTo>
                  <a:pt x="1396745" y="600577"/>
                </a:lnTo>
                <a:lnTo>
                  <a:pt x="1541922" y="466343"/>
                </a:lnTo>
                <a:lnTo>
                  <a:pt x="1679326" y="352409"/>
                </a:lnTo>
                <a:lnTo>
                  <a:pt x="1816607" y="257555"/>
                </a:lnTo>
                <a:lnTo>
                  <a:pt x="1953889" y="181599"/>
                </a:lnTo>
                <a:lnTo>
                  <a:pt x="2099066" y="115183"/>
                </a:lnTo>
                <a:lnTo>
                  <a:pt x="2236348" y="67696"/>
                </a:lnTo>
                <a:lnTo>
                  <a:pt x="2373629" y="39227"/>
                </a:lnTo>
                <a:lnTo>
                  <a:pt x="2518928" y="28437"/>
                </a:lnTo>
                <a:lnTo>
                  <a:pt x="2656210" y="18928"/>
                </a:lnTo>
                <a:lnTo>
                  <a:pt x="2793491" y="18928"/>
                </a:lnTo>
                <a:lnTo>
                  <a:pt x="2938668" y="9387"/>
                </a:lnTo>
                <a:lnTo>
                  <a:pt x="3213232" y="9387"/>
                </a:lnTo>
                <a:lnTo>
                  <a:pt x="3358530" y="0"/>
                </a:lnTo>
                <a:lnTo>
                  <a:pt x="3495812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06133" y="1765035"/>
            <a:ext cx="2882265" cy="3246120"/>
          </a:xfrm>
          <a:custGeom>
            <a:avLst/>
            <a:gdLst/>
            <a:ahLst/>
            <a:cxnLst/>
            <a:rect l="l" t="t" r="r" b="b"/>
            <a:pathLst>
              <a:path w="2882265" h="3246120">
                <a:moveTo>
                  <a:pt x="0" y="3245626"/>
                </a:moveTo>
                <a:lnTo>
                  <a:pt x="137281" y="3236220"/>
                </a:lnTo>
                <a:lnTo>
                  <a:pt x="282580" y="3217170"/>
                </a:lnTo>
                <a:lnTo>
                  <a:pt x="419861" y="3179201"/>
                </a:lnTo>
                <a:lnTo>
                  <a:pt x="557143" y="3122301"/>
                </a:lnTo>
                <a:lnTo>
                  <a:pt x="702320" y="3055888"/>
                </a:lnTo>
                <a:lnTo>
                  <a:pt x="839602" y="2969139"/>
                </a:lnTo>
                <a:lnTo>
                  <a:pt x="976883" y="2874151"/>
                </a:lnTo>
                <a:lnTo>
                  <a:pt x="1122182" y="2760351"/>
                </a:lnTo>
                <a:lnTo>
                  <a:pt x="1259464" y="2627513"/>
                </a:lnTo>
                <a:lnTo>
                  <a:pt x="1396745" y="2483745"/>
                </a:lnTo>
                <a:lnTo>
                  <a:pt x="1541922" y="2322463"/>
                </a:lnTo>
                <a:lnTo>
                  <a:pt x="1679326" y="2142119"/>
                </a:lnTo>
                <a:lnTo>
                  <a:pt x="1816607" y="1950994"/>
                </a:lnTo>
                <a:lnTo>
                  <a:pt x="1953889" y="1751594"/>
                </a:lnTo>
                <a:lnTo>
                  <a:pt x="2099066" y="1522475"/>
                </a:lnTo>
                <a:lnTo>
                  <a:pt x="2236348" y="1294759"/>
                </a:lnTo>
                <a:lnTo>
                  <a:pt x="2373629" y="1037081"/>
                </a:lnTo>
                <a:lnTo>
                  <a:pt x="2518928" y="770016"/>
                </a:lnTo>
                <a:lnTo>
                  <a:pt x="2656210" y="485393"/>
                </a:lnTo>
                <a:lnTo>
                  <a:pt x="2793491" y="189737"/>
                </a:lnTo>
                <a:lnTo>
                  <a:pt x="2882005" y="0"/>
                </a:lnTo>
              </a:path>
            </a:pathLst>
          </a:custGeom>
          <a:ln w="28574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444494" y="5198743"/>
            <a:ext cx="465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V</a:t>
            </a:r>
            <a:r>
              <a:rPr sz="1500" spc="-89" baseline="-22222" dirty="0">
                <a:latin typeface="Arial"/>
                <a:cs typeface="Arial"/>
              </a:rPr>
              <a:t>DS</a:t>
            </a:r>
            <a:r>
              <a:rPr sz="1200" spc="-60" dirty="0">
                <a:latin typeface="Arial"/>
                <a:cs typeface="Arial"/>
              </a:rPr>
              <a:t>(V)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59734" y="3197907"/>
            <a:ext cx="213360" cy="385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20" dirty="0">
                <a:latin typeface="Arial"/>
                <a:cs typeface="Arial"/>
              </a:rPr>
              <a:t>I</a:t>
            </a:r>
            <a:r>
              <a:rPr sz="1500" spc="-30" baseline="-19444" dirty="0">
                <a:latin typeface="Arial"/>
                <a:cs typeface="Arial"/>
              </a:rPr>
              <a:t>D</a:t>
            </a:r>
            <a:r>
              <a:rPr sz="1500" spc="-202" baseline="-1944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10609" y="4010022"/>
            <a:ext cx="929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14" dirty="0">
                <a:solidFill>
                  <a:srgbClr val="4F80BC"/>
                </a:solidFill>
                <a:latin typeface="Trebuchet MS"/>
                <a:cs typeface="Trebuchet MS"/>
              </a:rPr>
              <a:t>VGS=</a:t>
            </a:r>
            <a:r>
              <a:rPr sz="1400" spc="-140" dirty="0">
                <a:solidFill>
                  <a:srgbClr val="4F80BC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4F80BC"/>
                </a:solidFill>
                <a:latin typeface="Trebuchet MS"/>
                <a:cs typeface="Trebuchet MS"/>
              </a:rPr>
              <a:t>1.5 </a:t>
            </a:r>
            <a:r>
              <a:rPr sz="1400" spc="190" dirty="0">
                <a:solidFill>
                  <a:srgbClr val="4F80BC"/>
                </a:solidFill>
                <a:latin typeface="Trebuchet MS"/>
                <a:cs typeface="Trebuchet MS"/>
              </a:rPr>
              <a:t>V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12768" y="4595874"/>
            <a:ext cx="935355" cy="640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14" dirty="0">
                <a:solidFill>
                  <a:srgbClr val="4F80BC"/>
                </a:solidFill>
                <a:latin typeface="Trebuchet MS"/>
                <a:cs typeface="Trebuchet MS"/>
              </a:rPr>
              <a:t>VGS=</a:t>
            </a:r>
            <a:r>
              <a:rPr sz="1400" spc="-150" dirty="0">
                <a:solidFill>
                  <a:srgbClr val="4F80BC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4F80BC"/>
                </a:solidFill>
                <a:latin typeface="Trebuchet MS"/>
                <a:cs typeface="Trebuchet MS"/>
              </a:rPr>
              <a:t>1.0 </a:t>
            </a:r>
            <a:r>
              <a:rPr sz="1400" spc="190" dirty="0">
                <a:solidFill>
                  <a:srgbClr val="4F80BC"/>
                </a:solidFill>
                <a:latin typeface="Trebuchet MS"/>
                <a:cs typeface="Trebuchet MS"/>
              </a:rPr>
              <a:t>V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tabLst>
                <a:tab pos="709930" algn="l"/>
              </a:tabLst>
            </a:pPr>
            <a:r>
              <a:rPr sz="1200" spc="-5" dirty="0">
                <a:latin typeface="Arial"/>
                <a:cs typeface="Arial"/>
              </a:rPr>
              <a:t>2	2</a:t>
            </a:r>
            <a:r>
              <a:rPr sz="1200" dirty="0">
                <a:latin typeface="Arial"/>
                <a:cs typeface="Arial"/>
              </a:rPr>
              <a:t>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97158" y="2389875"/>
            <a:ext cx="762635" cy="76200"/>
          </a:xfrm>
          <a:custGeom>
            <a:avLst/>
            <a:gdLst/>
            <a:ahLst/>
            <a:cxnLst/>
            <a:rect l="l" t="t" r="r" b="b"/>
            <a:pathLst>
              <a:path w="76263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70"/>
                </a:lnTo>
                <a:lnTo>
                  <a:pt x="63489" y="44470"/>
                </a:lnTo>
                <a:lnTo>
                  <a:pt x="63489" y="31760"/>
                </a:lnTo>
                <a:lnTo>
                  <a:pt x="76200" y="31760"/>
                </a:lnTo>
                <a:lnTo>
                  <a:pt x="76200" y="0"/>
                </a:lnTo>
                <a:close/>
              </a:path>
              <a:path w="762634" h="76200">
                <a:moveTo>
                  <a:pt x="686287" y="0"/>
                </a:moveTo>
                <a:lnTo>
                  <a:pt x="686287" y="76200"/>
                </a:lnTo>
                <a:lnTo>
                  <a:pt x="749747" y="44470"/>
                </a:lnTo>
                <a:lnTo>
                  <a:pt x="698997" y="44470"/>
                </a:lnTo>
                <a:lnTo>
                  <a:pt x="698997" y="31760"/>
                </a:lnTo>
                <a:lnTo>
                  <a:pt x="749808" y="31760"/>
                </a:lnTo>
                <a:lnTo>
                  <a:pt x="686287" y="0"/>
                </a:lnTo>
                <a:close/>
              </a:path>
              <a:path w="762634" h="76200">
                <a:moveTo>
                  <a:pt x="76200" y="31760"/>
                </a:moveTo>
                <a:lnTo>
                  <a:pt x="63489" y="31760"/>
                </a:lnTo>
                <a:lnTo>
                  <a:pt x="63489" y="44470"/>
                </a:lnTo>
                <a:lnTo>
                  <a:pt x="76200" y="44470"/>
                </a:lnTo>
                <a:lnTo>
                  <a:pt x="76200" y="31760"/>
                </a:lnTo>
                <a:close/>
              </a:path>
              <a:path w="762634" h="76200">
                <a:moveTo>
                  <a:pt x="686287" y="31760"/>
                </a:moveTo>
                <a:lnTo>
                  <a:pt x="76200" y="31760"/>
                </a:lnTo>
                <a:lnTo>
                  <a:pt x="76200" y="44470"/>
                </a:lnTo>
                <a:lnTo>
                  <a:pt x="686287" y="44470"/>
                </a:lnTo>
                <a:lnTo>
                  <a:pt x="686287" y="31760"/>
                </a:lnTo>
                <a:close/>
              </a:path>
              <a:path w="762634" h="76200">
                <a:moveTo>
                  <a:pt x="749808" y="31760"/>
                </a:moveTo>
                <a:lnTo>
                  <a:pt x="698997" y="31760"/>
                </a:lnTo>
                <a:lnTo>
                  <a:pt x="698997" y="44470"/>
                </a:lnTo>
                <a:lnTo>
                  <a:pt x="749747" y="44470"/>
                </a:lnTo>
                <a:lnTo>
                  <a:pt x="762487" y="38100"/>
                </a:lnTo>
                <a:lnTo>
                  <a:pt x="749808" y="3176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523361" y="2122420"/>
            <a:ext cx="2056764" cy="68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9820">
              <a:lnSpc>
                <a:spcPct val="100000"/>
              </a:lnSpc>
              <a:spcBef>
                <a:spcPts val="105"/>
              </a:spcBef>
            </a:pPr>
            <a:r>
              <a:rPr sz="1400" spc="114" dirty="0">
                <a:solidFill>
                  <a:srgbClr val="4F80BC"/>
                </a:solidFill>
                <a:latin typeface="Trebuchet MS"/>
                <a:cs typeface="Trebuchet MS"/>
              </a:rPr>
              <a:t>VGS= </a:t>
            </a:r>
            <a:r>
              <a:rPr sz="1400" spc="-80" dirty="0">
                <a:solidFill>
                  <a:srgbClr val="4F80BC"/>
                </a:solidFill>
                <a:latin typeface="Trebuchet MS"/>
                <a:cs typeface="Trebuchet MS"/>
              </a:rPr>
              <a:t>2.5</a:t>
            </a:r>
            <a:r>
              <a:rPr sz="1400" spc="-315" dirty="0">
                <a:solidFill>
                  <a:srgbClr val="4F80BC"/>
                </a:solidFill>
                <a:latin typeface="Trebuchet MS"/>
                <a:cs typeface="Trebuchet MS"/>
              </a:rPr>
              <a:t> </a:t>
            </a:r>
            <a:r>
              <a:rPr sz="1400" spc="190" dirty="0">
                <a:solidFill>
                  <a:srgbClr val="4F80BC"/>
                </a:solidFill>
                <a:latin typeface="Trebuchet MS"/>
                <a:cs typeface="Trebuchet MS"/>
              </a:rPr>
              <a:t>V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800" dirty="0">
                <a:solidFill>
                  <a:srgbClr val="1F487C"/>
                </a:solidFill>
                <a:latin typeface="Trebuchet MS"/>
                <a:cs typeface="Trebuchet MS"/>
              </a:rPr>
              <a:t>Resistive</a:t>
            </a:r>
            <a:r>
              <a:rPr sz="1800" spc="20" dirty="0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Trebuchet MS"/>
                <a:cs typeface="Trebuchet MS"/>
              </a:rPr>
              <a:t>Saturation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13454" y="3130247"/>
            <a:ext cx="1527175" cy="5911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609600">
              <a:lnSpc>
                <a:spcPct val="100000"/>
              </a:lnSpc>
              <a:spcBef>
                <a:spcPts val="370"/>
              </a:spcBef>
            </a:pPr>
            <a:r>
              <a:rPr sz="1400" spc="114" dirty="0">
                <a:solidFill>
                  <a:srgbClr val="4F80BC"/>
                </a:solidFill>
                <a:latin typeface="Trebuchet MS"/>
                <a:cs typeface="Trebuchet MS"/>
              </a:rPr>
              <a:t>VGS=</a:t>
            </a:r>
            <a:r>
              <a:rPr sz="1400" spc="-140" dirty="0">
                <a:solidFill>
                  <a:srgbClr val="4F80BC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4F80BC"/>
                </a:solidFill>
                <a:latin typeface="Trebuchet MS"/>
                <a:cs typeface="Trebuchet MS"/>
              </a:rPr>
              <a:t>2.0 </a:t>
            </a:r>
            <a:r>
              <a:rPr sz="1400" spc="190" dirty="0">
                <a:solidFill>
                  <a:srgbClr val="4F80BC"/>
                </a:solidFill>
                <a:latin typeface="Trebuchet MS"/>
                <a:cs typeface="Trebuchet MS"/>
              </a:rPr>
              <a:t>V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spc="155" dirty="0">
                <a:solidFill>
                  <a:srgbClr val="1F487C"/>
                </a:solidFill>
                <a:latin typeface="Trebuchet MS"/>
                <a:cs typeface="Trebuchet MS"/>
              </a:rPr>
              <a:t>V</a:t>
            </a:r>
            <a:r>
              <a:rPr sz="1800" spc="232" baseline="-20833" dirty="0">
                <a:solidFill>
                  <a:srgbClr val="1F487C"/>
                </a:solidFill>
                <a:latin typeface="Trebuchet MS"/>
                <a:cs typeface="Trebuchet MS"/>
              </a:rPr>
              <a:t>DS </a:t>
            </a:r>
            <a:r>
              <a:rPr sz="1800" spc="145" dirty="0">
                <a:solidFill>
                  <a:srgbClr val="1F487C"/>
                </a:solidFill>
                <a:latin typeface="Trebuchet MS"/>
                <a:cs typeface="Trebuchet MS"/>
              </a:rPr>
              <a:t>=</a:t>
            </a:r>
            <a:r>
              <a:rPr sz="1800" spc="-265" dirty="0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1F487C"/>
                </a:solidFill>
                <a:latin typeface="Trebuchet MS"/>
                <a:cs typeface="Trebuchet MS"/>
              </a:rPr>
              <a:t>V</a:t>
            </a:r>
            <a:r>
              <a:rPr sz="1800" spc="187" baseline="-20833" dirty="0">
                <a:solidFill>
                  <a:srgbClr val="1F487C"/>
                </a:solidFill>
                <a:latin typeface="Trebuchet MS"/>
                <a:cs typeface="Trebuchet MS"/>
              </a:rPr>
              <a:t>GS </a:t>
            </a:r>
            <a:r>
              <a:rPr sz="1800" spc="-65" dirty="0">
                <a:solidFill>
                  <a:srgbClr val="1F487C"/>
                </a:solidFill>
                <a:latin typeface="Trebuchet MS"/>
                <a:cs typeface="Trebuchet MS"/>
              </a:rPr>
              <a:t>- </a:t>
            </a:r>
            <a:r>
              <a:rPr sz="1800" spc="135" dirty="0">
                <a:solidFill>
                  <a:srgbClr val="1F487C"/>
                </a:solidFill>
                <a:latin typeface="Trebuchet MS"/>
                <a:cs typeface="Trebuchet MS"/>
              </a:rPr>
              <a:t>V</a:t>
            </a:r>
            <a:r>
              <a:rPr sz="1800" spc="202" baseline="-20833" dirty="0">
                <a:solidFill>
                  <a:srgbClr val="1F487C"/>
                </a:solidFill>
                <a:latin typeface="Trebuchet MS"/>
                <a:cs typeface="Trebuchet MS"/>
              </a:rPr>
              <a:t>T</a:t>
            </a:r>
            <a:endParaRPr sz="1800" baseline="-20833">
              <a:latin typeface="Trebuchet MS"/>
              <a:cs typeface="Trebuchet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879226" y="3078723"/>
            <a:ext cx="1525270" cy="195580"/>
          </a:xfrm>
          <a:custGeom>
            <a:avLst/>
            <a:gdLst/>
            <a:ahLst/>
            <a:cxnLst/>
            <a:rect l="l" t="t" r="r" b="b"/>
            <a:pathLst>
              <a:path w="1525270" h="195579">
                <a:moveTo>
                  <a:pt x="0" y="195193"/>
                </a:moveTo>
                <a:lnTo>
                  <a:pt x="1525005" y="0"/>
                </a:lnTo>
              </a:path>
            </a:pathLst>
          </a:custGeom>
          <a:ln w="2857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41713" y="1907407"/>
            <a:ext cx="762635" cy="195580"/>
          </a:xfrm>
          <a:custGeom>
            <a:avLst/>
            <a:gdLst/>
            <a:ahLst/>
            <a:cxnLst/>
            <a:rect l="l" t="t" r="r" b="b"/>
            <a:pathLst>
              <a:path w="762634" h="195580">
                <a:moveTo>
                  <a:pt x="0" y="195193"/>
                </a:moveTo>
                <a:lnTo>
                  <a:pt x="762518" y="0"/>
                </a:lnTo>
              </a:path>
            </a:pathLst>
          </a:custGeom>
          <a:ln w="2857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81087" y="4510409"/>
            <a:ext cx="2723515" cy="260350"/>
          </a:xfrm>
          <a:custGeom>
            <a:avLst/>
            <a:gdLst/>
            <a:ahLst/>
            <a:cxnLst/>
            <a:rect l="l" t="t" r="r" b="b"/>
            <a:pathLst>
              <a:path w="2723515" h="260350">
                <a:moveTo>
                  <a:pt x="0" y="260341"/>
                </a:moveTo>
                <a:lnTo>
                  <a:pt x="2723144" y="0"/>
                </a:lnTo>
              </a:path>
            </a:pathLst>
          </a:custGeom>
          <a:ln w="2857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34639" y="3924811"/>
            <a:ext cx="2070100" cy="260350"/>
          </a:xfrm>
          <a:custGeom>
            <a:avLst/>
            <a:gdLst/>
            <a:ahLst/>
            <a:cxnLst/>
            <a:rect l="l" t="t" r="r" b="b"/>
            <a:pathLst>
              <a:path w="2070100" h="260350">
                <a:moveTo>
                  <a:pt x="0" y="260222"/>
                </a:moveTo>
                <a:lnTo>
                  <a:pt x="2069591" y="0"/>
                </a:lnTo>
              </a:path>
            </a:pathLst>
          </a:custGeom>
          <a:ln w="2857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8326630" y="6466335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130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03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4" y="103187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2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5095" y="2924159"/>
            <a:ext cx="33655" cy="959485"/>
          </a:xfrm>
          <a:custGeom>
            <a:avLst/>
            <a:gdLst/>
            <a:ahLst/>
            <a:cxnLst/>
            <a:rect l="l" t="t" r="r" b="b"/>
            <a:pathLst>
              <a:path w="33655" h="959485">
                <a:moveTo>
                  <a:pt x="33409" y="0"/>
                </a:moveTo>
                <a:lnTo>
                  <a:pt x="0" y="95886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0504" y="4919603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42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875" y="1031870"/>
            <a:ext cx="2016125" cy="0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612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875" y="5280029"/>
            <a:ext cx="2016125" cy="0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612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6825" y="5280029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26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0929" y="585629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16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2295" y="6000750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40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3804" y="614362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42948" y="710001"/>
            <a:ext cx="386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60" dirty="0">
                <a:latin typeface="Arial"/>
                <a:cs typeface="Arial"/>
              </a:rPr>
              <a:t>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6600" y="2602734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Vo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68505" y="3141726"/>
            <a:ext cx="1335405" cy="0"/>
          </a:xfrm>
          <a:custGeom>
            <a:avLst/>
            <a:gdLst/>
            <a:ahLst/>
            <a:cxnLst/>
            <a:rect l="l" t="t" r="r" b="b"/>
            <a:pathLst>
              <a:path w="1335405">
                <a:moveTo>
                  <a:pt x="0" y="0"/>
                </a:moveTo>
                <a:lnTo>
                  <a:pt x="13350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6179" y="3862328"/>
            <a:ext cx="288925" cy="635"/>
          </a:xfrm>
          <a:custGeom>
            <a:avLst/>
            <a:gdLst/>
            <a:ahLst/>
            <a:cxnLst/>
            <a:rect l="l" t="t" r="r" b="b"/>
            <a:pathLst>
              <a:path w="288925" h="635">
                <a:moveTo>
                  <a:pt x="288916" y="0"/>
                </a:moveTo>
                <a:lnTo>
                  <a:pt x="0" y="11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6179" y="4941951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16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6179" y="3862328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9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3304" y="3862328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9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329" y="4365629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542924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8262" y="3900040"/>
            <a:ext cx="32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174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23975" y="1771634"/>
            <a:ext cx="360680" cy="11525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</a:pPr>
            <a:r>
              <a:rPr sz="1800" spc="-32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60254" y="1955030"/>
            <a:ext cx="70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85" dirty="0">
                <a:latin typeface="Arial"/>
                <a:cs typeface="Arial"/>
              </a:rPr>
              <a:t>P</a:t>
            </a:r>
            <a:r>
              <a:rPr sz="1800" spc="-40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110" dirty="0"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7102" y="4116063"/>
            <a:ext cx="96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Pull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Down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14760" y="1070614"/>
            <a:ext cx="3837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latin typeface="Arial"/>
                <a:cs typeface="Arial"/>
              </a:rPr>
              <a:t>Basic </a:t>
            </a:r>
            <a:r>
              <a:rPr sz="1800" spc="-40" dirty="0">
                <a:latin typeface="Arial"/>
                <a:cs typeface="Arial"/>
              </a:rPr>
              <a:t>Inverter: </a:t>
            </a:r>
            <a:r>
              <a:rPr sz="1800" spc="-90" dirty="0">
                <a:latin typeface="Arial"/>
                <a:cs typeface="Arial"/>
              </a:rPr>
              <a:t>Transistor </a:t>
            </a:r>
            <a:r>
              <a:rPr sz="1800" spc="5" dirty="0">
                <a:latin typeface="Arial"/>
                <a:cs typeface="Arial"/>
              </a:rPr>
              <a:t>with </a:t>
            </a:r>
            <a:r>
              <a:rPr sz="1800" spc="-95" dirty="0">
                <a:latin typeface="Arial"/>
                <a:cs typeface="Arial"/>
              </a:rPr>
              <a:t>source  </a:t>
            </a:r>
            <a:r>
              <a:rPr sz="1800" spc="-75" dirty="0">
                <a:latin typeface="Arial"/>
                <a:cs typeface="Arial"/>
              </a:rPr>
              <a:t>connected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65" dirty="0">
                <a:latin typeface="Arial"/>
                <a:cs typeface="Arial"/>
              </a:rPr>
              <a:t>ground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load </a:t>
            </a:r>
            <a:r>
              <a:rPr sz="1800" spc="-60" dirty="0">
                <a:latin typeface="Arial"/>
                <a:cs typeface="Arial"/>
              </a:rPr>
              <a:t>resistor  </a:t>
            </a:r>
            <a:r>
              <a:rPr sz="1800" spc="-75" dirty="0">
                <a:latin typeface="Arial"/>
                <a:cs typeface="Arial"/>
              </a:rPr>
              <a:t>connected </a:t>
            </a:r>
            <a:r>
              <a:rPr sz="1800" spc="-20" dirty="0">
                <a:latin typeface="Arial"/>
                <a:cs typeface="Arial"/>
              </a:rPr>
              <a:t>from the </a:t>
            </a:r>
            <a:r>
              <a:rPr sz="1800" spc="-55" dirty="0">
                <a:latin typeface="Arial"/>
                <a:cs typeface="Arial"/>
              </a:rPr>
              <a:t>drain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55" dirty="0">
                <a:latin typeface="Arial"/>
                <a:cs typeface="Arial"/>
              </a:rPr>
              <a:t>positive  </a:t>
            </a:r>
            <a:r>
              <a:rPr sz="1800" spc="-105" dirty="0">
                <a:latin typeface="Arial"/>
                <a:cs typeface="Arial"/>
              </a:rPr>
              <a:t>Supply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rail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4760" y="2655194"/>
            <a:ext cx="398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Output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75" dirty="0">
                <a:latin typeface="Arial"/>
                <a:cs typeface="Arial"/>
              </a:rPr>
              <a:t>taken </a:t>
            </a:r>
            <a:r>
              <a:rPr sz="1800" spc="-20" dirty="0">
                <a:latin typeface="Arial"/>
                <a:cs typeface="Arial"/>
              </a:rPr>
              <a:t>from the </a:t>
            </a:r>
            <a:r>
              <a:rPr sz="1800" spc="-55" dirty="0">
                <a:latin typeface="Arial"/>
                <a:cs typeface="Arial"/>
              </a:rPr>
              <a:t>drain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35" dirty="0">
                <a:latin typeface="Arial"/>
                <a:cs typeface="Arial"/>
              </a:rPr>
              <a:t>control  </a:t>
            </a:r>
            <a:r>
              <a:rPr sz="1800" spc="-15" dirty="0">
                <a:latin typeface="Arial"/>
                <a:cs typeface="Arial"/>
              </a:rPr>
              <a:t>input </a:t>
            </a:r>
            <a:r>
              <a:rPr sz="1800" spc="-75" dirty="0">
                <a:latin typeface="Arial"/>
                <a:cs typeface="Arial"/>
              </a:rPr>
              <a:t>connected </a:t>
            </a:r>
            <a:r>
              <a:rPr sz="1800" spc="-55" dirty="0">
                <a:latin typeface="Arial"/>
                <a:cs typeface="Arial"/>
              </a:rPr>
              <a:t>between </a:t>
            </a:r>
            <a:r>
              <a:rPr sz="1800" spc="-95" dirty="0">
                <a:latin typeface="Arial"/>
                <a:cs typeface="Arial"/>
              </a:rPr>
              <a:t>gate </a:t>
            </a:r>
            <a:r>
              <a:rPr sz="1800" spc="-85" dirty="0">
                <a:latin typeface="Arial"/>
                <a:cs typeface="Arial"/>
              </a:rPr>
              <a:t>and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ground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14760" y="3663440"/>
            <a:ext cx="3732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Resistors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5" dirty="0">
                <a:latin typeface="Arial"/>
                <a:cs typeface="Arial"/>
              </a:rPr>
              <a:t>not </a:t>
            </a:r>
            <a:r>
              <a:rPr sz="1800" spc="-90" dirty="0">
                <a:latin typeface="Arial"/>
                <a:cs typeface="Arial"/>
              </a:rPr>
              <a:t>easily </a:t>
            </a:r>
            <a:r>
              <a:rPr sz="1800" spc="-45" dirty="0">
                <a:latin typeface="Arial"/>
                <a:cs typeface="Arial"/>
              </a:rPr>
              <a:t>formed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silicon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40" dirty="0">
                <a:latin typeface="Arial"/>
                <a:cs typeface="Arial"/>
              </a:rPr>
              <a:t>they </a:t>
            </a:r>
            <a:r>
              <a:rPr sz="1800" spc="-95" dirty="0">
                <a:latin typeface="Arial"/>
                <a:cs typeface="Arial"/>
              </a:rPr>
              <a:t>occupy </a:t>
            </a:r>
            <a:r>
              <a:rPr sz="1800" spc="-10" dirty="0">
                <a:latin typeface="Arial"/>
                <a:cs typeface="Arial"/>
              </a:rPr>
              <a:t>too </a:t>
            </a:r>
            <a:r>
              <a:rPr sz="1800" spc="-80" dirty="0">
                <a:latin typeface="Arial"/>
                <a:cs typeface="Arial"/>
              </a:rPr>
              <a:t>much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87478" y="4816228"/>
            <a:ext cx="490664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>
              <a:lnSpc>
                <a:spcPts val="1925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Transistors </a:t>
            </a:r>
            <a:r>
              <a:rPr sz="1800" spc="-120" dirty="0">
                <a:latin typeface="Arial"/>
                <a:cs typeface="Arial"/>
              </a:rPr>
              <a:t>can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105" dirty="0">
                <a:latin typeface="Arial"/>
                <a:cs typeface="Arial"/>
              </a:rPr>
              <a:t>used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40" dirty="0">
                <a:latin typeface="Arial"/>
                <a:cs typeface="Arial"/>
              </a:rPr>
              <a:t>pull-up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device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25"/>
              </a:lnSpc>
            </a:pPr>
            <a:r>
              <a:rPr sz="1800" spc="-225" dirty="0">
                <a:latin typeface="Arial"/>
                <a:cs typeface="Arial"/>
              </a:rPr>
              <a:t>Vss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520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9745" y="103187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2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34355" y="2852806"/>
            <a:ext cx="25400" cy="1030605"/>
          </a:xfrm>
          <a:custGeom>
            <a:avLst/>
            <a:gdLst/>
            <a:ahLst/>
            <a:cxnLst/>
            <a:rect l="l" t="t" r="r" b="b"/>
            <a:pathLst>
              <a:path w="25400" h="1030604">
                <a:moveTo>
                  <a:pt x="25389" y="0"/>
                </a:moveTo>
                <a:lnTo>
                  <a:pt x="0" y="103021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9745" y="4919603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42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3126" y="1031870"/>
            <a:ext cx="1520825" cy="20955"/>
          </a:xfrm>
          <a:custGeom>
            <a:avLst/>
            <a:gdLst/>
            <a:ahLst/>
            <a:cxnLst/>
            <a:rect l="l" t="t" r="r" b="b"/>
            <a:pathLst>
              <a:path w="1520825" h="20955">
                <a:moveTo>
                  <a:pt x="0" y="0"/>
                </a:moveTo>
                <a:lnTo>
                  <a:pt x="1520830" y="206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3126" y="5280029"/>
            <a:ext cx="1809750" cy="20955"/>
          </a:xfrm>
          <a:custGeom>
            <a:avLst/>
            <a:gdLst/>
            <a:ahLst/>
            <a:cxnLst/>
            <a:rect l="l" t="t" r="r" b="b"/>
            <a:pathLst>
              <a:path w="1809750" h="20954">
                <a:moveTo>
                  <a:pt x="0" y="0"/>
                </a:moveTo>
                <a:lnTo>
                  <a:pt x="1809749" y="2069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5939" y="5280029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26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0050" y="585629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31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1555" y="6000750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27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62939" y="614362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5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9813" y="567303"/>
            <a:ext cx="386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65" dirty="0">
                <a:latin typeface="Arial"/>
                <a:cs typeface="Arial"/>
              </a:rPr>
              <a:t>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04889" y="5319774"/>
            <a:ext cx="32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0" dirty="0">
                <a:latin typeface="Arial"/>
                <a:cs typeface="Arial"/>
              </a:rPr>
              <a:t>V</a:t>
            </a:r>
            <a:r>
              <a:rPr sz="1800" spc="-204" dirty="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2294" y="262991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Vo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45436" y="1773296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1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5436" y="2852806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1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45436" y="1773296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7951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02545" y="1773296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7951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9636" y="2276459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54290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59636" y="2276459"/>
            <a:ext cx="0" cy="865505"/>
          </a:xfrm>
          <a:custGeom>
            <a:avLst/>
            <a:gdLst/>
            <a:ahLst/>
            <a:cxnLst/>
            <a:rect l="l" t="t" r="r" b="b"/>
            <a:pathLst>
              <a:path h="865505">
                <a:moveTo>
                  <a:pt x="0" y="0"/>
                </a:moveTo>
                <a:lnTo>
                  <a:pt x="0" y="86514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9636" y="3141726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79">
                <a:moveTo>
                  <a:pt x="0" y="0"/>
                </a:moveTo>
                <a:lnTo>
                  <a:pt x="165570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5436" y="3862328"/>
            <a:ext cx="288925" cy="635"/>
          </a:xfrm>
          <a:custGeom>
            <a:avLst/>
            <a:gdLst/>
            <a:ahLst/>
            <a:cxnLst/>
            <a:rect l="l" t="t" r="r" b="b"/>
            <a:pathLst>
              <a:path w="288925" h="635">
                <a:moveTo>
                  <a:pt x="288919" y="0"/>
                </a:moveTo>
                <a:lnTo>
                  <a:pt x="0" y="11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45436" y="4941951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1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45436" y="3862328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9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2545" y="3862328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9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9636" y="4365629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54290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29837" y="3900040"/>
            <a:ext cx="32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35245" y="1045205"/>
            <a:ext cx="16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92446" y="2602734"/>
            <a:ext cx="13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7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92446" y="3468117"/>
            <a:ext cx="16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64074" y="4836924"/>
            <a:ext cx="13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7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2742" y="783081"/>
            <a:ext cx="390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00"/>
              </a:spcBef>
              <a:buChar char="•"/>
              <a:tabLst>
                <a:tab pos="179070" algn="l"/>
              </a:tabLst>
            </a:pPr>
            <a:r>
              <a:rPr sz="1800" spc="-85" dirty="0">
                <a:latin typeface="Arial"/>
                <a:cs typeface="Arial"/>
              </a:rPr>
              <a:t>Pull-Up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110" dirty="0">
                <a:latin typeface="Arial"/>
                <a:cs typeface="Arial"/>
              </a:rPr>
              <a:t>always </a:t>
            </a:r>
            <a:r>
              <a:rPr sz="1800" spc="-60" dirty="0">
                <a:latin typeface="Arial"/>
                <a:cs typeface="Arial"/>
              </a:rPr>
              <a:t>on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210" dirty="0">
                <a:latin typeface="Arial"/>
                <a:cs typeface="Arial"/>
              </a:rPr>
              <a:t>Vgs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55" dirty="0">
                <a:latin typeface="Arial"/>
                <a:cs typeface="Arial"/>
              </a:rPr>
              <a:t>0;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depletion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2742" y="1451617"/>
            <a:ext cx="333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00"/>
              </a:spcBef>
              <a:buChar char="•"/>
              <a:tabLst>
                <a:tab pos="179070" algn="l"/>
              </a:tabLst>
            </a:pPr>
            <a:r>
              <a:rPr sz="1800" spc="-80" dirty="0">
                <a:latin typeface="Arial"/>
                <a:cs typeface="Arial"/>
              </a:rPr>
              <a:t>Pull-Down </a:t>
            </a:r>
            <a:r>
              <a:rPr sz="1800" spc="-40" dirty="0">
                <a:latin typeface="Arial"/>
                <a:cs typeface="Arial"/>
              </a:rPr>
              <a:t>turns </a:t>
            </a:r>
            <a:r>
              <a:rPr sz="1800" spc="-60" dirty="0">
                <a:latin typeface="Arial"/>
                <a:cs typeface="Arial"/>
              </a:rPr>
              <a:t>on when </a:t>
            </a:r>
            <a:r>
              <a:rPr sz="1800" spc="-80" dirty="0">
                <a:latin typeface="Arial"/>
                <a:cs typeface="Arial"/>
              </a:rPr>
              <a:t>Vin </a:t>
            </a:r>
            <a:r>
              <a:rPr sz="1800" spc="-155" dirty="0">
                <a:latin typeface="Arial"/>
                <a:cs typeface="Arial"/>
              </a:rPr>
              <a:t>&gt;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37812" y="206758"/>
            <a:ext cx="39833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latin typeface="Arial"/>
                <a:cs typeface="Arial"/>
              </a:rPr>
              <a:t>NMOS </a:t>
            </a:r>
            <a:r>
              <a:rPr sz="1800" spc="-55" dirty="0">
                <a:latin typeface="Arial"/>
                <a:cs typeface="Arial"/>
              </a:rPr>
              <a:t>Depletion </a:t>
            </a:r>
            <a:r>
              <a:rPr sz="1800" spc="-45" dirty="0">
                <a:latin typeface="Arial"/>
                <a:cs typeface="Arial"/>
              </a:rPr>
              <a:t>Mode </a:t>
            </a:r>
            <a:r>
              <a:rPr sz="1800" spc="-90" dirty="0">
                <a:latin typeface="Arial"/>
                <a:cs typeface="Arial"/>
              </a:rPr>
              <a:t>Transistor </a:t>
            </a:r>
            <a:r>
              <a:rPr sz="1800" spc="-80" dirty="0">
                <a:latin typeface="Arial"/>
                <a:cs typeface="Arial"/>
              </a:rPr>
              <a:t>Pull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9345" y="3382883"/>
            <a:ext cx="76200" cy="2592705"/>
          </a:xfrm>
          <a:custGeom>
            <a:avLst/>
            <a:gdLst/>
            <a:ahLst/>
            <a:cxnLst/>
            <a:rect l="l" t="t" r="r" b="b"/>
            <a:pathLst>
              <a:path w="76200" h="2592704">
                <a:moveTo>
                  <a:pt x="42864" y="63520"/>
                </a:moveTo>
                <a:lnTo>
                  <a:pt x="33339" y="63520"/>
                </a:lnTo>
                <a:lnTo>
                  <a:pt x="33339" y="2592470"/>
                </a:lnTo>
                <a:lnTo>
                  <a:pt x="42864" y="2592470"/>
                </a:lnTo>
                <a:lnTo>
                  <a:pt x="42864" y="63520"/>
                </a:lnTo>
                <a:close/>
              </a:path>
              <a:path w="76200" h="2592704">
                <a:moveTo>
                  <a:pt x="38100" y="0"/>
                </a:moveTo>
                <a:lnTo>
                  <a:pt x="0" y="76200"/>
                </a:lnTo>
                <a:lnTo>
                  <a:pt x="33339" y="76200"/>
                </a:lnTo>
                <a:lnTo>
                  <a:pt x="33339" y="63520"/>
                </a:lnTo>
                <a:lnTo>
                  <a:pt x="69860" y="63520"/>
                </a:lnTo>
                <a:lnTo>
                  <a:pt x="38100" y="0"/>
                </a:lnTo>
                <a:close/>
              </a:path>
              <a:path w="76200" h="2592704">
                <a:moveTo>
                  <a:pt x="69860" y="63520"/>
                </a:moveTo>
                <a:lnTo>
                  <a:pt x="42864" y="63520"/>
                </a:lnTo>
                <a:lnTo>
                  <a:pt x="42864" y="76200"/>
                </a:lnTo>
                <a:lnTo>
                  <a:pt x="76200" y="76200"/>
                </a:lnTo>
                <a:lnTo>
                  <a:pt x="69860" y="6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7445" y="5937253"/>
            <a:ext cx="3961129" cy="76200"/>
          </a:xfrm>
          <a:custGeom>
            <a:avLst/>
            <a:gdLst/>
            <a:ahLst/>
            <a:cxnLst/>
            <a:rect l="l" t="t" r="r" b="b"/>
            <a:pathLst>
              <a:path w="3961129" h="76200">
                <a:moveTo>
                  <a:pt x="3884548" y="0"/>
                </a:moveTo>
                <a:lnTo>
                  <a:pt x="3884548" y="76200"/>
                </a:lnTo>
                <a:lnTo>
                  <a:pt x="3951226" y="42860"/>
                </a:lnTo>
                <a:lnTo>
                  <a:pt x="3897380" y="42860"/>
                </a:lnTo>
                <a:lnTo>
                  <a:pt x="3897380" y="33335"/>
                </a:lnTo>
                <a:lnTo>
                  <a:pt x="3951220" y="33335"/>
                </a:lnTo>
                <a:lnTo>
                  <a:pt x="3884548" y="0"/>
                </a:lnTo>
                <a:close/>
              </a:path>
              <a:path w="3961129" h="76200">
                <a:moveTo>
                  <a:pt x="3884548" y="33335"/>
                </a:moveTo>
                <a:lnTo>
                  <a:pt x="0" y="33335"/>
                </a:lnTo>
                <a:lnTo>
                  <a:pt x="0" y="42860"/>
                </a:lnTo>
                <a:lnTo>
                  <a:pt x="3884548" y="42860"/>
                </a:lnTo>
                <a:lnTo>
                  <a:pt x="3884548" y="33335"/>
                </a:lnTo>
                <a:close/>
              </a:path>
              <a:path w="3961129" h="76200">
                <a:moveTo>
                  <a:pt x="3951220" y="33335"/>
                </a:moveTo>
                <a:lnTo>
                  <a:pt x="3897380" y="33335"/>
                </a:lnTo>
                <a:lnTo>
                  <a:pt x="3897380" y="42860"/>
                </a:lnTo>
                <a:lnTo>
                  <a:pt x="3951226" y="42860"/>
                </a:lnTo>
                <a:lnTo>
                  <a:pt x="3960748" y="38100"/>
                </a:lnTo>
                <a:lnTo>
                  <a:pt x="3951220" y="33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79675" y="3456035"/>
            <a:ext cx="0" cy="2447925"/>
          </a:xfrm>
          <a:custGeom>
            <a:avLst/>
            <a:gdLst/>
            <a:ahLst/>
            <a:cxnLst/>
            <a:rect l="l" t="t" r="r" b="b"/>
            <a:pathLst>
              <a:path h="2447925">
                <a:moveTo>
                  <a:pt x="0" y="0"/>
                </a:moveTo>
                <a:lnTo>
                  <a:pt x="0" y="2447879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7445" y="3743309"/>
            <a:ext cx="3745229" cy="0"/>
          </a:xfrm>
          <a:custGeom>
            <a:avLst/>
            <a:gdLst/>
            <a:ahLst/>
            <a:cxnLst/>
            <a:rect l="l" t="t" r="r" b="b"/>
            <a:pathLst>
              <a:path w="3745229">
                <a:moveTo>
                  <a:pt x="0" y="0"/>
                </a:moveTo>
                <a:lnTo>
                  <a:pt x="3744979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87445" y="3814703"/>
            <a:ext cx="792480" cy="635"/>
          </a:xfrm>
          <a:custGeom>
            <a:avLst/>
            <a:gdLst/>
            <a:ahLst/>
            <a:cxnLst/>
            <a:rect l="l" t="t" r="r" b="b"/>
            <a:pathLst>
              <a:path w="792480" h="635">
                <a:moveTo>
                  <a:pt x="0" y="0"/>
                </a:moveTo>
                <a:lnTo>
                  <a:pt x="792230" y="11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39970" y="4030729"/>
            <a:ext cx="1656080" cy="1800225"/>
          </a:xfrm>
          <a:custGeom>
            <a:avLst/>
            <a:gdLst/>
            <a:ahLst/>
            <a:cxnLst/>
            <a:rect l="l" t="t" r="r" b="b"/>
            <a:pathLst>
              <a:path w="1656079" h="1800225">
                <a:moveTo>
                  <a:pt x="0" y="0"/>
                </a:moveTo>
                <a:lnTo>
                  <a:pt x="1655835" y="180015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95806" y="5830885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79">
                <a:moveTo>
                  <a:pt x="0" y="0"/>
                </a:moveTo>
                <a:lnTo>
                  <a:pt x="100800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8179" y="3814703"/>
            <a:ext cx="431800" cy="215900"/>
          </a:xfrm>
          <a:custGeom>
            <a:avLst/>
            <a:gdLst/>
            <a:ahLst/>
            <a:cxnLst/>
            <a:rect l="l" t="t" r="r" b="b"/>
            <a:pathLst>
              <a:path w="431800" h="215900">
                <a:moveTo>
                  <a:pt x="0" y="0"/>
                </a:moveTo>
                <a:lnTo>
                  <a:pt x="63814" y="2343"/>
                </a:lnTo>
                <a:lnTo>
                  <a:pt x="124719" y="9150"/>
                </a:lnTo>
                <a:lnTo>
                  <a:pt x="182047" y="20084"/>
                </a:lnTo>
                <a:lnTo>
                  <a:pt x="235130" y="34810"/>
                </a:lnTo>
                <a:lnTo>
                  <a:pt x="283300" y="52994"/>
                </a:lnTo>
                <a:lnTo>
                  <a:pt x="325892" y="74298"/>
                </a:lnTo>
                <a:lnTo>
                  <a:pt x="362236" y="98388"/>
                </a:lnTo>
                <a:lnTo>
                  <a:pt x="391665" y="124929"/>
                </a:lnTo>
                <a:lnTo>
                  <a:pt x="427110" y="184018"/>
                </a:lnTo>
                <a:lnTo>
                  <a:pt x="431791" y="2158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58671" y="3206238"/>
            <a:ext cx="23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Vt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0966" y="3134611"/>
            <a:ext cx="271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latin typeface="Arial"/>
                <a:cs typeface="Arial"/>
              </a:rPr>
              <a:t>V0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19857" y="3422146"/>
            <a:ext cx="386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65" dirty="0">
                <a:latin typeface="Arial"/>
                <a:cs typeface="Arial"/>
              </a:rPr>
              <a:t>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36003" y="5943708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Vi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462393" y="5472053"/>
            <a:ext cx="76200" cy="215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02745" y="2150182"/>
            <a:ext cx="3965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00"/>
              </a:spcBef>
              <a:buChar char="•"/>
              <a:tabLst>
                <a:tab pos="179070" algn="l"/>
              </a:tabLst>
            </a:pP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5" dirty="0">
                <a:latin typeface="Arial"/>
                <a:cs typeface="Arial"/>
              </a:rPr>
              <a:t>no </a:t>
            </a:r>
            <a:r>
              <a:rPr sz="1800" spc="-40" dirty="0">
                <a:latin typeface="Arial"/>
                <a:cs typeface="Arial"/>
              </a:rPr>
              <a:t>current </a:t>
            </a:r>
            <a:r>
              <a:rPr sz="1800" spc="-60" dirty="0">
                <a:latin typeface="Arial"/>
                <a:cs typeface="Arial"/>
              </a:rPr>
              <a:t>drawn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40" dirty="0">
                <a:latin typeface="Arial"/>
                <a:cs typeface="Arial"/>
              </a:rPr>
              <a:t>outputs,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Ids</a:t>
            </a:r>
            <a:endParaRPr sz="1800">
              <a:latin typeface="Arial"/>
              <a:cs typeface="Arial"/>
            </a:endParaRPr>
          </a:p>
          <a:p>
            <a:pPr marL="11747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20" dirty="0">
                <a:latin typeface="Arial"/>
                <a:cs typeface="Arial"/>
              </a:rPr>
              <a:t>both </a:t>
            </a:r>
            <a:r>
              <a:rPr sz="1800" spc="-65" dirty="0">
                <a:latin typeface="Arial"/>
                <a:cs typeface="Arial"/>
              </a:rPr>
              <a:t>transistors </a:t>
            </a:r>
            <a:r>
              <a:rPr sz="1800" spc="-95" dirty="0">
                <a:latin typeface="Arial"/>
                <a:cs typeface="Arial"/>
              </a:rPr>
              <a:t>is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equal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175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72158" y="4979922"/>
            <a:ext cx="1566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Non-zero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output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039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0094" y="4257675"/>
            <a:ext cx="943610" cy="1371600"/>
          </a:xfrm>
          <a:custGeom>
            <a:avLst/>
            <a:gdLst/>
            <a:ahLst/>
            <a:cxnLst/>
            <a:rect l="l" t="t" r="r" b="b"/>
            <a:pathLst>
              <a:path w="943610" h="1371600">
                <a:moveTo>
                  <a:pt x="0" y="0"/>
                </a:moveTo>
                <a:lnTo>
                  <a:pt x="38871" y="1143"/>
                </a:lnTo>
                <a:lnTo>
                  <a:pt x="77343" y="4546"/>
                </a:lnTo>
                <a:lnTo>
                  <a:pt x="115385" y="10163"/>
                </a:lnTo>
                <a:lnTo>
                  <a:pt x="152966" y="17950"/>
                </a:lnTo>
                <a:lnTo>
                  <a:pt x="190057" y="27864"/>
                </a:lnTo>
                <a:lnTo>
                  <a:pt x="226626" y="39859"/>
                </a:lnTo>
                <a:lnTo>
                  <a:pt x="262644" y="53893"/>
                </a:lnTo>
                <a:lnTo>
                  <a:pt x="298079" y="69920"/>
                </a:lnTo>
                <a:lnTo>
                  <a:pt x="332903" y="87897"/>
                </a:lnTo>
                <a:lnTo>
                  <a:pt x="367084" y="107780"/>
                </a:lnTo>
                <a:lnTo>
                  <a:pt x="400591" y="129525"/>
                </a:lnTo>
                <a:lnTo>
                  <a:pt x="433396" y="153086"/>
                </a:lnTo>
                <a:lnTo>
                  <a:pt x="465466" y="178422"/>
                </a:lnTo>
                <a:lnTo>
                  <a:pt x="496773" y="205486"/>
                </a:lnTo>
                <a:lnTo>
                  <a:pt x="527285" y="234235"/>
                </a:lnTo>
                <a:lnTo>
                  <a:pt x="556973" y="264626"/>
                </a:lnTo>
                <a:lnTo>
                  <a:pt x="585805" y="296613"/>
                </a:lnTo>
                <a:lnTo>
                  <a:pt x="613752" y="330153"/>
                </a:lnTo>
                <a:lnTo>
                  <a:pt x="640783" y="365202"/>
                </a:lnTo>
                <a:lnTo>
                  <a:pt x="666868" y="401715"/>
                </a:lnTo>
                <a:lnTo>
                  <a:pt x="691976" y="439648"/>
                </a:lnTo>
                <a:lnTo>
                  <a:pt x="716078" y="478958"/>
                </a:lnTo>
                <a:lnTo>
                  <a:pt x="739142" y="519601"/>
                </a:lnTo>
                <a:lnTo>
                  <a:pt x="761139" y="561531"/>
                </a:lnTo>
                <a:lnTo>
                  <a:pt x="782037" y="604705"/>
                </a:lnTo>
                <a:lnTo>
                  <a:pt x="801807" y="649079"/>
                </a:lnTo>
                <a:lnTo>
                  <a:pt x="820419" y="694609"/>
                </a:lnTo>
                <a:lnTo>
                  <a:pt x="837842" y="741250"/>
                </a:lnTo>
                <a:lnTo>
                  <a:pt x="854045" y="788959"/>
                </a:lnTo>
                <a:lnTo>
                  <a:pt x="868999" y="837692"/>
                </a:lnTo>
                <a:lnTo>
                  <a:pt x="882672" y="887403"/>
                </a:lnTo>
                <a:lnTo>
                  <a:pt x="895035" y="938050"/>
                </a:lnTo>
                <a:lnTo>
                  <a:pt x="906057" y="989588"/>
                </a:lnTo>
                <a:lnTo>
                  <a:pt x="915708" y="1041973"/>
                </a:lnTo>
                <a:lnTo>
                  <a:pt x="923958" y="1095161"/>
                </a:lnTo>
                <a:lnTo>
                  <a:pt x="930776" y="1149108"/>
                </a:lnTo>
                <a:lnTo>
                  <a:pt x="936131" y="1203769"/>
                </a:lnTo>
                <a:lnTo>
                  <a:pt x="939994" y="1259101"/>
                </a:lnTo>
                <a:lnTo>
                  <a:pt x="942334" y="1315059"/>
                </a:lnTo>
                <a:lnTo>
                  <a:pt x="943121" y="1371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740" y="4244971"/>
            <a:ext cx="943610" cy="1371600"/>
          </a:xfrm>
          <a:custGeom>
            <a:avLst/>
            <a:gdLst/>
            <a:ahLst/>
            <a:cxnLst/>
            <a:rect l="l" t="t" r="r" b="b"/>
            <a:pathLst>
              <a:path w="943610" h="1371600">
                <a:moveTo>
                  <a:pt x="943035" y="0"/>
                </a:moveTo>
                <a:lnTo>
                  <a:pt x="904163" y="1143"/>
                </a:lnTo>
                <a:lnTo>
                  <a:pt x="865690" y="4546"/>
                </a:lnTo>
                <a:lnTo>
                  <a:pt x="827648" y="10163"/>
                </a:lnTo>
                <a:lnTo>
                  <a:pt x="790067" y="17951"/>
                </a:lnTo>
                <a:lnTo>
                  <a:pt x="752977" y="27864"/>
                </a:lnTo>
                <a:lnTo>
                  <a:pt x="716408" y="39860"/>
                </a:lnTo>
                <a:lnTo>
                  <a:pt x="680392" y="53894"/>
                </a:lnTo>
                <a:lnTo>
                  <a:pt x="644957" y="69921"/>
                </a:lnTo>
                <a:lnTo>
                  <a:pt x="610136" y="87899"/>
                </a:lnTo>
                <a:lnTo>
                  <a:pt x="575957" y="107782"/>
                </a:lnTo>
                <a:lnTo>
                  <a:pt x="542452" y="129527"/>
                </a:lnTo>
                <a:lnTo>
                  <a:pt x="509650" y="153089"/>
                </a:lnTo>
                <a:lnTo>
                  <a:pt x="477582" y="178424"/>
                </a:lnTo>
                <a:lnTo>
                  <a:pt x="446278" y="205489"/>
                </a:lnTo>
                <a:lnTo>
                  <a:pt x="415769" y="234239"/>
                </a:lnTo>
                <a:lnTo>
                  <a:pt x="386084" y="264629"/>
                </a:lnTo>
                <a:lnTo>
                  <a:pt x="357255" y="296617"/>
                </a:lnTo>
                <a:lnTo>
                  <a:pt x="329312" y="330157"/>
                </a:lnTo>
                <a:lnTo>
                  <a:pt x="302284" y="365206"/>
                </a:lnTo>
                <a:lnTo>
                  <a:pt x="276203" y="401719"/>
                </a:lnTo>
                <a:lnTo>
                  <a:pt x="251098" y="439653"/>
                </a:lnTo>
                <a:lnTo>
                  <a:pt x="227000" y="478963"/>
                </a:lnTo>
                <a:lnTo>
                  <a:pt x="203940" y="519606"/>
                </a:lnTo>
                <a:lnTo>
                  <a:pt x="181946" y="561536"/>
                </a:lnTo>
                <a:lnTo>
                  <a:pt x="161051" y="604710"/>
                </a:lnTo>
                <a:lnTo>
                  <a:pt x="141284" y="649084"/>
                </a:lnTo>
                <a:lnTo>
                  <a:pt x="122676" y="694614"/>
                </a:lnTo>
                <a:lnTo>
                  <a:pt x="105257" y="741256"/>
                </a:lnTo>
                <a:lnTo>
                  <a:pt x="89056" y="788965"/>
                </a:lnTo>
                <a:lnTo>
                  <a:pt x="74106" y="837697"/>
                </a:lnTo>
                <a:lnTo>
                  <a:pt x="60435" y="887408"/>
                </a:lnTo>
                <a:lnTo>
                  <a:pt x="48075" y="938055"/>
                </a:lnTo>
                <a:lnTo>
                  <a:pt x="37055" y="989593"/>
                </a:lnTo>
                <a:lnTo>
                  <a:pt x="27406" y="1041977"/>
                </a:lnTo>
                <a:lnTo>
                  <a:pt x="19158" y="1095165"/>
                </a:lnTo>
                <a:lnTo>
                  <a:pt x="12342" y="1149111"/>
                </a:lnTo>
                <a:lnTo>
                  <a:pt x="6988" y="1203771"/>
                </a:lnTo>
                <a:lnTo>
                  <a:pt x="3126" y="1259102"/>
                </a:lnTo>
                <a:lnTo>
                  <a:pt x="786" y="1315060"/>
                </a:lnTo>
                <a:lnTo>
                  <a:pt x="0" y="1371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265" y="4714875"/>
            <a:ext cx="658495" cy="901700"/>
          </a:xfrm>
          <a:custGeom>
            <a:avLst/>
            <a:gdLst/>
            <a:ahLst/>
            <a:cxnLst/>
            <a:rect l="l" t="t" r="r" b="b"/>
            <a:pathLst>
              <a:path w="658494" h="901700">
                <a:moveTo>
                  <a:pt x="658297" y="0"/>
                </a:moveTo>
                <a:lnTo>
                  <a:pt x="615673" y="6426"/>
                </a:lnTo>
                <a:lnTo>
                  <a:pt x="573893" y="15854"/>
                </a:lnTo>
                <a:lnTo>
                  <a:pt x="533024" y="28191"/>
                </a:lnTo>
                <a:lnTo>
                  <a:pt x="493134" y="43344"/>
                </a:lnTo>
                <a:lnTo>
                  <a:pt x="454290" y="61220"/>
                </a:lnTo>
                <a:lnTo>
                  <a:pt x="416561" y="81727"/>
                </a:lnTo>
                <a:lnTo>
                  <a:pt x="380013" y="104773"/>
                </a:lnTo>
                <a:lnTo>
                  <a:pt x="344714" y="130264"/>
                </a:lnTo>
                <a:lnTo>
                  <a:pt x="310732" y="158109"/>
                </a:lnTo>
                <a:lnTo>
                  <a:pt x="278134" y="188213"/>
                </a:lnTo>
                <a:lnTo>
                  <a:pt x="246988" y="220485"/>
                </a:lnTo>
                <a:lnTo>
                  <a:pt x="217362" y="254833"/>
                </a:lnTo>
                <a:lnTo>
                  <a:pt x="189323" y="291162"/>
                </a:lnTo>
                <a:lnTo>
                  <a:pt x="162939" y="329382"/>
                </a:lnTo>
                <a:lnTo>
                  <a:pt x="138277" y="369398"/>
                </a:lnTo>
                <a:lnTo>
                  <a:pt x="115405" y="411119"/>
                </a:lnTo>
                <a:lnTo>
                  <a:pt x="94390" y="454452"/>
                </a:lnTo>
                <a:lnTo>
                  <a:pt x="75301" y="499304"/>
                </a:lnTo>
                <a:lnTo>
                  <a:pt x="58204" y="545583"/>
                </a:lnTo>
                <a:lnTo>
                  <a:pt x="43168" y="593196"/>
                </a:lnTo>
                <a:lnTo>
                  <a:pt x="30259" y="642050"/>
                </a:lnTo>
                <a:lnTo>
                  <a:pt x="19546" y="692052"/>
                </a:lnTo>
                <a:lnTo>
                  <a:pt x="11096" y="743111"/>
                </a:lnTo>
                <a:lnTo>
                  <a:pt x="4976" y="795132"/>
                </a:lnTo>
                <a:lnTo>
                  <a:pt x="1255" y="848025"/>
                </a:lnTo>
                <a:lnTo>
                  <a:pt x="0" y="9016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3265" y="5410200"/>
            <a:ext cx="402590" cy="206375"/>
          </a:xfrm>
          <a:custGeom>
            <a:avLst/>
            <a:gdLst/>
            <a:ahLst/>
            <a:cxnLst/>
            <a:rect l="l" t="t" r="r" b="b"/>
            <a:pathLst>
              <a:path w="402590" h="206375">
                <a:moveTo>
                  <a:pt x="402314" y="0"/>
                </a:moveTo>
                <a:lnTo>
                  <a:pt x="335005" y="6456"/>
                </a:lnTo>
                <a:lnTo>
                  <a:pt x="271909" y="16986"/>
                </a:lnTo>
                <a:lnTo>
                  <a:pt x="213704" y="31244"/>
                </a:lnTo>
                <a:lnTo>
                  <a:pt x="161065" y="48884"/>
                </a:lnTo>
                <a:lnTo>
                  <a:pt x="114668" y="69560"/>
                </a:lnTo>
                <a:lnTo>
                  <a:pt x="75191" y="92926"/>
                </a:lnTo>
                <a:lnTo>
                  <a:pt x="43309" y="118636"/>
                </a:lnTo>
                <a:lnTo>
                  <a:pt x="5037" y="175704"/>
                </a:lnTo>
                <a:lnTo>
                  <a:pt x="0" y="20637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15" y="5349871"/>
            <a:ext cx="2524760" cy="57150"/>
          </a:xfrm>
          <a:custGeom>
            <a:avLst/>
            <a:gdLst/>
            <a:ahLst/>
            <a:cxnLst/>
            <a:rect l="l" t="t" r="r" b="b"/>
            <a:pathLst>
              <a:path w="2524760" h="57150">
                <a:moveTo>
                  <a:pt x="0" y="57149"/>
                </a:moveTo>
                <a:lnTo>
                  <a:pt x="2524201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315" y="5095875"/>
            <a:ext cx="506730" cy="482600"/>
          </a:xfrm>
          <a:custGeom>
            <a:avLst/>
            <a:gdLst/>
            <a:ahLst/>
            <a:cxnLst/>
            <a:rect l="l" t="t" r="r" b="b"/>
            <a:pathLst>
              <a:path w="506730" h="482600">
                <a:moveTo>
                  <a:pt x="506635" y="0"/>
                </a:moveTo>
                <a:lnTo>
                  <a:pt x="452027" y="11577"/>
                </a:lnTo>
                <a:lnTo>
                  <a:pt x="399639" y="26431"/>
                </a:lnTo>
                <a:lnTo>
                  <a:pt x="349650" y="44389"/>
                </a:lnTo>
                <a:lnTo>
                  <a:pt x="302242" y="65281"/>
                </a:lnTo>
                <a:lnTo>
                  <a:pt x="257593" y="88935"/>
                </a:lnTo>
                <a:lnTo>
                  <a:pt x="215883" y="115182"/>
                </a:lnTo>
                <a:lnTo>
                  <a:pt x="177292" y="143849"/>
                </a:lnTo>
                <a:lnTo>
                  <a:pt x="142000" y="174767"/>
                </a:lnTo>
                <a:lnTo>
                  <a:pt x="110187" y="207763"/>
                </a:lnTo>
                <a:lnTo>
                  <a:pt x="82033" y="242668"/>
                </a:lnTo>
                <a:lnTo>
                  <a:pt x="57716" y="279310"/>
                </a:lnTo>
                <a:lnTo>
                  <a:pt x="37418" y="317518"/>
                </a:lnTo>
                <a:lnTo>
                  <a:pt x="21317" y="357122"/>
                </a:lnTo>
                <a:lnTo>
                  <a:pt x="9594" y="397950"/>
                </a:lnTo>
                <a:lnTo>
                  <a:pt x="2428" y="439831"/>
                </a:lnTo>
                <a:lnTo>
                  <a:pt x="0" y="4825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7140" y="4959346"/>
            <a:ext cx="2400935" cy="133350"/>
          </a:xfrm>
          <a:custGeom>
            <a:avLst/>
            <a:gdLst/>
            <a:ahLst/>
            <a:cxnLst/>
            <a:rect l="l" t="t" r="r" b="b"/>
            <a:pathLst>
              <a:path w="2400935" h="133350">
                <a:moveTo>
                  <a:pt x="0" y="133349"/>
                </a:moveTo>
                <a:lnTo>
                  <a:pt x="240037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0075" y="4549771"/>
            <a:ext cx="2277110" cy="152400"/>
          </a:xfrm>
          <a:custGeom>
            <a:avLst/>
            <a:gdLst/>
            <a:ahLst/>
            <a:cxnLst/>
            <a:rect l="l" t="t" r="r" b="b"/>
            <a:pathLst>
              <a:path w="2277110" h="152400">
                <a:moveTo>
                  <a:pt x="0" y="152399"/>
                </a:moveTo>
                <a:lnTo>
                  <a:pt x="227649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6775" y="4092571"/>
            <a:ext cx="1953260" cy="152400"/>
          </a:xfrm>
          <a:custGeom>
            <a:avLst/>
            <a:gdLst/>
            <a:ahLst/>
            <a:cxnLst/>
            <a:rect l="l" t="t" r="r" b="b"/>
            <a:pathLst>
              <a:path w="1953260" h="152400">
                <a:moveTo>
                  <a:pt x="0" y="152399"/>
                </a:moveTo>
                <a:lnTo>
                  <a:pt x="195264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315" y="3657478"/>
            <a:ext cx="948690" cy="1938655"/>
          </a:xfrm>
          <a:custGeom>
            <a:avLst/>
            <a:gdLst/>
            <a:ahLst/>
            <a:cxnLst/>
            <a:rect l="l" t="t" r="r" b="b"/>
            <a:pathLst>
              <a:path w="948689" h="1938654">
                <a:moveTo>
                  <a:pt x="948120" y="0"/>
                </a:moveTo>
                <a:lnTo>
                  <a:pt x="883189" y="13691"/>
                </a:lnTo>
                <a:lnTo>
                  <a:pt x="819604" y="34764"/>
                </a:lnTo>
                <a:lnTo>
                  <a:pt x="757483" y="62977"/>
                </a:lnTo>
                <a:lnTo>
                  <a:pt x="696943" y="98088"/>
                </a:lnTo>
                <a:lnTo>
                  <a:pt x="638104" y="139856"/>
                </a:lnTo>
                <a:lnTo>
                  <a:pt x="581083" y="188038"/>
                </a:lnTo>
                <a:lnTo>
                  <a:pt x="553291" y="214458"/>
                </a:lnTo>
                <a:lnTo>
                  <a:pt x="525998" y="242392"/>
                </a:lnTo>
                <a:lnTo>
                  <a:pt x="499219" y="271809"/>
                </a:lnTo>
                <a:lnTo>
                  <a:pt x="472969" y="302678"/>
                </a:lnTo>
                <a:lnTo>
                  <a:pt x="447262" y="334969"/>
                </a:lnTo>
                <a:lnTo>
                  <a:pt x="422113" y="368653"/>
                </a:lnTo>
                <a:lnTo>
                  <a:pt x="397537" y="403698"/>
                </a:lnTo>
                <a:lnTo>
                  <a:pt x="373549" y="440076"/>
                </a:lnTo>
                <a:lnTo>
                  <a:pt x="350163" y="477754"/>
                </a:lnTo>
                <a:lnTo>
                  <a:pt x="327395" y="516704"/>
                </a:lnTo>
                <a:lnTo>
                  <a:pt x="305258" y="556895"/>
                </a:lnTo>
                <a:lnTo>
                  <a:pt x="283769" y="598296"/>
                </a:lnTo>
                <a:lnTo>
                  <a:pt x="262941" y="640879"/>
                </a:lnTo>
                <a:lnTo>
                  <a:pt x="242789" y="684611"/>
                </a:lnTo>
                <a:lnTo>
                  <a:pt x="223329" y="729464"/>
                </a:lnTo>
                <a:lnTo>
                  <a:pt x="204574" y="775407"/>
                </a:lnTo>
                <a:lnTo>
                  <a:pt x="186540" y="822409"/>
                </a:lnTo>
                <a:lnTo>
                  <a:pt x="169242" y="870441"/>
                </a:lnTo>
                <a:lnTo>
                  <a:pt x="152695" y="919472"/>
                </a:lnTo>
                <a:lnTo>
                  <a:pt x="136912" y="969472"/>
                </a:lnTo>
                <a:lnTo>
                  <a:pt x="121909" y="1020411"/>
                </a:lnTo>
                <a:lnTo>
                  <a:pt x="107701" y="1072259"/>
                </a:lnTo>
                <a:lnTo>
                  <a:pt x="94303" y="1124985"/>
                </a:lnTo>
                <a:lnTo>
                  <a:pt x="81728" y="1178559"/>
                </a:lnTo>
                <a:lnTo>
                  <a:pt x="69993" y="1232951"/>
                </a:lnTo>
                <a:lnTo>
                  <a:pt x="59112" y="1288131"/>
                </a:lnTo>
                <a:lnTo>
                  <a:pt x="49099" y="1344068"/>
                </a:lnTo>
                <a:lnTo>
                  <a:pt x="39970" y="1400733"/>
                </a:lnTo>
                <a:lnTo>
                  <a:pt x="31739" y="1458094"/>
                </a:lnTo>
                <a:lnTo>
                  <a:pt x="24421" y="1516123"/>
                </a:lnTo>
                <a:lnTo>
                  <a:pt x="18030" y="1574788"/>
                </a:lnTo>
                <a:lnTo>
                  <a:pt x="12582" y="1634060"/>
                </a:lnTo>
                <a:lnTo>
                  <a:pt x="8092" y="1693908"/>
                </a:lnTo>
                <a:lnTo>
                  <a:pt x="4574" y="1754302"/>
                </a:lnTo>
                <a:lnTo>
                  <a:pt x="2042" y="1815212"/>
                </a:lnTo>
                <a:lnTo>
                  <a:pt x="513" y="1876607"/>
                </a:lnTo>
                <a:lnTo>
                  <a:pt x="0" y="193845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9625" y="3498860"/>
            <a:ext cx="2038350" cy="190500"/>
          </a:xfrm>
          <a:custGeom>
            <a:avLst/>
            <a:gdLst/>
            <a:ahLst/>
            <a:cxnLst/>
            <a:rect l="l" t="t" r="r" b="b"/>
            <a:pathLst>
              <a:path w="2038350" h="190500">
                <a:moveTo>
                  <a:pt x="0" y="190499"/>
                </a:moveTo>
                <a:lnTo>
                  <a:pt x="203834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06759" y="4431917"/>
            <a:ext cx="980440" cy="958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5"/>
              </a:spcBef>
            </a:pPr>
            <a:r>
              <a:rPr sz="1400" spc="-95" dirty="0">
                <a:latin typeface="Arial"/>
                <a:cs typeface="Arial"/>
              </a:rPr>
              <a:t>V</a:t>
            </a:r>
            <a:r>
              <a:rPr sz="1350" spc="-142" baseline="-24691" dirty="0">
                <a:latin typeface="Arial"/>
                <a:cs typeface="Arial"/>
              </a:rPr>
              <a:t>gs</a:t>
            </a:r>
            <a:r>
              <a:rPr sz="1400" spc="-95" dirty="0">
                <a:latin typeface="Arial"/>
                <a:cs typeface="Arial"/>
              </a:rPr>
              <a:t>=0.6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V</a:t>
            </a:r>
            <a:r>
              <a:rPr sz="1350" spc="-150" baseline="-24691" dirty="0">
                <a:latin typeface="Arial"/>
                <a:cs typeface="Arial"/>
              </a:rPr>
              <a:t>DD</a:t>
            </a:r>
            <a:endParaRPr sz="1350" baseline="-24691">
              <a:latin typeface="Arial"/>
              <a:cs typeface="Arial"/>
            </a:endParaRPr>
          </a:p>
          <a:p>
            <a:pPr marL="27940" marR="163830" indent="-15875">
              <a:lnSpc>
                <a:spcPct val="146600"/>
              </a:lnSpc>
              <a:spcBef>
                <a:spcPts val="735"/>
              </a:spcBef>
            </a:pPr>
            <a:r>
              <a:rPr sz="1400" spc="-95" dirty="0">
                <a:latin typeface="Arial"/>
                <a:cs typeface="Arial"/>
              </a:rPr>
              <a:t>V</a:t>
            </a:r>
            <a:r>
              <a:rPr sz="1350" spc="-142" baseline="-24691" dirty="0">
                <a:latin typeface="Arial"/>
                <a:cs typeface="Arial"/>
              </a:rPr>
              <a:t>gs</a:t>
            </a:r>
            <a:r>
              <a:rPr sz="1400" spc="-95" dirty="0">
                <a:latin typeface="Arial"/>
                <a:cs typeface="Arial"/>
              </a:rPr>
              <a:t>=0.4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V</a:t>
            </a:r>
            <a:r>
              <a:rPr sz="1350" spc="-150" baseline="-24691" dirty="0">
                <a:latin typeface="Arial"/>
                <a:cs typeface="Arial"/>
              </a:rPr>
              <a:t>DD  </a:t>
            </a:r>
            <a:r>
              <a:rPr sz="1400" spc="-95" dirty="0">
                <a:latin typeface="Arial"/>
                <a:cs typeface="Arial"/>
              </a:rPr>
              <a:t>V</a:t>
            </a:r>
            <a:r>
              <a:rPr sz="1350" spc="-142" baseline="-24691" dirty="0">
                <a:latin typeface="Arial"/>
                <a:cs typeface="Arial"/>
              </a:rPr>
              <a:t>gs</a:t>
            </a:r>
            <a:r>
              <a:rPr sz="1400" spc="-95" dirty="0">
                <a:latin typeface="Arial"/>
                <a:cs typeface="Arial"/>
              </a:rPr>
              <a:t>=0.2V</a:t>
            </a:r>
            <a:r>
              <a:rPr sz="1350" spc="-142" baseline="-24691" dirty="0">
                <a:latin typeface="Arial"/>
                <a:cs typeface="Arial"/>
              </a:rPr>
              <a:t>DD</a:t>
            </a:r>
            <a:endParaRPr sz="1350" baseline="-2469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6849" y="3855463"/>
            <a:ext cx="7816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0" dirty="0">
                <a:latin typeface="Arial"/>
                <a:cs typeface="Arial"/>
              </a:rPr>
              <a:t>V</a:t>
            </a:r>
            <a:r>
              <a:rPr sz="1350" spc="-150" baseline="-24691" dirty="0">
                <a:latin typeface="Arial"/>
                <a:cs typeface="Arial"/>
              </a:rPr>
              <a:t>gs</a:t>
            </a:r>
            <a:r>
              <a:rPr sz="1400" spc="-100" dirty="0">
                <a:latin typeface="Arial"/>
                <a:cs typeface="Arial"/>
              </a:rPr>
              <a:t>=0.8V</a:t>
            </a:r>
            <a:r>
              <a:rPr sz="1350" spc="-150" baseline="-24691" dirty="0">
                <a:latin typeface="Arial"/>
                <a:cs typeface="Arial"/>
              </a:rPr>
              <a:t>DD</a:t>
            </a:r>
            <a:endParaRPr sz="1350" baseline="-24691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9728" y="3358131"/>
            <a:ext cx="5562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330" baseline="15873" dirty="0">
                <a:latin typeface="Arial"/>
                <a:cs typeface="Arial"/>
              </a:rPr>
              <a:t>V</a:t>
            </a:r>
            <a:r>
              <a:rPr sz="900" spc="-80" dirty="0">
                <a:latin typeface="Arial"/>
                <a:cs typeface="Arial"/>
              </a:rPr>
              <a:t>g</a:t>
            </a:r>
            <a:r>
              <a:rPr sz="900" spc="-65" dirty="0">
                <a:latin typeface="Arial"/>
                <a:cs typeface="Arial"/>
              </a:rPr>
              <a:t>s</a:t>
            </a:r>
            <a:r>
              <a:rPr sz="2100" spc="-202" baseline="15873" dirty="0">
                <a:latin typeface="Arial"/>
                <a:cs typeface="Arial"/>
              </a:rPr>
              <a:t>=V</a:t>
            </a:r>
            <a:r>
              <a:rPr sz="900" spc="-75" dirty="0">
                <a:latin typeface="Arial"/>
                <a:cs typeface="Arial"/>
              </a:rPr>
              <a:t>DD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2939" y="3400409"/>
            <a:ext cx="76200" cy="2343785"/>
          </a:xfrm>
          <a:custGeom>
            <a:avLst/>
            <a:gdLst/>
            <a:ahLst/>
            <a:cxnLst/>
            <a:rect l="l" t="t" r="r" b="b"/>
            <a:pathLst>
              <a:path w="76200" h="2343785">
                <a:moveTo>
                  <a:pt x="42860" y="63520"/>
                </a:moveTo>
                <a:lnTo>
                  <a:pt x="33335" y="63520"/>
                </a:lnTo>
                <a:lnTo>
                  <a:pt x="33335" y="2343165"/>
                </a:lnTo>
                <a:lnTo>
                  <a:pt x="42860" y="2343165"/>
                </a:lnTo>
                <a:lnTo>
                  <a:pt x="42860" y="63520"/>
                </a:lnTo>
                <a:close/>
              </a:path>
              <a:path w="76200" h="2343785">
                <a:moveTo>
                  <a:pt x="38100" y="0"/>
                </a:moveTo>
                <a:lnTo>
                  <a:pt x="0" y="76200"/>
                </a:lnTo>
                <a:lnTo>
                  <a:pt x="33335" y="76200"/>
                </a:lnTo>
                <a:lnTo>
                  <a:pt x="33335" y="63520"/>
                </a:lnTo>
                <a:lnTo>
                  <a:pt x="69860" y="63520"/>
                </a:lnTo>
                <a:lnTo>
                  <a:pt x="38100" y="0"/>
                </a:lnTo>
                <a:close/>
              </a:path>
              <a:path w="76200" h="2343785">
                <a:moveTo>
                  <a:pt x="69860" y="63520"/>
                </a:moveTo>
                <a:lnTo>
                  <a:pt x="42860" y="63520"/>
                </a:lnTo>
                <a:lnTo>
                  <a:pt x="42860" y="76200"/>
                </a:lnTo>
                <a:lnTo>
                  <a:pt x="76200" y="76200"/>
                </a:lnTo>
                <a:lnTo>
                  <a:pt x="69860" y="6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1039" y="5549895"/>
            <a:ext cx="3086100" cy="76200"/>
          </a:xfrm>
          <a:custGeom>
            <a:avLst/>
            <a:gdLst/>
            <a:ahLst/>
            <a:cxnLst/>
            <a:rect l="l" t="t" r="r" b="b"/>
            <a:pathLst>
              <a:path w="3086100" h="76200">
                <a:moveTo>
                  <a:pt x="3009845" y="0"/>
                </a:moveTo>
                <a:lnTo>
                  <a:pt x="3009845" y="76200"/>
                </a:lnTo>
                <a:lnTo>
                  <a:pt x="3076517" y="42864"/>
                </a:lnTo>
                <a:lnTo>
                  <a:pt x="3022677" y="42864"/>
                </a:lnTo>
                <a:lnTo>
                  <a:pt x="3022677" y="33278"/>
                </a:lnTo>
                <a:lnTo>
                  <a:pt x="3076401" y="33278"/>
                </a:lnTo>
                <a:lnTo>
                  <a:pt x="3009845" y="0"/>
                </a:lnTo>
                <a:close/>
              </a:path>
              <a:path w="3086100" h="76200">
                <a:moveTo>
                  <a:pt x="3009845" y="33278"/>
                </a:moveTo>
                <a:lnTo>
                  <a:pt x="0" y="33278"/>
                </a:lnTo>
                <a:lnTo>
                  <a:pt x="0" y="42864"/>
                </a:lnTo>
                <a:lnTo>
                  <a:pt x="3009845" y="42864"/>
                </a:lnTo>
                <a:lnTo>
                  <a:pt x="3009845" y="33278"/>
                </a:lnTo>
                <a:close/>
              </a:path>
              <a:path w="3086100" h="76200">
                <a:moveTo>
                  <a:pt x="3076401" y="33278"/>
                </a:moveTo>
                <a:lnTo>
                  <a:pt x="3022677" y="33278"/>
                </a:lnTo>
                <a:lnTo>
                  <a:pt x="3022677" y="42864"/>
                </a:lnTo>
                <a:lnTo>
                  <a:pt x="3076517" y="42864"/>
                </a:lnTo>
                <a:lnTo>
                  <a:pt x="3086045" y="38100"/>
                </a:lnTo>
                <a:lnTo>
                  <a:pt x="3076401" y="33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7922" y="3679644"/>
            <a:ext cx="224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5" baseline="16975" dirty="0">
                <a:latin typeface="Arial"/>
                <a:cs typeface="Arial"/>
              </a:rPr>
              <a:t>I</a:t>
            </a:r>
            <a:r>
              <a:rPr sz="1200" spc="-80" dirty="0"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70409" y="5524905"/>
            <a:ext cx="28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82" baseline="16975" dirty="0">
                <a:latin typeface="Arial"/>
                <a:cs typeface="Arial"/>
              </a:rPr>
              <a:t>V</a:t>
            </a:r>
            <a:r>
              <a:rPr sz="1200" spc="-80" dirty="0"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90965" y="5521321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4913" y="5540371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8921" y="5530846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8996" y="5540371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49696" y="552767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34885" y="4482"/>
                </a:lnTo>
                <a:lnTo>
                  <a:pt x="16722" y="16716"/>
                </a:lnTo>
                <a:lnTo>
                  <a:pt x="4484" y="34879"/>
                </a:lnTo>
                <a:lnTo>
                  <a:pt x="0" y="57150"/>
                </a:lnTo>
                <a:lnTo>
                  <a:pt x="4484" y="79391"/>
                </a:lnTo>
                <a:lnTo>
                  <a:pt x="16722" y="97557"/>
                </a:lnTo>
                <a:lnTo>
                  <a:pt x="34885" y="109807"/>
                </a:lnTo>
                <a:lnTo>
                  <a:pt x="57150" y="114300"/>
                </a:lnTo>
                <a:lnTo>
                  <a:pt x="79375" y="109807"/>
                </a:lnTo>
                <a:lnTo>
                  <a:pt x="97543" y="97557"/>
                </a:lnTo>
                <a:lnTo>
                  <a:pt x="109802" y="79391"/>
                </a:lnTo>
                <a:lnTo>
                  <a:pt x="114300" y="57150"/>
                </a:lnTo>
                <a:lnTo>
                  <a:pt x="109802" y="34879"/>
                </a:lnTo>
                <a:lnTo>
                  <a:pt x="97543" y="16716"/>
                </a:lnTo>
                <a:lnTo>
                  <a:pt x="79375" y="4482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9696" y="55276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49"/>
                </a:moveTo>
                <a:lnTo>
                  <a:pt x="4484" y="34879"/>
                </a:lnTo>
                <a:lnTo>
                  <a:pt x="16722" y="16716"/>
                </a:lnTo>
                <a:lnTo>
                  <a:pt x="34885" y="4482"/>
                </a:lnTo>
                <a:lnTo>
                  <a:pt x="57149" y="0"/>
                </a:lnTo>
                <a:lnTo>
                  <a:pt x="79375" y="4482"/>
                </a:lnTo>
                <a:lnTo>
                  <a:pt x="97543" y="16716"/>
                </a:lnTo>
                <a:lnTo>
                  <a:pt x="109802" y="34879"/>
                </a:lnTo>
                <a:lnTo>
                  <a:pt x="114299" y="57149"/>
                </a:lnTo>
                <a:lnTo>
                  <a:pt x="109802" y="79391"/>
                </a:lnTo>
                <a:lnTo>
                  <a:pt x="97543" y="97557"/>
                </a:lnTo>
                <a:lnTo>
                  <a:pt x="79375" y="109807"/>
                </a:lnTo>
                <a:lnTo>
                  <a:pt x="57149" y="114299"/>
                </a:lnTo>
                <a:lnTo>
                  <a:pt x="34885" y="109807"/>
                </a:lnTo>
                <a:lnTo>
                  <a:pt x="16722" y="97557"/>
                </a:lnTo>
                <a:lnTo>
                  <a:pt x="4484" y="79391"/>
                </a:lnTo>
                <a:lnTo>
                  <a:pt x="0" y="5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41763" y="5303841"/>
            <a:ext cx="123824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0173" y="4916483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05203" y="4535483"/>
            <a:ext cx="123824" cy="123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06667" y="4144958"/>
            <a:ext cx="123824" cy="123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5997" y="4075116"/>
            <a:ext cx="123824" cy="123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82825" y="5828791"/>
            <a:ext cx="272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217" baseline="15873" dirty="0">
                <a:latin typeface="Arial"/>
                <a:cs typeface="Arial"/>
              </a:rPr>
              <a:t>V</a:t>
            </a:r>
            <a:r>
              <a:rPr sz="900" spc="-75" dirty="0">
                <a:latin typeface="Arial"/>
                <a:cs typeface="Arial"/>
              </a:rPr>
              <a:t>DD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7540" y="4105275"/>
            <a:ext cx="1953260" cy="152400"/>
          </a:xfrm>
          <a:custGeom>
            <a:avLst/>
            <a:gdLst/>
            <a:ahLst/>
            <a:cxnLst/>
            <a:rect l="l" t="t" r="r" b="b"/>
            <a:pathLst>
              <a:path w="1953260" h="152400">
                <a:moveTo>
                  <a:pt x="1952685" y="152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3265" y="553402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7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8569" y="5543550"/>
            <a:ext cx="635" cy="66675"/>
          </a:xfrm>
          <a:custGeom>
            <a:avLst/>
            <a:gdLst/>
            <a:ahLst/>
            <a:cxnLst/>
            <a:rect l="l" t="t" r="r" b="b"/>
            <a:pathLst>
              <a:path w="635" h="66675">
                <a:moveTo>
                  <a:pt x="65" y="-4762"/>
                </a:moveTo>
                <a:lnTo>
                  <a:pt x="65" y="71437"/>
                </a:lnTo>
              </a:path>
            </a:pathLst>
          </a:custGeom>
          <a:ln w="9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857622" y="5622741"/>
            <a:ext cx="15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78017" y="5765997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67294" y="5685745"/>
            <a:ext cx="3086100" cy="76200"/>
          </a:xfrm>
          <a:custGeom>
            <a:avLst/>
            <a:gdLst/>
            <a:ahLst/>
            <a:cxnLst/>
            <a:rect l="l" t="t" r="r" b="b"/>
            <a:pathLst>
              <a:path w="3086100" h="76200">
                <a:moveTo>
                  <a:pt x="3009900" y="0"/>
                </a:moveTo>
                <a:lnTo>
                  <a:pt x="3009900" y="76200"/>
                </a:lnTo>
                <a:lnTo>
                  <a:pt x="3076572" y="42864"/>
                </a:lnTo>
                <a:lnTo>
                  <a:pt x="3022732" y="42864"/>
                </a:lnTo>
                <a:lnTo>
                  <a:pt x="3022732" y="33339"/>
                </a:lnTo>
                <a:lnTo>
                  <a:pt x="3076578" y="33339"/>
                </a:lnTo>
                <a:lnTo>
                  <a:pt x="3009900" y="0"/>
                </a:lnTo>
                <a:close/>
              </a:path>
              <a:path w="3086100" h="76200">
                <a:moveTo>
                  <a:pt x="3009900" y="33339"/>
                </a:moveTo>
                <a:lnTo>
                  <a:pt x="0" y="33339"/>
                </a:lnTo>
                <a:lnTo>
                  <a:pt x="0" y="42864"/>
                </a:lnTo>
                <a:lnTo>
                  <a:pt x="3009900" y="42864"/>
                </a:lnTo>
                <a:lnTo>
                  <a:pt x="3009900" y="33339"/>
                </a:lnTo>
                <a:close/>
              </a:path>
              <a:path w="3086100" h="76200">
                <a:moveTo>
                  <a:pt x="3076578" y="33339"/>
                </a:moveTo>
                <a:lnTo>
                  <a:pt x="3022732" y="33339"/>
                </a:lnTo>
                <a:lnTo>
                  <a:pt x="3022732" y="42864"/>
                </a:lnTo>
                <a:lnTo>
                  <a:pt x="3076572" y="42864"/>
                </a:lnTo>
                <a:lnTo>
                  <a:pt x="3086100" y="38100"/>
                </a:lnTo>
                <a:lnTo>
                  <a:pt x="3076578" y="3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77305" y="567019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4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1306" y="568551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6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05655" y="567019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4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15255" y="567786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15315" y="568551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6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301996" y="5851345"/>
            <a:ext cx="2724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225" baseline="15873" dirty="0">
                <a:latin typeface="Arial"/>
                <a:cs typeface="Arial"/>
              </a:rPr>
              <a:t>V</a:t>
            </a:r>
            <a:r>
              <a:rPr sz="900" spc="-75" dirty="0">
                <a:latin typeface="Arial"/>
                <a:cs typeface="Arial"/>
              </a:rPr>
              <a:t>DD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21330" y="3234567"/>
            <a:ext cx="76200" cy="2483485"/>
          </a:xfrm>
          <a:custGeom>
            <a:avLst/>
            <a:gdLst/>
            <a:ahLst/>
            <a:cxnLst/>
            <a:rect l="l" t="t" r="r" b="b"/>
            <a:pathLst>
              <a:path w="76200" h="2483485">
                <a:moveTo>
                  <a:pt x="42915" y="63489"/>
                </a:moveTo>
                <a:lnTo>
                  <a:pt x="33406" y="63489"/>
                </a:lnTo>
                <a:lnTo>
                  <a:pt x="33284" y="2483409"/>
                </a:lnTo>
                <a:lnTo>
                  <a:pt x="42793" y="2483409"/>
                </a:lnTo>
                <a:lnTo>
                  <a:pt x="42915" y="63489"/>
                </a:lnTo>
                <a:close/>
              </a:path>
              <a:path w="76200" h="2483485">
                <a:moveTo>
                  <a:pt x="38100" y="0"/>
                </a:moveTo>
                <a:lnTo>
                  <a:pt x="0" y="76200"/>
                </a:lnTo>
                <a:lnTo>
                  <a:pt x="33405" y="76200"/>
                </a:lnTo>
                <a:lnTo>
                  <a:pt x="33406" y="63489"/>
                </a:lnTo>
                <a:lnTo>
                  <a:pt x="69844" y="63489"/>
                </a:lnTo>
                <a:lnTo>
                  <a:pt x="38100" y="0"/>
                </a:lnTo>
                <a:close/>
              </a:path>
              <a:path w="76200" h="2483485">
                <a:moveTo>
                  <a:pt x="69844" y="63489"/>
                </a:moveTo>
                <a:lnTo>
                  <a:pt x="42915" y="63489"/>
                </a:lnTo>
                <a:lnTo>
                  <a:pt x="42915" y="76200"/>
                </a:lnTo>
                <a:lnTo>
                  <a:pt x="76200" y="76200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92739" y="3456797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669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11789" y="5296411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669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92739" y="488251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669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02280" y="439191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5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11789" y="3909060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669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00959" y="3508626"/>
            <a:ext cx="272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217" baseline="15873" dirty="0">
                <a:latin typeface="Arial"/>
                <a:cs typeface="Arial"/>
              </a:rPr>
              <a:t>V</a:t>
            </a:r>
            <a:r>
              <a:rPr sz="900" spc="-75" dirty="0">
                <a:latin typeface="Arial"/>
                <a:cs typeface="Arial"/>
              </a:rPr>
              <a:t>DD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29559" y="2997451"/>
            <a:ext cx="215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217" baseline="15873" dirty="0">
                <a:latin typeface="Arial"/>
                <a:cs typeface="Arial"/>
              </a:rPr>
              <a:t>V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10" dirty="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78536" y="3414765"/>
            <a:ext cx="114300" cy="92075"/>
          </a:xfrm>
          <a:custGeom>
            <a:avLst/>
            <a:gdLst/>
            <a:ahLst/>
            <a:cxnLst/>
            <a:rect l="l" t="t" r="r" b="b"/>
            <a:pathLst>
              <a:path w="114300" h="92075">
                <a:moveTo>
                  <a:pt x="57150" y="0"/>
                </a:moveTo>
                <a:lnTo>
                  <a:pt x="34872" y="3611"/>
                </a:lnTo>
                <a:lnTo>
                  <a:pt x="16710" y="13464"/>
                </a:lnTo>
                <a:lnTo>
                  <a:pt x="4480" y="28083"/>
                </a:lnTo>
                <a:lnTo>
                  <a:pt x="0" y="45994"/>
                </a:lnTo>
                <a:lnTo>
                  <a:pt x="4480" y="63887"/>
                </a:lnTo>
                <a:lnTo>
                  <a:pt x="16710" y="78497"/>
                </a:lnTo>
                <a:lnTo>
                  <a:pt x="34872" y="88346"/>
                </a:lnTo>
                <a:lnTo>
                  <a:pt x="57150" y="91958"/>
                </a:lnTo>
                <a:lnTo>
                  <a:pt x="79362" y="88346"/>
                </a:lnTo>
                <a:lnTo>
                  <a:pt x="97532" y="78497"/>
                </a:lnTo>
                <a:lnTo>
                  <a:pt x="109798" y="63887"/>
                </a:lnTo>
                <a:lnTo>
                  <a:pt x="114300" y="45994"/>
                </a:lnTo>
                <a:lnTo>
                  <a:pt x="109798" y="28083"/>
                </a:lnTo>
                <a:lnTo>
                  <a:pt x="97532" y="13464"/>
                </a:lnTo>
                <a:lnTo>
                  <a:pt x="79362" y="3611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78536" y="3414765"/>
            <a:ext cx="114300" cy="92075"/>
          </a:xfrm>
          <a:custGeom>
            <a:avLst/>
            <a:gdLst/>
            <a:ahLst/>
            <a:cxnLst/>
            <a:rect l="l" t="t" r="r" b="b"/>
            <a:pathLst>
              <a:path w="114300" h="92075">
                <a:moveTo>
                  <a:pt x="0" y="45994"/>
                </a:moveTo>
                <a:lnTo>
                  <a:pt x="4480" y="28083"/>
                </a:lnTo>
                <a:lnTo>
                  <a:pt x="16710" y="13464"/>
                </a:lnTo>
                <a:lnTo>
                  <a:pt x="34872" y="3611"/>
                </a:lnTo>
                <a:lnTo>
                  <a:pt x="57149" y="0"/>
                </a:lnTo>
                <a:lnTo>
                  <a:pt x="79362" y="3611"/>
                </a:lnTo>
                <a:lnTo>
                  <a:pt x="97532" y="13464"/>
                </a:lnTo>
                <a:lnTo>
                  <a:pt x="109798" y="28083"/>
                </a:lnTo>
                <a:lnTo>
                  <a:pt x="114299" y="45994"/>
                </a:lnTo>
                <a:lnTo>
                  <a:pt x="109798" y="63887"/>
                </a:lnTo>
                <a:lnTo>
                  <a:pt x="97532" y="78497"/>
                </a:lnTo>
                <a:lnTo>
                  <a:pt x="79362" y="88346"/>
                </a:lnTo>
                <a:lnTo>
                  <a:pt x="57149" y="91958"/>
                </a:lnTo>
                <a:lnTo>
                  <a:pt x="34872" y="88346"/>
                </a:lnTo>
                <a:lnTo>
                  <a:pt x="16710" y="78497"/>
                </a:lnTo>
                <a:lnTo>
                  <a:pt x="4480" y="63887"/>
                </a:lnTo>
                <a:lnTo>
                  <a:pt x="0" y="4599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50023" y="3415093"/>
            <a:ext cx="123824" cy="101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45323" y="3530033"/>
            <a:ext cx="123824" cy="1014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00943" y="3711389"/>
            <a:ext cx="123824" cy="1016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21673" y="4597967"/>
            <a:ext cx="123824" cy="1014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96343" y="5476934"/>
            <a:ext cx="123824" cy="1014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61076" y="3442837"/>
            <a:ext cx="2829560" cy="2069464"/>
          </a:xfrm>
          <a:custGeom>
            <a:avLst/>
            <a:gdLst/>
            <a:ahLst/>
            <a:cxnLst/>
            <a:rect l="l" t="t" r="r" b="b"/>
            <a:pathLst>
              <a:path w="2829559" h="2069464">
                <a:moveTo>
                  <a:pt x="0" y="0"/>
                </a:moveTo>
                <a:lnTo>
                  <a:pt x="49545" y="218"/>
                </a:lnTo>
                <a:lnTo>
                  <a:pt x="99185" y="636"/>
                </a:lnTo>
                <a:lnTo>
                  <a:pt x="149013" y="1420"/>
                </a:lnTo>
                <a:lnTo>
                  <a:pt x="199123" y="2732"/>
                </a:lnTo>
                <a:lnTo>
                  <a:pt x="249609" y="4738"/>
                </a:lnTo>
                <a:lnTo>
                  <a:pt x="300566" y="7601"/>
                </a:lnTo>
                <a:lnTo>
                  <a:pt x="352087" y="11487"/>
                </a:lnTo>
                <a:lnTo>
                  <a:pt x="404267" y="16559"/>
                </a:lnTo>
                <a:lnTo>
                  <a:pt x="457199" y="22981"/>
                </a:lnTo>
                <a:lnTo>
                  <a:pt x="505504" y="29751"/>
                </a:lnTo>
                <a:lnTo>
                  <a:pt x="554384" y="37227"/>
                </a:lnTo>
                <a:lnTo>
                  <a:pt x="603805" y="45475"/>
                </a:lnTo>
                <a:lnTo>
                  <a:pt x="653733" y="54561"/>
                </a:lnTo>
                <a:lnTo>
                  <a:pt x="704133" y="64549"/>
                </a:lnTo>
                <a:lnTo>
                  <a:pt x="754973" y="75504"/>
                </a:lnTo>
                <a:lnTo>
                  <a:pt x="806217" y="87492"/>
                </a:lnTo>
                <a:lnTo>
                  <a:pt x="857833" y="100577"/>
                </a:lnTo>
                <a:lnTo>
                  <a:pt x="909785" y="114825"/>
                </a:lnTo>
                <a:lnTo>
                  <a:pt x="962040" y="130301"/>
                </a:lnTo>
                <a:lnTo>
                  <a:pt x="1005378" y="142364"/>
                </a:lnTo>
                <a:lnTo>
                  <a:pt x="1048246" y="152379"/>
                </a:lnTo>
                <a:lnTo>
                  <a:pt x="1090889" y="161280"/>
                </a:lnTo>
                <a:lnTo>
                  <a:pt x="1133552" y="169998"/>
                </a:lnTo>
                <a:lnTo>
                  <a:pt x="1176479" y="179464"/>
                </a:lnTo>
                <a:lnTo>
                  <a:pt x="1219916" y="190610"/>
                </a:lnTo>
                <a:lnTo>
                  <a:pt x="1264107" y="204368"/>
                </a:lnTo>
                <a:lnTo>
                  <a:pt x="1309297" y="221669"/>
                </a:lnTo>
                <a:lnTo>
                  <a:pt x="1355732" y="243446"/>
                </a:lnTo>
                <a:lnTo>
                  <a:pt x="1403655" y="270629"/>
                </a:lnTo>
                <a:lnTo>
                  <a:pt x="1453313" y="304150"/>
                </a:lnTo>
                <a:lnTo>
                  <a:pt x="1504949" y="344942"/>
                </a:lnTo>
                <a:lnTo>
                  <a:pt x="1534188" y="370619"/>
                </a:lnTo>
                <a:lnTo>
                  <a:pt x="1564349" y="398765"/>
                </a:lnTo>
                <a:lnTo>
                  <a:pt x="1595345" y="429200"/>
                </a:lnTo>
                <a:lnTo>
                  <a:pt x="1627091" y="461743"/>
                </a:lnTo>
                <a:lnTo>
                  <a:pt x="1659500" y="496217"/>
                </a:lnTo>
                <a:lnTo>
                  <a:pt x="1692488" y="532439"/>
                </a:lnTo>
                <a:lnTo>
                  <a:pt x="1725968" y="570232"/>
                </a:lnTo>
                <a:lnTo>
                  <a:pt x="1759855" y="609415"/>
                </a:lnTo>
                <a:lnTo>
                  <a:pt x="1794062" y="649809"/>
                </a:lnTo>
                <a:lnTo>
                  <a:pt x="1828503" y="691233"/>
                </a:lnTo>
                <a:lnTo>
                  <a:pt x="1863093" y="733509"/>
                </a:lnTo>
                <a:lnTo>
                  <a:pt x="1897746" y="776456"/>
                </a:lnTo>
                <a:lnTo>
                  <a:pt x="1932377" y="819895"/>
                </a:lnTo>
                <a:lnTo>
                  <a:pt x="1966898" y="863646"/>
                </a:lnTo>
                <a:lnTo>
                  <a:pt x="2001225" y="907530"/>
                </a:lnTo>
                <a:lnTo>
                  <a:pt x="2035271" y="951366"/>
                </a:lnTo>
                <a:lnTo>
                  <a:pt x="2068951" y="994975"/>
                </a:lnTo>
                <a:lnTo>
                  <a:pt x="2102179" y="1038177"/>
                </a:lnTo>
                <a:lnTo>
                  <a:pt x="2134868" y="1080793"/>
                </a:lnTo>
                <a:lnTo>
                  <a:pt x="2166934" y="1122643"/>
                </a:lnTo>
                <a:lnTo>
                  <a:pt x="2198289" y="1163547"/>
                </a:lnTo>
                <a:lnTo>
                  <a:pt x="2228849" y="1203325"/>
                </a:lnTo>
                <a:lnTo>
                  <a:pt x="2260205" y="1244362"/>
                </a:lnTo>
                <a:lnTo>
                  <a:pt x="2291147" y="1285427"/>
                </a:lnTo>
                <a:lnTo>
                  <a:pt x="2321699" y="1326518"/>
                </a:lnTo>
                <a:lnTo>
                  <a:pt x="2351880" y="1367635"/>
                </a:lnTo>
                <a:lnTo>
                  <a:pt x="2381713" y="1408777"/>
                </a:lnTo>
                <a:lnTo>
                  <a:pt x="2411218" y="1449942"/>
                </a:lnTo>
                <a:lnTo>
                  <a:pt x="2440417" y="1491130"/>
                </a:lnTo>
                <a:lnTo>
                  <a:pt x="2469331" y="1532339"/>
                </a:lnTo>
                <a:lnTo>
                  <a:pt x="2497981" y="1573568"/>
                </a:lnTo>
                <a:lnTo>
                  <a:pt x="2526388" y="1614816"/>
                </a:lnTo>
                <a:lnTo>
                  <a:pt x="2554574" y="1656082"/>
                </a:lnTo>
                <a:lnTo>
                  <a:pt x="2582560" y="1697364"/>
                </a:lnTo>
                <a:lnTo>
                  <a:pt x="2610368" y="1738662"/>
                </a:lnTo>
                <a:lnTo>
                  <a:pt x="2638017" y="1779974"/>
                </a:lnTo>
                <a:lnTo>
                  <a:pt x="2665531" y="1821300"/>
                </a:lnTo>
                <a:lnTo>
                  <a:pt x="2692929" y="1862638"/>
                </a:lnTo>
                <a:lnTo>
                  <a:pt x="2720234" y="1903987"/>
                </a:lnTo>
                <a:lnTo>
                  <a:pt x="2747466" y="1945345"/>
                </a:lnTo>
                <a:lnTo>
                  <a:pt x="2774647" y="1986713"/>
                </a:lnTo>
                <a:lnTo>
                  <a:pt x="2801798" y="2028088"/>
                </a:lnTo>
                <a:lnTo>
                  <a:pt x="2828940" y="206947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181232" y="2701790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25" baseline="16975" dirty="0">
                <a:latin typeface="Arial"/>
                <a:cs typeface="Arial"/>
              </a:rPr>
              <a:t>V</a:t>
            </a:r>
            <a:r>
              <a:rPr sz="1200" spc="-150" dirty="0">
                <a:latin typeface="Arial"/>
                <a:cs typeface="Arial"/>
              </a:rPr>
              <a:t>DD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25" dirty="0">
                <a:latin typeface="Arial"/>
                <a:cs typeface="Arial"/>
              </a:rPr>
              <a:t>–</a:t>
            </a:r>
            <a:r>
              <a:rPr sz="2700" spc="-187" baseline="16975" dirty="0">
                <a:latin typeface="Arial"/>
                <a:cs typeface="Arial"/>
              </a:rPr>
              <a:t>V</a:t>
            </a:r>
            <a:r>
              <a:rPr sz="1200" spc="-125" dirty="0"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259324" y="188975"/>
            <a:ext cx="76200" cy="2343150"/>
          </a:xfrm>
          <a:custGeom>
            <a:avLst/>
            <a:gdLst/>
            <a:ahLst/>
            <a:cxnLst/>
            <a:rect l="l" t="t" r="r" b="b"/>
            <a:pathLst>
              <a:path w="76200" h="2343150">
                <a:moveTo>
                  <a:pt x="42915" y="63367"/>
                </a:moveTo>
                <a:lnTo>
                  <a:pt x="33406" y="63367"/>
                </a:lnTo>
                <a:lnTo>
                  <a:pt x="33406" y="2343028"/>
                </a:lnTo>
                <a:lnTo>
                  <a:pt x="42915" y="2343028"/>
                </a:lnTo>
                <a:lnTo>
                  <a:pt x="42915" y="63367"/>
                </a:lnTo>
                <a:close/>
              </a:path>
              <a:path w="76200" h="2343150">
                <a:moveTo>
                  <a:pt x="38100" y="0"/>
                </a:moveTo>
                <a:lnTo>
                  <a:pt x="0" y="76200"/>
                </a:lnTo>
                <a:lnTo>
                  <a:pt x="33406" y="76200"/>
                </a:lnTo>
                <a:lnTo>
                  <a:pt x="33406" y="63367"/>
                </a:lnTo>
                <a:lnTo>
                  <a:pt x="69783" y="63367"/>
                </a:lnTo>
                <a:lnTo>
                  <a:pt x="38100" y="0"/>
                </a:lnTo>
                <a:close/>
              </a:path>
              <a:path w="76200" h="2343150">
                <a:moveTo>
                  <a:pt x="69783" y="63367"/>
                </a:moveTo>
                <a:lnTo>
                  <a:pt x="42915" y="63367"/>
                </a:lnTo>
                <a:lnTo>
                  <a:pt x="42915" y="76200"/>
                </a:lnTo>
                <a:lnTo>
                  <a:pt x="76200" y="76200"/>
                </a:lnTo>
                <a:lnTo>
                  <a:pt x="69783" y="63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16474" y="2497195"/>
            <a:ext cx="3324860" cy="76200"/>
          </a:xfrm>
          <a:custGeom>
            <a:avLst/>
            <a:gdLst/>
            <a:ahLst/>
            <a:cxnLst/>
            <a:rect l="l" t="t" r="r" b="b"/>
            <a:pathLst>
              <a:path w="3324859" h="76200">
                <a:moveTo>
                  <a:pt x="3248040" y="0"/>
                </a:moveTo>
                <a:lnTo>
                  <a:pt x="3248040" y="76200"/>
                </a:lnTo>
                <a:lnTo>
                  <a:pt x="3314852" y="42793"/>
                </a:lnTo>
                <a:lnTo>
                  <a:pt x="3260841" y="42793"/>
                </a:lnTo>
                <a:lnTo>
                  <a:pt x="3260841" y="33284"/>
                </a:lnTo>
                <a:lnTo>
                  <a:pt x="3314608" y="33284"/>
                </a:lnTo>
                <a:lnTo>
                  <a:pt x="3248040" y="0"/>
                </a:lnTo>
                <a:close/>
              </a:path>
              <a:path w="3324859" h="76200">
                <a:moveTo>
                  <a:pt x="3248040" y="33284"/>
                </a:moveTo>
                <a:lnTo>
                  <a:pt x="0" y="33284"/>
                </a:lnTo>
                <a:lnTo>
                  <a:pt x="0" y="42793"/>
                </a:lnTo>
                <a:lnTo>
                  <a:pt x="3248040" y="42793"/>
                </a:lnTo>
                <a:lnTo>
                  <a:pt x="3248040" y="33284"/>
                </a:lnTo>
                <a:close/>
              </a:path>
              <a:path w="3324859" h="76200">
                <a:moveTo>
                  <a:pt x="3314608" y="33284"/>
                </a:moveTo>
                <a:lnTo>
                  <a:pt x="3260841" y="33284"/>
                </a:lnTo>
                <a:lnTo>
                  <a:pt x="3260841" y="42793"/>
                </a:lnTo>
                <a:lnTo>
                  <a:pt x="3314852" y="42793"/>
                </a:lnTo>
                <a:lnTo>
                  <a:pt x="3324240" y="38100"/>
                </a:lnTo>
                <a:lnTo>
                  <a:pt x="3314608" y="33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64323" y="1192286"/>
            <a:ext cx="943610" cy="1371600"/>
          </a:xfrm>
          <a:custGeom>
            <a:avLst/>
            <a:gdLst/>
            <a:ahLst/>
            <a:cxnLst/>
            <a:rect l="l" t="t" r="r" b="b"/>
            <a:pathLst>
              <a:path w="943609" h="1371600">
                <a:moveTo>
                  <a:pt x="0" y="0"/>
                </a:moveTo>
                <a:lnTo>
                  <a:pt x="38873" y="1143"/>
                </a:lnTo>
                <a:lnTo>
                  <a:pt x="77346" y="4546"/>
                </a:lnTo>
                <a:lnTo>
                  <a:pt x="115389" y="10163"/>
                </a:lnTo>
                <a:lnTo>
                  <a:pt x="152971" y="17949"/>
                </a:lnTo>
                <a:lnTo>
                  <a:pt x="190063" y="27863"/>
                </a:lnTo>
                <a:lnTo>
                  <a:pt x="226632" y="39858"/>
                </a:lnTo>
                <a:lnTo>
                  <a:pt x="262651" y="53890"/>
                </a:lnTo>
                <a:lnTo>
                  <a:pt x="298087" y="69917"/>
                </a:lnTo>
                <a:lnTo>
                  <a:pt x="332910" y="87893"/>
                </a:lnTo>
                <a:lnTo>
                  <a:pt x="367091" y="107775"/>
                </a:lnTo>
                <a:lnTo>
                  <a:pt x="400599" y="129518"/>
                </a:lnTo>
                <a:lnTo>
                  <a:pt x="433403" y="153078"/>
                </a:lnTo>
                <a:lnTo>
                  <a:pt x="465474" y="178412"/>
                </a:lnTo>
                <a:lnTo>
                  <a:pt x="496780" y="205474"/>
                </a:lnTo>
                <a:lnTo>
                  <a:pt x="527292" y="234222"/>
                </a:lnTo>
                <a:lnTo>
                  <a:pt x="556979" y="264610"/>
                </a:lnTo>
                <a:lnTo>
                  <a:pt x="585811" y="296595"/>
                </a:lnTo>
                <a:lnTo>
                  <a:pt x="613757" y="330132"/>
                </a:lnTo>
                <a:lnTo>
                  <a:pt x="640787" y="365178"/>
                </a:lnTo>
                <a:lnTo>
                  <a:pt x="666871" y="401688"/>
                </a:lnTo>
                <a:lnTo>
                  <a:pt x="691979" y="439618"/>
                </a:lnTo>
                <a:lnTo>
                  <a:pt x="716080" y="478924"/>
                </a:lnTo>
                <a:lnTo>
                  <a:pt x="739143" y="519563"/>
                </a:lnTo>
                <a:lnTo>
                  <a:pt x="761139" y="561489"/>
                </a:lnTo>
                <a:lnTo>
                  <a:pt x="782037" y="604658"/>
                </a:lnTo>
                <a:lnTo>
                  <a:pt x="801806" y="649028"/>
                </a:lnTo>
                <a:lnTo>
                  <a:pt x="820417" y="694553"/>
                </a:lnTo>
                <a:lnTo>
                  <a:pt x="837839" y="741189"/>
                </a:lnTo>
                <a:lnTo>
                  <a:pt x="854041" y="788892"/>
                </a:lnTo>
                <a:lnTo>
                  <a:pt x="868994" y="837618"/>
                </a:lnTo>
                <a:lnTo>
                  <a:pt x="882667" y="887324"/>
                </a:lnTo>
                <a:lnTo>
                  <a:pt x="895029" y="937964"/>
                </a:lnTo>
                <a:lnTo>
                  <a:pt x="906050" y="989495"/>
                </a:lnTo>
                <a:lnTo>
                  <a:pt x="915701" y="1041873"/>
                </a:lnTo>
                <a:lnTo>
                  <a:pt x="923950" y="1095053"/>
                </a:lnTo>
                <a:lnTo>
                  <a:pt x="930767" y="1148992"/>
                </a:lnTo>
                <a:lnTo>
                  <a:pt x="936122" y="1203644"/>
                </a:lnTo>
                <a:lnTo>
                  <a:pt x="939985" y="1258967"/>
                </a:lnTo>
                <a:lnTo>
                  <a:pt x="942325" y="1314916"/>
                </a:lnTo>
                <a:lnTo>
                  <a:pt x="943112" y="137144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11836" y="1039886"/>
            <a:ext cx="1952625" cy="152400"/>
          </a:xfrm>
          <a:custGeom>
            <a:avLst/>
            <a:gdLst/>
            <a:ahLst/>
            <a:cxnLst/>
            <a:rect l="l" t="t" r="r" b="b"/>
            <a:pathLst>
              <a:path w="1952625" h="152400">
                <a:moveTo>
                  <a:pt x="1952609" y="152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97423" y="2468636"/>
            <a:ext cx="635" cy="66675"/>
          </a:xfrm>
          <a:custGeom>
            <a:avLst/>
            <a:gdLst/>
            <a:ahLst/>
            <a:cxnLst/>
            <a:rect l="l" t="t" r="r" b="b"/>
            <a:pathLst>
              <a:path w="635" h="66675">
                <a:moveTo>
                  <a:pt x="121" y="0"/>
                </a:moveTo>
                <a:lnTo>
                  <a:pt x="0" y="666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83423" y="2487686"/>
            <a:ext cx="635" cy="66675"/>
          </a:xfrm>
          <a:custGeom>
            <a:avLst/>
            <a:gdLst/>
            <a:ahLst/>
            <a:cxnLst/>
            <a:rect l="l" t="t" r="r" b="b"/>
            <a:pathLst>
              <a:path w="634" h="66675">
                <a:moveTo>
                  <a:pt x="121" y="0"/>
                </a:moveTo>
                <a:lnTo>
                  <a:pt x="0" y="666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69073" y="2468636"/>
            <a:ext cx="635" cy="66675"/>
          </a:xfrm>
          <a:custGeom>
            <a:avLst/>
            <a:gdLst/>
            <a:ahLst/>
            <a:cxnLst/>
            <a:rect l="l" t="t" r="r" b="b"/>
            <a:pathLst>
              <a:path w="634" h="66675">
                <a:moveTo>
                  <a:pt x="121" y="0"/>
                </a:moveTo>
                <a:lnTo>
                  <a:pt x="0" y="666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59473" y="2478146"/>
            <a:ext cx="635" cy="67310"/>
          </a:xfrm>
          <a:custGeom>
            <a:avLst/>
            <a:gdLst/>
            <a:ahLst/>
            <a:cxnLst/>
            <a:rect l="l" t="t" r="r" b="b"/>
            <a:pathLst>
              <a:path w="635" h="67310">
                <a:moveTo>
                  <a:pt x="121" y="0"/>
                </a:moveTo>
                <a:lnTo>
                  <a:pt x="0" y="6669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59414" y="2487686"/>
            <a:ext cx="635" cy="66675"/>
          </a:xfrm>
          <a:custGeom>
            <a:avLst/>
            <a:gdLst/>
            <a:ahLst/>
            <a:cxnLst/>
            <a:rect l="l" t="t" r="r" b="b"/>
            <a:pathLst>
              <a:path w="635" h="66675">
                <a:moveTo>
                  <a:pt x="121" y="0"/>
                </a:moveTo>
                <a:lnTo>
                  <a:pt x="0" y="666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59436" y="298459"/>
            <a:ext cx="228600" cy="2247900"/>
          </a:xfrm>
          <a:custGeom>
            <a:avLst/>
            <a:gdLst/>
            <a:ahLst/>
            <a:cxnLst/>
            <a:rect l="l" t="t" r="r" b="b"/>
            <a:pathLst>
              <a:path w="228600" h="2247900">
                <a:moveTo>
                  <a:pt x="0" y="2247900"/>
                </a:moveTo>
                <a:lnTo>
                  <a:pt x="228600" y="2247900"/>
                </a:lnTo>
                <a:lnTo>
                  <a:pt x="228600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2000" y="1371600"/>
            <a:ext cx="1066800" cy="1440180"/>
          </a:xfrm>
          <a:custGeom>
            <a:avLst/>
            <a:gdLst/>
            <a:ahLst/>
            <a:cxnLst/>
            <a:rect l="l" t="t" r="r" b="b"/>
            <a:pathLst>
              <a:path w="1066800" h="1440180">
                <a:moveTo>
                  <a:pt x="1066799" y="0"/>
                </a:moveTo>
                <a:lnTo>
                  <a:pt x="1025880" y="1039"/>
                </a:lnTo>
                <a:lnTo>
                  <a:pt x="985351" y="4134"/>
                </a:lnTo>
                <a:lnTo>
                  <a:pt x="945238" y="9245"/>
                </a:lnTo>
                <a:lnTo>
                  <a:pt x="905570" y="16337"/>
                </a:lnTo>
                <a:lnTo>
                  <a:pt x="866375" y="25371"/>
                </a:lnTo>
                <a:lnTo>
                  <a:pt x="827680" y="36311"/>
                </a:lnTo>
                <a:lnTo>
                  <a:pt x="789513" y="49120"/>
                </a:lnTo>
                <a:lnTo>
                  <a:pt x="751900" y="63759"/>
                </a:lnTo>
                <a:lnTo>
                  <a:pt x="714871" y="80192"/>
                </a:lnTo>
                <a:lnTo>
                  <a:pt x="678453" y="98381"/>
                </a:lnTo>
                <a:lnTo>
                  <a:pt x="642672" y="118289"/>
                </a:lnTo>
                <a:lnTo>
                  <a:pt x="607558" y="139879"/>
                </a:lnTo>
                <a:lnTo>
                  <a:pt x="573137" y="163113"/>
                </a:lnTo>
                <a:lnTo>
                  <a:pt x="539437" y="187955"/>
                </a:lnTo>
                <a:lnTo>
                  <a:pt x="506486" y="214367"/>
                </a:lnTo>
                <a:lnTo>
                  <a:pt x="474311" y="242311"/>
                </a:lnTo>
                <a:lnTo>
                  <a:pt x="442940" y="271751"/>
                </a:lnTo>
                <a:lnTo>
                  <a:pt x="412401" y="302649"/>
                </a:lnTo>
                <a:lnTo>
                  <a:pt x="382721" y="334968"/>
                </a:lnTo>
                <a:lnTo>
                  <a:pt x="353928" y="368670"/>
                </a:lnTo>
                <a:lnTo>
                  <a:pt x="326049" y="403719"/>
                </a:lnTo>
                <a:lnTo>
                  <a:pt x="299112" y="440076"/>
                </a:lnTo>
                <a:lnTo>
                  <a:pt x="273145" y="477705"/>
                </a:lnTo>
                <a:lnTo>
                  <a:pt x="248176" y="516569"/>
                </a:lnTo>
                <a:lnTo>
                  <a:pt x="224231" y="556630"/>
                </a:lnTo>
                <a:lnTo>
                  <a:pt x="201340" y="597850"/>
                </a:lnTo>
                <a:lnTo>
                  <a:pt x="179528" y="640194"/>
                </a:lnTo>
                <a:lnTo>
                  <a:pt x="158824" y="683622"/>
                </a:lnTo>
                <a:lnTo>
                  <a:pt x="139256" y="728099"/>
                </a:lnTo>
                <a:lnTo>
                  <a:pt x="120851" y="773586"/>
                </a:lnTo>
                <a:lnTo>
                  <a:pt x="103636" y="820047"/>
                </a:lnTo>
                <a:lnTo>
                  <a:pt x="87640" y="867444"/>
                </a:lnTo>
                <a:lnTo>
                  <a:pt x="72890" y="915740"/>
                </a:lnTo>
                <a:lnTo>
                  <a:pt x="59414" y="964897"/>
                </a:lnTo>
                <a:lnTo>
                  <a:pt x="47239" y="1014879"/>
                </a:lnTo>
                <a:lnTo>
                  <a:pt x="36393" y="1065648"/>
                </a:lnTo>
                <a:lnTo>
                  <a:pt x="26903" y="1117167"/>
                </a:lnTo>
                <a:lnTo>
                  <a:pt x="18798" y="1169398"/>
                </a:lnTo>
                <a:lnTo>
                  <a:pt x="12104" y="1222304"/>
                </a:lnTo>
                <a:lnTo>
                  <a:pt x="6850" y="1275848"/>
                </a:lnTo>
                <a:lnTo>
                  <a:pt x="3062" y="1329993"/>
                </a:lnTo>
                <a:lnTo>
                  <a:pt x="770" y="1384701"/>
                </a:lnTo>
                <a:lnTo>
                  <a:pt x="0" y="1439936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1525" y="1874885"/>
            <a:ext cx="658495" cy="902335"/>
          </a:xfrm>
          <a:custGeom>
            <a:avLst/>
            <a:gdLst/>
            <a:ahLst/>
            <a:cxnLst/>
            <a:rect l="l" t="t" r="r" b="b"/>
            <a:pathLst>
              <a:path w="658494" h="902335">
                <a:moveTo>
                  <a:pt x="658236" y="0"/>
                </a:moveTo>
                <a:lnTo>
                  <a:pt x="615619" y="6427"/>
                </a:lnTo>
                <a:lnTo>
                  <a:pt x="573845" y="15855"/>
                </a:lnTo>
                <a:lnTo>
                  <a:pt x="532982" y="28193"/>
                </a:lnTo>
                <a:lnTo>
                  <a:pt x="493097" y="43346"/>
                </a:lnTo>
                <a:lnTo>
                  <a:pt x="454258" y="61223"/>
                </a:lnTo>
                <a:lnTo>
                  <a:pt x="416533" y="81731"/>
                </a:lnTo>
                <a:lnTo>
                  <a:pt x="379989" y="104778"/>
                </a:lnTo>
                <a:lnTo>
                  <a:pt x="344693" y="130270"/>
                </a:lnTo>
                <a:lnTo>
                  <a:pt x="310715" y="158114"/>
                </a:lnTo>
                <a:lnTo>
                  <a:pt x="278120" y="188220"/>
                </a:lnTo>
                <a:lnTo>
                  <a:pt x="246976" y="220493"/>
                </a:lnTo>
                <a:lnTo>
                  <a:pt x="217352" y="254841"/>
                </a:lnTo>
                <a:lnTo>
                  <a:pt x="189315" y="291171"/>
                </a:lnTo>
                <a:lnTo>
                  <a:pt x="162933" y="329391"/>
                </a:lnTo>
                <a:lnTo>
                  <a:pt x="138272" y="369409"/>
                </a:lnTo>
                <a:lnTo>
                  <a:pt x="115401" y="411131"/>
                </a:lnTo>
                <a:lnTo>
                  <a:pt x="94388" y="454465"/>
                </a:lnTo>
                <a:lnTo>
                  <a:pt x="75299" y="499318"/>
                </a:lnTo>
                <a:lnTo>
                  <a:pt x="58203" y="545598"/>
                </a:lnTo>
                <a:lnTo>
                  <a:pt x="43167" y="593211"/>
                </a:lnTo>
                <a:lnTo>
                  <a:pt x="30258" y="642066"/>
                </a:lnTo>
                <a:lnTo>
                  <a:pt x="19546" y="692070"/>
                </a:lnTo>
                <a:lnTo>
                  <a:pt x="11096" y="743130"/>
                </a:lnTo>
                <a:lnTo>
                  <a:pt x="4976" y="795153"/>
                </a:lnTo>
                <a:lnTo>
                  <a:pt x="1255" y="848048"/>
                </a:lnTo>
                <a:lnTo>
                  <a:pt x="0" y="90172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1525" y="2570104"/>
            <a:ext cx="402590" cy="206375"/>
          </a:xfrm>
          <a:custGeom>
            <a:avLst/>
            <a:gdLst/>
            <a:ahLst/>
            <a:cxnLst/>
            <a:rect l="l" t="t" r="r" b="b"/>
            <a:pathLst>
              <a:path w="402590" h="206375">
                <a:moveTo>
                  <a:pt x="402311" y="0"/>
                </a:moveTo>
                <a:lnTo>
                  <a:pt x="335002" y="6461"/>
                </a:lnTo>
                <a:lnTo>
                  <a:pt x="271906" y="17001"/>
                </a:lnTo>
                <a:lnTo>
                  <a:pt x="213701" y="31270"/>
                </a:lnTo>
                <a:lnTo>
                  <a:pt x="161063" y="48922"/>
                </a:lnTo>
                <a:lnTo>
                  <a:pt x="114667" y="69608"/>
                </a:lnTo>
                <a:lnTo>
                  <a:pt x="75190" y="92981"/>
                </a:lnTo>
                <a:lnTo>
                  <a:pt x="43309" y="118692"/>
                </a:lnTo>
                <a:lnTo>
                  <a:pt x="5037" y="175739"/>
                </a:lnTo>
                <a:lnTo>
                  <a:pt x="0" y="20638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1575" y="2509906"/>
            <a:ext cx="2524125" cy="57150"/>
          </a:xfrm>
          <a:custGeom>
            <a:avLst/>
            <a:gdLst/>
            <a:ahLst/>
            <a:cxnLst/>
            <a:rect l="l" t="t" r="r" b="b"/>
            <a:pathLst>
              <a:path w="2524125" h="57150">
                <a:moveTo>
                  <a:pt x="0" y="57149"/>
                </a:moveTo>
                <a:lnTo>
                  <a:pt x="25241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0575" y="2255763"/>
            <a:ext cx="506730" cy="483234"/>
          </a:xfrm>
          <a:custGeom>
            <a:avLst/>
            <a:gdLst/>
            <a:ahLst/>
            <a:cxnLst/>
            <a:rect l="l" t="t" r="r" b="b"/>
            <a:pathLst>
              <a:path w="506730" h="483235">
                <a:moveTo>
                  <a:pt x="506598" y="0"/>
                </a:moveTo>
                <a:lnTo>
                  <a:pt x="451996" y="11577"/>
                </a:lnTo>
                <a:lnTo>
                  <a:pt x="399613" y="26434"/>
                </a:lnTo>
                <a:lnTo>
                  <a:pt x="349630" y="44398"/>
                </a:lnTo>
                <a:lnTo>
                  <a:pt x="302225" y="65298"/>
                </a:lnTo>
                <a:lnTo>
                  <a:pt x="257580" y="88961"/>
                </a:lnTo>
                <a:lnTo>
                  <a:pt x="215873" y="115218"/>
                </a:lnTo>
                <a:lnTo>
                  <a:pt x="177285" y="143895"/>
                </a:lnTo>
                <a:lnTo>
                  <a:pt x="141995" y="174821"/>
                </a:lnTo>
                <a:lnTo>
                  <a:pt x="110183" y="207826"/>
                </a:lnTo>
                <a:lnTo>
                  <a:pt x="82030" y="242736"/>
                </a:lnTo>
                <a:lnTo>
                  <a:pt x="57714" y="279381"/>
                </a:lnTo>
                <a:lnTo>
                  <a:pt x="37417" y="317589"/>
                </a:lnTo>
                <a:lnTo>
                  <a:pt x="21316" y="357189"/>
                </a:lnTo>
                <a:lnTo>
                  <a:pt x="9594" y="398008"/>
                </a:lnTo>
                <a:lnTo>
                  <a:pt x="2428" y="439876"/>
                </a:lnTo>
                <a:lnTo>
                  <a:pt x="0" y="48262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95400" y="2119365"/>
            <a:ext cx="2400300" cy="133350"/>
          </a:xfrm>
          <a:custGeom>
            <a:avLst/>
            <a:gdLst/>
            <a:ahLst/>
            <a:cxnLst/>
            <a:rect l="l" t="t" r="r" b="b"/>
            <a:pathLst>
              <a:path w="2400300" h="133350">
                <a:moveTo>
                  <a:pt x="0" y="133349"/>
                </a:moveTo>
                <a:lnTo>
                  <a:pt x="24002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38275" y="1709806"/>
            <a:ext cx="2276475" cy="152400"/>
          </a:xfrm>
          <a:custGeom>
            <a:avLst/>
            <a:gdLst/>
            <a:ahLst/>
            <a:cxnLst/>
            <a:rect l="l" t="t" r="r" b="b"/>
            <a:pathLst>
              <a:path w="2276475" h="152400">
                <a:moveTo>
                  <a:pt x="0" y="152399"/>
                </a:moveTo>
                <a:lnTo>
                  <a:pt x="22764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04975" y="1252606"/>
            <a:ext cx="1952625" cy="152400"/>
          </a:xfrm>
          <a:custGeom>
            <a:avLst/>
            <a:gdLst/>
            <a:ahLst/>
            <a:cxnLst/>
            <a:rect l="l" t="t" r="r" b="b"/>
            <a:pathLst>
              <a:path w="1952625" h="152400">
                <a:moveTo>
                  <a:pt x="0" y="152399"/>
                </a:moveTo>
                <a:lnTo>
                  <a:pt x="1952624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0575" y="887333"/>
            <a:ext cx="868044" cy="1870710"/>
          </a:xfrm>
          <a:custGeom>
            <a:avLst/>
            <a:gdLst/>
            <a:ahLst/>
            <a:cxnLst/>
            <a:rect l="l" t="t" r="r" b="b"/>
            <a:pathLst>
              <a:path w="868044" h="1870710">
                <a:moveTo>
                  <a:pt x="867668" y="0"/>
                </a:moveTo>
                <a:lnTo>
                  <a:pt x="805750" y="13925"/>
                </a:lnTo>
                <a:lnTo>
                  <a:pt x="745175" y="35582"/>
                </a:lnTo>
                <a:lnTo>
                  <a:pt x="686065" y="64704"/>
                </a:lnTo>
                <a:lnTo>
                  <a:pt x="628543" y="101027"/>
                </a:lnTo>
                <a:lnTo>
                  <a:pt x="572731" y="144288"/>
                </a:lnTo>
                <a:lnTo>
                  <a:pt x="518752" y="194222"/>
                </a:lnTo>
                <a:lnTo>
                  <a:pt x="466729" y="250565"/>
                </a:lnTo>
                <a:lnTo>
                  <a:pt x="441490" y="281057"/>
                </a:lnTo>
                <a:lnTo>
                  <a:pt x="416785" y="313052"/>
                </a:lnTo>
                <a:lnTo>
                  <a:pt x="392630" y="346518"/>
                </a:lnTo>
                <a:lnTo>
                  <a:pt x="369042" y="381420"/>
                </a:lnTo>
                <a:lnTo>
                  <a:pt x="346034" y="417726"/>
                </a:lnTo>
                <a:lnTo>
                  <a:pt x="323623" y="455404"/>
                </a:lnTo>
                <a:lnTo>
                  <a:pt x="301823" y="494419"/>
                </a:lnTo>
                <a:lnTo>
                  <a:pt x="280650" y="534739"/>
                </a:lnTo>
                <a:lnTo>
                  <a:pt x="260120" y="576331"/>
                </a:lnTo>
                <a:lnTo>
                  <a:pt x="240248" y="619162"/>
                </a:lnTo>
                <a:lnTo>
                  <a:pt x="221048" y="663199"/>
                </a:lnTo>
                <a:lnTo>
                  <a:pt x="202537" y="708409"/>
                </a:lnTo>
                <a:lnTo>
                  <a:pt x="184730" y="754758"/>
                </a:lnTo>
                <a:lnTo>
                  <a:pt x="167642" y="802214"/>
                </a:lnTo>
                <a:lnTo>
                  <a:pt x="151288" y="850744"/>
                </a:lnTo>
                <a:lnTo>
                  <a:pt x="135684" y="900314"/>
                </a:lnTo>
                <a:lnTo>
                  <a:pt x="120845" y="950892"/>
                </a:lnTo>
                <a:lnTo>
                  <a:pt x="106787" y="1002445"/>
                </a:lnTo>
                <a:lnTo>
                  <a:pt x="93525" y="1054939"/>
                </a:lnTo>
                <a:lnTo>
                  <a:pt x="81073" y="1108342"/>
                </a:lnTo>
                <a:lnTo>
                  <a:pt x="69448" y="1162620"/>
                </a:lnTo>
                <a:lnTo>
                  <a:pt x="58665" y="1217740"/>
                </a:lnTo>
                <a:lnTo>
                  <a:pt x="48739" y="1273670"/>
                </a:lnTo>
                <a:lnTo>
                  <a:pt x="39686" y="1330377"/>
                </a:lnTo>
                <a:lnTo>
                  <a:pt x="31520" y="1387827"/>
                </a:lnTo>
                <a:lnTo>
                  <a:pt x="24258" y="1445987"/>
                </a:lnTo>
                <a:lnTo>
                  <a:pt x="17914" y="1504824"/>
                </a:lnTo>
                <a:lnTo>
                  <a:pt x="12504" y="1564306"/>
                </a:lnTo>
                <a:lnTo>
                  <a:pt x="8043" y="1624399"/>
                </a:lnTo>
                <a:lnTo>
                  <a:pt x="4547" y="1685070"/>
                </a:lnTo>
                <a:lnTo>
                  <a:pt x="2031" y="1746286"/>
                </a:lnTo>
                <a:lnTo>
                  <a:pt x="510" y="1808014"/>
                </a:lnTo>
                <a:lnTo>
                  <a:pt x="0" y="187022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47825" y="700156"/>
            <a:ext cx="2038985" cy="190500"/>
          </a:xfrm>
          <a:custGeom>
            <a:avLst/>
            <a:gdLst/>
            <a:ahLst/>
            <a:cxnLst/>
            <a:rect l="l" t="t" r="r" b="b"/>
            <a:pathLst>
              <a:path w="2038985" h="190500">
                <a:moveTo>
                  <a:pt x="0" y="190499"/>
                </a:moveTo>
                <a:lnTo>
                  <a:pt x="203836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3900" y="404865"/>
            <a:ext cx="76200" cy="2343150"/>
          </a:xfrm>
          <a:custGeom>
            <a:avLst/>
            <a:gdLst/>
            <a:ahLst/>
            <a:cxnLst/>
            <a:rect l="l" t="t" r="r" b="b"/>
            <a:pathLst>
              <a:path w="76200" h="2343150">
                <a:moveTo>
                  <a:pt x="42864" y="63520"/>
                </a:moveTo>
                <a:lnTo>
                  <a:pt x="33339" y="63520"/>
                </a:lnTo>
                <a:lnTo>
                  <a:pt x="33339" y="2343028"/>
                </a:lnTo>
                <a:lnTo>
                  <a:pt x="42864" y="2343028"/>
                </a:lnTo>
                <a:lnTo>
                  <a:pt x="42864" y="63520"/>
                </a:lnTo>
                <a:close/>
              </a:path>
              <a:path w="76200" h="2343150">
                <a:moveTo>
                  <a:pt x="38100" y="0"/>
                </a:moveTo>
                <a:lnTo>
                  <a:pt x="0" y="76200"/>
                </a:lnTo>
                <a:lnTo>
                  <a:pt x="33339" y="76200"/>
                </a:lnTo>
                <a:lnTo>
                  <a:pt x="33339" y="63520"/>
                </a:lnTo>
                <a:lnTo>
                  <a:pt x="69860" y="63520"/>
                </a:lnTo>
                <a:lnTo>
                  <a:pt x="38100" y="0"/>
                </a:lnTo>
                <a:close/>
              </a:path>
              <a:path w="76200" h="2343150">
                <a:moveTo>
                  <a:pt x="69860" y="63520"/>
                </a:moveTo>
                <a:lnTo>
                  <a:pt x="42864" y="63520"/>
                </a:lnTo>
                <a:lnTo>
                  <a:pt x="42864" y="76200"/>
                </a:lnTo>
                <a:lnTo>
                  <a:pt x="76200" y="76200"/>
                </a:lnTo>
                <a:lnTo>
                  <a:pt x="69860" y="6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2000" y="2709915"/>
            <a:ext cx="3086100" cy="76200"/>
          </a:xfrm>
          <a:custGeom>
            <a:avLst/>
            <a:gdLst/>
            <a:ahLst/>
            <a:cxnLst/>
            <a:rect l="l" t="t" r="r" b="b"/>
            <a:pathLst>
              <a:path w="3086100" h="76200">
                <a:moveTo>
                  <a:pt x="3009900" y="0"/>
                </a:moveTo>
                <a:lnTo>
                  <a:pt x="3009900" y="76200"/>
                </a:lnTo>
                <a:lnTo>
                  <a:pt x="3076712" y="42793"/>
                </a:lnTo>
                <a:lnTo>
                  <a:pt x="3022610" y="42793"/>
                </a:lnTo>
                <a:lnTo>
                  <a:pt x="3022610" y="33284"/>
                </a:lnTo>
                <a:lnTo>
                  <a:pt x="3076468" y="33284"/>
                </a:lnTo>
                <a:lnTo>
                  <a:pt x="3009900" y="0"/>
                </a:lnTo>
                <a:close/>
              </a:path>
              <a:path w="3086100" h="76200">
                <a:moveTo>
                  <a:pt x="3009900" y="33284"/>
                </a:moveTo>
                <a:lnTo>
                  <a:pt x="0" y="33284"/>
                </a:lnTo>
                <a:lnTo>
                  <a:pt x="0" y="42793"/>
                </a:lnTo>
                <a:lnTo>
                  <a:pt x="3009900" y="42793"/>
                </a:lnTo>
                <a:lnTo>
                  <a:pt x="3009900" y="33284"/>
                </a:lnTo>
                <a:close/>
              </a:path>
              <a:path w="3086100" h="76200">
                <a:moveTo>
                  <a:pt x="3076468" y="33284"/>
                </a:moveTo>
                <a:lnTo>
                  <a:pt x="3022610" y="33284"/>
                </a:lnTo>
                <a:lnTo>
                  <a:pt x="3022610" y="42793"/>
                </a:lnTo>
                <a:lnTo>
                  <a:pt x="3076712" y="42793"/>
                </a:lnTo>
                <a:lnTo>
                  <a:pt x="3086100" y="38100"/>
                </a:lnTo>
                <a:lnTo>
                  <a:pt x="3076468" y="33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278694" y="802381"/>
            <a:ext cx="22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5" baseline="16975" dirty="0">
                <a:latin typeface="Arial"/>
                <a:cs typeface="Arial"/>
              </a:rPr>
              <a:t>I</a:t>
            </a:r>
            <a:r>
              <a:rPr sz="1200" spc="-80" dirty="0"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43376" y="2799699"/>
            <a:ext cx="15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63772" y="2942955"/>
            <a:ext cx="167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571890" y="2681356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85875" y="2700406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00225" y="2681356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09825" y="269086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69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09900" y="2700406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775078" y="1130930"/>
            <a:ext cx="884555" cy="1497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z="1400" spc="-114" dirty="0">
                <a:latin typeface="Arial"/>
                <a:cs typeface="Arial"/>
              </a:rPr>
              <a:t>V</a:t>
            </a:r>
            <a:r>
              <a:rPr sz="1350" spc="-172" baseline="-24691" dirty="0">
                <a:latin typeface="Arial"/>
                <a:cs typeface="Arial"/>
              </a:rPr>
              <a:t>gs</a:t>
            </a:r>
            <a:r>
              <a:rPr sz="1400" spc="-114" dirty="0">
                <a:latin typeface="Arial"/>
                <a:cs typeface="Arial"/>
              </a:rPr>
              <a:t>=0</a:t>
            </a:r>
            <a:endParaRPr sz="1400">
              <a:latin typeface="Arial"/>
              <a:cs typeface="Arial"/>
            </a:endParaRPr>
          </a:p>
          <a:p>
            <a:pPr marL="12700" marR="5080" indent="8890" algn="just">
              <a:lnSpc>
                <a:spcPct val="178600"/>
              </a:lnSpc>
              <a:spcBef>
                <a:spcPts val="894"/>
              </a:spcBef>
            </a:pPr>
            <a:r>
              <a:rPr sz="1400" spc="-90" dirty="0">
                <a:latin typeface="Arial"/>
                <a:cs typeface="Arial"/>
              </a:rPr>
              <a:t>V</a:t>
            </a:r>
            <a:r>
              <a:rPr sz="1350" spc="-135" baseline="-24691" dirty="0">
                <a:latin typeface="Arial"/>
                <a:cs typeface="Arial"/>
              </a:rPr>
              <a:t>gs</a:t>
            </a:r>
            <a:r>
              <a:rPr sz="1400" spc="-90" dirty="0">
                <a:latin typeface="Arial"/>
                <a:cs typeface="Arial"/>
              </a:rPr>
              <a:t>=-0.2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V</a:t>
            </a:r>
            <a:r>
              <a:rPr sz="1350" spc="-150" baseline="-24691" dirty="0">
                <a:latin typeface="Arial"/>
                <a:cs typeface="Arial"/>
              </a:rPr>
              <a:t>DD  </a:t>
            </a:r>
            <a:r>
              <a:rPr sz="1400" spc="-90" dirty="0">
                <a:latin typeface="Arial"/>
                <a:cs typeface="Arial"/>
              </a:rPr>
              <a:t>V</a:t>
            </a:r>
            <a:r>
              <a:rPr sz="1350" spc="-135" baseline="-24691" dirty="0">
                <a:latin typeface="Arial"/>
                <a:cs typeface="Arial"/>
              </a:rPr>
              <a:t>gs</a:t>
            </a:r>
            <a:r>
              <a:rPr sz="1400" spc="-90" dirty="0">
                <a:latin typeface="Arial"/>
                <a:cs typeface="Arial"/>
              </a:rPr>
              <a:t>=-0.4 </a:t>
            </a:r>
            <a:r>
              <a:rPr sz="1400" spc="-100" dirty="0">
                <a:latin typeface="Arial"/>
                <a:cs typeface="Arial"/>
              </a:rPr>
              <a:t>V</a:t>
            </a:r>
            <a:r>
              <a:rPr sz="1350" spc="-150" baseline="-24691" dirty="0">
                <a:latin typeface="Arial"/>
                <a:cs typeface="Arial"/>
              </a:rPr>
              <a:t>DD  </a:t>
            </a:r>
            <a:r>
              <a:rPr sz="1400" spc="-95" dirty="0">
                <a:latin typeface="Arial"/>
                <a:cs typeface="Arial"/>
              </a:rPr>
              <a:t>V</a:t>
            </a:r>
            <a:r>
              <a:rPr sz="1350" spc="-142" baseline="-24691" dirty="0">
                <a:latin typeface="Arial"/>
                <a:cs typeface="Arial"/>
              </a:rPr>
              <a:t>gs</a:t>
            </a:r>
            <a:r>
              <a:rPr sz="1400" spc="-95" dirty="0">
                <a:latin typeface="Arial"/>
                <a:cs typeface="Arial"/>
              </a:rPr>
              <a:t>=-0.6V</a:t>
            </a:r>
            <a:r>
              <a:rPr sz="1350" spc="-142" baseline="-24691" dirty="0">
                <a:latin typeface="Arial"/>
                <a:cs typeface="Arial"/>
              </a:rPr>
              <a:t>DD</a:t>
            </a:r>
            <a:endParaRPr sz="1350" baseline="-24691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176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3813174" y="232404"/>
            <a:ext cx="1207770" cy="6045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0"/>
              </a:spcBef>
            </a:pPr>
            <a:r>
              <a:rPr sz="2700" spc="-75" baseline="16975" dirty="0">
                <a:latin typeface="Arial"/>
                <a:cs typeface="Arial"/>
              </a:rPr>
              <a:t>I</a:t>
            </a:r>
            <a:r>
              <a:rPr sz="1200" spc="-80" dirty="0"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spc="-95" dirty="0">
                <a:latin typeface="Arial"/>
                <a:cs typeface="Arial"/>
              </a:rPr>
              <a:t>V</a:t>
            </a:r>
            <a:r>
              <a:rPr sz="1350" spc="-142" baseline="-24691" dirty="0">
                <a:latin typeface="Arial"/>
                <a:cs typeface="Arial"/>
              </a:rPr>
              <a:t>gs</a:t>
            </a:r>
            <a:r>
              <a:rPr sz="1400" spc="-95" dirty="0">
                <a:latin typeface="Arial"/>
                <a:cs typeface="Arial"/>
              </a:rPr>
              <a:t>=0.2V</a:t>
            </a:r>
            <a:r>
              <a:rPr sz="1350" spc="-142" baseline="-24691" dirty="0">
                <a:latin typeface="Arial"/>
                <a:cs typeface="Arial"/>
              </a:rPr>
              <a:t>DD</a:t>
            </a:r>
            <a:endParaRPr sz="1350" baseline="-2469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932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1488" y="3606162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52" baseline="-25462" dirty="0">
                <a:latin typeface="Arial"/>
                <a:cs typeface="Arial"/>
              </a:rPr>
              <a:t>o</a:t>
            </a:r>
            <a:endParaRPr sz="1800" baseline="-25462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1545" y="3669669"/>
            <a:ext cx="3086735" cy="76200"/>
          </a:xfrm>
          <a:custGeom>
            <a:avLst/>
            <a:gdLst/>
            <a:ahLst/>
            <a:cxnLst/>
            <a:rect l="l" t="t" r="r" b="b"/>
            <a:pathLst>
              <a:path w="3086735" h="76200">
                <a:moveTo>
                  <a:pt x="3009909" y="0"/>
                </a:moveTo>
                <a:lnTo>
                  <a:pt x="3009909" y="76200"/>
                </a:lnTo>
                <a:lnTo>
                  <a:pt x="3076721" y="42793"/>
                </a:lnTo>
                <a:lnTo>
                  <a:pt x="3022741" y="42793"/>
                </a:lnTo>
                <a:lnTo>
                  <a:pt x="3022741" y="33253"/>
                </a:lnTo>
                <a:lnTo>
                  <a:pt x="3076416" y="33253"/>
                </a:lnTo>
                <a:lnTo>
                  <a:pt x="3009909" y="0"/>
                </a:lnTo>
                <a:close/>
              </a:path>
              <a:path w="3086735" h="76200">
                <a:moveTo>
                  <a:pt x="3009909" y="33253"/>
                </a:moveTo>
                <a:lnTo>
                  <a:pt x="0" y="33253"/>
                </a:lnTo>
                <a:lnTo>
                  <a:pt x="0" y="42793"/>
                </a:lnTo>
                <a:lnTo>
                  <a:pt x="3009909" y="42793"/>
                </a:lnTo>
                <a:lnTo>
                  <a:pt x="3009909" y="33253"/>
                </a:lnTo>
                <a:close/>
              </a:path>
              <a:path w="3086735" h="76200">
                <a:moveTo>
                  <a:pt x="3076416" y="33253"/>
                </a:moveTo>
                <a:lnTo>
                  <a:pt x="3022741" y="33253"/>
                </a:lnTo>
                <a:lnTo>
                  <a:pt x="3022741" y="42793"/>
                </a:lnTo>
                <a:lnTo>
                  <a:pt x="3076721" y="42793"/>
                </a:lnTo>
                <a:lnTo>
                  <a:pt x="3086109" y="38100"/>
                </a:lnTo>
                <a:lnTo>
                  <a:pt x="3076416" y="33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1566" y="365403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73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5566" y="366939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1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16" y="365403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73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9516" y="366177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1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89576" y="366939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1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75482" y="3782946"/>
            <a:ext cx="127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40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6066" y="3894198"/>
            <a:ext cx="17208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75" dirty="0">
                <a:latin typeface="Arial"/>
                <a:cs typeface="Arial"/>
              </a:rPr>
              <a:t>DD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95575" y="1218437"/>
            <a:ext cx="76200" cy="2483485"/>
          </a:xfrm>
          <a:custGeom>
            <a:avLst/>
            <a:gdLst/>
            <a:ahLst/>
            <a:cxnLst/>
            <a:rect l="l" t="t" r="r" b="b"/>
            <a:pathLst>
              <a:path w="76200" h="2483485">
                <a:moveTo>
                  <a:pt x="42921" y="63489"/>
                </a:moveTo>
                <a:lnTo>
                  <a:pt x="33396" y="63489"/>
                </a:lnTo>
                <a:lnTo>
                  <a:pt x="33396" y="2483358"/>
                </a:lnTo>
                <a:lnTo>
                  <a:pt x="42921" y="2483358"/>
                </a:lnTo>
                <a:lnTo>
                  <a:pt x="42921" y="63489"/>
                </a:lnTo>
                <a:close/>
              </a:path>
              <a:path w="76200" h="2483485">
                <a:moveTo>
                  <a:pt x="38100" y="0"/>
                </a:moveTo>
                <a:lnTo>
                  <a:pt x="0" y="76200"/>
                </a:lnTo>
                <a:lnTo>
                  <a:pt x="33396" y="76200"/>
                </a:lnTo>
                <a:lnTo>
                  <a:pt x="33396" y="63489"/>
                </a:lnTo>
                <a:lnTo>
                  <a:pt x="69844" y="63489"/>
                </a:lnTo>
                <a:lnTo>
                  <a:pt x="38100" y="0"/>
                </a:lnTo>
                <a:close/>
              </a:path>
              <a:path w="76200" h="2483485">
                <a:moveTo>
                  <a:pt x="69844" y="63489"/>
                </a:moveTo>
                <a:lnTo>
                  <a:pt x="42921" y="63489"/>
                </a:lnTo>
                <a:lnTo>
                  <a:pt x="42921" y="76200"/>
                </a:lnTo>
                <a:lnTo>
                  <a:pt x="76200" y="76200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7000" y="144069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6050" y="328028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0" y="286640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6525" y="237579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6050" y="189293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74571" y="1492118"/>
            <a:ext cx="272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217" baseline="15873" dirty="0">
                <a:latin typeface="Arial"/>
                <a:cs typeface="Arial"/>
              </a:rPr>
              <a:t>V</a:t>
            </a:r>
            <a:r>
              <a:rPr sz="900" spc="-75" dirty="0">
                <a:latin typeface="Arial"/>
                <a:cs typeface="Arial"/>
              </a:rPr>
              <a:t>DD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3426" y="980943"/>
            <a:ext cx="215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217" baseline="15873" dirty="0">
                <a:latin typeface="Arial"/>
                <a:cs typeface="Arial"/>
              </a:rPr>
              <a:t>V</a:t>
            </a:r>
            <a:r>
              <a:rPr sz="900" spc="10" dirty="0">
                <a:latin typeface="Arial"/>
                <a:cs typeface="Arial"/>
              </a:rPr>
              <a:t>i</a:t>
            </a:r>
            <a:r>
              <a:rPr sz="900" spc="-10" dirty="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52771" y="1398635"/>
            <a:ext cx="114300" cy="92075"/>
          </a:xfrm>
          <a:custGeom>
            <a:avLst/>
            <a:gdLst/>
            <a:ahLst/>
            <a:cxnLst/>
            <a:rect l="l" t="t" r="r" b="b"/>
            <a:pathLst>
              <a:path w="114300" h="92075">
                <a:moveTo>
                  <a:pt x="57150" y="0"/>
                </a:moveTo>
                <a:lnTo>
                  <a:pt x="34879" y="3611"/>
                </a:lnTo>
                <a:lnTo>
                  <a:pt x="16716" y="13464"/>
                </a:lnTo>
                <a:lnTo>
                  <a:pt x="4482" y="28083"/>
                </a:lnTo>
                <a:lnTo>
                  <a:pt x="0" y="45994"/>
                </a:lnTo>
                <a:lnTo>
                  <a:pt x="4482" y="63887"/>
                </a:lnTo>
                <a:lnTo>
                  <a:pt x="16716" y="78497"/>
                </a:lnTo>
                <a:lnTo>
                  <a:pt x="34879" y="88346"/>
                </a:lnTo>
                <a:lnTo>
                  <a:pt x="57150" y="91958"/>
                </a:lnTo>
                <a:lnTo>
                  <a:pt x="79370" y="88346"/>
                </a:lnTo>
                <a:lnTo>
                  <a:pt x="97539" y="78497"/>
                </a:lnTo>
                <a:lnTo>
                  <a:pt x="109800" y="63887"/>
                </a:lnTo>
                <a:lnTo>
                  <a:pt x="114300" y="45994"/>
                </a:lnTo>
                <a:lnTo>
                  <a:pt x="109800" y="28083"/>
                </a:lnTo>
                <a:lnTo>
                  <a:pt x="97539" y="13464"/>
                </a:lnTo>
                <a:lnTo>
                  <a:pt x="79370" y="3611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2771" y="1398635"/>
            <a:ext cx="114300" cy="92075"/>
          </a:xfrm>
          <a:custGeom>
            <a:avLst/>
            <a:gdLst/>
            <a:ahLst/>
            <a:cxnLst/>
            <a:rect l="l" t="t" r="r" b="b"/>
            <a:pathLst>
              <a:path w="114300" h="92075">
                <a:moveTo>
                  <a:pt x="0" y="45994"/>
                </a:moveTo>
                <a:lnTo>
                  <a:pt x="4482" y="28083"/>
                </a:lnTo>
                <a:lnTo>
                  <a:pt x="16716" y="13464"/>
                </a:lnTo>
                <a:lnTo>
                  <a:pt x="34879" y="3611"/>
                </a:lnTo>
                <a:lnTo>
                  <a:pt x="57149" y="0"/>
                </a:lnTo>
                <a:lnTo>
                  <a:pt x="79370" y="3611"/>
                </a:lnTo>
                <a:lnTo>
                  <a:pt x="97539" y="13464"/>
                </a:lnTo>
                <a:lnTo>
                  <a:pt x="109800" y="28083"/>
                </a:lnTo>
                <a:lnTo>
                  <a:pt x="114299" y="45994"/>
                </a:lnTo>
                <a:lnTo>
                  <a:pt x="109800" y="63887"/>
                </a:lnTo>
                <a:lnTo>
                  <a:pt x="97539" y="78497"/>
                </a:lnTo>
                <a:lnTo>
                  <a:pt x="79370" y="88346"/>
                </a:lnTo>
                <a:lnTo>
                  <a:pt x="57149" y="91958"/>
                </a:lnTo>
                <a:lnTo>
                  <a:pt x="34879" y="88346"/>
                </a:lnTo>
                <a:lnTo>
                  <a:pt x="16716" y="78497"/>
                </a:lnTo>
                <a:lnTo>
                  <a:pt x="4482" y="63887"/>
                </a:lnTo>
                <a:lnTo>
                  <a:pt x="0" y="4599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4253" y="1398963"/>
            <a:ext cx="123824" cy="101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9553" y="1513903"/>
            <a:ext cx="123824" cy="101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75203" y="1695259"/>
            <a:ext cx="123824" cy="101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5903" y="2581831"/>
            <a:ext cx="123824" cy="101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70603" y="3460813"/>
            <a:ext cx="123824" cy="10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5329" y="1426707"/>
            <a:ext cx="2828925" cy="2069464"/>
          </a:xfrm>
          <a:custGeom>
            <a:avLst/>
            <a:gdLst/>
            <a:ahLst/>
            <a:cxnLst/>
            <a:rect l="l" t="t" r="r" b="b"/>
            <a:pathLst>
              <a:path w="2828925" h="2069464">
                <a:moveTo>
                  <a:pt x="0" y="0"/>
                </a:moveTo>
                <a:lnTo>
                  <a:pt x="49545" y="218"/>
                </a:lnTo>
                <a:lnTo>
                  <a:pt x="99185" y="636"/>
                </a:lnTo>
                <a:lnTo>
                  <a:pt x="149013" y="1420"/>
                </a:lnTo>
                <a:lnTo>
                  <a:pt x="199123" y="2732"/>
                </a:lnTo>
                <a:lnTo>
                  <a:pt x="249610" y="4738"/>
                </a:lnTo>
                <a:lnTo>
                  <a:pt x="300568" y="7601"/>
                </a:lnTo>
                <a:lnTo>
                  <a:pt x="352090" y="11487"/>
                </a:lnTo>
                <a:lnTo>
                  <a:pt x="404271" y="16559"/>
                </a:lnTo>
                <a:lnTo>
                  <a:pt x="457206" y="22981"/>
                </a:lnTo>
                <a:lnTo>
                  <a:pt x="505510" y="29758"/>
                </a:lnTo>
                <a:lnTo>
                  <a:pt x="554390" y="37239"/>
                </a:lnTo>
                <a:lnTo>
                  <a:pt x="603810" y="45489"/>
                </a:lnTo>
                <a:lnTo>
                  <a:pt x="653737" y="54574"/>
                </a:lnTo>
                <a:lnTo>
                  <a:pt x="704135" y="64560"/>
                </a:lnTo>
                <a:lnTo>
                  <a:pt x="754972" y="75513"/>
                </a:lnTo>
                <a:lnTo>
                  <a:pt x="806213" y="87497"/>
                </a:lnTo>
                <a:lnTo>
                  <a:pt x="857823" y="100580"/>
                </a:lnTo>
                <a:lnTo>
                  <a:pt x="909769" y="114826"/>
                </a:lnTo>
                <a:lnTo>
                  <a:pt x="962015" y="130301"/>
                </a:lnTo>
                <a:lnTo>
                  <a:pt x="1005354" y="142370"/>
                </a:lnTo>
                <a:lnTo>
                  <a:pt x="1048224" y="152390"/>
                </a:lnTo>
                <a:lnTo>
                  <a:pt x="1090870" y="161293"/>
                </a:lnTo>
                <a:lnTo>
                  <a:pt x="1133535" y="170011"/>
                </a:lnTo>
                <a:lnTo>
                  <a:pt x="1176466" y="179477"/>
                </a:lnTo>
                <a:lnTo>
                  <a:pt x="1219907" y="190621"/>
                </a:lnTo>
                <a:lnTo>
                  <a:pt x="1264101" y="204377"/>
                </a:lnTo>
                <a:lnTo>
                  <a:pt x="1309295" y="221676"/>
                </a:lnTo>
                <a:lnTo>
                  <a:pt x="1355733" y="243450"/>
                </a:lnTo>
                <a:lnTo>
                  <a:pt x="1403659" y="270631"/>
                </a:lnTo>
                <a:lnTo>
                  <a:pt x="1453318" y="304151"/>
                </a:lnTo>
                <a:lnTo>
                  <a:pt x="1504956" y="344942"/>
                </a:lnTo>
                <a:lnTo>
                  <a:pt x="1534191" y="370621"/>
                </a:lnTo>
                <a:lnTo>
                  <a:pt x="1564348" y="398769"/>
                </a:lnTo>
                <a:lnTo>
                  <a:pt x="1595342" y="429205"/>
                </a:lnTo>
                <a:lnTo>
                  <a:pt x="1627086" y="461750"/>
                </a:lnTo>
                <a:lnTo>
                  <a:pt x="1659494" y="496225"/>
                </a:lnTo>
                <a:lnTo>
                  <a:pt x="1692481" y="532448"/>
                </a:lnTo>
                <a:lnTo>
                  <a:pt x="1725961" y="570242"/>
                </a:lnTo>
                <a:lnTo>
                  <a:pt x="1759847" y="609426"/>
                </a:lnTo>
                <a:lnTo>
                  <a:pt x="1794055" y="649819"/>
                </a:lnTo>
                <a:lnTo>
                  <a:pt x="1828497" y="691244"/>
                </a:lnTo>
                <a:lnTo>
                  <a:pt x="1863088" y="733520"/>
                </a:lnTo>
                <a:lnTo>
                  <a:pt x="1897742" y="776467"/>
                </a:lnTo>
                <a:lnTo>
                  <a:pt x="1932374" y="819905"/>
                </a:lnTo>
                <a:lnTo>
                  <a:pt x="1966896" y="863655"/>
                </a:lnTo>
                <a:lnTo>
                  <a:pt x="2001225" y="907538"/>
                </a:lnTo>
                <a:lnTo>
                  <a:pt x="2035272" y="951372"/>
                </a:lnTo>
                <a:lnTo>
                  <a:pt x="2068953" y="994980"/>
                </a:lnTo>
                <a:lnTo>
                  <a:pt x="2102182" y="1038181"/>
                </a:lnTo>
                <a:lnTo>
                  <a:pt x="2134873" y="1080795"/>
                </a:lnTo>
                <a:lnTo>
                  <a:pt x="2166939" y="1122642"/>
                </a:lnTo>
                <a:lnTo>
                  <a:pt x="2198295" y="1163544"/>
                </a:lnTo>
                <a:lnTo>
                  <a:pt x="2228856" y="1203319"/>
                </a:lnTo>
                <a:lnTo>
                  <a:pt x="2260212" y="1244356"/>
                </a:lnTo>
                <a:lnTo>
                  <a:pt x="2291156" y="1285420"/>
                </a:lnTo>
                <a:lnTo>
                  <a:pt x="2321711" y="1326512"/>
                </a:lnTo>
                <a:lnTo>
                  <a:pt x="2351897" y="1367629"/>
                </a:lnTo>
                <a:lnTo>
                  <a:pt x="2381734" y="1408772"/>
                </a:lnTo>
                <a:lnTo>
                  <a:pt x="2411245" y="1449938"/>
                </a:lnTo>
                <a:lnTo>
                  <a:pt x="2440449" y="1491126"/>
                </a:lnTo>
                <a:lnTo>
                  <a:pt x="2469368" y="1532336"/>
                </a:lnTo>
                <a:lnTo>
                  <a:pt x="2498023" y="1573566"/>
                </a:lnTo>
                <a:lnTo>
                  <a:pt x="2526434" y="1614815"/>
                </a:lnTo>
                <a:lnTo>
                  <a:pt x="2554624" y="1656081"/>
                </a:lnTo>
                <a:lnTo>
                  <a:pt x="2582612" y="1697364"/>
                </a:lnTo>
                <a:lnTo>
                  <a:pt x="2610420" y="1738663"/>
                </a:lnTo>
                <a:lnTo>
                  <a:pt x="2638069" y="1779976"/>
                </a:lnTo>
                <a:lnTo>
                  <a:pt x="2665579" y="1821302"/>
                </a:lnTo>
                <a:lnTo>
                  <a:pt x="2692973" y="1862640"/>
                </a:lnTo>
                <a:lnTo>
                  <a:pt x="2720270" y="1903989"/>
                </a:lnTo>
                <a:lnTo>
                  <a:pt x="2747491" y="1945348"/>
                </a:lnTo>
                <a:lnTo>
                  <a:pt x="2774659" y="1986715"/>
                </a:lnTo>
                <a:lnTo>
                  <a:pt x="2801793" y="2028089"/>
                </a:lnTo>
                <a:lnTo>
                  <a:pt x="2828915" y="206947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71775" y="1268486"/>
            <a:ext cx="2880360" cy="2376805"/>
          </a:xfrm>
          <a:custGeom>
            <a:avLst/>
            <a:gdLst/>
            <a:ahLst/>
            <a:cxnLst/>
            <a:rect l="l" t="t" r="r" b="b"/>
            <a:pathLst>
              <a:path w="2880360" h="2376804">
                <a:moveTo>
                  <a:pt x="0" y="2376403"/>
                </a:moveTo>
                <a:lnTo>
                  <a:pt x="28797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364231" y="3925567"/>
            <a:ext cx="427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85" dirty="0">
                <a:latin typeface="Arial"/>
                <a:cs typeface="Arial"/>
              </a:rPr>
              <a:t>n</a:t>
            </a:r>
            <a:r>
              <a:rPr sz="1800" spc="-9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000" y="2420996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3893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4300" y="2129911"/>
            <a:ext cx="363855" cy="291465"/>
          </a:xfrm>
          <a:custGeom>
            <a:avLst/>
            <a:gdLst/>
            <a:ahLst/>
            <a:cxnLst/>
            <a:rect l="l" t="t" r="r" b="b"/>
            <a:pathLst>
              <a:path w="363854" h="291464">
                <a:moveTo>
                  <a:pt x="35814" y="213756"/>
                </a:moveTo>
                <a:lnTo>
                  <a:pt x="0" y="290962"/>
                </a:lnTo>
                <a:lnTo>
                  <a:pt x="83301" y="273314"/>
                </a:lnTo>
                <a:lnTo>
                  <a:pt x="68817" y="255148"/>
                </a:lnTo>
                <a:lnTo>
                  <a:pt x="52578" y="255148"/>
                </a:lnTo>
                <a:lnTo>
                  <a:pt x="46725" y="247650"/>
                </a:lnTo>
                <a:lnTo>
                  <a:pt x="56577" y="239796"/>
                </a:lnTo>
                <a:lnTo>
                  <a:pt x="35814" y="213756"/>
                </a:lnTo>
                <a:close/>
              </a:path>
              <a:path w="363854" h="291464">
                <a:moveTo>
                  <a:pt x="56577" y="239796"/>
                </a:moveTo>
                <a:lnTo>
                  <a:pt x="46725" y="247650"/>
                </a:lnTo>
                <a:lnTo>
                  <a:pt x="52578" y="255148"/>
                </a:lnTo>
                <a:lnTo>
                  <a:pt x="62506" y="247232"/>
                </a:lnTo>
                <a:lnTo>
                  <a:pt x="56577" y="239796"/>
                </a:lnTo>
                <a:close/>
              </a:path>
              <a:path w="363854" h="291464">
                <a:moveTo>
                  <a:pt x="62506" y="247232"/>
                </a:moveTo>
                <a:lnTo>
                  <a:pt x="52578" y="255148"/>
                </a:lnTo>
                <a:lnTo>
                  <a:pt x="68817" y="255148"/>
                </a:lnTo>
                <a:lnTo>
                  <a:pt x="62506" y="247232"/>
                </a:lnTo>
                <a:close/>
              </a:path>
              <a:path w="363854" h="291464">
                <a:moveTo>
                  <a:pt x="357378" y="0"/>
                </a:moveTo>
                <a:lnTo>
                  <a:pt x="56577" y="239796"/>
                </a:lnTo>
                <a:lnTo>
                  <a:pt x="62506" y="247232"/>
                </a:lnTo>
                <a:lnTo>
                  <a:pt x="363352" y="7376"/>
                </a:lnTo>
                <a:lnTo>
                  <a:pt x="3573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40458" y="1484375"/>
            <a:ext cx="436880" cy="364490"/>
          </a:xfrm>
          <a:custGeom>
            <a:avLst/>
            <a:gdLst/>
            <a:ahLst/>
            <a:cxnLst/>
            <a:rect l="l" t="t" r="r" b="b"/>
            <a:pathLst>
              <a:path w="436879" h="364489">
                <a:moveTo>
                  <a:pt x="374746" y="44985"/>
                </a:moveTo>
                <a:lnTo>
                  <a:pt x="0" y="356616"/>
                </a:lnTo>
                <a:lnTo>
                  <a:pt x="5974" y="363992"/>
                </a:lnTo>
                <a:lnTo>
                  <a:pt x="380853" y="52350"/>
                </a:lnTo>
                <a:lnTo>
                  <a:pt x="374746" y="44985"/>
                </a:lnTo>
                <a:close/>
              </a:path>
              <a:path w="436879" h="364489">
                <a:moveTo>
                  <a:pt x="420188" y="36819"/>
                </a:moveTo>
                <a:lnTo>
                  <a:pt x="384566" y="36819"/>
                </a:lnTo>
                <a:lnTo>
                  <a:pt x="390662" y="44196"/>
                </a:lnTo>
                <a:lnTo>
                  <a:pt x="380853" y="52350"/>
                </a:lnTo>
                <a:lnTo>
                  <a:pt x="402092" y="77967"/>
                </a:lnTo>
                <a:lnTo>
                  <a:pt x="420188" y="36819"/>
                </a:lnTo>
                <a:close/>
              </a:path>
              <a:path w="436879" h="364489">
                <a:moveTo>
                  <a:pt x="384566" y="36819"/>
                </a:moveTo>
                <a:lnTo>
                  <a:pt x="374746" y="44985"/>
                </a:lnTo>
                <a:lnTo>
                  <a:pt x="380853" y="52350"/>
                </a:lnTo>
                <a:lnTo>
                  <a:pt x="390662" y="44196"/>
                </a:lnTo>
                <a:lnTo>
                  <a:pt x="384566" y="36819"/>
                </a:lnTo>
                <a:close/>
              </a:path>
              <a:path w="436879" h="364489">
                <a:moveTo>
                  <a:pt x="436382" y="0"/>
                </a:moveTo>
                <a:lnTo>
                  <a:pt x="353446" y="19293"/>
                </a:lnTo>
                <a:lnTo>
                  <a:pt x="374746" y="44985"/>
                </a:lnTo>
                <a:lnTo>
                  <a:pt x="384566" y="36819"/>
                </a:lnTo>
                <a:lnTo>
                  <a:pt x="420188" y="36819"/>
                </a:lnTo>
                <a:lnTo>
                  <a:pt x="436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364231" y="710001"/>
            <a:ext cx="104584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65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b="0" spc="-13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b="0" spc="-155" dirty="0">
                <a:solidFill>
                  <a:srgbClr val="000000"/>
                </a:solidFill>
                <a:latin typeface="Arial"/>
                <a:cs typeface="Arial"/>
              </a:rPr>
              <a:t>ea</a:t>
            </a:r>
            <a:r>
              <a:rPr sz="1800" b="0" spc="-13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spc="-11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0" spc="-85" dirty="0">
                <a:solidFill>
                  <a:srgbClr val="000000"/>
                </a:solidFill>
                <a:latin typeface="Arial"/>
                <a:cs typeface="Arial"/>
              </a:rPr>
              <a:t>Zpu/Zpd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177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067052" y="1786588"/>
            <a:ext cx="96964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Inc</a:t>
            </a:r>
            <a:r>
              <a:rPr sz="1800" spc="-80" dirty="0">
                <a:latin typeface="Arial"/>
                <a:cs typeface="Arial"/>
              </a:rPr>
              <a:t>r</a:t>
            </a:r>
            <a:r>
              <a:rPr sz="1800" spc="-155" dirty="0">
                <a:latin typeface="Arial"/>
                <a:cs typeface="Arial"/>
              </a:rPr>
              <a:t>ea</a:t>
            </a:r>
            <a:r>
              <a:rPr sz="1800" spc="-13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1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Zpu/Zpd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0969" y="4620842"/>
            <a:ext cx="611124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00"/>
              </a:spcBef>
              <a:buChar char="•"/>
              <a:tabLst>
                <a:tab pos="179070" algn="l"/>
              </a:tabLst>
            </a:pPr>
            <a:r>
              <a:rPr sz="1800" spc="-70" dirty="0">
                <a:latin typeface="Arial"/>
                <a:cs typeface="Arial"/>
              </a:rPr>
              <a:t>Point </a:t>
            </a:r>
            <a:r>
              <a:rPr sz="1800" spc="-55" dirty="0">
                <a:latin typeface="Arial"/>
                <a:cs typeface="Arial"/>
              </a:rPr>
              <a:t>where </a:t>
            </a:r>
            <a:r>
              <a:rPr sz="1800" spc="-155" dirty="0">
                <a:latin typeface="Arial"/>
                <a:cs typeface="Arial"/>
              </a:rPr>
              <a:t>Vo = </a:t>
            </a:r>
            <a:r>
              <a:rPr sz="1800" spc="-80" dirty="0">
                <a:latin typeface="Arial"/>
                <a:cs typeface="Arial"/>
              </a:rPr>
              <a:t>Vin </a:t>
            </a:r>
            <a:r>
              <a:rPr sz="1800" spc="-100" dirty="0">
                <a:latin typeface="Arial"/>
                <a:cs typeface="Arial"/>
              </a:rPr>
              <a:t>is </a:t>
            </a:r>
            <a:r>
              <a:rPr sz="1800" spc="-75" dirty="0">
                <a:latin typeface="Arial"/>
                <a:cs typeface="Arial"/>
              </a:rPr>
              <a:t>called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Vinv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03835" indent="-166370">
              <a:lnSpc>
                <a:spcPct val="100000"/>
              </a:lnSpc>
              <a:spcBef>
                <a:spcPts val="5"/>
              </a:spcBef>
              <a:buChar char="•"/>
              <a:tabLst>
                <a:tab pos="204470" algn="l"/>
              </a:tabLst>
            </a:pPr>
            <a:r>
              <a:rPr sz="1800" spc="-105" dirty="0">
                <a:latin typeface="Arial"/>
                <a:cs typeface="Arial"/>
              </a:rPr>
              <a:t>Transfer </a:t>
            </a:r>
            <a:r>
              <a:rPr sz="1800" spc="-90" dirty="0">
                <a:latin typeface="Arial"/>
                <a:cs typeface="Arial"/>
              </a:rPr>
              <a:t>Characteristics </a:t>
            </a:r>
            <a:r>
              <a:rPr sz="1800" spc="-85" dirty="0">
                <a:latin typeface="Arial"/>
                <a:cs typeface="Arial"/>
              </a:rPr>
              <a:t>and Vinv </a:t>
            </a:r>
            <a:r>
              <a:rPr sz="1800" spc="-120" dirty="0">
                <a:latin typeface="Arial"/>
                <a:cs typeface="Arial"/>
              </a:rPr>
              <a:t>can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45" dirty="0">
                <a:latin typeface="Arial"/>
                <a:cs typeface="Arial"/>
              </a:rPr>
              <a:t>shifted </a:t>
            </a:r>
            <a:r>
              <a:rPr sz="1800" spc="-80" dirty="0">
                <a:latin typeface="Arial"/>
                <a:cs typeface="Arial"/>
              </a:rPr>
              <a:t>by </a:t>
            </a:r>
            <a:r>
              <a:rPr sz="1800" spc="-45" dirty="0">
                <a:latin typeface="Arial"/>
                <a:cs typeface="Arial"/>
              </a:rPr>
              <a:t>altering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ratio</a:t>
            </a:r>
            <a:endParaRPr sz="1800">
              <a:latin typeface="Arial"/>
              <a:cs typeface="Arial"/>
            </a:endParaRPr>
          </a:p>
          <a:p>
            <a:pPr marL="14287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40" dirty="0">
                <a:latin typeface="Arial"/>
                <a:cs typeface="Arial"/>
              </a:rPr>
              <a:t>pull-up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80" dirty="0">
                <a:latin typeface="Arial"/>
                <a:cs typeface="Arial"/>
              </a:rPr>
              <a:t>Pull </a:t>
            </a:r>
            <a:r>
              <a:rPr sz="1800" spc="-50" dirty="0">
                <a:latin typeface="Arial"/>
                <a:cs typeface="Arial"/>
              </a:rPr>
              <a:t>down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impedances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239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178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2515" marR="5080" indent="-1771650">
              <a:lnSpc>
                <a:spcPct val="100000"/>
              </a:lnSpc>
              <a:spcBef>
                <a:spcPts val="95"/>
              </a:spcBef>
            </a:pPr>
            <a:r>
              <a:rPr sz="4000" b="0" spc="-380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000" b="0" spc="-114" dirty="0">
                <a:solidFill>
                  <a:srgbClr val="000000"/>
                </a:solidFill>
                <a:latin typeface="Arial"/>
                <a:cs typeface="Arial"/>
              </a:rPr>
              <a:t>Depletion </a:t>
            </a:r>
            <a:r>
              <a:rPr sz="4000" b="0" spc="-100" dirty="0">
                <a:solidFill>
                  <a:srgbClr val="000000"/>
                </a:solidFill>
                <a:latin typeface="Arial"/>
                <a:cs typeface="Arial"/>
              </a:rPr>
              <a:t>Mode </a:t>
            </a:r>
            <a:r>
              <a:rPr sz="4000" b="0" spc="-90" dirty="0">
                <a:solidFill>
                  <a:srgbClr val="000000"/>
                </a:solidFill>
                <a:latin typeface="Arial"/>
                <a:cs typeface="Arial"/>
              </a:rPr>
              <a:t>Inverter  </a:t>
            </a:r>
            <a:r>
              <a:rPr sz="4000" b="0" spc="-185" dirty="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8037195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1026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0" dirty="0">
                <a:latin typeface="Arial"/>
                <a:cs typeface="Arial"/>
              </a:rPr>
              <a:t>Dissipation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14" dirty="0">
                <a:latin typeface="Arial"/>
                <a:cs typeface="Arial"/>
              </a:rPr>
              <a:t>high </a:t>
            </a:r>
            <a:r>
              <a:rPr sz="3200" spc="-175" dirty="0">
                <a:latin typeface="Arial"/>
                <a:cs typeface="Arial"/>
              </a:rPr>
              <a:t>since </a:t>
            </a:r>
            <a:r>
              <a:rPr sz="3200" spc="-55" dirty="0">
                <a:latin typeface="Arial"/>
                <a:cs typeface="Arial"/>
              </a:rPr>
              <a:t>rail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50" dirty="0">
                <a:latin typeface="Arial"/>
                <a:cs typeface="Arial"/>
              </a:rPr>
              <a:t>rail</a:t>
            </a:r>
            <a:r>
              <a:rPr sz="3200" spc="-50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current  </a:t>
            </a:r>
            <a:r>
              <a:rPr sz="3200" spc="-80" dirty="0">
                <a:latin typeface="Arial"/>
                <a:cs typeface="Arial"/>
              </a:rPr>
              <a:t>flows </a:t>
            </a:r>
            <a:r>
              <a:rPr sz="3200" spc="-105" dirty="0">
                <a:latin typeface="Arial"/>
                <a:cs typeface="Arial"/>
              </a:rPr>
              <a:t>when </a:t>
            </a:r>
            <a:r>
              <a:rPr sz="3200" spc="-135" dirty="0">
                <a:latin typeface="Arial"/>
                <a:cs typeface="Arial"/>
              </a:rPr>
              <a:t>Vin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-185" dirty="0">
                <a:latin typeface="Arial"/>
                <a:cs typeface="Arial"/>
              </a:rPr>
              <a:t>Logical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marL="355600" marR="27686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Switching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55" dirty="0">
                <a:latin typeface="Arial"/>
                <a:cs typeface="Arial"/>
              </a:rPr>
              <a:t>Output </a:t>
            </a:r>
            <a:r>
              <a:rPr sz="3200" spc="-35" dirty="0">
                <a:latin typeface="Arial"/>
                <a:cs typeface="Arial"/>
              </a:rPr>
              <a:t>from </a:t>
            </a:r>
            <a:r>
              <a:rPr sz="3200" spc="-160" dirty="0">
                <a:latin typeface="Arial"/>
                <a:cs typeface="Arial"/>
              </a:rPr>
              <a:t>1 </a:t>
            </a:r>
            <a:r>
              <a:rPr sz="3200" spc="20" dirty="0">
                <a:latin typeface="Arial"/>
                <a:cs typeface="Arial"/>
              </a:rPr>
              <a:t>to</a:t>
            </a:r>
            <a:r>
              <a:rPr sz="3200" spc="-56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0 </a:t>
            </a:r>
            <a:r>
              <a:rPr sz="3200" spc="-170" dirty="0">
                <a:latin typeface="Arial"/>
                <a:cs typeface="Arial"/>
              </a:rPr>
              <a:t>begins </a:t>
            </a:r>
            <a:r>
              <a:rPr sz="3200" spc="-100" dirty="0">
                <a:latin typeface="Arial"/>
                <a:cs typeface="Arial"/>
              </a:rPr>
              <a:t>when  </a:t>
            </a:r>
            <a:r>
              <a:rPr sz="3200" spc="-140" dirty="0">
                <a:latin typeface="Arial"/>
                <a:cs typeface="Arial"/>
              </a:rPr>
              <a:t>Vin </a:t>
            </a:r>
            <a:r>
              <a:rPr sz="3200" spc="-225" dirty="0">
                <a:latin typeface="Arial"/>
                <a:cs typeface="Arial"/>
              </a:rPr>
              <a:t>exceeds </a:t>
            </a:r>
            <a:r>
              <a:rPr sz="3200" spc="-70" dirty="0">
                <a:latin typeface="Arial"/>
                <a:cs typeface="Arial"/>
              </a:rPr>
              <a:t>Vt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45" dirty="0">
                <a:latin typeface="Arial"/>
                <a:cs typeface="Arial"/>
              </a:rPr>
              <a:t>pull </a:t>
            </a:r>
            <a:r>
              <a:rPr sz="3200" spc="-80" dirty="0">
                <a:latin typeface="Arial"/>
                <a:cs typeface="Arial"/>
              </a:rPr>
              <a:t>down</a:t>
            </a:r>
            <a:r>
              <a:rPr sz="3200" spc="-54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device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When </a:t>
            </a:r>
            <a:r>
              <a:rPr sz="3200" spc="-105" dirty="0">
                <a:latin typeface="Arial"/>
                <a:cs typeface="Arial"/>
              </a:rPr>
              <a:t>switching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output </a:t>
            </a:r>
            <a:r>
              <a:rPr sz="3200" spc="-35" dirty="0">
                <a:latin typeface="Arial"/>
                <a:cs typeface="Arial"/>
              </a:rPr>
              <a:t>from </a:t>
            </a:r>
            <a:r>
              <a:rPr sz="3200" spc="-160" dirty="0">
                <a:latin typeface="Arial"/>
                <a:cs typeface="Arial"/>
              </a:rPr>
              <a:t>1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25" dirty="0">
                <a:latin typeface="Arial"/>
                <a:cs typeface="Arial"/>
              </a:rPr>
              <a:t>0, </a:t>
            </a:r>
            <a:r>
              <a:rPr sz="3200" spc="-40" dirty="0">
                <a:latin typeface="Arial"/>
                <a:cs typeface="Arial"/>
              </a:rPr>
              <a:t>the  pull </a:t>
            </a:r>
            <a:r>
              <a:rPr sz="3200" spc="-100" dirty="0">
                <a:latin typeface="Arial"/>
                <a:cs typeface="Arial"/>
              </a:rPr>
              <a:t>up </a:t>
            </a:r>
            <a:r>
              <a:rPr sz="3200" spc="-145" dirty="0">
                <a:latin typeface="Arial"/>
                <a:cs typeface="Arial"/>
              </a:rPr>
              <a:t>device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05" dirty="0">
                <a:latin typeface="Arial"/>
                <a:cs typeface="Arial"/>
              </a:rPr>
              <a:t>non-saturated </a:t>
            </a:r>
            <a:r>
              <a:rPr sz="3200" spc="-25" dirty="0">
                <a:latin typeface="Arial"/>
                <a:cs typeface="Arial"/>
              </a:rPr>
              <a:t>initially </a:t>
            </a:r>
            <a:r>
              <a:rPr sz="3200" spc="-150" dirty="0">
                <a:latin typeface="Arial"/>
                <a:cs typeface="Arial"/>
              </a:rPr>
              <a:t>and  </a:t>
            </a:r>
            <a:r>
              <a:rPr sz="3200" spc="-65" dirty="0">
                <a:latin typeface="Arial"/>
                <a:cs typeface="Arial"/>
              </a:rPr>
              <a:t>this </a:t>
            </a:r>
            <a:r>
              <a:rPr sz="3200" spc="-140" dirty="0">
                <a:latin typeface="Arial"/>
                <a:cs typeface="Arial"/>
              </a:rPr>
              <a:t>presents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55" dirty="0">
                <a:latin typeface="Arial"/>
                <a:cs typeface="Arial"/>
              </a:rPr>
              <a:t>lower </a:t>
            </a:r>
            <a:r>
              <a:rPr sz="3200" spc="-155" dirty="0">
                <a:latin typeface="Arial"/>
                <a:cs typeface="Arial"/>
              </a:rPr>
              <a:t>resistance </a:t>
            </a:r>
            <a:r>
              <a:rPr sz="3200" spc="-75" dirty="0">
                <a:latin typeface="Arial"/>
                <a:cs typeface="Arial"/>
              </a:rPr>
              <a:t>through</a:t>
            </a:r>
            <a:r>
              <a:rPr sz="3200" spc="-35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which 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180" dirty="0">
                <a:latin typeface="Arial"/>
                <a:cs typeface="Arial"/>
              </a:rPr>
              <a:t>charge </a:t>
            </a:r>
            <a:r>
              <a:rPr sz="3200" spc="-140" dirty="0">
                <a:latin typeface="Arial"/>
                <a:cs typeface="Arial"/>
              </a:rPr>
              <a:t>capacitors </a:t>
            </a:r>
            <a:r>
              <a:rPr sz="3200" spc="-250" dirty="0">
                <a:latin typeface="Arial"/>
                <a:cs typeface="Arial"/>
              </a:rPr>
              <a:t>(Vds </a:t>
            </a:r>
            <a:r>
              <a:rPr sz="3200" spc="-275" dirty="0">
                <a:latin typeface="Arial"/>
                <a:cs typeface="Arial"/>
              </a:rPr>
              <a:t>&lt; </a:t>
            </a:r>
            <a:r>
              <a:rPr sz="3200" spc="-365" dirty="0">
                <a:latin typeface="Arial"/>
                <a:cs typeface="Arial"/>
              </a:rPr>
              <a:t>Vgs </a:t>
            </a:r>
            <a:r>
              <a:rPr sz="3200" spc="-185" dirty="0">
                <a:latin typeface="Arial"/>
                <a:cs typeface="Arial"/>
              </a:rPr>
              <a:t>–</a:t>
            </a:r>
            <a:r>
              <a:rPr sz="3200" spc="-49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Vt)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079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9745" y="103187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2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34355" y="2852806"/>
            <a:ext cx="25400" cy="1030605"/>
          </a:xfrm>
          <a:custGeom>
            <a:avLst/>
            <a:gdLst/>
            <a:ahLst/>
            <a:cxnLst/>
            <a:rect l="l" t="t" r="r" b="b"/>
            <a:pathLst>
              <a:path w="25400" h="1030604">
                <a:moveTo>
                  <a:pt x="25389" y="0"/>
                </a:moveTo>
                <a:lnTo>
                  <a:pt x="0" y="103021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9745" y="4919603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42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0856" y="1052565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0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3126" y="5280029"/>
            <a:ext cx="1809750" cy="20955"/>
          </a:xfrm>
          <a:custGeom>
            <a:avLst/>
            <a:gdLst/>
            <a:ahLst/>
            <a:cxnLst/>
            <a:rect l="l" t="t" r="r" b="b"/>
            <a:pathLst>
              <a:path w="1809750" h="20954">
                <a:moveTo>
                  <a:pt x="0" y="0"/>
                </a:moveTo>
                <a:lnTo>
                  <a:pt x="1809749" y="2069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5939" y="5280029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26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0050" y="585629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31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1555" y="6000750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27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62939" y="614362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5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04893" y="5319774"/>
            <a:ext cx="32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0" dirty="0">
                <a:latin typeface="Arial"/>
                <a:cs typeface="Arial"/>
              </a:rPr>
              <a:t>V</a:t>
            </a:r>
            <a:r>
              <a:rPr sz="1800" spc="-204" dirty="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92298" y="262991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Vo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45436" y="1773296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1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5436" y="2852806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1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5436" y="1773296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795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02545" y="1773296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7951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59636" y="2276459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54290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9636" y="1052565"/>
            <a:ext cx="0" cy="1226185"/>
          </a:xfrm>
          <a:custGeom>
            <a:avLst/>
            <a:gdLst/>
            <a:ahLst/>
            <a:cxnLst/>
            <a:rect l="l" t="t" r="r" b="b"/>
            <a:pathLst>
              <a:path h="1226185">
                <a:moveTo>
                  <a:pt x="0" y="0"/>
                </a:moveTo>
                <a:lnTo>
                  <a:pt x="0" y="122557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7639" y="3141726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45436" y="3862328"/>
            <a:ext cx="288925" cy="635"/>
          </a:xfrm>
          <a:custGeom>
            <a:avLst/>
            <a:gdLst/>
            <a:ahLst/>
            <a:cxnLst/>
            <a:rect l="l" t="t" r="r" b="b"/>
            <a:pathLst>
              <a:path w="288925" h="635">
                <a:moveTo>
                  <a:pt x="288919" y="0"/>
                </a:moveTo>
                <a:lnTo>
                  <a:pt x="0" y="11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5436" y="4941951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1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45436" y="3862328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9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02545" y="3862328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9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59636" y="4365629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54290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29837" y="3900040"/>
            <a:ext cx="32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92446" y="875164"/>
            <a:ext cx="16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92446" y="2602734"/>
            <a:ext cx="13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7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92446" y="3468117"/>
            <a:ext cx="16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64074" y="4836924"/>
            <a:ext cx="13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7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50443" y="278077"/>
            <a:ext cx="4358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latin typeface="Arial"/>
                <a:cs typeface="Arial"/>
              </a:rPr>
              <a:t>NMOS </a:t>
            </a:r>
            <a:r>
              <a:rPr sz="1800" spc="-95" dirty="0">
                <a:latin typeface="Arial"/>
                <a:cs typeface="Arial"/>
              </a:rPr>
              <a:t>Enhancement </a:t>
            </a:r>
            <a:r>
              <a:rPr sz="1800" spc="-50" dirty="0">
                <a:latin typeface="Arial"/>
                <a:cs typeface="Arial"/>
              </a:rPr>
              <a:t>Mode </a:t>
            </a:r>
            <a:r>
              <a:rPr sz="1800" spc="-90" dirty="0">
                <a:latin typeface="Arial"/>
                <a:cs typeface="Arial"/>
              </a:rPr>
              <a:t>Transistor </a:t>
            </a:r>
            <a:r>
              <a:rPr sz="1800" spc="-80" dirty="0">
                <a:latin typeface="Arial"/>
                <a:cs typeface="Arial"/>
              </a:rPr>
              <a:t>Pull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3113" y="683135"/>
            <a:ext cx="386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65" dirty="0">
                <a:latin typeface="Arial"/>
                <a:cs typeface="Arial"/>
              </a:rPr>
              <a:t>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47435" y="2267830"/>
            <a:ext cx="361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0" dirty="0">
                <a:latin typeface="Arial"/>
                <a:cs typeface="Arial"/>
              </a:rPr>
              <a:t>V</a:t>
            </a:r>
            <a:r>
              <a:rPr sz="1800" spc="-140" dirty="0">
                <a:latin typeface="Arial"/>
                <a:cs typeface="Arial"/>
              </a:rPr>
              <a:t>g</a:t>
            </a:r>
            <a:r>
              <a:rPr sz="1800" spc="-155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9345" y="3409950"/>
            <a:ext cx="76200" cy="2592705"/>
          </a:xfrm>
          <a:custGeom>
            <a:avLst/>
            <a:gdLst/>
            <a:ahLst/>
            <a:cxnLst/>
            <a:rect l="l" t="t" r="r" b="b"/>
            <a:pathLst>
              <a:path w="76200" h="2592704">
                <a:moveTo>
                  <a:pt x="42864" y="63489"/>
                </a:moveTo>
                <a:lnTo>
                  <a:pt x="33339" y="63489"/>
                </a:lnTo>
                <a:lnTo>
                  <a:pt x="33339" y="2592385"/>
                </a:lnTo>
                <a:lnTo>
                  <a:pt x="42864" y="2592385"/>
                </a:lnTo>
                <a:lnTo>
                  <a:pt x="42864" y="63489"/>
                </a:lnTo>
                <a:close/>
              </a:path>
              <a:path w="76200" h="2592704">
                <a:moveTo>
                  <a:pt x="38100" y="0"/>
                </a:moveTo>
                <a:lnTo>
                  <a:pt x="0" y="76200"/>
                </a:lnTo>
                <a:lnTo>
                  <a:pt x="33339" y="76200"/>
                </a:lnTo>
                <a:lnTo>
                  <a:pt x="33339" y="63489"/>
                </a:lnTo>
                <a:lnTo>
                  <a:pt x="69844" y="63489"/>
                </a:lnTo>
                <a:lnTo>
                  <a:pt x="38100" y="0"/>
                </a:lnTo>
                <a:close/>
              </a:path>
              <a:path w="76200" h="2592704">
                <a:moveTo>
                  <a:pt x="69844" y="63489"/>
                </a:moveTo>
                <a:lnTo>
                  <a:pt x="42864" y="63489"/>
                </a:lnTo>
                <a:lnTo>
                  <a:pt x="42864" y="76200"/>
                </a:lnTo>
                <a:lnTo>
                  <a:pt x="76200" y="76200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87445" y="5964234"/>
            <a:ext cx="3961129" cy="76200"/>
          </a:xfrm>
          <a:custGeom>
            <a:avLst/>
            <a:gdLst/>
            <a:ahLst/>
            <a:cxnLst/>
            <a:rect l="l" t="t" r="r" b="b"/>
            <a:pathLst>
              <a:path w="3961129" h="76200">
                <a:moveTo>
                  <a:pt x="3884548" y="0"/>
                </a:moveTo>
                <a:lnTo>
                  <a:pt x="3884548" y="76200"/>
                </a:lnTo>
                <a:lnTo>
                  <a:pt x="3951226" y="42860"/>
                </a:lnTo>
                <a:lnTo>
                  <a:pt x="3897380" y="42860"/>
                </a:lnTo>
                <a:lnTo>
                  <a:pt x="3897380" y="33335"/>
                </a:lnTo>
                <a:lnTo>
                  <a:pt x="3951220" y="33335"/>
                </a:lnTo>
                <a:lnTo>
                  <a:pt x="3884548" y="0"/>
                </a:lnTo>
                <a:close/>
              </a:path>
              <a:path w="3961129" h="76200">
                <a:moveTo>
                  <a:pt x="3884548" y="33335"/>
                </a:moveTo>
                <a:lnTo>
                  <a:pt x="0" y="33335"/>
                </a:lnTo>
                <a:lnTo>
                  <a:pt x="0" y="42860"/>
                </a:lnTo>
                <a:lnTo>
                  <a:pt x="3884548" y="42860"/>
                </a:lnTo>
                <a:lnTo>
                  <a:pt x="3884548" y="33335"/>
                </a:lnTo>
                <a:close/>
              </a:path>
              <a:path w="3961129" h="76200">
                <a:moveTo>
                  <a:pt x="3951220" y="33335"/>
                </a:moveTo>
                <a:lnTo>
                  <a:pt x="3897380" y="33335"/>
                </a:lnTo>
                <a:lnTo>
                  <a:pt x="3897380" y="42860"/>
                </a:lnTo>
                <a:lnTo>
                  <a:pt x="3951226" y="42860"/>
                </a:lnTo>
                <a:lnTo>
                  <a:pt x="3960748" y="38100"/>
                </a:lnTo>
                <a:lnTo>
                  <a:pt x="3951220" y="33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79675" y="3482980"/>
            <a:ext cx="0" cy="2447925"/>
          </a:xfrm>
          <a:custGeom>
            <a:avLst/>
            <a:gdLst/>
            <a:ahLst/>
            <a:cxnLst/>
            <a:rect l="l" t="t" r="r" b="b"/>
            <a:pathLst>
              <a:path h="2447925">
                <a:moveTo>
                  <a:pt x="0" y="0"/>
                </a:moveTo>
                <a:lnTo>
                  <a:pt x="0" y="2447915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7445" y="3770376"/>
            <a:ext cx="3745229" cy="0"/>
          </a:xfrm>
          <a:custGeom>
            <a:avLst/>
            <a:gdLst/>
            <a:ahLst/>
            <a:cxnLst/>
            <a:rect l="l" t="t" r="r" b="b"/>
            <a:pathLst>
              <a:path w="3745229">
                <a:moveTo>
                  <a:pt x="0" y="0"/>
                </a:moveTo>
                <a:lnTo>
                  <a:pt x="3744979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7445" y="4103751"/>
            <a:ext cx="792480" cy="0"/>
          </a:xfrm>
          <a:custGeom>
            <a:avLst/>
            <a:gdLst/>
            <a:ahLst/>
            <a:cxnLst/>
            <a:rect l="l" t="t" r="r" b="b"/>
            <a:pathLst>
              <a:path w="792480">
                <a:moveTo>
                  <a:pt x="0" y="0"/>
                </a:moveTo>
                <a:lnTo>
                  <a:pt x="79223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84500" y="4319528"/>
            <a:ext cx="1511300" cy="1538605"/>
          </a:xfrm>
          <a:custGeom>
            <a:avLst/>
            <a:gdLst/>
            <a:ahLst/>
            <a:cxnLst/>
            <a:rect l="l" t="t" r="r" b="b"/>
            <a:pathLst>
              <a:path w="1511300" h="1538604">
                <a:moveTo>
                  <a:pt x="0" y="0"/>
                </a:moveTo>
                <a:lnTo>
                  <a:pt x="1511305" y="153834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95806" y="5857875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79">
                <a:moveTo>
                  <a:pt x="0" y="0"/>
                </a:moveTo>
                <a:lnTo>
                  <a:pt x="100800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51054" y="4103751"/>
            <a:ext cx="431800" cy="215900"/>
          </a:xfrm>
          <a:custGeom>
            <a:avLst/>
            <a:gdLst/>
            <a:ahLst/>
            <a:cxnLst/>
            <a:rect l="l" t="t" r="r" b="b"/>
            <a:pathLst>
              <a:path w="431800" h="215900">
                <a:moveTo>
                  <a:pt x="0" y="0"/>
                </a:moveTo>
                <a:lnTo>
                  <a:pt x="63814" y="2340"/>
                </a:lnTo>
                <a:lnTo>
                  <a:pt x="124719" y="9139"/>
                </a:lnTo>
                <a:lnTo>
                  <a:pt x="182047" y="20063"/>
                </a:lnTo>
                <a:lnTo>
                  <a:pt x="235130" y="34777"/>
                </a:lnTo>
                <a:lnTo>
                  <a:pt x="283300" y="52949"/>
                </a:lnTo>
                <a:lnTo>
                  <a:pt x="325892" y="74245"/>
                </a:lnTo>
                <a:lnTo>
                  <a:pt x="362236" y="98330"/>
                </a:lnTo>
                <a:lnTo>
                  <a:pt x="391665" y="124872"/>
                </a:lnTo>
                <a:lnTo>
                  <a:pt x="427110" y="183988"/>
                </a:lnTo>
                <a:lnTo>
                  <a:pt x="431791" y="2158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87424" y="6018374"/>
            <a:ext cx="134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Vt </a:t>
            </a:r>
            <a:r>
              <a:rPr sz="1800" spc="-35" dirty="0">
                <a:latin typeface="Arial"/>
                <a:cs typeface="Arial"/>
              </a:rPr>
              <a:t>(pull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down)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0966" y="3161786"/>
            <a:ext cx="271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latin typeface="Arial"/>
                <a:cs typeface="Arial"/>
              </a:rPr>
              <a:t>V0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19857" y="3449191"/>
            <a:ext cx="386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65" dirty="0">
                <a:latin typeface="Arial"/>
                <a:cs typeface="Arial"/>
              </a:rPr>
              <a:t>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462393" y="5499103"/>
            <a:ext cx="76200" cy="21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7779" y="3743309"/>
            <a:ext cx="76200" cy="289560"/>
          </a:xfrm>
          <a:custGeom>
            <a:avLst/>
            <a:gdLst/>
            <a:ahLst/>
            <a:cxnLst/>
            <a:rect l="l" t="t" r="r" b="b"/>
            <a:pathLst>
              <a:path w="76200" h="289560">
                <a:moveTo>
                  <a:pt x="33276" y="212744"/>
                </a:moveTo>
                <a:lnTo>
                  <a:pt x="0" y="212744"/>
                </a:lnTo>
                <a:lnTo>
                  <a:pt x="38100" y="288944"/>
                </a:lnTo>
                <a:lnTo>
                  <a:pt x="69854" y="225436"/>
                </a:lnTo>
                <a:lnTo>
                  <a:pt x="33265" y="225436"/>
                </a:lnTo>
                <a:lnTo>
                  <a:pt x="33276" y="212744"/>
                </a:lnTo>
                <a:close/>
              </a:path>
              <a:path w="76200" h="289560">
                <a:moveTo>
                  <a:pt x="42921" y="63520"/>
                </a:moveTo>
                <a:lnTo>
                  <a:pt x="33396" y="63520"/>
                </a:lnTo>
                <a:lnTo>
                  <a:pt x="33265" y="225436"/>
                </a:lnTo>
                <a:lnTo>
                  <a:pt x="42790" y="225436"/>
                </a:lnTo>
                <a:lnTo>
                  <a:pt x="42921" y="63520"/>
                </a:lnTo>
                <a:close/>
              </a:path>
              <a:path w="76200" h="289560">
                <a:moveTo>
                  <a:pt x="76200" y="212744"/>
                </a:moveTo>
                <a:lnTo>
                  <a:pt x="42801" y="212744"/>
                </a:lnTo>
                <a:lnTo>
                  <a:pt x="42790" y="225436"/>
                </a:lnTo>
                <a:lnTo>
                  <a:pt x="69854" y="225436"/>
                </a:lnTo>
                <a:lnTo>
                  <a:pt x="76200" y="212744"/>
                </a:lnTo>
                <a:close/>
              </a:path>
              <a:path w="76200" h="289560">
                <a:moveTo>
                  <a:pt x="38100" y="0"/>
                </a:moveTo>
                <a:lnTo>
                  <a:pt x="0" y="76215"/>
                </a:lnTo>
                <a:lnTo>
                  <a:pt x="33386" y="76215"/>
                </a:lnTo>
                <a:lnTo>
                  <a:pt x="33396" y="63520"/>
                </a:lnTo>
                <a:lnTo>
                  <a:pt x="69853" y="63520"/>
                </a:lnTo>
                <a:lnTo>
                  <a:pt x="38100" y="0"/>
                </a:lnTo>
                <a:close/>
              </a:path>
              <a:path w="76200" h="289560">
                <a:moveTo>
                  <a:pt x="69853" y="63520"/>
                </a:moveTo>
                <a:lnTo>
                  <a:pt x="42921" y="63520"/>
                </a:lnTo>
                <a:lnTo>
                  <a:pt x="42911" y="76215"/>
                </a:lnTo>
                <a:lnTo>
                  <a:pt x="76200" y="76215"/>
                </a:lnTo>
                <a:lnTo>
                  <a:pt x="69853" y="6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681099" y="3785740"/>
            <a:ext cx="1061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Vt </a:t>
            </a:r>
            <a:r>
              <a:rPr sz="1800" spc="-35" dirty="0">
                <a:latin typeface="Arial"/>
                <a:cs typeface="Arial"/>
              </a:rPr>
              <a:t>(pull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up)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179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905253" y="5083008"/>
            <a:ext cx="1550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Non </a:t>
            </a:r>
            <a:r>
              <a:rPr sz="1800" spc="-100" dirty="0">
                <a:latin typeface="Arial"/>
                <a:cs typeface="Arial"/>
              </a:rPr>
              <a:t>zero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output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70504" y="6018383"/>
            <a:ext cx="32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87057" y="783083"/>
            <a:ext cx="492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00"/>
              </a:spcBef>
              <a:buChar char="•"/>
              <a:tabLst>
                <a:tab pos="179070" algn="l"/>
              </a:tabLst>
            </a:pPr>
            <a:r>
              <a:rPr sz="1800" spc="-75" dirty="0">
                <a:latin typeface="Arial"/>
                <a:cs typeface="Arial"/>
              </a:rPr>
              <a:t>Dissipation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65" dirty="0">
                <a:latin typeface="Arial"/>
                <a:cs typeface="Arial"/>
              </a:rPr>
              <a:t>high </a:t>
            </a:r>
            <a:r>
              <a:rPr sz="1800" spc="-100" dirty="0">
                <a:latin typeface="Arial"/>
                <a:cs typeface="Arial"/>
              </a:rPr>
              <a:t>since </a:t>
            </a:r>
            <a:r>
              <a:rPr sz="1800" spc="-40" dirty="0">
                <a:latin typeface="Arial"/>
                <a:cs typeface="Arial"/>
              </a:rPr>
              <a:t>current </a:t>
            </a:r>
            <a:r>
              <a:rPr sz="1800" spc="-50" dirty="0">
                <a:latin typeface="Arial"/>
                <a:cs typeface="Arial"/>
              </a:rPr>
              <a:t>flows </a:t>
            </a:r>
            <a:r>
              <a:rPr sz="1800" spc="-60" dirty="0">
                <a:latin typeface="Arial"/>
                <a:cs typeface="Arial"/>
              </a:rPr>
              <a:t>when </a:t>
            </a:r>
            <a:r>
              <a:rPr sz="1800" spc="-80" dirty="0">
                <a:latin typeface="Arial"/>
                <a:cs typeface="Arial"/>
              </a:rPr>
              <a:t>Vin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7057" y="1331800"/>
            <a:ext cx="4324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00"/>
              </a:spcBef>
              <a:buChar char="•"/>
              <a:tabLst>
                <a:tab pos="179070" algn="l"/>
              </a:tabLst>
            </a:pPr>
            <a:r>
              <a:rPr sz="1800" spc="-70" dirty="0">
                <a:latin typeface="Arial"/>
                <a:cs typeface="Arial"/>
              </a:rPr>
              <a:t>Vout </a:t>
            </a:r>
            <a:r>
              <a:rPr sz="1800" spc="-120" dirty="0">
                <a:latin typeface="Arial"/>
                <a:cs typeface="Arial"/>
              </a:rPr>
              <a:t>can </a:t>
            </a:r>
            <a:r>
              <a:rPr sz="1800" spc="-70" dirty="0">
                <a:latin typeface="Arial"/>
                <a:cs typeface="Arial"/>
              </a:rPr>
              <a:t>never </a:t>
            </a:r>
            <a:r>
              <a:rPr sz="1800" spc="-90" dirty="0">
                <a:latin typeface="Arial"/>
                <a:cs typeface="Arial"/>
              </a:rPr>
              <a:t>reach </a:t>
            </a:r>
            <a:r>
              <a:rPr sz="1800" spc="-125" dirty="0">
                <a:latin typeface="Arial"/>
                <a:cs typeface="Arial"/>
              </a:rPr>
              <a:t>Vdd </a:t>
            </a:r>
            <a:r>
              <a:rPr sz="1800" spc="-40" dirty="0">
                <a:latin typeface="Arial"/>
                <a:cs typeface="Arial"/>
              </a:rPr>
              <a:t>(effect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channel)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87057" y="1880745"/>
            <a:ext cx="5622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" indent="-104775">
              <a:lnSpc>
                <a:spcPct val="100000"/>
              </a:lnSpc>
              <a:spcBef>
                <a:spcPts val="100"/>
              </a:spcBef>
              <a:buChar char="•"/>
              <a:tabLst>
                <a:tab pos="179070" algn="l"/>
              </a:tabLst>
            </a:pPr>
            <a:r>
              <a:rPr sz="1800" spc="-190" dirty="0">
                <a:latin typeface="Arial"/>
                <a:cs typeface="Arial"/>
              </a:rPr>
              <a:t>Vgg </a:t>
            </a:r>
            <a:r>
              <a:rPr sz="1800" spc="-120" dirty="0">
                <a:latin typeface="Arial"/>
                <a:cs typeface="Arial"/>
              </a:rPr>
              <a:t>can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60" dirty="0">
                <a:latin typeface="Arial"/>
                <a:cs typeface="Arial"/>
              </a:rPr>
              <a:t>derived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switching </a:t>
            </a:r>
            <a:r>
              <a:rPr sz="1800" spc="-95" dirty="0">
                <a:latin typeface="Arial"/>
                <a:cs typeface="Arial"/>
              </a:rPr>
              <a:t>source </a:t>
            </a:r>
            <a:r>
              <a:rPr sz="1800" spc="-55" dirty="0">
                <a:latin typeface="Arial"/>
                <a:cs typeface="Arial"/>
              </a:rPr>
              <a:t>(i.e. </a:t>
            </a:r>
            <a:r>
              <a:rPr sz="1800" spc="-75" dirty="0">
                <a:latin typeface="Arial"/>
                <a:cs typeface="Arial"/>
              </a:rPr>
              <a:t>one </a:t>
            </a:r>
            <a:r>
              <a:rPr sz="1800" spc="-114" dirty="0">
                <a:latin typeface="Arial"/>
                <a:cs typeface="Arial"/>
              </a:rPr>
              <a:t>phase 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80" dirty="0">
                <a:latin typeface="Arial"/>
                <a:cs typeface="Arial"/>
              </a:rPr>
              <a:t>clock, </a:t>
            </a:r>
            <a:r>
              <a:rPr sz="1800" spc="-13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spc="-60" dirty="0">
                <a:latin typeface="Arial"/>
                <a:cs typeface="Arial"/>
              </a:rPr>
              <a:t>dissipation </a:t>
            </a:r>
            <a:r>
              <a:rPr sz="1800" spc="-120" dirty="0">
                <a:latin typeface="Arial"/>
                <a:cs typeface="Arial"/>
              </a:rPr>
              <a:t>can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55" dirty="0">
                <a:latin typeface="Arial"/>
                <a:cs typeface="Arial"/>
              </a:rPr>
              <a:t>significantly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reduced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87057" y="2703662"/>
            <a:ext cx="546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00"/>
              </a:spcBef>
              <a:buChar char="•"/>
              <a:tabLst>
                <a:tab pos="179070" algn="l"/>
              </a:tabLst>
            </a:pPr>
            <a:r>
              <a:rPr sz="1800" dirty="0">
                <a:latin typeface="Arial"/>
                <a:cs typeface="Arial"/>
              </a:rPr>
              <a:t>If </a:t>
            </a:r>
            <a:r>
              <a:rPr sz="1800" spc="-190" dirty="0">
                <a:latin typeface="Arial"/>
                <a:cs typeface="Arial"/>
              </a:rPr>
              <a:t>Vgg </a:t>
            </a:r>
            <a:r>
              <a:rPr sz="1800" spc="-100" dirty="0">
                <a:latin typeface="Arial"/>
                <a:cs typeface="Arial"/>
              </a:rPr>
              <a:t>is </a:t>
            </a:r>
            <a:r>
              <a:rPr sz="1800" spc="-55" dirty="0">
                <a:latin typeface="Arial"/>
                <a:cs typeface="Arial"/>
              </a:rPr>
              <a:t>higher </a:t>
            </a:r>
            <a:r>
              <a:rPr sz="1800" spc="-40" dirty="0">
                <a:latin typeface="Arial"/>
                <a:cs typeface="Arial"/>
              </a:rPr>
              <a:t>than </a:t>
            </a:r>
            <a:r>
              <a:rPr sz="1800" spc="-110" dirty="0">
                <a:latin typeface="Arial"/>
                <a:cs typeface="Arial"/>
              </a:rPr>
              <a:t>Vdd,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65" dirty="0">
                <a:latin typeface="Arial"/>
                <a:cs typeface="Arial"/>
              </a:rPr>
              <a:t>extra </a:t>
            </a:r>
            <a:r>
              <a:rPr sz="1800" spc="-75" dirty="0">
                <a:latin typeface="Arial"/>
                <a:cs typeface="Arial"/>
              </a:rPr>
              <a:t>supply </a:t>
            </a:r>
            <a:r>
              <a:rPr sz="1800" spc="-35" dirty="0">
                <a:latin typeface="Arial"/>
                <a:cs typeface="Arial"/>
              </a:rPr>
              <a:t>rail </a:t>
            </a:r>
            <a:r>
              <a:rPr sz="1800" spc="-100" dirty="0">
                <a:latin typeface="Arial"/>
                <a:cs typeface="Arial"/>
              </a:rPr>
              <a:t>is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required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823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5" y="1791457"/>
            <a:ext cx="45751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When </a:t>
            </a:r>
            <a:r>
              <a:rPr sz="1800" spc="-120" dirty="0">
                <a:latin typeface="Arial"/>
                <a:cs typeface="Arial"/>
              </a:rPr>
              <a:t>cascading </a:t>
            </a:r>
            <a:r>
              <a:rPr sz="1800" spc="-70" dirty="0">
                <a:latin typeface="Arial"/>
                <a:cs typeface="Arial"/>
              </a:rPr>
              <a:t>logic </a:t>
            </a:r>
            <a:r>
              <a:rPr sz="1800" spc="-100" dirty="0">
                <a:latin typeface="Arial"/>
                <a:cs typeface="Arial"/>
              </a:rPr>
              <a:t>devices </a:t>
            </a:r>
            <a:r>
              <a:rPr sz="1800" spc="-105" dirty="0">
                <a:latin typeface="Arial"/>
                <a:cs typeface="Arial"/>
              </a:rPr>
              <a:t>care </a:t>
            </a:r>
            <a:r>
              <a:rPr sz="1800" spc="-60" dirty="0">
                <a:latin typeface="Arial"/>
                <a:cs typeface="Arial"/>
              </a:rPr>
              <a:t>must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75" dirty="0">
                <a:latin typeface="Arial"/>
                <a:cs typeface="Arial"/>
              </a:rPr>
              <a:t>taken 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80" dirty="0">
                <a:latin typeface="Arial"/>
                <a:cs typeface="Arial"/>
              </a:rPr>
              <a:t>preserve </a:t>
            </a:r>
            <a:r>
              <a:rPr sz="1800" spc="-25" dirty="0">
                <a:latin typeface="Arial"/>
                <a:cs typeface="Arial"/>
              </a:rPr>
              <a:t>integrity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70" dirty="0">
                <a:latin typeface="Arial"/>
                <a:cs typeface="Arial"/>
              </a:rPr>
              <a:t>logic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levels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latin typeface="Arial"/>
                <a:cs typeface="Arial"/>
              </a:rPr>
              <a:t>i.e. </a:t>
            </a:r>
            <a:r>
              <a:rPr sz="1800" spc="-95" dirty="0">
                <a:latin typeface="Arial"/>
                <a:cs typeface="Arial"/>
              </a:rPr>
              <a:t>design </a:t>
            </a:r>
            <a:r>
              <a:rPr sz="1800" spc="-35" dirty="0">
                <a:latin typeface="Arial"/>
                <a:cs typeface="Arial"/>
              </a:rPr>
              <a:t>circuit </a:t>
            </a:r>
            <a:r>
              <a:rPr sz="1800" spc="-130" dirty="0">
                <a:latin typeface="Arial"/>
                <a:cs typeface="Arial"/>
              </a:rPr>
              <a:t>so </a:t>
            </a:r>
            <a:r>
              <a:rPr sz="1800" dirty="0">
                <a:latin typeface="Arial"/>
                <a:cs typeface="Arial"/>
              </a:rPr>
              <a:t>that </a:t>
            </a:r>
            <a:r>
              <a:rPr sz="1800" spc="-80" dirty="0">
                <a:latin typeface="Arial"/>
                <a:cs typeface="Arial"/>
              </a:rPr>
              <a:t>Vin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70" dirty="0">
                <a:latin typeface="Arial"/>
                <a:cs typeface="Arial"/>
              </a:rPr>
              <a:t>Vout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Vinv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5122" y="638674"/>
            <a:ext cx="247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40" dirty="0">
                <a:solidFill>
                  <a:srgbClr val="000000"/>
                </a:solidFill>
                <a:latin typeface="Arial"/>
                <a:cs typeface="Arial"/>
              </a:rPr>
              <a:t>Cascading </a:t>
            </a:r>
            <a:r>
              <a:rPr sz="1800" b="0" spc="-17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180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60" dirty="0">
                <a:solidFill>
                  <a:srgbClr val="000000"/>
                </a:solidFill>
                <a:latin typeface="Arial"/>
                <a:cs typeface="Arial"/>
              </a:rPr>
              <a:t>Inverters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3354" y="4608445"/>
            <a:ext cx="576580" cy="635"/>
          </a:xfrm>
          <a:custGeom>
            <a:avLst/>
            <a:gdLst/>
            <a:ahLst/>
            <a:cxnLst/>
            <a:rect l="l" t="t" r="r" b="b"/>
            <a:pathLst>
              <a:path w="576580" h="635">
                <a:moveTo>
                  <a:pt x="0" y="131"/>
                </a:moveTo>
                <a:lnTo>
                  <a:pt x="576321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1054" y="4103751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79">
                <a:moveTo>
                  <a:pt x="0" y="0"/>
                </a:moveTo>
                <a:lnTo>
                  <a:pt x="0" y="100799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1054" y="4103751"/>
            <a:ext cx="649605" cy="504825"/>
          </a:xfrm>
          <a:custGeom>
            <a:avLst/>
            <a:gdLst/>
            <a:ahLst/>
            <a:cxnLst/>
            <a:rect l="l" t="t" r="r" b="b"/>
            <a:pathLst>
              <a:path w="649605" h="504825">
                <a:moveTo>
                  <a:pt x="0" y="0"/>
                </a:moveTo>
                <a:lnTo>
                  <a:pt x="649342" y="5048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1054" y="4608576"/>
            <a:ext cx="649605" cy="503555"/>
          </a:xfrm>
          <a:custGeom>
            <a:avLst/>
            <a:gdLst/>
            <a:ahLst/>
            <a:cxnLst/>
            <a:rect l="l" t="t" r="r" b="b"/>
            <a:pathLst>
              <a:path w="649605" h="503554">
                <a:moveTo>
                  <a:pt x="0" y="503169"/>
                </a:moveTo>
                <a:lnTo>
                  <a:pt x="649342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5634" y="4532316"/>
            <a:ext cx="80903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1775" y="4608576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331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8106" y="4581525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19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5806" y="4076700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79">
                <a:moveTo>
                  <a:pt x="0" y="0"/>
                </a:moveTo>
                <a:lnTo>
                  <a:pt x="0" y="100799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5806" y="4076700"/>
            <a:ext cx="649605" cy="504825"/>
          </a:xfrm>
          <a:custGeom>
            <a:avLst/>
            <a:gdLst/>
            <a:ahLst/>
            <a:cxnLst/>
            <a:rect l="l" t="t" r="r" b="b"/>
            <a:pathLst>
              <a:path w="649604" h="504825">
                <a:moveTo>
                  <a:pt x="0" y="0"/>
                </a:moveTo>
                <a:lnTo>
                  <a:pt x="649223" y="5048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5806" y="4581525"/>
            <a:ext cx="649605" cy="503555"/>
          </a:xfrm>
          <a:custGeom>
            <a:avLst/>
            <a:gdLst/>
            <a:ahLst/>
            <a:cxnLst/>
            <a:rect l="l" t="t" r="r" b="b"/>
            <a:pathLst>
              <a:path w="649604" h="503554">
                <a:moveTo>
                  <a:pt x="0" y="503300"/>
                </a:moveTo>
                <a:lnTo>
                  <a:pt x="6492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0267" y="4505265"/>
            <a:ext cx="81031" cy="152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6536" y="4581525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19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2597" y="5629152"/>
            <a:ext cx="5342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Determine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pull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up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pull-down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ratio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driven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inverter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180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926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4" y="1535186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58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654" y="1535186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4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654" y="2398654"/>
            <a:ext cx="71755" cy="635"/>
          </a:xfrm>
          <a:custGeom>
            <a:avLst/>
            <a:gdLst/>
            <a:ahLst/>
            <a:cxnLst/>
            <a:rect l="l" t="t" r="r" b="b"/>
            <a:pathLst>
              <a:path w="71755" h="635">
                <a:moveTo>
                  <a:pt x="0" y="0"/>
                </a:moveTo>
                <a:lnTo>
                  <a:pt x="71435" y="12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54" y="2447909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362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654" y="2471806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4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654" y="3311530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4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7211" y="481062"/>
            <a:ext cx="7767955" cy="556450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1340"/>
              </a:spcBef>
            </a:pPr>
            <a:r>
              <a:rPr sz="1800" spc="-130" dirty="0">
                <a:latin typeface="Arial"/>
                <a:cs typeface="Arial"/>
              </a:rPr>
              <a:t>Assume </a:t>
            </a:r>
            <a:r>
              <a:rPr sz="1800" spc="-70" dirty="0">
                <a:latin typeface="Arial"/>
                <a:cs typeface="Arial"/>
              </a:rPr>
              <a:t>equal </a:t>
            </a:r>
            <a:r>
              <a:rPr sz="1800" spc="-85" dirty="0">
                <a:latin typeface="Arial"/>
                <a:cs typeface="Arial"/>
              </a:rPr>
              <a:t>margins </a:t>
            </a:r>
            <a:r>
              <a:rPr sz="1800" spc="-65" dirty="0">
                <a:latin typeface="Arial"/>
                <a:cs typeface="Arial"/>
              </a:rPr>
              <a:t>around </a:t>
            </a:r>
            <a:r>
              <a:rPr sz="1800" spc="-30" dirty="0">
                <a:latin typeface="Arial"/>
                <a:cs typeface="Arial"/>
              </a:rPr>
              <a:t>inverter; </a:t>
            </a:r>
            <a:r>
              <a:rPr sz="1800" spc="-90" dirty="0">
                <a:latin typeface="Arial"/>
                <a:cs typeface="Arial"/>
              </a:rPr>
              <a:t>Vinv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75" dirty="0">
                <a:latin typeface="Arial"/>
                <a:cs typeface="Arial"/>
              </a:rPr>
              <a:t>0.5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Vdd</a:t>
            </a:r>
            <a:endParaRPr sz="1800">
              <a:latin typeface="Arial"/>
              <a:cs typeface="Arial"/>
            </a:endParaRPr>
          </a:p>
          <a:p>
            <a:pPr marL="639445" marR="249554" indent="92075">
              <a:lnSpc>
                <a:spcPct val="157400"/>
              </a:lnSpc>
            </a:pPr>
            <a:r>
              <a:rPr sz="1800" spc="-130" dirty="0">
                <a:latin typeface="Arial"/>
                <a:cs typeface="Arial"/>
              </a:rPr>
              <a:t>Assume </a:t>
            </a:r>
            <a:r>
              <a:rPr sz="1800" spc="-20" dirty="0">
                <a:latin typeface="Arial"/>
                <a:cs typeface="Arial"/>
              </a:rPr>
              <a:t>both </a:t>
            </a:r>
            <a:r>
              <a:rPr sz="1800" spc="-65" dirty="0">
                <a:latin typeface="Arial"/>
                <a:cs typeface="Arial"/>
              </a:rPr>
              <a:t>transistors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0" dirty="0">
                <a:latin typeface="Arial"/>
                <a:cs typeface="Arial"/>
              </a:rPr>
              <a:t>saturation, </a:t>
            </a:r>
            <a:r>
              <a:rPr sz="1800" spc="-40" dirty="0">
                <a:latin typeface="Arial"/>
                <a:cs typeface="Arial"/>
              </a:rPr>
              <a:t>therefore: </a:t>
            </a:r>
            <a:r>
              <a:rPr sz="1800" spc="-70" dirty="0">
                <a:latin typeface="Arial"/>
                <a:cs typeface="Arial"/>
              </a:rPr>
              <a:t>I</a:t>
            </a:r>
            <a:r>
              <a:rPr sz="1800" spc="-104" baseline="-20833" dirty="0">
                <a:latin typeface="Arial"/>
                <a:cs typeface="Arial"/>
              </a:rPr>
              <a:t>ds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270" dirty="0">
                <a:latin typeface="Arial"/>
                <a:cs typeface="Arial"/>
              </a:rPr>
              <a:t>K </a:t>
            </a:r>
            <a:r>
              <a:rPr sz="1800" spc="-60" dirty="0">
                <a:latin typeface="Arial"/>
                <a:cs typeface="Arial"/>
              </a:rPr>
              <a:t>(W/L) </a:t>
            </a:r>
            <a:r>
              <a:rPr sz="1800" spc="-145" dirty="0">
                <a:latin typeface="Arial"/>
                <a:cs typeface="Arial"/>
              </a:rPr>
              <a:t>(V</a:t>
            </a:r>
            <a:r>
              <a:rPr sz="1800" spc="-217" baseline="-20833" dirty="0">
                <a:latin typeface="Arial"/>
                <a:cs typeface="Arial"/>
              </a:rPr>
              <a:t>gs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25" dirty="0">
                <a:latin typeface="Arial"/>
                <a:cs typeface="Arial"/>
              </a:rPr>
              <a:t>V</a:t>
            </a:r>
            <a:r>
              <a:rPr sz="1800" spc="-37" baseline="-20833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)</a:t>
            </a:r>
            <a:r>
              <a:rPr sz="1800" spc="-37" baseline="25462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/2  </a:t>
            </a:r>
            <a:r>
              <a:rPr sz="1800" spc="-55" dirty="0">
                <a:latin typeface="Arial"/>
                <a:cs typeface="Arial"/>
              </a:rPr>
              <a:t>Depletion </a:t>
            </a:r>
            <a:r>
              <a:rPr sz="1800" spc="-70" dirty="0">
                <a:latin typeface="Arial"/>
                <a:cs typeface="Arial"/>
              </a:rPr>
              <a:t>mode </a:t>
            </a:r>
            <a:r>
              <a:rPr sz="1800" spc="-50" dirty="0">
                <a:latin typeface="Arial"/>
                <a:cs typeface="Arial"/>
              </a:rPr>
              <a:t>transistor </a:t>
            </a:r>
            <a:r>
              <a:rPr sz="1800" spc="-135" dirty="0">
                <a:latin typeface="Arial"/>
                <a:cs typeface="Arial"/>
              </a:rPr>
              <a:t>has </a:t>
            </a:r>
            <a:r>
              <a:rPr sz="1800" spc="-95" dirty="0">
                <a:latin typeface="Arial"/>
                <a:cs typeface="Arial"/>
              </a:rPr>
              <a:t>gate </a:t>
            </a:r>
            <a:r>
              <a:rPr sz="1800" spc="-75" dirty="0">
                <a:latin typeface="Arial"/>
                <a:cs typeface="Arial"/>
              </a:rPr>
              <a:t>connected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90" dirty="0">
                <a:latin typeface="Arial"/>
                <a:cs typeface="Arial"/>
              </a:rPr>
              <a:t>source, </a:t>
            </a:r>
            <a:r>
              <a:rPr sz="1800" spc="-50" dirty="0">
                <a:latin typeface="Arial"/>
                <a:cs typeface="Arial"/>
              </a:rPr>
              <a:t>i.e. </a:t>
            </a:r>
            <a:r>
              <a:rPr sz="1800" spc="-175" dirty="0">
                <a:latin typeface="Arial"/>
                <a:cs typeface="Arial"/>
              </a:rPr>
              <a:t>V</a:t>
            </a:r>
            <a:r>
              <a:rPr sz="1800" spc="-262" baseline="-20833" dirty="0">
                <a:latin typeface="Arial"/>
                <a:cs typeface="Arial"/>
              </a:rPr>
              <a:t>gs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639445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I</a:t>
            </a:r>
            <a:r>
              <a:rPr sz="1800" spc="-104" baseline="-20833" dirty="0">
                <a:latin typeface="Arial"/>
                <a:cs typeface="Arial"/>
              </a:rPr>
              <a:t>ds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270" dirty="0">
                <a:latin typeface="Arial"/>
                <a:cs typeface="Arial"/>
              </a:rPr>
              <a:t>K </a:t>
            </a:r>
            <a:r>
              <a:rPr sz="1800" spc="-55" dirty="0">
                <a:latin typeface="Arial"/>
                <a:cs typeface="Arial"/>
              </a:rPr>
              <a:t>(W</a:t>
            </a:r>
            <a:r>
              <a:rPr sz="1800" spc="-82" baseline="-20833" dirty="0">
                <a:latin typeface="Arial"/>
                <a:cs typeface="Arial"/>
              </a:rPr>
              <a:t>pu</a:t>
            </a:r>
            <a:r>
              <a:rPr sz="1800" spc="-55" dirty="0">
                <a:latin typeface="Arial"/>
                <a:cs typeface="Arial"/>
              </a:rPr>
              <a:t>/L</a:t>
            </a:r>
            <a:r>
              <a:rPr sz="1800" spc="-82" baseline="-20833" dirty="0">
                <a:latin typeface="Arial"/>
                <a:cs typeface="Arial"/>
              </a:rPr>
              <a:t>pu</a:t>
            </a:r>
            <a:r>
              <a:rPr sz="1800" spc="-55" dirty="0">
                <a:latin typeface="Arial"/>
                <a:cs typeface="Arial"/>
              </a:rPr>
              <a:t>)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(-V</a:t>
            </a:r>
            <a:r>
              <a:rPr sz="1800" spc="-52" baseline="-20833" dirty="0">
                <a:latin typeface="Arial"/>
                <a:cs typeface="Arial"/>
              </a:rPr>
              <a:t>td</a:t>
            </a:r>
            <a:r>
              <a:rPr sz="1800" spc="-35" dirty="0">
                <a:latin typeface="Arial"/>
                <a:cs typeface="Arial"/>
              </a:rPr>
              <a:t>)</a:t>
            </a:r>
            <a:r>
              <a:rPr sz="1800" spc="-52" baseline="25462" dirty="0">
                <a:latin typeface="Arial"/>
                <a:cs typeface="Arial"/>
              </a:rPr>
              <a:t>2</a:t>
            </a:r>
            <a:r>
              <a:rPr sz="1800" spc="-35" dirty="0">
                <a:latin typeface="Arial"/>
                <a:cs typeface="Arial"/>
              </a:rPr>
              <a:t>/2</a:t>
            </a:r>
            <a:endParaRPr sz="1800">
              <a:latin typeface="Arial"/>
              <a:cs typeface="Arial"/>
            </a:endParaRPr>
          </a:p>
          <a:p>
            <a:pPr marL="620395" marR="2630805" indent="18415">
              <a:lnSpc>
                <a:spcPct val="131300"/>
              </a:lnSpc>
              <a:spcBef>
                <a:spcPts val="220"/>
              </a:spcBef>
            </a:pPr>
            <a:r>
              <a:rPr sz="1800" spc="-95" dirty="0">
                <a:latin typeface="Arial"/>
                <a:cs typeface="Arial"/>
              </a:rPr>
              <a:t>Enhancement </a:t>
            </a:r>
            <a:r>
              <a:rPr sz="1800" spc="-70" dirty="0">
                <a:latin typeface="Arial"/>
                <a:cs typeface="Arial"/>
              </a:rPr>
              <a:t>mode </a:t>
            </a:r>
            <a:r>
              <a:rPr sz="1800" spc="-85" dirty="0">
                <a:latin typeface="Arial"/>
                <a:cs typeface="Arial"/>
              </a:rPr>
              <a:t>device </a:t>
            </a:r>
            <a:r>
              <a:rPr sz="1800" spc="-204" dirty="0">
                <a:latin typeface="Arial"/>
                <a:cs typeface="Arial"/>
              </a:rPr>
              <a:t>Vgs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110" dirty="0">
                <a:latin typeface="Arial"/>
                <a:cs typeface="Arial"/>
              </a:rPr>
              <a:t>Vinv, </a:t>
            </a:r>
            <a:r>
              <a:rPr sz="1800" spc="-35" dirty="0">
                <a:latin typeface="Arial"/>
                <a:cs typeface="Arial"/>
              </a:rPr>
              <a:t>therefore  </a:t>
            </a:r>
            <a:r>
              <a:rPr sz="1800" spc="-70" dirty="0">
                <a:latin typeface="Arial"/>
                <a:cs typeface="Arial"/>
              </a:rPr>
              <a:t>I</a:t>
            </a:r>
            <a:r>
              <a:rPr sz="1800" spc="-104" baseline="-20833" dirty="0">
                <a:latin typeface="Arial"/>
                <a:cs typeface="Arial"/>
              </a:rPr>
              <a:t>ds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270" dirty="0">
                <a:latin typeface="Arial"/>
                <a:cs typeface="Arial"/>
              </a:rPr>
              <a:t>K </a:t>
            </a:r>
            <a:r>
              <a:rPr sz="1800" spc="-55" dirty="0">
                <a:latin typeface="Arial"/>
                <a:cs typeface="Arial"/>
              </a:rPr>
              <a:t>(W</a:t>
            </a:r>
            <a:r>
              <a:rPr sz="1800" spc="-82" baseline="-20833" dirty="0">
                <a:latin typeface="Arial"/>
                <a:cs typeface="Arial"/>
              </a:rPr>
              <a:t>pd</a:t>
            </a:r>
            <a:r>
              <a:rPr sz="1800" spc="-55" dirty="0">
                <a:latin typeface="Arial"/>
                <a:cs typeface="Arial"/>
              </a:rPr>
              <a:t>/L</a:t>
            </a:r>
            <a:r>
              <a:rPr sz="1800" spc="-82" baseline="-20833" dirty="0">
                <a:latin typeface="Arial"/>
                <a:cs typeface="Arial"/>
              </a:rPr>
              <a:t>pd</a:t>
            </a:r>
            <a:r>
              <a:rPr sz="1800" spc="-55" dirty="0">
                <a:latin typeface="Arial"/>
                <a:cs typeface="Arial"/>
              </a:rPr>
              <a:t>) </a:t>
            </a:r>
            <a:r>
              <a:rPr sz="1800" spc="-75" dirty="0">
                <a:latin typeface="Arial"/>
                <a:cs typeface="Arial"/>
              </a:rPr>
              <a:t>(V</a:t>
            </a:r>
            <a:r>
              <a:rPr sz="1800" spc="-112" baseline="-20833" dirty="0">
                <a:latin typeface="Arial"/>
                <a:cs typeface="Arial"/>
              </a:rPr>
              <a:t>inv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</a:t>
            </a:r>
            <a:r>
              <a:rPr sz="1800" spc="-37" baseline="-20833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)</a:t>
            </a:r>
            <a:r>
              <a:rPr sz="1800" spc="-37" baseline="25462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/2</a:t>
            </a:r>
            <a:endParaRPr sz="1800">
              <a:latin typeface="Arial"/>
              <a:cs typeface="Arial"/>
            </a:endParaRPr>
          </a:p>
          <a:p>
            <a:pPr marL="587375">
              <a:lnSpc>
                <a:spcPct val="100000"/>
              </a:lnSpc>
              <a:spcBef>
                <a:spcPts val="680"/>
              </a:spcBef>
            </a:pPr>
            <a:r>
              <a:rPr sz="1800" spc="-130" dirty="0">
                <a:latin typeface="Arial"/>
                <a:cs typeface="Arial"/>
              </a:rPr>
              <a:t>Assume </a:t>
            </a:r>
            <a:r>
              <a:rPr sz="1800" spc="-60" dirty="0">
                <a:latin typeface="Arial"/>
                <a:cs typeface="Arial"/>
              </a:rPr>
              <a:t>currents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70" dirty="0">
                <a:latin typeface="Arial"/>
                <a:cs typeface="Arial"/>
              </a:rPr>
              <a:t>equal </a:t>
            </a:r>
            <a:r>
              <a:rPr sz="1800" spc="-45" dirty="0">
                <a:latin typeface="Arial"/>
                <a:cs typeface="Arial"/>
              </a:rPr>
              <a:t>through </a:t>
            </a:r>
            <a:r>
              <a:rPr sz="1800" spc="-20" dirty="0">
                <a:latin typeface="Arial"/>
                <a:cs typeface="Arial"/>
              </a:rPr>
              <a:t>both </a:t>
            </a:r>
            <a:r>
              <a:rPr sz="1800" spc="-100" dirty="0">
                <a:latin typeface="Arial"/>
                <a:cs typeface="Arial"/>
              </a:rPr>
              <a:t>channels </a:t>
            </a:r>
            <a:r>
              <a:rPr sz="1800" spc="-60" dirty="0">
                <a:latin typeface="Arial"/>
                <a:cs typeface="Arial"/>
              </a:rPr>
              <a:t>(no </a:t>
            </a:r>
            <a:r>
              <a:rPr sz="1800" spc="-40" dirty="0">
                <a:latin typeface="Arial"/>
                <a:cs typeface="Arial"/>
              </a:rPr>
              <a:t>current </a:t>
            </a:r>
            <a:r>
              <a:rPr sz="1800" spc="-60" dirty="0">
                <a:latin typeface="Arial"/>
                <a:cs typeface="Arial"/>
              </a:rPr>
              <a:t>drawn </a:t>
            </a:r>
            <a:r>
              <a:rPr sz="1800" spc="-80" dirty="0">
                <a:latin typeface="Arial"/>
                <a:cs typeface="Arial"/>
              </a:rPr>
              <a:t>by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load)</a:t>
            </a:r>
            <a:endParaRPr sz="1800">
              <a:latin typeface="Arial"/>
              <a:cs typeface="Arial"/>
            </a:endParaRPr>
          </a:p>
          <a:p>
            <a:pPr marL="587375" marR="3590925">
              <a:lnSpc>
                <a:spcPts val="4320"/>
              </a:lnSpc>
              <a:spcBef>
                <a:spcPts val="505"/>
              </a:spcBef>
            </a:pPr>
            <a:r>
              <a:rPr sz="1800" spc="-55" dirty="0">
                <a:latin typeface="Arial"/>
                <a:cs typeface="Arial"/>
              </a:rPr>
              <a:t>(W</a:t>
            </a:r>
            <a:r>
              <a:rPr sz="1800" spc="-82" baseline="-20833" dirty="0">
                <a:latin typeface="Arial"/>
                <a:cs typeface="Arial"/>
              </a:rPr>
              <a:t>pd</a:t>
            </a:r>
            <a:r>
              <a:rPr sz="1800" spc="-55" dirty="0">
                <a:latin typeface="Arial"/>
                <a:cs typeface="Arial"/>
              </a:rPr>
              <a:t>/L</a:t>
            </a:r>
            <a:r>
              <a:rPr sz="1800" spc="-82" baseline="-20833" dirty="0">
                <a:latin typeface="Arial"/>
                <a:cs typeface="Arial"/>
              </a:rPr>
              <a:t>pd</a:t>
            </a:r>
            <a:r>
              <a:rPr sz="1800" spc="-55" dirty="0">
                <a:latin typeface="Arial"/>
                <a:cs typeface="Arial"/>
              </a:rPr>
              <a:t>) </a:t>
            </a:r>
            <a:r>
              <a:rPr sz="1800" spc="-75" dirty="0">
                <a:latin typeface="Arial"/>
                <a:cs typeface="Arial"/>
              </a:rPr>
              <a:t>(V</a:t>
            </a:r>
            <a:r>
              <a:rPr sz="1800" spc="-112" baseline="-20833" dirty="0">
                <a:latin typeface="Arial"/>
                <a:cs typeface="Arial"/>
              </a:rPr>
              <a:t>inv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60" dirty="0">
                <a:latin typeface="Arial"/>
                <a:cs typeface="Arial"/>
              </a:rPr>
              <a:t>V</a:t>
            </a:r>
            <a:r>
              <a:rPr sz="1800" spc="-89" baseline="-20833" dirty="0">
                <a:latin typeface="Arial"/>
                <a:cs typeface="Arial"/>
              </a:rPr>
              <a:t>t</a:t>
            </a:r>
            <a:r>
              <a:rPr sz="1800" spc="-60" dirty="0">
                <a:latin typeface="Arial"/>
                <a:cs typeface="Arial"/>
              </a:rPr>
              <a:t>)</a:t>
            </a:r>
            <a:r>
              <a:rPr sz="1800" spc="-89" baseline="25462" dirty="0">
                <a:latin typeface="Arial"/>
                <a:cs typeface="Arial"/>
              </a:rPr>
              <a:t>2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55" dirty="0">
                <a:latin typeface="Arial"/>
                <a:cs typeface="Arial"/>
              </a:rPr>
              <a:t>(W</a:t>
            </a:r>
            <a:r>
              <a:rPr sz="1800" spc="-82" baseline="-20833" dirty="0">
                <a:latin typeface="Arial"/>
                <a:cs typeface="Arial"/>
              </a:rPr>
              <a:t>pu</a:t>
            </a:r>
            <a:r>
              <a:rPr sz="1800" spc="-55" dirty="0">
                <a:latin typeface="Arial"/>
                <a:cs typeface="Arial"/>
              </a:rPr>
              <a:t>/L</a:t>
            </a:r>
            <a:r>
              <a:rPr sz="1800" spc="-82" baseline="-20833" dirty="0">
                <a:latin typeface="Arial"/>
                <a:cs typeface="Arial"/>
              </a:rPr>
              <a:t>pu</a:t>
            </a:r>
            <a:r>
              <a:rPr sz="1800" spc="-55" dirty="0">
                <a:latin typeface="Arial"/>
                <a:cs typeface="Arial"/>
              </a:rPr>
              <a:t>) </a:t>
            </a:r>
            <a:r>
              <a:rPr sz="1800" spc="-60" dirty="0">
                <a:latin typeface="Arial"/>
                <a:cs typeface="Arial"/>
              </a:rPr>
              <a:t>(-V</a:t>
            </a:r>
            <a:r>
              <a:rPr sz="1800" spc="-89" baseline="-20833" dirty="0">
                <a:latin typeface="Arial"/>
                <a:cs typeface="Arial"/>
              </a:rPr>
              <a:t>td</a:t>
            </a:r>
            <a:r>
              <a:rPr sz="1800" spc="-60" dirty="0">
                <a:latin typeface="Arial"/>
                <a:cs typeface="Arial"/>
              </a:rPr>
              <a:t>)</a:t>
            </a:r>
            <a:r>
              <a:rPr sz="1800" spc="-89" baseline="25462" dirty="0">
                <a:latin typeface="Arial"/>
                <a:cs typeface="Arial"/>
              </a:rPr>
              <a:t>2  </a:t>
            </a:r>
            <a:r>
              <a:rPr sz="1800" spc="-80" dirty="0">
                <a:latin typeface="Arial"/>
                <a:cs typeface="Arial"/>
              </a:rPr>
              <a:t>Convention </a:t>
            </a:r>
            <a:r>
              <a:rPr sz="1800" spc="-260" dirty="0">
                <a:latin typeface="Arial"/>
                <a:cs typeface="Arial"/>
              </a:rPr>
              <a:t>Z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L/W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587375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V</a:t>
            </a:r>
            <a:r>
              <a:rPr sz="1800" spc="-112" baseline="-20833" dirty="0">
                <a:latin typeface="Arial"/>
                <a:cs typeface="Arial"/>
              </a:rPr>
              <a:t>inv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60" dirty="0">
                <a:latin typeface="Arial"/>
                <a:cs typeface="Arial"/>
              </a:rPr>
              <a:t>V</a:t>
            </a:r>
            <a:r>
              <a:rPr sz="1800" spc="-89" baseline="-20833" dirty="0">
                <a:latin typeface="Arial"/>
                <a:cs typeface="Arial"/>
              </a:rPr>
              <a:t>t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55" dirty="0">
                <a:latin typeface="Arial"/>
                <a:cs typeface="Arial"/>
              </a:rPr>
              <a:t>V</a:t>
            </a:r>
            <a:r>
              <a:rPr sz="1800" spc="-82" baseline="-20833" dirty="0">
                <a:latin typeface="Arial"/>
                <a:cs typeface="Arial"/>
              </a:rPr>
              <a:t>td </a:t>
            </a:r>
            <a:r>
              <a:rPr sz="1800" spc="195" dirty="0">
                <a:latin typeface="Arial"/>
                <a:cs typeface="Arial"/>
              </a:rPr>
              <a:t>/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(Z</a:t>
            </a:r>
            <a:r>
              <a:rPr sz="1800" spc="-75" baseline="-20833" dirty="0">
                <a:latin typeface="Arial"/>
                <a:cs typeface="Arial"/>
              </a:rPr>
              <a:t>pu</a:t>
            </a:r>
            <a:r>
              <a:rPr sz="1800" spc="-50" dirty="0">
                <a:latin typeface="Arial"/>
                <a:cs typeface="Arial"/>
              </a:rPr>
              <a:t>/Z</a:t>
            </a:r>
            <a:r>
              <a:rPr sz="1800" spc="-75" baseline="-20833" dirty="0">
                <a:latin typeface="Arial"/>
                <a:cs typeface="Arial"/>
              </a:rPr>
              <a:t>pd</a:t>
            </a:r>
            <a:r>
              <a:rPr sz="1800" spc="-50" dirty="0">
                <a:latin typeface="Arial"/>
                <a:cs typeface="Arial"/>
              </a:rPr>
              <a:t>)</a:t>
            </a:r>
            <a:r>
              <a:rPr sz="1800" spc="-75" baseline="25462" dirty="0">
                <a:latin typeface="Arial"/>
                <a:cs typeface="Arial"/>
              </a:rPr>
              <a:t>1/2</a:t>
            </a:r>
            <a:endParaRPr sz="1800" baseline="25462">
              <a:latin typeface="Arial"/>
              <a:cs typeface="Arial"/>
            </a:endParaRPr>
          </a:p>
          <a:p>
            <a:pPr marL="568325">
              <a:lnSpc>
                <a:spcPct val="100000"/>
              </a:lnSpc>
              <a:spcBef>
                <a:spcPts val="760"/>
              </a:spcBef>
            </a:pPr>
            <a:r>
              <a:rPr sz="1800" spc="-60" dirty="0">
                <a:latin typeface="Arial"/>
                <a:cs typeface="Arial"/>
              </a:rPr>
              <a:t>Substitute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45" dirty="0">
                <a:latin typeface="Arial"/>
                <a:cs typeface="Arial"/>
              </a:rPr>
              <a:t>typical </a:t>
            </a:r>
            <a:r>
              <a:rPr sz="1800" spc="-105" dirty="0">
                <a:latin typeface="Arial"/>
                <a:cs typeface="Arial"/>
              </a:rPr>
              <a:t>values </a:t>
            </a:r>
            <a:r>
              <a:rPr sz="1800" spc="-55" dirty="0">
                <a:latin typeface="Arial"/>
                <a:cs typeface="Arial"/>
              </a:rPr>
              <a:t>V</a:t>
            </a:r>
            <a:r>
              <a:rPr sz="1800" spc="-82" baseline="-20833" dirty="0">
                <a:latin typeface="Arial"/>
                <a:cs typeface="Arial"/>
              </a:rPr>
              <a:t>t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75" dirty="0">
                <a:latin typeface="Arial"/>
                <a:cs typeface="Arial"/>
              </a:rPr>
              <a:t>0.2 </a:t>
            </a:r>
            <a:r>
              <a:rPr sz="1800" spc="-110" dirty="0">
                <a:latin typeface="Arial"/>
                <a:cs typeface="Arial"/>
              </a:rPr>
              <a:t>V</a:t>
            </a:r>
            <a:r>
              <a:rPr sz="1800" spc="-165" baseline="-20833" dirty="0">
                <a:latin typeface="Arial"/>
                <a:cs typeface="Arial"/>
              </a:rPr>
              <a:t>dd </a:t>
            </a:r>
            <a:r>
              <a:rPr sz="1800" spc="-20" dirty="0">
                <a:latin typeface="Arial"/>
                <a:cs typeface="Arial"/>
              </a:rPr>
              <a:t>; </a:t>
            </a:r>
            <a:r>
              <a:rPr sz="1800" spc="-55" dirty="0">
                <a:latin typeface="Arial"/>
                <a:cs typeface="Arial"/>
              </a:rPr>
              <a:t>V</a:t>
            </a:r>
            <a:r>
              <a:rPr sz="1800" spc="-82" baseline="-20833" dirty="0">
                <a:latin typeface="Arial"/>
                <a:cs typeface="Arial"/>
              </a:rPr>
              <a:t>td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70" dirty="0">
                <a:latin typeface="Arial"/>
                <a:cs typeface="Arial"/>
              </a:rPr>
              <a:t>-0.6 </a:t>
            </a:r>
            <a:r>
              <a:rPr sz="1800" spc="-110" dirty="0">
                <a:latin typeface="Arial"/>
                <a:cs typeface="Arial"/>
              </a:rPr>
              <a:t>V</a:t>
            </a:r>
            <a:r>
              <a:rPr sz="1800" spc="-165" baseline="-20833" dirty="0">
                <a:latin typeface="Arial"/>
                <a:cs typeface="Arial"/>
              </a:rPr>
              <a:t>dd </a:t>
            </a:r>
            <a:r>
              <a:rPr sz="1800" spc="-20" dirty="0">
                <a:latin typeface="Arial"/>
                <a:cs typeface="Arial"/>
              </a:rPr>
              <a:t>; </a:t>
            </a:r>
            <a:r>
              <a:rPr sz="1800" spc="-90" dirty="0">
                <a:latin typeface="Arial"/>
                <a:cs typeface="Arial"/>
              </a:rPr>
              <a:t>Vinv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75" dirty="0">
                <a:latin typeface="Arial"/>
                <a:cs typeface="Arial"/>
              </a:rPr>
              <a:t>0.5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V</a:t>
            </a:r>
            <a:r>
              <a:rPr sz="1800" spc="-157" baseline="-20833" dirty="0">
                <a:latin typeface="Arial"/>
                <a:cs typeface="Arial"/>
              </a:rPr>
              <a:t>dd</a:t>
            </a:r>
            <a:endParaRPr sz="1800" baseline="-2083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Arial"/>
                <a:cs typeface="Arial"/>
              </a:rPr>
              <a:t>This </a:t>
            </a:r>
            <a:r>
              <a:rPr sz="1800" spc="-110" dirty="0">
                <a:latin typeface="Arial"/>
                <a:cs typeface="Arial"/>
              </a:rPr>
              <a:t>gives </a:t>
            </a:r>
            <a:r>
              <a:rPr sz="1800" spc="-130" dirty="0">
                <a:latin typeface="Arial"/>
                <a:cs typeface="Arial"/>
              </a:rPr>
              <a:t>Zpu </a:t>
            </a:r>
            <a:r>
              <a:rPr sz="1800" spc="195" dirty="0">
                <a:latin typeface="Arial"/>
                <a:cs typeface="Arial"/>
              </a:rPr>
              <a:t>/ </a:t>
            </a:r>
            <a:r>
              <a:rPr sz="1800" spc="-130" dirty="0">
                <a:latin typeface="Arial"/>
                <a:cs typeface="Arial"/>
              </a:rPr>
              <a:t>Zpd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70" dirty="0">
                <a:latin typeface="Arial"/>
                <a:cs typeface="Arial"/>
              </a:rPr>
              <a:t>4:1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00" dirty="0">
                <a:latin typeface="Arial"/>
                <a:cs typeface="Arial"/>
              </a:rPr>
              <a:t>an </a:t>
            </a:r>
            <a:r>
              <a:rPr sz="1800" spc="-95" dirty="0">
                <a:latin typeface="Arial"/>
                <a:cs typeface="Arial"/>
              </a:rPr>
              <a:t>nmos </a:t>
            </a:r>
            <a:r>
              <a:rPr sz="1800" spc="-35" dirty="0">
                <a:latin typeface="Arial"/>
                <a:cs typeface="Arial"/>
              </a:rPr>
              <a:t>inverter directly </a:t>
            </a:r>
            <a:r>
              <a:rPr sz="1800" spc="-50" dirty="0">
                <a:latin typeface="Arial"/>
                <a:cs typeface="Arial"/>
              </a:rPr>
              <a:t>driven </a:t>
            </a:r>
            <a:r>
              <a:rPr sz="1800" spc="-80" dirty="0">
                <a:latin typeface="Arial"/>
                <a:cs typeface="Arial"/>
              </a:rPr>
              <a:t>by </a:t>
            </a:r>
            <a:r>
              <a:rPr sz="1800" spc="-40" dirty="0">
                <a:latin typeface="Arial"/>
                <a:cs typeface="Arial"/>
              </a:rPr>
              <a:t>another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inverter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181</a:t>
            </a:r>
          </a:p>
        </p:txBody>
      </p:sp>
    </p:spTree>
    <p:extLst>
      <p:ext uri="{BB962C8B-B14F-4D97-AF65-F5344CB8AC3E}">
        <p14:creationId xmlns:p14="http://schemas.microsoft.com/office/powerpoint/2010/main" val="3559422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4046" y="283211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20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1746" y="2327269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79">
                <a:moveTo>
                  <a:pt x="0" y="0"/>
                </a:moveTo>
                <a:lnTo>
                  <a:pt x="0" y="100812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1746" y="2327269"/>
            <a:ext cx="649605" cy="505459"/>
          </a:xfrm>
          <a:custGeom>
            <a:avLst/>
            <a:gdLst/>
            <a:ahLst/>
            <a:cxnLst/>
            <a:rect l="l" t="t" r="r" b="b"/>
            <a:pathLst>
              <a:path w="649605" h="505460">
                <a:moveTo>
                  <a:pt x="0" y="0"/>
                </a:moveTo>
                <a:lnTo>
                  <a:pt x="649223" y="5048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1746" y="2832110"/>
            <a:ext cx="649605" cy="503555"/>
          </a:xfrm>
          <a:custGeom>
            <a:avLst/>
            <a:gdLst/>
            <a:ahLst/>
            <a:cxnLst/>
            <a:rect l="l" t="t" r="r" b="b"/>
            <a:pathLst>
              <a:path w="649605" h="503554">
                <a:moveTo>
                  <a:pt x="0" y="503285"/>
                </a:moveTo>
                <a:lnTo>
                  <a:pt x="6492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6208" y="2755841"/>
            <a:ext cx="81034" cy="152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2479" y="283211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20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6589" y="2830433"/>
            <a:ext cx="576580" cy="635"/>
          </a:xfrm>
          <a:custGeom>
            <a:avLst/>
            <a:gdLst/>
            <a:ahLst/>
            <a:cxnLst/>
            <a:rect l="l" t="t" r="r" b="b"/>
            <a:pathLst>
              <a:path w="576579" h="635">
                <a:moveTo>
                  <a:pt x="0" y="152"/>
                </a:moveTo>
                <a:lnTo>
                  <a:pt x="57634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4289" y="2300356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79">
                <a:moveTo>
                  <a:pt x="0" y="0"/>
                </a:moveTo>
                <a:lnTo>
                  <a:pt x="0" y="100800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4289" y="2300356"/>
            <a:ext cx="649605" cy="504825"/>
          </a:xfrm>
          <a:custGeom>
            <a:avLst/>
            <a:gdLst/>
            <a:ahLst/>
            <a:cxnLst/>
            <a:rect l="l" t="t" r="r" b="b"/>
            <a:pathLst>
              <a:path w="649604" h="504825">
                <a:moveTo>
                  <a:pt x="0" y="0"/>
                </a:moveTo>
                <a:lnTo>
                  <a:pt x="649376" y="50480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4289" y="2805044"/>
            <a:ext cx="649605" cy="503555"/>
          </a:xfrm>
          <a:custGeom>
            <a:avLst/>
            <a:gdLst/>
            <a:ahLst/>
            <a:cxnLst/>
            <a:rect l="l" t="t" r="r" b="b"/>
            <a:pathLst>
              <a:path w="649604" h="503554">
                <a:moveTo>
                  <a:pt x="0" y="503316"/>
                </a:moveTo>
                <a:lnTo>
                  <a:pt x="64937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8903" y="2728897"/>
            <a:ext cx="80878" cy="152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5019" y="2805165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34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8680" y="268605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144536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8680" y="2686050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181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0490" y="268605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53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8680" y="2614665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181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4569" y="2327269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287395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4810" y="2684526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14438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4810" y="2684404"/>
            <a:ext cx="431800" cy="635"/>
          </a:xfrm>
          <a:custGeom>
            <a:avLst/>
            <a:gdLst/>
            <a:ahLst/>
            <a:cxnLst/>
            <a:rect l="l" t="t" r="r" b="b"/>
            <a:pathLst>
              <a:path w="431800" h="635">
                <a:moveTo>
                  <a:pt x="0" y="0"/>
                </a:moveTo>
                <a:lnTo>
                  <a:pt x="431779" y="12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16589" y="268440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50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4810" y="2613019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77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00700" y="2325746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28727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00490" y="2830586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39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8889" y="283058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2159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32269" y="2830586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0" y="0"/>
                </a:moveTo>
                <a:lnTo>
                  <a:pt x="720730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27224" y="1985260"/>
            <a:ext cx="386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65" dirty="0">
                <a:latin typeface="Arial"/>
                <a:cs typeface="Arial"/>
              </a:rPr>
              <a:t>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182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62706" y="1985260"/>
            <a:ext cx="386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60" dirty="0">
                <a:latin typeface="Arial"/>
                <a:cs typeface="Arial"/>
              </a:rPr>
              <a:t>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2345" y="2345555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16122" y="2345555"/>
            <a:ext cx="14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91813" y="2390013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4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15783" y="1886831"/>
            <a:ext cx="930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Inverter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81157" y="1886831"/>
            <a:ext cx="930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Inverter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10958" y="3110866"/>
            <a:ext cx="44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80" dirty="0">
                <a:latin typeface="Arial"/>
                <a:cs typeface="Arial"/>
              </a:rPr>
              <a:t>n1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72952" y="3038094"/>
            <a:ext cx="57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30" dirty="0">
                <a:latin typeface="Arial"/>
                <a:cs typeface="Arial"/>
              </a:rPr>
              <a:t>out2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863586" y="494156"/>
            <a:ext cx="5142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0" marR="5080" indent="-991235">
              <a:lnSpc>
                <a:spcPct val="100000"/>
              </a:lnSpc>
              <a:spcBef>
                <a:spcPts val="100"/>
              </a:spcBef>
            </a:pPr>
            <a:r>
              <a:rPr sz="1800" b="0" spc="-85" dirty="0">
                <a:solidFill>
                  <a:srgbClr val="000000"/>
                </a:solidFill>
                <a:latin typeface="Arial"/>
                <a:cs typeface="Arial"/>
              </a:rPr>
              <a:t>Pull-Up </a:t>
            </a:r>
            <a:r>
              <a:rPr sz="1800" b="0" spc="1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800" b="0" spc="-80" dirty="0">
                <a:solidFill>
                  <a:srgbClr val="000000"/>
                </a:solidFill>
                <a:latin typeface="Arial"/>
                <a:cs typeface="Arial"/>
              </a:rPr>
              <a:t>Pull-Down </a:t>
            </a:r>
            <a:r>
              <a:rPr sz="1800" b="0" spc="-90" dirty="0">
                <a:solidFill>
                  <a:srgbClr val="000000"/>
                </a:solidFill>
                <a:latin typeface="Arial"/>
                <a:cs typeface="Arial"/>
              </a:rPr>
              <a:t>Ratio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1800" b="0" spc="-100" dirty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sz="1800" b="0" spc="-155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inverter</a:t>
            </a:r>
            <a:r>
              <a:rPr sz="1800" b="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0" dirty="0">
                <a:solidFill>
                  <a:srgbClr val="000000"/>
                </a:solidFill>
                <a:latin typeface="Arial"/>
                <a:cs typeface="Arial"/>
              </a:rPr>
              <a:t>driven  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through </a:t>
            </a:r>
            <a:r>
              <a:rPr sz="1800" b="0" spc="-90" dirty="0">
                <a:solidFill>
                  <a:srgbClr val="000000"/>
                </a:solidFill>
                <a:latin typeface="Arial"/>
                <a:cs typeface="Arial"/>
              </a:rPr>
              <a:t>1 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or </a:t>
            </a:r>
            <a:r>
              <a:rPr sz="1800" b="0" spc="-60" dirty="0">
                <a:solidFill>
                  <a:srgbClr val="000000"/>
                </a:solidFill>
                <a:latin typeface="Arial"/>
                <a:cs typeface="Arial"/>
              </a:rPr>
              <a:t>more </a:t>
            </a:r>
            <a:r>
              <a:rPr sz="1800" b="0" spc="-150" dirty="0">
                <a:solidFill>
                  <a:srgbClr val="000000"/>
                </a:solidFill>
                <a:latin typeface="Arial"/>
                <a:cs typeface="Arial"/>
              </a:rPr>
              <a:t>pass</a:t>
            </a:r>
            <a:r>
              <a:rPr sz="1800" b="0" spc="-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65" dirty="0">
                <a:solidFill>
                  <a:srgbClr val="000000"/>
                </a:solidFill>
                <a:latin typeface="Arial"/>
                <a:cs typeface="Arial"/>
              </a:rPr>
              <a:t>transistors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3106" y="4070098"/>
            <a:ext cx="8615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latin typeface="Arial"/>
                <a:cs typeface="Arial"/>
              </a:rPr>
              <a:t>It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25" dirty="0">
                <a:latin typeface="Arial"/>
                <a:cs typeface="Arial"/>
              </a:rPr>
              <a:t>often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50" dirty="0">
                <a:latin typeface="Arial"/>
                <a:cs typeface="Arial"/>
              </a:rPr>
              <a:t>case </a:t>
            </a:r>
            <a:r>
              <a:rPr sz="1800" dirty="0">
                <a:latin typeface="Arial"/>
                <a:cs typeface="Arial"/>
              </a:rPr>
              <a:t>that </a:t>
            </a:r>
            <a:r>
              <a:rPr sz="1800" spc="5" dirty="0">
                <a:latin typeface="Arial"/>
                <a:cs typeface="Arial"/>
              </a:rPr>
              <a:t>two </a:t>
            </a:r>
            <a:r>
              <a:rPr sz="1800" spc="-55" dirty="0">
                <a:latin typeface="Arial"/>
                <a:cs typeface="Arial"/>
              </a:rPr>
              <a:t>inverters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75" dirty="0">
                <a:latin typeface="Arial"/>
                <a:cs typeface="Arial"/>
              </a:rPr>
              <a:t>connected via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5" dirty="0">
                <a:latin typeface="Arial"/>
                <a:cs typeface="Arial"/>
              </a:rPr>
              <a:t>series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switches </a:t>
            </a:r>
            <a:r>
              <a:rPr sz="1800" spc="-185" dirty="0">
                <a:latin typeface="Arial"/>
                <a:cs typeface="Arial"/>
              </a:rPr>
              <a:t>(Pass </a:t>
            </a:r>
            <a:r>
              <a:rPr sz="1800" spc="-100" dirty="0">
                <a:latin typeface="Arial"/>
                <a:cs typeface="Arial"/>
              </a:rPr>
              <a:t>Transistors)  </a:t>
            </a:r>
            <a:r>
              <a:rPr sz="1800" spc="-140" dirty="0">
                <a:latin typeface="Arial"/>
                <a:cs typeface="Arial"/>
              </a:rPr>
              <a:t>We </a:t>
            </a:r>
            <a:r>
              <a:rPr sz="1800" spc="-85" dirty="0">
                <a:latin typeface="Arial"/>
                <a:cs typeface="Arial"/>
              </a:rPr>
              <a:t>are concerned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spc="-60" dirty="0">
                <a:latin typeface="Arial"/>
                <a:cs typeface="Arial"/>
              </a:rPr>
              <a:t>connection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65" dirty="0">
                <a:latin typeface="Arial"/>
                <a:cs typeface="Arial"/>
              </a:rPr>
              <a:t>transistors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00" dirty="0">
                <a:latin typeface="Arial"/>
                <a:cs typeface="Arial"/>
              </a:rPr>
              <a:t>series </a:t>
            </a:r>
            <a:r>
              <a:rPr sz="1800" dirty="0">
                <a:latin typeface="Arial"/>
                <a:cs typeface="Arial"/>
              </a:rPr>
              <a:t>will </a:t>
            </a:r>
            <a:r>
              <a:rPr sz="1800" spc="-95" dirty="0">
                <a:latin typeface="Arial"/>
                <a:cs typeface="Arial"/>
              </a:rPr>
              <a:t>degrade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70" dirty="0">
                <a:latin typeface="Arial"/>
                <a:cs typeface="Arial"/>
              </a:rPr>
              <a:t>logic </a:t>
            </a:r>
            <a:r>
              <a:rPr sz="1800" spc="-85" dirty="0">
                <a:latin typeface="Arial"/>
                <a:cs typeface="Arial"/>
              </a:rPr>
              <a:t>levels </a:t>
            </a:r>
            <a:r>
              <a:rPr sz="1800" spc="-10" dirty="0">
                <a:latin typeface="Arial"/>
                <a:cs typeface="Arial"/>
              </a:rPr>
              <a:t>into  </a:t>
            </a:r>
            <a:r>
              <a:rPr sz="1800" spc="-40" dirty="0">
                <a:latin typeface="Arial"/>
                <a:cs typeface="Arial"/>
              </a:rPr>
              <a:t>Inverter </a:t>
            </a:r>
            <a:r>
              <a:rPr sz="1800" spc="-70" dirty="0">
                <a:latin typeface="Arial"/>
                <a:cs typeface="Arial"/>
              </a:rPr>
              <a:t>2. </a:t>
            </a: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50" dirty="0">
                <a:latin typeface="Arial"/>
                <a:cs typeface="Arial"/>
              </a:rPr>
              <a:t>driven </a:t>
            </a:r>
            <a:r>
              <a:rPr sz="1800" spc="-35" dirty="0">
                <a:latin typeface="Arial"/>
                <a:cs typeface="Arial"/>
              </a:rPr>
              <a:t>inverter </a:t>
            </a:r>
            <a:r>
              <a:rPr sz="1800" spc="-120" dirty="0">
                <a:latin typeface="Arial"/>
                <a:cs typeface="Arial"/>
              </a:rPr>
              <a:t>can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95" dirty="0">
                <a:latin typeface="Arial"/>
                <a:cs typeface="Arial"/>
              </a:rPr>
              <a:t>designed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75" dirty="0">
                <a:latin typeface="Arial"/>
                <a:cs typeface="Arial"/>
              </a:rPr>
              <a:t>deal </a:t>
            </a:r>
            <a:r>
              <a:rPr sz="1800" spc="5" dirty="0">
                <a:latin typeface="Arial"/>
                <a:cs typeface="Arial"/>
              </a:rPr>
              <a:t>with </a:t>
            </a:r>
            <a:r>
              <a:rPr sz="1800" spc="-40" dirty="0">
                <a:latin typeface="Arial"/>
                <a:cs typeface="Arial"/>
              </a:rPr>
              <a:t>this. </a:t>
            </a:r>
            <a:r>
              <a:rPr sz="1800" spc="-80" dirty="0">
                <a:latin typeface="Arial"/>
                <a:cs typeface="Arial"/>
              </a:rPr>
              <a:t>(Zpu/Zpd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&gt;= </a:t>
            </a:r>
            <a:r>
              <a:rPr sz="1800" spc="-10" dirty="0">
                <a:latin typeface="Arial"/>
                <a:cs typeface="Arial"/>
              </a:rPr>
              <a:t>8/1)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803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825" y="139065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2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1429" y="3211586"/>
            <a:ext cx="25400" cy="1030605"/>
          </a:xfrm>
          <a:custGeom>
            <a:avLst/>
            <a:gdLst/>
            <a:ahLst/>
            <a:cxnLst/>
            <a:rect l="l" t="t" r="r" b="b"/>
            <a:pathLst>
              <a:path w="25400" h="1030604">
                <a:moveTo>
                  <a:pt x="25395" y="0"/>
                </a:moveTo>
                <a:lnTo>
                  <a:pt x="0" y="103021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6825" y="5278504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29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0138" y="1390650"/>
            <a:ext cx="1521460" cy="20955"/>
          </a:xfrm>
          <a:custGeom>
            <a:avLst/>
            <a:gdLst/>
            <a:ahLst/>
            <a:cxnLst/>
            <a:rect l="l" t="t" r="r" b="b"/>
            <a:pathLst>
              <a:path w="1521460" h="20955">
                <a:moveTo>
                  <a:pt x="0" y="0"/>
                </a:moveTo>
                <a:lnTo>
                  <a:pt x="1520891" y="206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138" y="5638800"/>
            <a:ext cx="1810385" cy="20955"/>
          </a:xfrm>
          <a:custGeom>
            <a:avLst/>
            <a:gdLst/>
            <a:ahLst/>
            <a:cxnLst/>
            <a:rect l="l" t="t" r="r" b="b"/>
            <a:pathLst>
              <a:path w="1810385" h="20954">
                <a:moveTo>
                  <a:pt x="0" y="0"/>
                </a:moveTo>
                <a:lnTo>
                  <a:pt x="1809807" y="2063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3029" y="5638800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26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7120" y="621506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5">
                <a:moveTo>
                  <a:pt x="0" y="0"/>
                </a:moveTo>
                <a:lnTo>
                  <a:pt x="50330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8629" y="6359521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7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9995" y="650239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6572" y="278073"/>
            <a:ext cx="406019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Complimentary </a:t>
            </a:r>
            <a:r>
              <a:rPr sz="1800" spc="-90" dirty="0">
                <a:latin typeface="Arial"/>
                <a:cs typeface="Arial"/>
              </a:rPr>
              <a:t>Transistor </a:t>
            </a:r>
            <a:r>
              <a:rPr sz="1800" spc="-80" dirty="0">
                <a:latin typeface="Arial"/>
                <a:cs typeface="Arial"/>
              </a:rPr>
              <a:t>Pull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100" dirty="0">
                <a:latin typeface="Arial"/>
                <a:cs typeface="Arial"/>
              </a:rPr>
              <a:t>Up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(CMOS)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798195">
              <a:lnSpc>
                <a:spcPct val="100000"/>
              </a:lnSpc>
            </a:pPr>
            <a:r>
              <a:rPr sz="1800" spc="-125" dirty="0">
                <a:latin typeface="Arial"/>
                <a:cs typeface="Arial"/>
              </a:rPr>
              <a:t>Vdd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0943" y="5678524"/>
            <a:ext cx="32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0" dirty="0">
                <a:latin typeface="Arial"/>
                <a:cs typeface="Arial"/>
              </a:rPr>
              <a:t>V</a:t>
            </a:r>
            <a:r>
              <a:rPr sz="1800" spc="-204" dirty="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3197" y="320776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Vo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22500" y="2131954"/>
            <a:ext cx="288925" cy="635"/>
          </a:xfrm>
          <a:custGeom>
            <a:avLst/>
            <a:gdLst/>
            <a:ahLst/>
            <a:cxnLst/>
            <a:rect l="l" t="t" r="r" b="b"/>
            <a:pathLst>
              <a:path w="288925" h="635">
                <a:moveTo>
                  <a:pt x="288929" y="0"/>
                </a:moveTo>
                <a:lnTo>
                  <a:pt x="0" y="12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2500" y="3211586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2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2500" y="2131954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9625" y="2131954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7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640" y="2635239"/>
            <a:ext cx="6350" cy="2066925"/>
          </a:xfrm>
          <a:custGeom>
            <a:avLst/>
            <a:gdLst/>
            <a:ahLst/>
            <a:cxnLst/>
            <a:rect l="l" t="t" r="r" b="b"/>
            <a:pathLst>
              <a:path w="6350" h="2066925">
                <a:moveTo>
                  <a:pt x="0" y="0"/>
                </a:moveTo>
                <a:lnTo>
                  <a:pt x="6348" y="206693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2500" y="4221229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2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500" y="5300721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92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2500" y="4221229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9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9625" y="4221229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49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640" y="4724400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29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7510" y="3279086"/>
            <a:ext cx="3270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1054" y="3694176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8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9745" y="3694176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8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1612" y="2536751"/>
            <a:ext cx="81021" cy="1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2988" y="2613019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5">
                <a:moveTo>
                  <a:pt x="4333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46626" y="2204984"/>
            <a:ext cx="76200" cy="2953385"/>
          </a:xfrm>
          <a:custGeom>
            <a:avLst/>
            <a:gdLst/>
            <a:ahLst/>
            <a:cxnLst/>
            <a:rect l="l" t="t" r="r" b="b"/>
            <a:pathLst>
              <a:path w="76200" h="2953385">
                <a:moveTo>
                  <a:pt x="42793" y="63489"/>
                </a:moveTo>
                <a:lnTo>
                  <a:pt x="33284" y="63489"/>
                </a:lnTo>
                <a:lnTo>
                  <a:pt x="33284" y="2952862"/>
                </a:lnTo>
                <a:lnTo>
                  <a:pt x="42793" y="2952862"/>
                </a:lnTo>
                <a:lnTo>
                  <a:pt x="42793" y="63489"/>
                </a:lnTo>
                <a:close/>
              </a:path>
              <a:path w="76200" h="2953385">
                <a:moveTo>
                  <a:pt x="38100" y="0"/>
                </a:moveTo>
                <a:lnTo>
                  <a:pt x="0" y="76200"/>
                </a:lnTo>
                <a:lnTo>
                  <a:pt x="33284" y="76200"/>
                </a:lnTo>
                <a:lnTo>
                  <a:pt x="33284" y="63489"/>
                </a:lnTo>
                <a:lnTo>
                  <a:pt x="69844" y="63489"/>
                </a:lnTo>
                <a:lnTo>
                  <a:pt x="38100" y="0"/>
                </a:lnTo>
                <a:close/>
              </a:path>
              <a:path w="76200" h="2953385">
                <a:moveTo>
                  <a:pt x="69844" y="63489"/>
                </a:moveTo>
                <a:lnTo>
                  <a:pt x="42793" y="63489"/>
                </a:lnTo>
                <a:lnTo>
                  <a:pt x="42793" y="76200"/>
                </a:lnTo>
                <a:lnTo>
                  <a:pt x="76200" y="76200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84604" y="5119628"/>
            <a:ext cx="3672204" cy="76200"/>
          </a:xfrm>
          <a:custGeom>
            <a:avLst/>
            <a:gdLst/>
            <a:ahLst/>
            <a:cxnLst/>
            <a:rect l="l" t="t" r="r" b="b"/>
            <a:pathLst>
              <a:path w="3672204" h="76200">
                <a:moveTo>
                  <a:pt x="3595756" y="0"/>
                </a:moveTo>
                <a:lnTo>
                  <a:pt x="3595756" y="76200"/>
                </a:lnTo>
                <a:lnTo>
                  <a:pt x="3662312" y="42921"/>
                </a:lnTo>
                <a:lnTo>
                  <a:pt x="3608435" y="42921"/>
                </a:lnTo>
                <a:lnTo>
                  <a:pt x="3608435" y="33396"/>
                </a:lnTo>
                <a:lnTo>
                  <a:pt x="3662550" y="33396"/>
                </a:lnTo>
                <a:lnTo>
                  <a:pt x="3595756" y="0"/>
                </a:lnTo>
                <a:close/>
              </a:path>
              <a:path w="3672204" h="76200">
                <a:moveTo>
                  <a:pt x="3595756" y="33396"/>
                </a:moveTo>
                <a:lnTo>
                  <a:pt x="0" y="33396"/>
                </a:lnTo>
                <a:lnTo>
                  <a:pt x="0" y="42921"/>
                </a:lnTo>
                <a:lnTo>
                  <a:pt x="3595756" y="42921"/>
                </a:lnTo>
                <a:lnTo>
                  <a:pt x="3595756" y="33396"/>
                </a:lnTo>
                <a:close/>
              </a:path>
              <a:path w="3672204" h="76200">
                <a:moveTo>
                  <a:pt x="3662550" y="33396"/>
                </a:moveTo>
                <a:lnTo>
                  <a:pt x="3608435" y="33396"/>
                </a:lnTo>
                <a:lnTo>
                  <a:pt x="3608435" y="42921"/>
                </a:lnTo>
                <a:lnTo>
                  <a:pt x="3662312" y="42921"/>
                </a:lnTo>
                <a:lnTo>
                  <a:pt x="3671956" y="38100"/>
                </a:lnTo>
                <a:lnTo>
                  <a:pt x="3662550" y="33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4726" y="2492380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>
                <a:moveTo>
                  <a:pt x="0" y="0"/>
                </a:moveTo>
                <a:lnTo>
                  <a:pt x="3671834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03810" y="2204984"/>
            <a:ext cx="0" cy="2952750"/>
          </a:xfrm>
          <a:custGeom>
            <a:avLst/>
            <a:gdLst/>
            <a:ahLst/>
            <a:cxnLst/>
            <a:rect l="l" t="t" r="r" b="b"/>
            <a:pathLst>
              <a:path h="2952750">
                <a:moveTo>
                  <a:pt x="0" y="295274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9939" y="2204984"/>
            <a:ext cx="0" cy="2952750"/>
          </a:xfrm>
          <a:custGeom>
            <a:avLst/>
            <a:gdLst/>
            <a:ahLst/>
            <a:cxnLst/>
            <a:rect l="l" t="t" r="r" b="b"/>
            <a:pathLst>
              <a:path h="2952750">
                <a:moveTo>
                  <a:pt x="0" y="295274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84726" y="2565410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08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03810" y="2565410"/>
            <a:ext cx="73025" cy="71755"/>
          </a:xfrm>
          <a:custGeom>
            <a:avLst/>
            <a:gdLst/>
            <a:ahLst/>
            <a:cxnLst/>
            <a:rect l="l" t="t" r="r" b="b"/>
            <a:pathLst>
              <a:path w="73025" h="71755">
                <a:moveTo>
                  <a:pt x="0" y="0"/>
                </a:moveTo>
                <a:lnTo>
                  <a:pt x="73030" y="7147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6840" y="2636763"/>
            <a:ext cx="1295400" cy="2160905"/>
          </a:xfrm>
          <a:custGeom>
            <a:avLst/>
            <a:gdLst/>
            <a:ahLst/>
            <a:cxnLst/>
            <a:rect l="l" t="t" r="r" b="b"/>
            <a:pathLst>
              <a:path w="1295400" h="2160904">
                <a:moveTo>
                  <a:pt x="0" y="0"/>
                </a:moveTo>
                <a:lnTo>
                  <a:pt x="1295399" y="216065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2240" y="4797421"/>
            <a:ext cx="144780" cy="71755"/>
          </a:xfrm>
          <a:custGeom>
            <a:avLst/>
            <a:gdLst/>
            <a:ahLst/>
            <a:cxnLst/>
            <a:rect l="l" t="t" r="r" b="b"/>
            <a:pathLst>
              <a:path w="144779" h="71754">
                <a:moveTo>
                  <a:pt x="0" y="0"/>
                </a:moveTo>
                <a:lnTo>
                  <a:pt x="144505" y="7150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16745" y="4868798"/>
            <a:ext cx="576580" cy="215900"/>
          </a:xfrm>
          <a:custGeom>
            <a:avLst/>
            <a:gdLst/>
            <a:ahLst/>
            <a:cxnLst/>
            <a:rect l="l" t="t" r="r" b="b"/>
            <a:pathLst>
              <a:path w="576579" h="215900">
                <a:moveTo>
                  <a:pt x="0" y="0"/>
                </a:moveTo>
                <a:lnTo>
                  <a:pt x="576193" y="2158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92939" y="5084826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20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916429" y="1863086"/>
            <a:ext cx="46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out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23942" y="4960732"/>
            <a:ext cx="32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58643" y="5292583"/>
            <a:ext cx="386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60" dirty="0">
                <a:latin typeface="Arial"/>
                <a:cs typeface="Arial"/>
              </a:rPr>
              <a:t>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24750" y="501332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895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199004" y="5292596"/>
            <a:ext cx="32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0" dirty="0">
                <a:latin typeface="Arial"/>
                <a:cs typeface="Arial"/>
              </a:rPr>
              <a:t>V</a:t>
            </a:r>
            <a:r>
              <a:rPr sz="1800" spc="-204" dirty="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46704" y="1835907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Vtn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91866" y="1835907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Vtp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56110" y="5767385"/>
            <a:ext cx="1440180" cy="76200"/>
          </a:xfrm>
          <a:custGeom>
            <a:avLst/>
            <a:gdLst/>
            <a:ahLst/>
            <a:cxnLst/>
            <a:rect l="l" t="t" r="r" b="b"/>
            <a:pathLst>
              <a:path w="14401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4"/>
                </a:lnTo>
                <a:lnTo>
                  <a:pt x="63489" y="42864"/>
                </a:lnTo>
                <a:lnTo>
                  <a:pt x="63489" y="33339"/>
                </a:lnTo>
                <a:lnTo>
                  <a:pt x="76200" y="33339"/>
                </a:lnTo>
                <a:lnTo>
                  <a:pt x="76200" y="0"/>
                </a:lnTo>
                <a:close/>
              </a:path>
              <a:path w="1440179" h="76200">
                <a:moveTo>
                  <a:pt x="76200" y="33339"/>
                </a:moveTo>
                <a:lnTo>
                  <a:pt x="63489" y="33339"/>
                </a:lnTo>
                <a:lnTo>
                  <a:pt x="63489" y="42864"/>
                </a:lnTo>
                <a:lnTo>
                  <a:pt x="76200" y="42864"/>
                </a:lnTo>
                <a:lnTo>
                  <a:pt x="76200" y="33339"/>
                </a:lnTo>
                <a:close/>
              </a:path>
              <a:path w="1440179" h="76200">
                <a:moveTo>
                  <a:pt x="1439905" y="33339"/>
                </a:moveTo>
                <a:lnTo>
                  <a:pt x="76200" y="33339"/>
                </a:lnTo>
                <a:lnTo>
                  <a:pt x="76200" y="42864"/>
                </a:lnTo>
                <a:lnTo>
                  <a:pt x="1439905" y="42864"/>
                </a:lnTo>
                <a:lnTo>
                  <a:pt x="1439905" y="3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11814" y="5767385"/>
            <a:ext cx="1224280" cy="76200"/>
          </a:xfrm>
          <a:custGeom>
            <a:avLst/>
            <a:gdLst/>
            <a:ahLst/>
            <a:cxnLst/>
            <a:rect l="l" t="t" r="r" b="b"/>
            <a:pathLst>
              <a:path w="1224279" h="76200">
                <a:moveTo>
                  <a:pt x="1147815" y="0"/>
                </a:moveTo>
                <a:lnTo>
                  <a:pt x="1147815" y="76200"/>
                </a:lnTo>
                <a:lnTo>
                  <a:pt x="1214487" y="42864"/>
                </a:lnTo>
                <a:lnTo>
                  <a:pt x="1160526" y="42864"/>
                </a:lnTo>
                <a:lnTo>
                  <a:pt x="1160526" y="33339"/>
                </a:lnTo>
                <a:lnTo>
                  <a:pt x="1214493" y="33339"/>
                </a:lnTo>
                <a:lnTo>
                  <a:pt x="1147815" y="0"/>
                </a:lnTo>
                <a:close/>
              </a:path>
              <a:path w="1224279" h="76200">
                <a:moveTo>
                  <a:pt x="1147815" y="33339"/>
                </a:moveTo>
                <a:lnTo>
                  <a:pt x="0" y="33339"/>
                </a:lnTo>
                <a:lnTo>
                  <a:pt x="0" y="42864"/>
                </a:lnTo>
                <a:lnTo>
                  <a:pt x="1147815" y="42864"/>
                </a:lnTo>
                <a:lnTo>
                  <a:pt x="1147815" y="33339"/>
                </a:lnTo>
                <a:close/>
              </a:path>
              <a:path w="1224279" h="76200">
                <a:moveTo>
                  <a:pt x="1214493" y="33339"/>
                </a:moveTo>
                <a:lnTo>
                  <a:pt x="1160526" y="33339"/>
                </a:lnTo>
                <a:lnTo>
                  <a:pt x="1160526" y="42864"/>
                </a:lnTo>
                <a:lnTo>
                  <a:pt x="1214487" y="42864"/>
                </a:lnTo>
                <a:lnTo>
                  <a:pt x="1224015" y="38100"/>
                </a:lnTo>
                <a:lnTo>
                  <a:pt x="1214493" y="3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87929" y="5942174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Logic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183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288422" y="5919921"/>
            <a:ext cx="669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Logic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15158" y="3060006"/>
            <a:ext cx="483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0" dirty="0">
                <a:latin typeface="Arial"/>
                <a:cs typeface="Arial"/>
              </a:rPr>
              <a:t>P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40" dirty="0">
                <a:latin typeface="Arial"/>
                <a:cs typeface="Arial"/>
              </a:rPr>
              <a:t>N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51788" y="3709535"/>
            <a:ext cx="9474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940" algn="l"/>
              </a:tabLst>
            </a:pPr>
            <a:r>
              <a:rPr sz="1800" spc="-60" dirty="0">
                <a:latin typeface="Arial"/>
                <a:cs typeface="Arial"/>
              </a:rPr>
              <a:t>Both</a:t>
            </a:r>
            <a:r>
              <a:rPr sz="1800" spc="-60" dirty="0">
                <a:latin typeface="Times New Roman"/>
                <a:cs typeface="Times New Roman"/>
              </a:rPr>
              <a:t>	</a:t>
            </a:r>
            <a:r>
              <a:rPr sz="1800" spc="-14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52268" y="3060006"/>
            <a:ext cx="466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latin typeface="Arial"/>
                <a:cs typeface="Arial"/>
              </a:rPr>
              <a:t>N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75" dirty="0">
                <a:latin typeface="Arial"/>
                <a:cs typeface="Arial"/>
              </a:rPr>
              <a:t>P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57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885" marR="5080" indent="89535">
              <a:lnSpc>
                <a:spcPct val="100000"/>
              </a:lnSpc>
              <a:spcBef>
                <a:spcPts val="95"/>
              </a:spcBef>
            </a:pPr>
            <a:r>
              <a:rPr sz="4000" b="0" spc="-505" dirty="0">
                <a:solidFill>
                  <a:srgbClr val="000000"/>
                </a:solidFill>
                <a:latin typeface="Arial"/>
                <a:cs typeface="Arial"/>
              </a:rPr>
              <a:t>MOSFET </a:t>
            </a: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I-V </a:t>
            </a:r>
            <a:r>
              <a:rPr sz="4000" b="0" spc="-185" dirty="0">
                <a:solidFill>
                  <a:srgbClr val="000000"/>
                </a:solidFill>
                <a:latin typeface="Arial"/>
                <a:cs typeface="Arial"/>
              </a:rPr>
              <a:t>Characteristics  </a:t>
            </a:r>
            <a:r>
              <a:rPr sz="4000" b="0" spc="-240" dirty="0">
                <a:solidFill>
                  <a:srgbClr val="000000"/>
                </a:solidFill>
                <a:latin typeface="Arial"/>
                <a:cs typeface="Arial"/>
              </a:rPr>
              <a:t>Channel </a:t>
            </a: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Length</a:t>
            </a:r>
            <a:r>
              <a:rPr sz="4000" b="0" spc="-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65" dirty="0">
                <a:solidFill>
                  <a:srgbClr val="000000"/>
                </a:solidFill>
                <a:latin typeface="Arial"/>
                <a:cs typeface="Arial"/>
              </a:rPr>
              <a:t>Modulation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61" y="1938270"/>
            <a:ext cx="19704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42265" algn="l"/>
                <a:tab pos="355600" algn="l"/>
              </a:tabLst>
            </a:pPr>
            <a:r>
              <a:rPr sz="2000" spc="-120" dirty="0">
                <a:latin typeface="Arial"/>
                <a:cs typeface="Arial"/>
              </a:rPr>
              <a:t>Channel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Length</a:t>
            </a:r>
            <a:endParaRPr sz="2000">
              <a:latin typeface="Arial"/>
              <a:cs typeface="Arial"/>
            </a:endParaRPr>
          </a:p>
          <a:p>
            <a:pPr marR="41910" algn="ctr">
              <a:lnSpc>
                <a:spcPct val="100000"/>
              </a:lnSpc>
            </a:pPr>
            <a:r>
              <a:rPr sz="2000" spc="-30" dirty="0">
                <a:latin typeface="Arial"/>
                <a:cs typeface="Arial"/>
              </a:rPr>
              <a:t>Modulation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262" y="2604639"/>
            <a:ext cx="2185670" cy="3427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40" dirty="0">
                <a:latin typeface="Arial"/>
                <a:cs typeface="Arial"/>
              </a:rPr>
              <a:t>pinch-off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85" dirty="0">
                <a:latin typeface="Arial"/>
                <a:cs typeface="Arial"/>
              </a:rPr>
              <a:t>channel </a:t>
            </a:r>
            <a:r>
              <a:rPr sz="1800" spc="-30" dirty="0">
                <a:latin typeface="Arial"/>
                <a:cs typeface="Arial"/>
              </a:rPr>
              <a:t>at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point 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114" dirty="0">
                <a:latin typeface="Arial"/>
                <a:cs typeface="Arial"/>
              </a:rPr>
              <a:t>such </a:t>
            </a:r>
            <a:r>
              <a:rPr sz="1800" spc="-5" dirty="0">
                <a:latin typeface="Arial"/>
                <a:cs typeface="Arial"/>
              </a:rPr>
              <a:t>that  </a:t>
            </a:r>
            <a:r>
              <a:rPr sz="1800" spc="-185" dirty="0">
                <a:latin typeface="Arial"/>
                <a:cs typeface="Arial"/>
              </a:rPr>
              <a:t>Vc(y)=VGS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145" dirty="0">
                <a:latin typeface="Arial"/>
                <a:cs typeface="Arial"/>
              </a:rPr>
              <a:t>VT0,  </a:t>
            </a:r>
            <a:r>
              <a:rPr sz="1800" spc="-130" dirty="0">
                <a:latin typeface="Arial"/>
                <a:cs typeface="Arial"/>
              </a:rPr>
              <a:t>The </a:t>
            </a:r>
            <a:r>
              <a:rPr sz="1800" spc="-50" dirty="0">
                <a:latin typeface="Arial"/>
                <a:cs typeface="Arial"/>
              </a:rPr>
              <a:t>effective  </a:t>
            </a:r>
            <a:r>
              <a:rPr sz="1800" spc="-85" dirty="0">
                <a:latin typeface="Arial"/>
                <a:cs typeface="Arial"/>
              </a:rPr>
              <a:t>channel </a:t>
            </a:r>
            <a:r>
              <a:rPr sz="1800" spc="-50" dirty="0">
                <a:latin typeface="Arial"/>
                <a:cs typeface="Arial"/>
              </a:rPr>
              <a:t>length </a:t>
            </a:r>
            <a:r>
              <a:rPr sz="1800" spc="-95" dirty="0">
                <a:latin typeface="Arial"/>
                <a:cs typeface="Arial"/>
              </a:rPr>
              <a:t>is  </a:t>
            </a:r>
            <a:r>
              <a:rPr sz="1800" spc="-70" dirty="0">
                <a:latin typeface="Arial"/>
                <a:cs typeface="Arial"/>
              </a:rPr>
              <a:t>equal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70" dirty="0">
                <a:latin typeface="Arial"/>
                <a:cs typeface="Arial"/>
              </a:rPr>
              <a:t>L’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245" dirty="0">
                <a:latin typeface="Arial"/>
                <a:cs typeface="Arial"/>
              </a:rPr>
              <a:t>L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220" dirty="0">
                <a:latin typeface="Arial"/>
                <a:cs typeface="Arial"/>
              </a:rPr>
              <a:t>ΔL</a:t>
            </a:r>
            <a:endParaRPr sz="1800">
              <a:latin typeface="Arial"/>
              <a:cs typeface="Arial"/>
            </a:endParaRPr>
          </a:p>
          <a:p>
            <a:pPr marL="299085" marR="44450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560705" algn="l"/>
                <a:tab pos="561340" algn="l"/>
              </a:tabLst>
            </a:pPr>
            <a:r>
              <a:rPr sz="1800" spc="-215" dirty="0">
                <a:latin typeface="Arial"/>
                <a:cs typeface="Arial"/>
              </a:rPr>
              <a:t>ΔL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50" dirty="0">
                <a:latin typeface="Arial"/>
                <a:cs typeface="Arial"/>
              </a:rPr>
              <a:t>length 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80" dirty="0">
                <a:latin typeface="Arial"/>
                <a:cs typeface="Arial"/>
              </a:rPr>
              <a:t>channel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segment  </a:t>
            </a:r>
            <a:r>
              <a:rPr sz="1800" spc="-65" dirty="0">
                <a:latin typeface="Arial"/>
                <a:cs typeface="Arial"/>
              </a:rPr>
              <a:t>over </a:t>
            </a:r>
            <a:r>
              <a:rPr sz="1800" spc="-55" dirty="0">
                <a:latin typeface="Arial"/>
                <a:cs typeface="Arial"/>
              </a:rPr>
              <a:t>which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QI=0.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135" dirty="0">
                <a:latin typeface="Arial"/>
                <a:cs typeface="Arial"/>
              </a:rPr>
              <a:t>Place </a:t>
            </a:r>
            <a:r>
              <a:rPr sz="1800" spc="-170" dirty="0">
                <a:latin typeface="Arial"/>
                <a:cs typeface="Arial"/>
              </a:rPr>
              <a:t>L’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185" dirty="0">
                <a:latin typeface="Arial"/>
                <a:cs typeface="Arial"/>
              </a:rPr>
              <a:t>ID(SAT)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equation: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63035" y="3187878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>
                <a:moveTo>
                  <a:pt x="0" y="0"/>
                </a:moveTo>
                <a:lnTo>
                  <a:pt x="382173" y="0"/>
                </a:lnTo>
              </a:path>
            </a:pathLst>
          </a:custGeom>
          <a:ln w="627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1420" y="318787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80" y="0"/>
                </a:lnTo>
              </a:path>
            </a:pathLst>
          </a:custGeom>
          <a:ln w="627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48012" y="2994640"/>
            <a:ext cx="12446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37" baseline="-25462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700" spc="-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4357" y="3179366"/>
            <a:ext cx="10160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1554" y="3088509"/>
            <a:ext cx="4044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i="1" spc="-7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i="1" spc="-254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700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7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SAT</a:t>
            </a:r>
            <a:r>
              <a:rPr sz="700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spc="-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8981" y="3062494"/>
            <a:ext cx="10858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0141" y="3089676"/>
            <a:ext cx="78676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i="1" spc="-682" baseline="-32407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spc="-682" baseline="-30092" dirty="0">
                <a:solidFill>
                  <a:srgbClr val="FF0000"/>
                </a:solidFill>
                <a:latin typeface="Symbol"/>
                <a:cs typeface="Symbol"/>
              </a:rPr>
              <a:t></a:t>
            </a:r>
            <a:r>
              <a:rPr sz="1800" spc="300" baseline="-3009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5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V </a:t>
            </a:r>
            <a:r>
              <a:rPr sz="7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GS</a:t>
            </a:r>
            <a:r>
              <a:rPr sz="700" i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15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V </a:t>
            </a:r>
            <a:r>
              <a:rPr sz="7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700" spc="-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8356" y="2982985"/>
            <a:ext cx="77851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7" baseline="-25462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1800" spc="-7" baseline="-2546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75" i="1" spc="44" baseline="8888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r>
              <a:rPr sz="1050" i="1" spc="44" baseline="-7936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1800" i="1" spc="37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7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ox </a:t>
            </a:r>
            <a:r>
              <a:rPr sz="1800" i="1" spc="-15" baseline="9259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800" i="1" spc="157" baseline="92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7" baseline="-25462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endParaRPr sz="1800" baseline="-2546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03810" y="3841753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1219200" y="0"/>
                </a:moveTo>
                <a:lnTo>
                  <a:pt x="0" y="0"/>
                </a:lnTo>
                <a:lnTo>
                  <a:pt x="0" y="228600"/>
                </a:lnTo>
                <a:lnTo>
                  <a:pt x="12192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3810" y="3841754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228599"/>
                </a:moveTo>
                <a:lnTo>
                  <a:pt x="0" y="0"/>
                </a:lnTo>
                <a:lnTo>
                  <a:pt x="1219199" y="0"/>
                </a:lnTo>
                <a:lnTo>
                  <a:pt x="0" y="2285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9010" y="3308360"/>
            <a:ext cx="2473325" cy="0"/>
          </a:xfrm>
          <a:custGeom>
            <a:avLst/>
            <a:gdLst/>
            <a:ahLst/>
            <a:cxnLst/>
            <a:rect l="l" t="t" r="r" b="b"/>
            <a:pathLst>
              <a:path w="2473325">
                <a:moveTo>
                  <a:pt x="0" y="0"/>
                </a:moveTo>
                <a:lnTo>
                  <a:pt x="247333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7569" y="3384553"/>
            <a:ext cx="2437130" cy="454025"/>
          </a:xfrm>
          <a:custGeom>
            <a:avLst/>
            <a:gdLst/>
            <a:ahLst/>
            <a:cxnLst/>
            <a:rect l="l" t="t" r="r" b="b"/>
            <a:pathLst>
              <a:path w="2437129" h="454025">
                <a:moveTo>
                  <a:pt x="0" y="454020"/>
                </a:moveTo>
                <a:lnTo>
                  <a:pt x="2436876" y="454020"/>
                </a:lnTo>
                <a:lnTo>
                  <a:pt x="2436876" y="0"/>
                </a:lnTo>
                <a:lnTo>
                  <a:pt x="0" y="0"/>
                </a:lnTo>
                <a:lnTo>
                  <a:pt x="0" y="454020"/>
                </a:lnTo>
                <a:close/>
              </a:path>
            </a:pathLst>
          </a:custGeom>
          <a:solidFill>
            <a:srgbClr val="9898FF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7569" y="3384554"/>
            <a:ext cx="2437130" cy="454025"/>
          </a:xfrm>
          <a:custGeom>
            <a:avLst/>
            <a:gdLst/>
            <a:ahLst/>
            <a:cxnLst/>
            <a:rect l="l" t="t" r="r" b="b"/>
            <a:pathLst>
              <a:path w="2437129" h="454025">
                <a:moveTo>
                  <a:pt x="0" y="454020"/>
                </a:moveTo>
                <a:lnTo>
                  <a:pt x="2436875" y="454020"/>
                </a:lnTo>
                <a:lnTo>
                  <a:pt x="2436875" y="0"/>
                </a:lnTo>
                <a:lnTo>
                  <a:pt x="0" y="0"/>
                </a:lnTo>
                <a:lnTo>
                  <a:pt x="0" y="45402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3610" y="5137154"/>
            <a:ext cx="5019675" cy="0"/>
          </a:xfrm>
          <a:custGeom>
            <a:avLst/>
            <a:gdLst/>
            <a:ahLst/>
            <a:cxnLst/>
            <a:rect l="l" t="t" r="r" b="b"/>
            <a:pathLst>
              <a:path w="5019675">
                <a:moveTo>
                  <a:pt x="0" y="0"/>
                </a:moveTo>
                <a:lnTo>
                  <a:pt x="501965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18576" y="3838575"/>
            <a:ext cx="14604" cy="1298575"/>
          </a:xfrm>
          <a:custGeom>
            <a:avLst/>
            <a:gdLst/>
            <a:ahLst/>
            <a:cxnLst/>
            <a:rect l="l" t="t" r="r" b="b"/>
            <a:pathLst>
              <a:path w="14604" h="1298575">
                <a:moveTo>
                  <a:pt x="0" y="0"/>
                </a:moveTo>
                <a:lnTo>
                  <a:pt x="14234" y="129857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98916" y="3838575"/>
            <a:ext cx="5019675" cy="0"/>
          </a:xfrm>
          <a:custGeom>
            <a:avLst/>
            <a:gdLst/>
            <a:ahLst/>
            <a:cxnLst/>
            <a:rect l="l" t="t" r="r" b="b"/>
            <a:pathLst>
              <a:path w="5019675">
                <a:moveTo>
                  <a:pt x="0" y="0"/>
                </a:moveTo>
                <a:lnTo>
                  <a:pt x="501965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91115" y="3838575"/>
            <a:ext cx="2473325" cy="0"/>
          </a:xfrm>
          <a:custGeom>
            <a:avLst/>
            <a:gdLst/>
            <a:ahLst/>
            <a:cxnLst/>
            <a:rect l="l" t="t" r="r" b="b"/>
            <a:pathLst>
              <a:path w="2473325">
                <a:moveTo>
                  <a:pt x="0" y="0"/>
                </a:moveTo>
                <a:lnTo>
                  <a:pt x="247333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27569" y="3575060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51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4445" y="3575060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51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9010" y="3340828"/>
            <a:ext cx="2437130" cy="0"/>
          </a:xfrm>
          <a:custGeom>
            <a:avLst/>
            <a:gdLst/>
            <a:ahLst/>
            <a:cxnLst/>
            <a:rect l="l" t="t" r="r" b="b"/>
            <a:pathLst>
              <a:path w="2437129">
                <a:moveTo>
                  <a:pt x="0" y="0"/>
                </a:moveTo>
                <a:lnTo>
                  <a:pt x="2436876" y="0"/>
                </a:lnTo>
              </a:path>
            </a:pathLst>
          </a:custGeom>
          <a:ln w="65091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99010" y="3308282"/>
            <a:ext cx="2437130" cy="65405"/>
          </a:xfrm>
          <a:custGeom>
            <a:avLst/>
            <a:gdLst/>
            <a:ahLst/>
            <a:cxnLst/>
            <a:rect l="l" t="t" r="r" b="b"/>
            <a:pathLst>
              <a:path w="2437129" h="65404">
                <a:moveTo>
                  <a:pt x="0" y="65091"/>
                </a:moveTo>
                <a:lnTo>
                  <a:pt x="2436875" y="65091"/>
                </a:lnTo>
                <a:lnTo>
                  <a:pt x="2436875" y="0"/>
                </a:lnTo>
                <a:lnTo>
                  <a:pt x="0" y="0"/>
                </a:lnTo>
                <a:lnTo>
                  <a:pt x="0" y="65091"/>
                </a:lnTo>
                <a:close/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3810" y="372746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1980" y="47609"/>
                </a:lnTo>
                <a:lnTo>
                  <a:pt x="317479" y="47609"/>
                </a:lnTo>
                <a:lnTo>
                  <a:pt x="317479" y="28559"/>
                </a:lnTo>
                <a:lnTo>
                  <a:pt x="361919" y="28559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28559"/>
                </a:moveTo>
                <a:lnTo>
                  <a:pt x="0" y="28559"/>
                </a:lnTo>
                <a:lnTo>
                  <a:pt x="0" y="47609"/>
                </a:lnTo>
                <a:lnTo>
                  <a:pt x="304800" y="47609"/>
                </a:lnTo>
                <a:lnTo>
                  <a:pt x="304800" y="28559"/>
                </a:lnTo>
                <a:close/>
              </a:path>
              <a:path w="381000" h="76200">
                <a:moveTo>
                  <a:pt x="361919" y="28559"/>
                </a:moveTo>
                <a:lnTo>
                  <a:pt x="317479" y="28559"/>
                </a:lnTo>
                <a:lnTo>
                  <a:pt x="317479" y="47609"/>
                </a:lnTo>
                <a:lnTo>
                  <a:pt x="361980" y="47609"/>
                </a:lnTo>
                <a:lnTo>
                  <a:pt x="381000" y="38100"/>
                </a:lnTo>
                <a:lnTo>
                  <a:pt x="361919" y="2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77375" y="3839342"/>
            <a:ext cx="836930" cy="453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ts val="1685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Source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5"/>
              </a:lnSpc>
              <a:tabLst>
                <a:tab pos="318135" algn="l"/>
                <a:tab pos="810895" algn="l"/>
              </a:tabLst>
            </a:pP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n+	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77709" y="3871084"/>
            <a:ext cx="8369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280" algn="ctr">
              <a:lnSpc>
                <a:spcPts val="156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Drain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60"/>
              </a:lnSpc>
              <a:tabLst>
                <a:tab pos="344170" algn="l"/>
                <a:tab pos="810895" algn="l"/>
              </a:tabLst>
            </a:pP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n+	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32952" y="4785747"/>
            <a:ext cx="1448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Substrate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(p-Si)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1483" y="3838575"/>
            <a:ext cx="221615" cy="460375"/>
          </a:xfrm>
          <a:custGeom>
            <a:avLst/>
            <a:gdLst/>
            <a:ahLst/>
            <a:cxnLst/>
            <a:rect l="l" t="t" r="r" b="b"/>
            <a:pathLst>
              <a:path w="221614" h="460375">
                <a:moveTo>
                  <a:pt x="221376" y="0"/>
                </a:moveTo>
                <a:lnTo>
                  <a:pt x="147584" y="328802"/>
                </a:lnTo>
                <a:lnTo>
                  <a:pt x="0" y="46037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68730" y="3838575"/>
            <a:ext cx="221615" cy="460375"/>
          </a:xfrm>
          <a:custGeom>
            <a:avLst/>
            <a:gdLst/>
            <a:ahLst/>
            <a:cxnLst/>
            <a:rect l="l" t="t" r="r" b="b"/>
            <a:pathLst>
              <a:path w="221614" h="460375">
                <a:moveTo>
                  <a:pt x="0" y="0"/>
                </a:moveTo>
                <a:lnTo>
                  <a:pt x="73792" y="328802"/>
                </a:lnTo>
                <a:lnTo>
                  <a:pt x="221345" y="46037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98916" y="4298954"/>
            <a:ext cx="29527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525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94176" y="4167128"/>
            <a:ext cx="147955" cy="132080"/>
          </a:xfrm>
          <a:custGeom>
            <a:avLst/>
            <a:gdLst/>
            <a:ahLst/>
            <a:cxnLst/>
            <a:rect l="l" t="t" r="r" b="b"/>
            <a:pathLst>
              <a:path w="147954" h="132079">
                <a:moveTo>
                  <a:pt x="0" y="131825"/>
                </a:moveTo>
                <a:lnTo>
                  <a:pt x="147584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98916" y="3838575"/>
            <a:ext cx="5080" cy="1298575"/>
          </a:xfrm>
          <a:custGeom>
            <a:avLst/>
            <a:gdLst/>
            <a:ahLst/>
            <a:cxnLst/>
            <a:rect l="l" t="t" r="r" b="b"/>
            <a:pathLst>
              <a:path w="5079" h="1298575">
                <a:moveTo>
                  <a:pt x="0" y="0"/>
                </a:moveTo>
                <a:lnTo>
                  <a:pt x="4693" y="129857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1940" y="3838575"/>
            <a:ext cx="221615" cy="460375"/>
          </a:xfrm>
          <a:custGeom>
            <a:avLst/>
            <a:gdLst/>
            <a:ahLst/>
            <a:cxnLst/>
            <a:rect l="l" t="t" r="r" b="b"/>
            <a:pathLst>
              <a:path w="221615" h="460375">
                <a:moveTo>
                  <a:pt x="221376" y="0"/>
                </a:moveTo>
                <a:lnTo>
                  <a:pt x="147584" y="328802"/>
                </a:lnTo>
                <a:lnTo>
                  <a:pt x="0" y="46037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69186" y="3838575"/>
            <a:ext cx="221615" cy="460375"/>
          </a:xfrm>
          <a:custGeom>
            <a:avLst/>
            <a:gdLst/>
            <a:ahLst/>
            <a:cxnLst/>
            <a:rect l="l" t="t" r="r" b="b"/>
            <a:pathLst>
              <a:path w="221615" h="460375">
                <a:moveTo>
                  <a:pt x="0" y="0"/>
                </a:moveTo>
                <a:lnTo>
                  <a:pt x="73639" y="328802"/>
                </a:lnTo>
                <a:lnTo>
                  <a:pt x="221223" y="46037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23315" y="4298954"/>
            <a:ext cx="29527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525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50286" y="4167128"/>
            <a:ext cx="73025" cy="132080"/>
          </a:xfrm>
          <a:custGeom>
            <a:avLst/>
            <a:gdLst/>
            <a:ahLst/>
            <a:cxnLst/>
            <a:rect l="l" t="t" r="r" b="b"/>
            <a:pathLst>
              <a:path w="73025" h="132079">
                <a:moveTo>
                  <a:pt x="73030" y="131825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425446" y="3934406"/>
            <a:ext cx="391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+)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39868" y="3906136"/>
            <a:ext cx="391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(p+)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99210" y="376556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18010" y="300356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516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655695" y="3412360"/>
            <a:ext cx="488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996556" y="3917953"/>
            <a:ext cx="464820" cy="539750"/>
          </a:xfrm>
          <a:custGeom>
            <a:avLst/>
            <a:gdLst/>
            <a:ahLst/>
            <a:cxnLst/>
            <a:rect l="l" t="t" r="r" b="b"/>
            <a:pathLst>
              <a:path w="464820" h="539750">
                <a:moveTo>
                  <a:pt x="407669" y="51664"/>
                </a:moveTo>
                <a:lnTo>
                  <a:pt x="0" y="527172"/>
                </a:lnTo>
                <a:lnTo>
                  <a:pt x="14478" y="539614"/>
                </a:lnTo>
                <a:lnTo>
                  <a:pt x="422089" y="64056"/>
                </a:lnTo>
                <a:lnTo>
                  <a:pt x="407669" y="51664"/>
                </a:lnTo>
                <a:close/>
              </a:path>
              <a:path w="464820" h="539750">
                <a:moveTo>
                  <a:pt x="453933" y="42028"/>
                </a:moveTo>
                <a:lnTo>
                  <a:pt x="415930" y="42028"/>
                </a:lnTo>
                <a:lnTo>
                  <a:pt x="430408" y="54351"/>
                </a:lnTo>
                <a:lnTo>
                  <a:pt x="422089" y="64056"/>
                </a:lnTo>
                <a:lnTo>
                  <a:pt x="443758" y="82677"/>
                </a:lnTo>
                <a:lnTo>
                  <a:pt x="453933" y="42028"/>
                </a:lnTo>
                <a:close/>
              </a:path>
              <a:path w="464820" h="539750">
                <a:moveTo>
                  <a:pt x="415930" y="42028"/>
                </a:moveTo>
                <a:lnTo>
                  <a:pt x="407669" y="51664"/>
                </a:lnTo>
                <a:lnTo>
                  <a:pt x="422089" y="64056"/>
                </a:lnTo>
                <a:lnTo>
                  <a:pt x="430408" y="54351"/>
                </a:lnTo>
                <a:lnTo>
                  <a:pt x="415930" y="42028"/>
                </a:lnTo>
                <a:close/>
              </a:path>
              <a:path w="464820" h="539750">
                <a:moveTo>
                  <a:pt x="464454" y="0"/>
                </a:moveTo>
                <a:lnTo>
                  <a:pt x="385968" y="33015"/>
                </a:lnTo>
                <a:lnTo>
                  <a:pt x="407669" y="51664"/>
                </a:lnTo>
                <a:lnTo>
                  <a:pt x="415930" y="42028"/>
                </a:lnTo>
                <a:lnTo>
                  <a:pt x="453933" y="42028"/>
                </a:lnTo>
                <a:lnTo>
                  <a:pt x="4644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64446" y="3805237"/>
            <a:ext cx="738505" cy="0"/>
          </a:xfrm>
          <a:custGeom>
            <a:avLst/>
            <a:gdLst/>
            <a:ahLst/>
            <a:cxnLst/>
            <a:rect l="l" t="t" r="r" b="b"/>
            <a:pathLst>
              <a:path w="738504">
                <a:moveTo>
                  <a:pt x="0" y="0"/>
                </a:moveTo>
                <a:lnTo>
                  <a:pt x="738189" y="0"/>
                </a:lnTo>
              </a:path>
            </a:pathLst>
          </a:custGeom>
          <a:ln w="666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64445" y="3771900"/>
            <a:ext cx="738505" cy="66675"/>
          </a:xfrm>
          <a:custGeom>
            <a:avLst/>
            <a:gdLst/>
            <a:ahLst/>
            <a:cxnLst/>
            <a:rect l="l" t="t" r="r" b="b"/>
            <a:pathLst>
              <a:path w="738504" h="66675">
                <a:moveTo>
                  <a:pt x="0" y="66674"/>
                </a:moveTo>
                <a:lnTo>
                  <a:pt x="738189" y="66674"/>
                </a:lnTo>
                <a:lnTo>
                  <a:pt x="738189" y="0"/>
                </a:lnTo>
                <a:lnTo>
                  <a:pt x="0" y="0"/>
                </a:lnTo>
                <a:lnTo>
                  <a:pt x="0" y="66674"/>
                </a:lnTo>
                <a:close/>
              </a:path>
            </a:pathLst>
          </a:custGeom>
          <a:ln w="127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16436" y="3805237"/>
            <a:ext cx="811530" cy="0"/>
          </a:xfrm>
          <a:custGeom>
            <a:avLst/>
            <a:gdLst/>
            <a:ahLst/>
            <a:cxnLst/>
            <a:rect l="l" t="t" r="r" b="b"/>
            <a:pathLst>
              <a:path w="811529">
                <a:moveTo>
                  <a:pt x="0" y="0"/>
                </a:moveTo>
                <a:lnTo>
                  <a:pt x="811209" y="0"/>
                </a:lnTo>
              </a:path>
            </a:pathLst>
          </a:custGeom>
          <a:ln w="666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16436" y="3771900"/>
            <a:ext cx="811530" cy="66675"/>
          </a:xfrm>
          <a:custGeom>
            <a:avLst/>
            <a:gdLst/>
            <a:ahLst/>
            <a:cxnLst/>
            <a:rect l="l" t="t" r="r" b="b"/>
            <a:pathLst>
              <a:path w="811529" h="66675">
                <a:moveTo>
                  <a:pt x="0" y="66674"/>
                </a:moveTo>
                <a:lnTo>
                  <a:pt x="811209" y="66674"/>
                </a:lnTo>
                <a:lnTo>
                  <a:pt x="811209" y="0"/>
                </a:lnTo>
                <a:lnTo>
                  <a:pt x="0" y="0"/>
                </a:lnTo>
                <a:lnTo>
                  <a:pt x="0" y="66674"/>
                </a:lnTo>
                <a:close/>
              </a:path>
            </a:pathLst>
          </a:custGeom>
          <a:ln w="127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03810" y="3841754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599"/>
                </a:moveTo>
                <a:lnTo>
                  <a:pt x="13715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03610" y="4132000"/>
            <a:ext cx="5029200" cy="447040"/>
          </a:xfrm>
          <a:custGeom>
            <a:avLst/>
            <a:gdLst/>
            <a:ahLst/>
            <a:cxnLst/>
            <a:rect l="l" t="t" r="r" b="b"/>
            <a:pathLst>
              <a:path w="5029200" h="447039">
                <a:moveTo>
                  <a:pt x="0" y="227270"/>
                </a:moveTo>
                <a:lnTo>
                  <a:pt x="60055" y="229725"/>
                </a:lnTo>
                <a:lnTo>
                  <a:pt x="118524" y="231903"/>
                </a:lnTo>
                <a:lnTo>
                  <a:pt x="173819" y="233276"/>
                </a:lnTo>
                <a:lnTo>
                  <a:pt x="224355" y="233313"/>
                </a:lnTo>
                <a:lnTo>
                  <a:pt x="268544" y="231488"/>
                </a:lnTo>
                <a:lnTo>
                  <a:pt x="304799" y="227270"/>
                </a:lnTo>
                <a:lnTo>
                  <a:pt x="338133" y="210744"/>
                </a:lnTo>
                <a:lnTo>
                  <a:pt x="352421" y="186762"/>
                </a:lnTo>
                <a:lnTo>
                  <a:pt x="361948" y="165160"/>
                </a:lnTo>
                <a:lnTo>
                  <a:pt x="380999" y="155773"/>
                </a:lnTo>
                <a:lnTo>
                  <a:pt x="415528" y="165160"/>
                </a:lnTo>
                <a:lnTo>
                  <a:pt x="457199" y="186762"/>
                </a:lnTo>
                <a:lnTo>
                  <a:pt x="498871" y="210744"/>
                </a:lnTo>
                <a:lnTo>
                  <a:pt x="533399" y="227270"/>
                </a:lnTo>
                <a:lnTo>
                  <a:pt x="541690" y="231152"/>
                </a:lnTo>
                <a:lnTo>
                  <a:pt x="536222" y="232239"/>
                </a:lnTo>
                <a:lnTo>
                  <a:pt x="528637" y="231463"/>
                </a:lnTo>
                <a:lnTo>
                  <a:pt x="530577" y="229755"/>
                </a:lnTo>
                <a:lnTo>
                  <a:pt x="553684" y="228047"/>
                </a:lnTo>
                <a:lnTo>
                  <a:pt x="609599" y="227270"/>
                </a:lnTo>
                <a:lnTo>
                  <a:pt x="642453" y="227270"/>
                </a:lnTo>
                <a:lnTo>
                  <a:pt x="683121" y="227270"/>
                </a:lnTo>
                <a:lnTo>
                  <a:pt x="1447799" y="227270"/>
                </a:lnTo>
                <a:lnTo>
                  <a:pt x="1503715" y="229696"/>
                </a:lnTo>
                <a:lnTo>
                  <a:pt x="1526822" y="235033"/>
                </a:lnTo>
                <a:lnTo>
                  <a:pt x="1528762" y="240370"/>
                </a:lnTo>
                <a:lnTo>
                  <a:pt x="1521177" y="242796"/>
                </a:lnTo>
                <a:lnTo>
                  <a:pt x="1515709" y="239400"/>
                </a:lnTo>
                <a:lnTo>
                  <a:pt x="1523999" y="227270"/>
                </a:lnTo>
                <a:lnTo>
                  <a:pt x="1542123" y="201056"/>
                </a:lnTo>
                <a:lnTo>
                  <a:pt x="1559982" y="162916"/>
                </a:lnTo>
                <a:lnTo>
                  <a:pt x="1579957" y="118941"/>
                </a:lnTo>
                <a:lnTo>
                  <a:pt x="1604431" y="75220"/>
                </a:lnTo>
                <a:lnTo>
                  <a:pt x="1635784" y="37843"/>
                </a:lnTo>
                <a:lnTo>
                  <a:pt x="1676399" y="12898"/>
                </a:lnTo>
                <a:lnTo>
                  <a:pt x="1714876" y="3635"/>
                </a:lnTo>
                <a:lnTo>
                  <a:pt x="1760081" y="0"/>
                </a:lnTo>
                <a:lnTo>
                  <a:pt x="1810269" y="784"/>
                </a:lnTo>
                <a:lnTo>
                  <a:pt x="1863691" y="4783"/>
                </a:lnTo>
                <a:lnTo>
                  <a:pt x="1918603" y="10787"/>
                </a:lnTo>
                <a:lnTo>
                  <a:pt x="1973257" y="17591"/>
                </a:lnTo>
                <a:lnTo>
                  <a:pt x="2025906" y="23988"/>
                </a:lnTo>
                <a:lnTo>
                  <a:pt x="2074804" y="28769"/>
                </a:lnTo>
                <a:lnTo>
                  <a:pt x="2125789" y="33304"/>
                </a:lnTo>
                <a:lnTo>
                  <a:pt x="2173640" y="38594"/>
                </a:lnTo>
                <a:lnTo>
                  <a:pt x="2219884" y="44415"/>
                </a:lnTo>
                <a:lnTo>
                  <a:pt x="2266050" y="50543"/>
                </a:lnTo>
                <a:lnTo>
                  <a:pt x="2313665" y="56753"/>
                </a:lnTo>
                <a:lnTo>
                  <a:pt x="2364255" y="62822"/>
                </a:lnTo>
                <a:lnTo>
                  <a:pt x="2419349" y="68524"/>
                </a:lnTo>
                <a:lnTo>
                  <a:pt x="2466426" y="72656"/>
                </a:lnTo>
                <a:lnTo>
                  <a:pt x="2517034" y="76644"/>
                </a:lnTo>
                <a:lnTo>
                  <a:pt x="2570115" y="80578"/>
                </a:lnTo>
                <a:lnTo>
                  <a:pt x="2624610" y="84549"/>
                </a:lnTo>
                <a:lnTo>
                  <a:pt x="2679460" y="88649"/>
                </a:lnTo>
                <a:lnTo>
                  <a:pt x="2733607" y="92967"/>
                </a:lnTo>
                <a:lnTo>
                  <a:pt x="2785993" y="97596"/>
                </a:lnTo>
                <a:lnTo>
                  <a:pt x="2835558" y="102626"/>
                </a:lnTo>
                <a:lnTo>
                  <a:pt x="2881243" y="108148"/>
                </a:lnTo>
                <a:lnTo>
                  <a:pt x="2935506" y="116285"/>
                </a:lnTo>
                <a:lnTo>
                  <a:pt x="2986824" y="125471"/>
                </a:lnTo>
                <a:lnTo>
                  <a:pt x="3035364" y="135401"/>
                </a:lnTo>
                <a:lnTo>
                  <a:pt x="3081293" y="145771"/>
                </a:lnTo>
                <a:lnTo>
                  <a:pt x="3124780" y="156276"/>
                </a:lnTo>
                <a:lnTo>
                  <a:pt x="3165991" y="166614"/>
                </a:lnTo>
                <a:lnTo>
                  <a:pt x="3205093" y="176478"/>
                </a:lnTo>
                <a:lnTo>
                  <a:pt x="3265917" y="192531"/>
                </a:lnTo>
                <a:lnTo>
                  <a:pt x="3317805" y="208443"/>
                </a:lnTo>
                <a:lnTo>
                  <a:pt x="3364932" y="225834"/>
                </a:lnTo>
                <a:lnTo>
                  <a:pt x="3411473" y="246320"/>
                </a:lnTo>
                <a:lnTo>
                  <a:pt x="3455108" y="271476"/>
                </a:lnTo>
                <a:lnTo>
                  <a:pt x="3495031" y="299726"/>
                </a:lnTo>
                <a:lnTo>
                  <a:pt x="3537622" y="328261"/>
                </a:lnTo>
                <a:lnTo>
                  <a:pt x="3589263" y="354274"/>
                </a:lnTo>
                <a:lnTo>
                  <a:pt x="3630398" y="370070"/>
                </a:lnTo>
                <a:lnTo>
                  <a:pt x="3675313" y="385381"/>
                </a:lnTo>
                <a:lnTo>
                  <a:pt x="3723044" y="399725"/>
                </a:lnTo>
                <a:lnTo>
                  <a:pt x="3772626" y="412619"/>
                </a:lnTo>
                <a:lnTo>
                  <a:pt x="3823096" y="423582"/>
                </a:lnTo>
                <a:lnTo>
                  <a:pt x="3873489" y="432129"/>
                </a:lnTo>
                <a:lnTo>
                  <a:pt x="3924305" y="438432"/>
                </a:lnTo>
                <a:lnTo>
                  <a:pt x="3976456" y="443034"/>
                </a:lnTo>
                <a:lnTo>
                  <a:pt x="4029413" y="445795"/>
                </a:lnTo>
                <a:lnTo>
                  <a:pt x="4082648" y="446577"/>
                </a:lnTo>
                <a:lnTo>
                  <a:pt x="4135629" y="445243"/>
                </a:lnTo>
                <a:lnTo>
                  <a:pt x="4187829" y="441654"/>
                </a:lnTo>
                <a:lnTo>
                  <a:pt x="4241359" y="435385"/>
                </a:lnTo>
                <a:lnTo>
                  <a:pt x="4297156" y="426424"/>
                </a:lnTo>
                <a:lnTo>
                  <a:pt x="4352700" y="415254"/>
                </a:lnTo>
                <a:lnTo>
                  <a:pt x="4405472" y="402358"/>
                </a:lnTo>
                <a:lnTo>
                  <a:pt x="4452955" y="388221"/>
                </a:lnTo>
                <a:lnTo>
                  <a:pt x="4492629" y="373324"/>
                </a:lnTo>
                <a:lnTo>
                  <a:pt x="4535324" y="342270"/>
                </a:lnTo>
                <a:lnTo>
                  <a:pt x="4564025" y="303298"/>
                </a:lnTo>
                <a:lnTo>
                  <a:pt x="4586777" y="269969"/>
                </a:lnTo>
                <a:lnTo>
                  <a:pt x="4611623" y="255845"/>
                </a:lnTo>
                <a:lnTo>
                  <a:pt x="4639064" y="271026"/>
                </a:lnTo>
                <a:lnTo>
                  <a:pt x="4665623" y="305851"/>
                </a:lnTo>
                <a:lnTo>
                  <a:pt x="4693375" y="344249"/>
                </a:lnTo>
                <a:lnTo>
                  <a:pt x="4724399" y="370145"/>
                </a:lnTo>
                <a:lnTo>
                  <a:pt x="4761602" y="378182"/>
                </a:lnTo>
                <a:lnTo>
                  <a:pt x="4802977" y="377289"/>
                </a:lnTo>
                <a:lnTo>
                  <a:pt x="4843163" y="372824"/>
                </a:lnTo>
                <a:lnTo>
                  <a:pt x="4876799" y="370145"/>
                </a:lnTo>
                <a:lnTo>
                  <a:pt x="5010139" y="370145"/>
                </a:lnTo>
                <a:lnTo>
                  <a:pt x="5029199" y="3701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03610" y="3384554"/>
            <a:ext cx="532130" cy="454025"/>
          </a:xfrm>
          <a:custGeom>
            <a:avLst/>
            <a:gdLst/>
            <a:ahLst/>
            <a:cxnLst/>
            <a:rect l="l" t="t" r="r" b="b"/>
            <a:pathLst>
              <a:path w="532129" h="454025">
                <a:moveTo>
                  <a:pt x="0" y="454020"/>
                </a:moveTo>
                <a:lnTo>
                  <a:pt x="531805" y="454020"/>
                </a:lnTo>
                <a:lnTo>
                  <a:pt x="531805" y="0"/>
                </a:lnTo>
                <a:lnTo>
                  <a:pt x="0" y="0"/>
                </a:lnTo>
                <a:lnTo>
                  <a:pt x="0" y="45402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99410" y="3384554"/>
            <a:ext cx="532130" cy="454025"/>
          </a:xfrm>
          <a:custGeom>
            <a:avLst/>
            <a:gdLst/>
            <a:ahLst/>
            <a:cxnLst/>
            <a:rect l="l" t="t" r="r" b="b"/>
            <a:pathLst>
              <a:path w="532129" h="454025">
                <a:moveTo>
                  <a:pt x="0" y="454020"/>
                </a:moveTo>
                <a:lnTo>
                  <a:pt x="531805" y="454020"/>
                </a:lnTo>
                <a:lnTo>
                  <a:pt x="531805" y="0"/>
                </a:lnTo>
                <a:lnTo>
                  <a:pt x="0" y="0"/>
                </a:lnTo>
                <a:lnTo>
                  <a:pt x="0" y="45402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37392" y="3917953"/>
            <a:ext cx="114300" cy="610870"/>
          </a:xfrm>
          <a:custGeom>
            <a:avLst/>
            <a:gdLst/>
            <a:ahLst/>
            <a:cxnLst/>
            <a:rect l="l" t="t" r="r" b="b"/>
            <a:pathLst>
              <a:path w="114300" h="610870">
                <a:moveTo>
                  <a:pt x="66760" y="74444"/>
                </a:moveTo>
                <a:lnTo>
                  <a:pt x="0" y="608457"/>
                </a:lnTo>
                <a:lnTo>
                  <a:pt x="18806" y="610743"/>
                </a:lnTo>
                <a:lnTo>
                  <a:pt x="85556" y="76813"/>
                </a:lnTo>
                <a:lnTo>
                  <a:pt x="66760" y="74444"/>
                </a:lnTo>
                <a:close/>
              </a:path>
              <a:path w="114300" h="610870">
                <a:moveTo>
                  <a:pt x="107400" y="61840"/>
                </a:moveTo>
                <a:lnTo>
                  <a:pt x="68336" y="61840"/>
                </a:lnTo>
                <a:lnTo>
                  <a:pt x="87142" y="64126"/>
                </a:lnTo>
                <a:lnTo>
                  <a:pt x="85556" y="76813"/>
                </a:lnTo>
                <a:lnTo>
                  <a:pt x="113934" y="80391"/>
                </a:lnTo>
                <a:lnTo>
                  <a:pt x="107400" y="61840"/>
                </a:lnTo>
                <a:close/>
              </a:path>
              <a:path w="114300" h="610870">
                <a:moveTo>
                  <a:pt x="68336" y="61840"/>
                </a:moveTo>
                <a:lnTo>
                  <a:pt x="66760" y="74444"/>
                </a:lnTo>
                <a:lnTo>
                  <a:pt x="85556" y="76813"/>
                </a:lnTo>
                <a:lnTo>
                  <a:pt x="87142" y="64126"/>
                </a:lnTo>
                <a:lnTo>
                  <a:pt x="68336" y="61840"/>
                </a:lnTo>
                <a:close/>
              </a:path>
              <a:path w="114300" h="610870">
                <a:moveTo>
                  <a:pt x="85618" y="0"/>
                </a:moveTo>
                <a:lnTo>
                  <a:pt x="38374" y="70866"/>
                </a:lnTo>
                <a:lnTo>
                  <a:pt x="66760" y="74444"/>
                </a:lnTo>
                <a:lnTo>
                  <a:pt x="68336" y="61840"/>
                </a:lnTo>
                <a:lnTo>
                  <a:pt x="107400" y="61840"/>
                </a:lnTo>
                <a:lnTo>
                  <a:pt x="856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83074" y="445135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250947" y="47112"/>
                </a:moveTo>
                <a:lnTo>
                  <a:pt x="0" y="298060"/>
                </a:lnTo>
                <a:lnTo>
                  <a:pt x="13472" y="311526"/>
                </a:lnTo>
                <a:lnTo>
                  <a:pt x="264414" y="60585"/>
                </a:lnTo>
                <a:lnTo>
                  <a:pt x="250947" y="47112"/>
                </a:lnTo>
                <a:close/>
              </a:path>
              <a:path w="311784" h="311785">
                <a:moveTo>
                  <a:pt x="298786" y="38218"/>
                </a:moveTo>
                <a:lnTo>
                  <a:pt x="259842" y="38218"/>
                </a:lnTo>
                <a:lnTo>
                  <a:pt x="273314" y="51684"/>
                </a:lnTo>
                <a:lnTo>
                  <a:pt x="264414" y="60585"/>
                </a:lnTo>
                <a:lnTo>
                  <a:pt x="284591" y="80772"/>
                </a:lnTo>
                <a:lnTo>
                  <a:pt x="298786" y="38218"/>
                </a:lnTo>
                <a:close/>
              </a:path>
              <a:path w="311784" h="311785">
                <a:moveTo>
                  <a:pt x="259842" y="38218"/>
                </a:moveTo>
                <a:lnTo>
                  <a:pt x="250947" y="47112"/>
                </a:lnTo>
                <a:lnTo>
                  <a:pt x="264414" y="60585"/>
                </a:lnTo>
                <a:lnTo>
                  <a:pt x="273314" y="51684"/>
                </a:lnTo>
                <a:lnTo>
                  <a:pt x="259842" y="38218"/>
                </a:lnTo>
                <a:close/>
              </a:path>
              <a:path w="311784" h="311785">
                <a:moveTo>
                  <a:pt x="311536" y="0"/>
                </a:moveTo>
                <a:lnTo>
                  <a:pt x="230764" y="26919"/>
                </a:lnTo>
                <a:lnTo>
                  <a:pt x="250947" y="47112"/>
                </a:lnTo>
                <a:lnTo>
                  <a:pt x="259842" y="38218"/>
                </a:lnTo>
                <a:lnTo>
                  <a:pt x="298786" y="38218"/>
                </a:lnTo>
                <a:lnTo>
                  <a:pt x="311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08810" y="376556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925698" y="3490084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003810" y="376556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407918" y="3534534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25033" y="3534534"/>
            <a:ext cx="763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6905" algn="l"/>
              </a:tabLst>
            </a:pPr>
            <a:r>
              <a:rPr sz="1600" i="1" spc="-9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1F487C"/>
                </a:solidFill>
                <a:latin typeface="Arial"/>
                <a:cs typeface="Arial"/>
              </a:rPr>
              <a:t>’</a:t>
            </a:r>
            <a:r>
              <a:rPr sz="1600" i="1" spc="2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spc="-15" baseline="-8680" dirty="0">
                <a:solidFill>
                  <a:srgbClr val="C0504D"/>
                </a:solidFill>
                <a:latin typeface="Arial"/>
                <a:cs typeface="Arial"/>
              </a:rPr>
              <a:t>Δ</a:t>
            </a:r>
            <a:r>
              <a:rPr sz="2400" i="1" spc="-7" baseline="-8680" dirty="0">
                <a:solidFill>
                  <a:srgbClr val="C0504D"/>
                </a:solidFill>
                <a:latin typeface="Arial"/>
                <a:cs typeface="Arial"/>
              </a:rPr>
              <a:t>L</a:t>
            </a:r>
            <a:r>
              <a:rPr sz="2400" i="1" baseline="-8680" dirty="0">
                <a:solidFill>
                  <a:srgbClr val="C0504D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83941" y="4402910"/>
            <a:ext cx="688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ha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nel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59455" y="4464784"/>
            <a:ext cx="2806065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spc="-5" dirty="0">
                <a:latin typeface="Arial"/>
                <a:cs typeface="Arial"/>
              </a:rPr>
              <a:t>Pinch-off </a:t>
            </a:r>
            <a:r>
              <a:rPr sz="1400" dirty="0">
                <a:latin typeface="Arial"/>
                <a:cs typeface="Arial"/>
              </a:rPr>
              <a:t>point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i="1" dirty="0">
                <a:solidFill>
                  <a:srgbClr val="4F80BC"/>
                </a:solidFill>
                <a:latin typeface="Arial"/>
                <a:cs typeface="Arial"/>
              </a:rPr>
              <a:t>Q</a:t>
            </a:r>
            <a:r>
              <a:rPr sz="1350" i="1" baseline="-6172" dirty="0">
                <a:solidFill>
                  <a:srgbClr val="4F80BC"/>
                </a:solidFill>
                <a:latin typeface="Arial"/>
                <a:cs typeface="Arial"/>
              </a:rPr>
              <a:t>I</a:t>
            </a:r>
            <a:r>
              <a:rPr sz="1400" i="1" dirty="0">
                <a:solidFill>
                  <a:srgbClr val="4F80BC"/>
                </a:solidFill>
                <a:latin typeface="Arial"/>
                <a:cs typeface="Arial"/>
              </a:rPr>
              <a:t>=0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4986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Arial"/>
                <a:cs typeface="Arial"/>
              </a:rPr>
              <a:t>Depletion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870204" y="300356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1447806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70204" y="300356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17804" y="338456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93741" y="3460760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152912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2222" y="353696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950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42010" y="5137154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89610" y="55181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65535" y="5594354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152918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04031" y="567055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956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18410" y="300356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516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18410" y="300356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14477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966210" y="300356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13810" y="38417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89735" y="3917954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152918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28231" y="399415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956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813810" y="338456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90010" y="346076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3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66210" y="346076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12060" y="299721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35460" y="299721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7560" y="5283204"/>
            <a:ext cx="88900" cy="8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943731" y="5166739"/>
            <a:ext cx="4832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CC00"/>
                </a:solidFill>
                <a:latin typeface="Arial"/>
                <a:cs typeface="Arial"/>
              </a:rPr>
              <a:t>V</a:t>
            </a:r>
            <a:r>
              <a:rPr sz="1575" spc="7" baseline="-10582" dirty="0">
                <a:solidFill>
                  <a:srgbClr val="00CC00"/>
                </a:solidFill>
                <a:latin typeface="Arial"/>
                <a:cs typeface="Arial"/>
              </a:rPr>
              <a:t>B</a:t>
            </a:r>
            <a:r>
              <a:rPr sz="1600" spc="-5" dirty="0">
                <a:solidFill>
                  <a:srgbClr val="00CC00"/>
                </a:solidFill>
                <a:latin typeface="Arial"/>
                <a:cs typeface="Arial"/>
              </a:rPr>
              <a:t>=0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428748" y="2696067"/>
            <a:ext cx="4832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CC00"/>
                </a:solidFill>
                <a:latin typeface="Arial"/>
                <a:cs typeface="Arial"/>
              </a:rPr>
              <a:t>V</a:t>
            </a:r>
            <a:r>
              <a:rPr sz="1575" spc="7" baseline="-10582" dirty="0">
                <a:solidFill>
                  <a:srgbClr val="00CC0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0CC00"/>
                </a:solidFill>
                <a:latin typeface="Arial"/>
                <a:cs typeface="Arial"/>
              </a:rPr>
              <a:t>=0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925698" y="2891781"/>
            <a:ext cx="768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7" baseline="6944" dirty="0">
                <a:solidFill>
                  <a:srgbClr val="00CC00"/>
                </a:solidFill>
                <a:latin typeface="Arial"/>
                <a:cs typeface="Arial"/>
              </a:rPr>
              <a:t>V</a:t>
            </a:r>
            <a:r>
              <a:rPr sz="1050" spc="5" dirty="0">
                <a:solidFill>
                  <a:srgbClr val="00CC00"/>
                </a:solidFill>
                <a:latin typeface="Arial"/>
                <a:cs typeface="Arial"/>
              </a:rPr>
              <a:t>GS</a:t>
            </a:r>
            <a:r>
              <a:rPr sz="2400" spc="-7" baseline="6944" dirty="0">
                <a:solidFill>
                  <a:srgbClr val="00CC00"/>
                </a:solidFill>
                <a:latin typeface="Arial"/>
                <a:cs typeface="Arial"/>
              </a:rPr>
              <a:t>&gt;V</a:t>
            </a:r>
            <a:r>
              <a:rPr sz="1575" spc="7" baseline="5291" dirty="0">
                <a:solidFill>
                  <a:srgbClr val="00CC00"/>
                </a:solidFill>
                <a:latin typeface="Arial"/>
                <a:cs typeface="Arial"/>
              </a:rPr>
              <a:t>T0</a:t>
            </a:r>
            <a:endParaRPr sz="1575" baseline="5291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842010" y="2851160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0"/>
                </a:moveTo>
                <a:lnTo>
                  <a:pt x="0" y="46036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97560" y="276861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7728591" y="2723511"/>
            <a:ext cx="953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7" baseline="6944" dirty="0">
                <a:solidFill>
                  <a:srgbClr val="00CC00"/>
                </a:solidFill>
                <a:latin typeface="Arial"/>
                <a:cs typeface="Arial"/>
              </a:rPr>
              <a:t>V</a:t>
            </a:r>
            <a:r>
              <a:rPr sz="1050" spc="5" dirty="0">
                <a:solidFill>
                  <a:srgbClr val="00CC00"/>
                </a:solidFill>
                <a:latin typeface="Arial"/>
                <a:cs typeface="Arial"/>
              </a:rPr>
              <a:t>DS</a:t>
            </a:r>
            <a:r>
              <a:rPr sz="2400" spc="-7" baseline="6944" dirty="0">
                <a:solidFill>
                  <a:srgbClr val="00CC00"/>
                </a:solidFill>
                <a:latin typeface="Arial"/>
                <a:cs typeface="Arial"/>
              </a:rPr>
              <a:t>&gt;</a:t>
            </a:r>
            <a:r>
              <a:rPr sz="2400" baseline="6944" dirty="0">
                <a:solidFill>
                  <a:srgbClr val="00CC00"/>
                </a:solidFill>
                <a:latin typeface="Arial"/>
                <a:cs typeface="Arial"/>
              </a:rPr>
              <a:t>V</a:t>
            </a:r>
            <a:r>
              <a:rPr sz="1575" spc="15" baseline="5291" dirty="0">
                <a:solidFill>
                  <a:srgbClr val="00CC00"/>
                </a:solidFill>
                <a:latin typeface="Arial"/>
                <a:cs typeface="Arial"/>
              </a:rPr>
              <a:t>D</a:t>
            </a:r>
            <a:r>
              <a:rPr sz="1575" baseline="5291" dirty="0">
                <a:solidFill>
                  <a:srgbClr val="00CC00"/>
                </a:solidFill>
                <a:latin typeface="Arial"/>
                <a:cs typeface="Arial"/>
              </a:rPr>
              <a:t>S</a:t>
            </a:r>
            <a:r>
              <a:rPr sz="1575" spc="-120" baseline="5291" dirty="0">
                <a:solidFill>
                  <a:srgbClr val="00CC00"/>
                </a:solidFill>
                <a:latin typeface="Arial"/>
                <a:cs typeface="Arial"/>
              </a:rPr>
              <a:t>A</a:t>
            </a:r>
            <a:r>
              <a:rPr sz="1575" spc="15" baseline="5291" dirty="0">
                <a:solidFill>
                  <a:srgbClr val="00CC00"/>
                </a:solidFill>
                <a:latin typeface="Arial"/>
                <a:cs typeface="Arial"/>
              </a:rPr>
              <a:t>T</a:t>
            </a:r>
            <a:endParaRPr sz="1575" baseline="5291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131</a:t>
            </a:r>
          </a:p>
        </p:txBody>
      </p:sp>
    </p:spTree>
    <p:extLst>
      <p:ext uri="{BB962C8B-B14F-4D97-AF65-F5344CB8AC3E}">
        <p14:creationId xmlns:p14="http://schemas.microsoft.com/office/powerpoint/2010/main" val="225926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965" y="1079509"/>
            <a:ext cx="76200" cy="2952750"/>
          </a:xfrm>
          <a:custGeom>
            <a:avLst/>
            <a:gdLst/>
            <a:ahLst/>
            <a:cxnLst/>
            <a:rect l="l" t="t" r="r" b="b"/>
            <a:pathLst>
              <a:path w="76200" h="2952750">
                <a:moveTo>
                  <a:pt x="42864" y="63489"/>
                </a:moveTo>
                <a:lnTo>
                  <a:pt x="33339" y="63489"/>
                </a:lnTo>
                <a:lnTo>
                  <a:pt x="33339" y="2952743"/>
                </a:lnTo>
                <a:lnTo>
                  <a:pt x="42864" y="2952743"/>
                </a:lnTo>
                <a:lnTo>
                  <a:pt x="42864" y="63489"/>
                </a:lnTo>
                <a:close/>
              </a:path>
              <a:path w="76200" h="2952750">
                <a:moveTo>
                  <a:pt x="38100" y="0"/>
                </a:moveTo>
                <a:lnTo>
                  <a:pt x="0" y="76200"/>
                </a:lnTo>
                <a:lnTo>
                  <a:pt x="33339" y="76200"/>
                </a:lnTo>
                <a:lnTo>
                  <a:pt x="33339" y="63489"/>
                </a:lnTo>
                <a:lnTo>
                  <a:pt x="69844" y="63489"/>
                </a:lnTo>
                <a:lnTo>
                  <a:pt x="38100" y="0"/>
                </a:lnTo>
                <a:close/>
              </a:path>
              <a:path w="76200" h="2952750">
                <a:moveTo>
                  <a:pt x="69844" y="63489"/>
                </a:moveTo>
                <a:lnTo>
                  <a:pt x="42864" y="63489"/>
                </a:lnTo>
                <a:lnTo>
                  <a:pt x="42864" y="76200"/>
                </a:lnTo>
                <a:lnTo>
                  <a:pt x="76200" y="76200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065" y="3994153"/>
            <a:ext cx="3672204" cy="76200"/>
          </a:xfrm>
          <a:custGeom>
            <a:avLst/>
            <a:gdLst/>
            <a:ahLst/>
            <a:cxnLst/>
            <a:rect l="l" t="t" r="r" b="b"/>
            <a:pathLst>
              <a:path w="3672204" h="76200">
                <a:moveTo>
                  <a:pt x="3595695" y="0"/>
                </a:moveTo>
                <a:lnTo>
                  <a:pt x="3595695" y="76200"/>
                </a:lnTo>
                <a:lnTo>
                  <a:pt x="3662513" y="42790"/>
                </a:lnTo>
                <a:lnTo>
                  <a:pt x="3608374" y="42790"/>
                </a:lnTo>
                <a:lnTo>
                  <a:pt x="3608374" y="33265"/>
                </a:lnTo>
                <a:lnTo>
                  <a:pt x="3662226" y="33265"/>
                </a:lnTo>
                <a:lnTo>
                  <a:pt x="3595695" y="0"/>
                </a:lnTo>
                <a:close/>
              </a:path>
              <a:path w="3672204" h="76200">
                <a:moveTo>
                  <a:pt x="3595695" y="33265"/>
                </a:moveTo>
                <a:lnTo>
                  <a:pt x="0" y="33265"/>
                </a:lnTo>
                <a:lnTo>
                  <a:pt x="0" y="42790"/>
                </a:lnTo>
                <a:lnTo>
                  <a:pt x="3595695" y="42790"/>
                </a:lnTo>
                <a:lnTo>
                  <a:pt x="3595695" y="33265"/>
                </a:lnTo>
                <a:close/>
              </a:path>
              <a:path w="3672204" h="76200">
                <a:moveTo>
                  <a:pt x="3662226" y="33265"/>
                </a:moveTo>
                <a:lnTo>
                  <a:pt x="3608374" y="33265"/>
                </a:lnTo>
                <a:lnTo>
                  <a:pt x="3608374" y="42790"/>
                </a:lnTo>
                <a:lnTo>
                  <a:pt x="3662513" y="42790"/>
                </a:lnTo>
                <a:lnTo>
                  <a:pt x="3671895" y="38100"/>
                </a:lnTo>
                <a:lnTo>
                  <a:pt x="3662226" y="33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065" y="1366906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>
                <a:moveTo>
                  <a:pt x="0" y="0"/>
                </a:moveTo>
                <a:lnTo>
                  <a:pt x="3671895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6204" y="1079510"/>
            <a:ext cx="0" cy="2952750"/>
          </a:xfrm>
          <a:custGeom>
            <a:avLst/>
            <a:gdLst/>
            <a:ahLst/>
            <a:cxnLst/>
            <a:rect l="l" t="t" r="r" b="b"/>
            <a:pathLst>
              <a:path h="2952750">
                <a:moveTo>
                  <a:pt x="0" y="295274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2340" y="1079510"/>
            <a:ext cx="0" cy="2952750"/>
          </a:xfrm>
          <a:custGeom>
            <a:avLst/>
            <a:gdLst/>
            <a:ahLst/>
            <a:cxnLst/>
            <a:rect l="l" t="t" r="r" b="b"/>
            <a:pathLst>
              <a:path h="2952750">
                <a:moveTo>
                  <a:pt x="0" y="295274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065" y="1439936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5">
                <a:moveTo>
                  <a:pt x="0" y="0"/>
                </a:moveTo>
                <a:lnTo>
                  <a:pt x="71913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6204" y="1439936"/>
            <a:ext cx="73025" cy="71755"/>
          </a:xfrm>
          <a:custGeom>
            <a:avLst/>
            <a:gdLst/>
            <a:ahLst/>
            <a:cxnLst/>
            <a:rect l="l" t="t" r="r" b="b"/>
            <a:pathLst>
              <a:path w="73025" h="71755">
                <a:moveTo>
                  <a:pt x="0" y="0"/>
                </a:moveTo>
                <a:lnTo>
                  <a:pt x="73020" y="7135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9225" y="1511289"/>
            <a:ext cx="1295400" cy="2160905"/>
          </a:xfrm>
          <a:custGeom>
            <a:avLst/>
            <a:gdLst/>
            <a:ahLst/>
            <a:cxnLst/>
            <a:rect l="l" t="t" r="r" b="b"/>
            <a:pathLst>
              <a:path w="1295400" h="2160904">
                <a:moveTo>
                  <a:pt x="0" y="0"/>
                </a:moveTo>
                <a:lnTo>
                  <a:pt x="1295399" y="216066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4625" y="3671834"/>
            <a:ext cx="144780" cy="71755"/>
          </a:xfrm>
          <a:custGeom>
            <a:avLst/>
            <a:gdLst/>
            <a:ahLst/>
            <a:cxnLst/>
            <a:rect l="l" t="t" r="r" b="b"/>
            <a:pathLst>
              <a:path w="144780" h="71754">
                <a:moveTo>
                  <a:pt x="0" y="0"/>
                </a:moveTo>
                <a:lnTo>
                  <a:pt x="144530" y="7147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9154" y="3743309"/>
            <a:ext cx="576580" cy="216535"/>
          </a:xfrm>
          <a:custGeom>
            <a:avLst/>
            <a:gdLst/>
            <a:ahLst/>
            <a:cxnLst/>
            <a:rect l="l" t="t" r="r" b="b"/>
            <a:pathLst>
              <a:path w="576579" h="216535">
                <a:moveTo>
                  <a:pt x="0" y="0"/>
                </a:moveTo>
                <a:lnTo>
                  <a:pt x="576184" y="21591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35339" y="3959221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20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8262" y="737103"/>
            <a:ext cx="46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out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5712" y="3835143"/>
            <a:ext cx="32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0402" y="4166994"/>
            <a:ext cx="386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latin typeface="Arial"/>
                <a:cs typeface="Arial"/>
              </a:rPr>
              <a:t>V</a:t>
            </a:r>
            <a:r>
              <a:rPr sz="1800" spc="-65" dirty="0">
                <a:latin typeface="Arial"/>
                <a:cs typeface="Arial"/>
              </a:rPr>
              <a:t>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67150" y="3887854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895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0822" y="4166994"/>
            <a:ext cx="32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0" dirty="0">
                <a:latin typeface="Arial"/>
                <a:cs typeface="Arial"/>
              </a:rPr>
              <a:t>V</a:t>
            </a:r>
            <a:r>
              <a:rPr sz="1800" spc="-204" dirty="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8522" y="709988"/>
            <a:ext cx="351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V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5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3636" y="709988"/>
            <a:ext cx="351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V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55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6610" y="1934327"/>
            <a:ext cx="483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75" dirty="0">
                <a:latin typeface="Arial"/>
                <a:cs typeface="Arial"/>
              </a:rPr>
              <a:t>P </a:t>
            </a:r>
            <a:r>
              <a:rPr sz="1800" spc="-60" dirty="0">
                <a:latin typeface="Arial"/>
                <a:cs typeface="Arial"/>
              </a:rPr>
              <a:t>on  </a:t>
            </a:r>
            <a:r>
              <a:rPr sz="1800" spc="-140" dirty="0">
                <a:latin typeface="Arial"/>
                <a:cs typeface="Arial"/>
              </a:rPr>
              <a:t>N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3550" y="2583933"/>
            <a:ext cx="9474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940" algn="l"/>
              </a:tabLst>
            </a:pPr>
            <a:r>
              <a:rPr sz="1800" spc="-60" dirty="0">
                <a:latin typeface="Arial"/>
                <a:cs typeface="Arial"/>
              </a:rPr>
              <a:t>Both</a:t>
            </a:r>
            <a:r>
              <a:rPr sz="1800" spc="-60" dirty="0">
                <a:latin typeface="Times New Roman"/>
                <a:cs typeface="Times New Roman"/>
              </a:rPr>
              <a:t>	</a:t>
            </a:r>
            <a:r>
              <a:rPr sz="1800" spc="-14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94030" y="1934327"/>
            <a:ext cx="465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latin typeface="Arial"/>
                <a:cs typeface="Arial"/>
              </a:rPr>
              <a:t>N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on  </a:t>
            </a:r>
            <a:r>
              <a:rPr sz="1800" spc="-275" dirty="0">
                <a:latin typeface="Arial"/>
                <a:cs typeface="Arial"/>
              </a:rPr>
              <a:t>P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8965" y="4581525"/>
            <a:ext cx="76200" cy="1295400"/>
          </a:xfrm>
          <a:custGeom>
            <a:avLst/>
            <a:gdLst/>
            <a:ahLst/>
            <a:cxnLst/>
            <a:rect l="l" t="t" r="r" b="b"/>
            <a:pathLst>
              <a:path w="76200" h="1295400">
                <a:moveTo>
                  <a:pt x="42864" y="63495"/>
                </a:moveTo>
                <a:lnTo>
                  <a:pt x="33339" y="63495"/>
                </a:lnTo>
                <a:lnTo>
                  <a:pt x="33339" y="1295400"/>
                </a:lnTo>
                <a:lnTo>
                  <a:pt x="42864" y="1295400"/>
                </a:lnTo>
                <a:lnTo>
                  <a:pt x="42864" y="63495"/>
                </a:lnTo>
                <a:close/>
              </a:path>
              <a:path w="76200" h="1295400">
                <a:moveTo>
                  <a:pt x="38100" y="0"/>
                </a:moveTo>
                <a:lnTo>
                  <a:pt x="0" y="76200"/>
                </a:lnTo>
                <a:lnTo>
                  <a:pt x="33339" y="76200"/>
                </a:lnTo>
                <a:lnTo>
                  <a:pt x="33339" y="63495"/>
                </a:lnTo>
                <a:lnTo>
                  <a:pt x="69847" y="63495"/>
                </a:lnTo>
                <a:lnTo>
                  <a:pt x="38100" y="0"/>
                </a:lnTo>
                <a:close/>
              </a:path>
              <a:path w="76200" h="1295400">
                <a:moveTo>
                  <a:pt x="69847" y="63495"/>
                </a:moveTo>
                <a:lnTo>
                  <a:pt x="42864" y="63495"/>
                </a:lnTo>
                <a:lnTo>
                  <a:pt x="42864" y="76200"/>
                </a:lnTo>
                <a:lnTo>
                  <a:pt x="76200" y="76200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7065" y="5838825"/>
            <a:ext cx="3672204" cy="76200"/>
          </a:xfrm>
          <a:custGeom>
            <a:avLst/>
            <a:gdLst/>
            <a:ahLst/>
            <a:cxnLst/>
            <a:rect l="l" t="t" r="r" b="b"/>
            <a:pathLst>
              <a:path w="3672204" h="76200">
                <a:moveTo>
                  <a:pt x="3595695" y="0"/>
                </a:moveTo>
                <a:lnTo>
                  <a:pt x="3595695" y="76200"/>
                </a:lnTo>
                <a:lnTo>
                  <a:pt x="3662373" y="42860"/>
                </a:lnTo>
                <a:lnTo>
                  <a:pt x="3608374" y="42860"/>
                </a:lnTo>
                <a:lnTo>
                  <a:pt x="3608374" y="33335"/>
                </a:lnTo>
                <a:lnTo>
                  <a:pt x="3662367" y="33335"/>
                </a:lnTo>
                <a:lnTo>
                  <a:pt x="3595695" y="0"/>
                </a:lnTo>
                <a:close/>
              </a:path>
              <a:path w="3672204" h="76200">
                <a:moveTo>
                  <a:pt x="3595695" y="33335"/>
                </a:moveTo>
                <a:lnTo>
                  <a:pt x="0" y="33335"/>
                </a:lnTo>
                <a:lnTo>
                  <a:pt x="0" y="42860"/>
                </a:lnTo>
                <a:lnTo>
                  <a:pt x="3595695" y="42860"/>
                </a:lnTo>
                <a:lnTo>
                  <a:pt x="3595695" y="33335"/>
                </a:lnTo>
                <a:close/>
              </a:path>
              <a:path w="3672204" h="76200">
                <a:moveTo>
                  <a:pt x="3662367" y="33335"/>
                </a:moveTo>
                <a:lnTo>
                  <a:pt x="3608374" y="33335"/>
                </a:lnTo>
                <a:lnTo>
                  <a:pt x="3608374" y="42860"/>
                </a:lnTo>
                <a:lnTo>
                  <a:pt x="3662373" y="42860"/>
                </a:lnTo>
                <a:lnTo>
                  <a:pt x="3671895" y="38100"/>
                </a:lnTo>
                <a:lnTo>
                  <a:pt x="3662367" y="33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6204" y="4581525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399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2340" y="4581525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399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2525" y="4581525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399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43246" y="4581525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399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58398" y="507682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34792" y="507682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82493" y="507682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25579" y="51274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9684" y="507682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4215" y="5805485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776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31975" y="5734050"/>
            <a:ext cx="503555" cy="71755"/>
          </a:xfrm>
          <a:custGeom>
            <a:avLst/>
            <a:gdLst/>
            <a:ahLst/>
            <a:cxnLst/>
            <a:rect l="l" t="t" r="r" b="b"/>
            <a:pathLst>
              <a:path w="503555" h="71754">
                <a:moveTo>
                  <a:pt x="0" y="71435"/>
                </a:moveTo>
                <a:lnTo>
                  <a:pt x="50316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35145" y="5589590"/>
            <a:ext cx="73660" cy="144780"/>
          </a:xfrm>
          <a:custGeom>
            <a:avLst/>
            <a:gdLst/>
            <a:ahLst/>
            <a:cxnLst/>
            <a:rect l="l" t="t" r="r" b="b"/>
            <a:pathLst>
              <a:path w="73660" h="144779">
                <a:moveTo>
                  <a:pt x="0" y="144459"/>
                </a:moveTo>
                <a:lnTo>
                  <a:pt x="7303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8179" y="5013329"/>
            <a:ext cx="215900" cy="576580"/>
          </a:xfrm>
          <a:custGeom>
            <a:avLst/>
            <a:gdLst/>
            <a:ahLst/>
            <a:cxnLst/>
            <a:rect l="l" t="t" r="r" b="b"/>
            <a:pathLst>
              <a:path w="215900" h="576579">
                <a:moveTo>
                  <a:pt x="0" y="576260"/>
                </a:moveTo>
                <a:lnTo>
                  <a:pt x="21589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19490" y="5805485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6476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00396" y="5734050"/>
            <a:ext cx="648335" cy="71755"/>
          </a:xfrm>
          <a:custGeom>
            <a:avLst/>
            <a:gdLst/>
            <a:ahLst/>
            <a:cxnLst/>
            <a:rect l="l" t="t" r="r" b="b"/>
            <a:pathLst>
              <a:path w="648335" h="71754">
                <a:moveTo>
                  <a:pt x="647709" y="71435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5879" y="5084695"/>
            <a:ext cx="144780" cy="649605"/>
          </a:xfrm>
          <a:custGeom>
            <a:avLst/>
            <a:gdLst/>
            <a:ahLst/>
            <a:cxnLst/>
            <a:rect l="l" t="t" r="r" b="b"/>
            <a:pathLst>
              <a:path w="144780" h="649604">
                <a:moveTo>
                  <a:pt x="144517" y="649355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95453" y="4868798"/>
            <a:ext cx="360680" cy="215900"/>
          </a:xfrm>
          <a:custGeom>
            <a:avLst/>
            <a:gdLst/>
            <a:ahLst/>
            <a:cxnLst/>
            <a:rect l="l" t="t" r="r" b="b"/>
            <a:pathLst>
              <a:path w="360680" h="215900">
                <a:moveTo>
                  <a:pt x="0" y="0"/>
                </a:moveTo>
                <a:lnTo>
                  <a:pt x="58480" y="2828"/>
                </a:lnTo>
                <a:lnTo>
                  <a:pt x="113950" y="11017"/>
                </a:lnTo>
                <a:lnTo>
                  <a:pt x="165669" y="24119"/>
                </a:lnTo>
                <a:lnTo>
                  <a:pt x="212894" y="41688"/>
                </a:lnTo>
                <a:lnTo>
                  <a:pt x="254887" y="63277"/>
                </a:lnTo>
                <a:lnTo>
                  <a:pt x="290906" y="88439"/>
                </a:lnTo>
                <a:lnTo>
                  <a:pt x="320209" y="116729"/>
                </a:lnTo>
                <a:lnTo>
                  <a:pt x="355710" y="180904"/>
                </a:lnTo>
                <a:lnTo>
                  <a:pt x="360425" y="2158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25729" y="4883146"/>
            <a:ext cx="92710" cy="201930"/>
          </a:xfrm>
          <a:custGeom>
            <a:avLst/>
            <a:gdLst/>
            <a:ahLst/>
            <a:cxnLst/>
            <a:rect l="l" t="t" r="r" b="b"/>
            <a:pathLst>
              <a:path w="92710" h="201929">
                <a:moveTo>
                  <a:pt x="92320" y="0"/>
                </a:moveTo>
                <a:lnTo>
                  <a:pt x="61359" y="24510"/>
                </a:lnTo>
                <a:lnTo>
                  <a:pt x="35793" y="58828"/>
                </a:lnTo>
                <a:lnTo>
                  <a:pt x="16476" y="101060"/>
                </a:lnTo>
                <a:lnTo>
                  <a:pt x="4261" y="149309"/>
                </a:lnTo>
                <a:lnTo>
                  <a:pt x="0" y="20168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80410" y="1548506"/>
            <a:ext cx="2076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1: </a:t>
            </a:r>
            <a:r>
              <a:rPr sz="1800" spc="-120" dirty="0">
                <a:latin typeface="Arial"/>
                <a:cs typeface="Arial"/>
              </a:rPr>
              <a:t>Logic </a:t>
            </a:r>
            <a:r>
              <a:rPr sz="1800" spc="-90" dirty="0">
                <a:latin typeface="Arial"/>
                <a:cs typeface="Arial"/>
              </a:rPr>
              <a:t>0 </a:t>
            </a:r>
            <a:r>
              <a:rPr sz="1800" spc="-20" dirty="0">
                <a:latin typeface="Arial"/>
                <a:cs typeface="Arial"/>
              </a:rPr>
              <a:t>: </a:t>
            </a:r>
            <a:r>
              <a:rPr sz="1800" spc="-60" dirty="0">
                <a:latin typeface="Arial"/>
                <a:cs typeface="Arial"/>
              </a:rPr>
              <a:t>p on </a:t>
            </a:r>
            <a:r>
              <a:rPr sz="1800" spc="-20" dirty="0">
                <a:latin typeface="Arial"/>
                <a:cs typeface="Arial"/>
              </a:rPr>
              <a:t>; </a:t>
            </a:r>
            <a:r>
              <a:rPr sz="1800" spc="-60" dirty="0">
                <a:latin typeface="Arial"/>
                <a:cs typeface="Arial"/>
              </a:rPr>
              <a:t>n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184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280410" y="2097104"/>
            <a:ext cx="2023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5: </a:t>
            </a:r>
            <a:r>
              <a:rPr sz="1800" spc="-120" dirty="0">
                <a:latin typeface="Arial"/>
                <a:cs typeface="Arial"/>
              </a:rPr>
              <a:t>Logic </a:t>
            </a:r>
            <a:r>
              <a:rPr sz="1800" spc="-55" dirty="0">
                <a:latin typeface="Arial"/>
                <a:cs typeface="Arial"/>
              </a:rPr>
              <a:t>1: p </a:t>
            </a:r>
            <a:r>
              <a:rPr sz="1800" spc="10" dirty="0">
                <a:latin typeface="Arial"/>
                <a:cs typeface="Arial"/>
              </a:rPr>
              <a:t>off </a:t>
            </a:r>
            <a:r>
              <a:rPr sz="1800" spc="-20" dirty="0">
                <a:latin typeface="Arial"/>
                <a:cs typeface="Arial"/>
              </a:rPr>
              <a:t>;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n </a:t>
            </a:r>
            <a:r>
              <a:rPr sz="1800" spc="-6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80410" y="2646049"/>
            <a:ext cx="29825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2: </a:t>
            </a:r>
            <a:r>
              <a:rPr sz="1800" spc="-80" dirty="0">
                <a:latin typeface="Arial"/>
                <a:cs typeface="Arial"/>
              </a:rPr>
              <a:t>Vin </a:t>
            </a:r>
            <a:r>
              <a:rPr sz="1800" spc="-155" dirty="0">
                <a:latin typeface="Arial"/>
                <a:cs typeface="Arial"/>
              </a:rPr>
              <a:t>&gt;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Vtn.</a:t>
            </a:r>
            <a:endParaRPr sz="1800">
              <a:latin typeface="Arial"/>
              <a:cs typeface="Arial"/>
            </a:endParaRPr>
          </a:p>
          <a:p>
            <a:pPr marL="220979" marR="5080">
              <a:lnSpc>
                <a:spcPct val="100000"/>
              </a:lnSpc>
            </a:pPr>
            <a:r>
              <a:rPr sz="1800" spc="-145" dirty="0">
                <a:latin typeface="Arial"/>
                <a:cs typeface="Arial"/>
              </a:rPr>
              <a:t>Vdsn </a:t>
            </a:r>
            <a:r>
              <a:rPr sz="1800" spc="-85" dirty="0">
                <a:latin typeface="Arial"/>
                <a:cs typeface="Arial"/>
              </a:rPr>
              <a:t>large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60" dirty="0">
                <a:latin typeface="Arial"/>
                <a:cs typeface="Arial"/>
              </a:rPr>
              <a:t>n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0" dirty="0">
                <a:latin typeface="Arial"/>
                <a:cs typeface="Arial"/>
              </a:rPr>
              <a:t>saturation  </a:t>
            </a:r>
            <a:r>
              <a:rPr sz="1800" spc="-145" dirty="0">
                <a:latin typeface="Arial"/>
                <a:cs typeface="Arial"/>
              </a:rPr>
              <a:t>Vdsp </a:t>
            </a:r>
            <a:r>
              <a:rPr sz="1800" spc="-75" dirty="0">
                <a:latin typeface="Arial"/>
                <a:cs typeface="Arial"/>
              </a:rPr>
              <a:t>small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60" dirty="0">
                <a:latin typeface="Arial"/>
                <a:cs typeface="Arial"/>
              </a:rPr>
              <a:t>p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resistive  </a:t>
            </a:r>
            <a:r>
              <a:rPr sz="1800" spc="-114" dirty="0">
                <a:latin typeface="Arial"/>
                <a:cs typeface="Arial"/>
              </a:rPr>
              <a:t>Small </a:t>
            </a:r>
            <a:r>
              <a:rPr sz="1800" spc="-40" dirty="0">
                <a:latin typeface="Arial"/>
                <a:cs typeface="Arial"/>
              </a:rPr>
              <a:t>current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125" dirty="0">
                <a:latin typeface="Arial"/>
                <a:cs typeface="Arial"/>
              </a:rPr>
              <a:t>Vdd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Vss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80410" y="4018031"/>
            <a:ext cx="34372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4: </a:t>
            </a:r>
            <a:r>
              <a:rPr sz="1800" spc="-130" dirty="0">
                <a:latin typeface="Arial"/>
                <a:cs typeface="Arial"/>
              </a:rPr>
              <a:t>same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sz="1800" spc="-90" dirty="0">
                <a:latin typeface="Arial"/>
                <a:cs typeface="Arial"/>
              </a:rPr>
              <a:t>2 </a:t>
            </a:r>
            <a:r>
              <a:rPr sz="1800" spc="-85" dirty="0">
                <a:latin typeface="Arial"/>
                <a:cs typeface="Arial"/>
              </a:rPr>
              <a:t>except </a:t>
            </a:r>
            <a:r>
              <a:rPr sz="1800" spc="-90" dirty="0">
                <a:latin typeface="Arial"/>
                <a:cs typeface="Arial"/>
              </a:rPr>
              <a:t>reversed </a:t>
            </a:r>
            <a:r>
              <a:rPr sz="1800" spc="-60" dirty="0">
                <a:latin typeface="Arial"/>
                <a:cs typeface="Arial"/>
              </a:rPr>
              <a:t>p </a:t>
            </a:r>
            <a:r>
              <a:rPr sz="1800" spc="-85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80410" y="4566672"/>
            <a:ext cx="34309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3: </a:t>
            </a:r>
            <a:r>
              <a:rPr sz="1800" spc="-60" dirty="0">
                <a:latin typeface="Arial"/>
                <a:cs typeface="Arial"/>
              </a:rPr>
              <a:t>Both </a:t>
            </a:r>
            <a:r>
              <a:rPr sz="1800" spc="-65" dirty="0">
                <a:latin typeface="Arial"/>
                <a:cs typeface="Arial"/>
              </a:rPr>
              <a:t>transistors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saturation</a:t>
            </a:r>
            <a:endParaRPr sz="1800">
              <a:latin typeface="Arial"/>
              <a:cs typeface="Arial"/>
            </a:endParaRPr>
          </a:p>
          <a:p>
            <a:pPr marL="274320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Large </a:t>
            </a:r>
            <a:r>
              <a:rPr sz="1800" spc="-75" dirty="0">
                <a:latin typeface="Arial"/>
                <a:cs typeface="Arial"/>
              </a:rPr>
              <a:t>instantaneous </a:t>
            </a:r>
            <a:r>
              <a:rPr sz="1800" spc="-40" dirty="0">
                <a:latin typeface="Arial"/>
                <a:cs typeface="Arial"/>
              </a:rPr>
              <a:t>current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flows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432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139" y="228721"/>
            <a:ext cx="3293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9" dirty="0">
                <a:latin typeface="Arial"/>
                <a:cs typeface="Arial"/>
              </a:rPr>
              <a:t>CMOS </a:t>
            </a:r>
            <a:r>
              <a:rPr sz="1800" spc="-240" dirty="0">
                <a:latin typeface="Arial"/>
                <a:cs typeface="Arial"/>
              </a:rPr>
              <a:t>INVERTER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260" dirty="0">
                <a:latin typeface="Arial"/>
                <a:cs typeface="Arial"/>
              </a:rPr>
              <a:t>CHARACTERISTICS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139" y="944958"/>
            <a:ext cx="4434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Current </a:t>
            </a:r>
            <a:r>
              <a:rPr sz="1800" spc="-45" dirty="0">
                <a:latin typeface="Arial"/>
                <a:cs typeface="Arial"/>
              </a:rPr>
              <a:t>through </a:t>
            </a:r>
            <a:r>
              <a:rPr sz="1800" spc="-75" dirty="0">
                <a:latin typeface="Arial"/>
                <a:cs typeface="Arial"/>
              </a:rPr>
              <a:t>n-channel </a:t>
            </a:r>
            <a:r>
              <a:rPr sz="1800" spc="-40" dirty="0">
                <a:latin typeface="Arial"/>
                <a:cs typeface="Arial"/>
              </a:rPr>
              <a:t>pull-down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transistor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003" y="1567099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341" y="0"/>
                </a:lnTo>
              </a:path>
            </a:pathLst>
          </a:custGeom>
          <a:ln w="6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4529" y="1257329"/>
            <a:ext cx="1778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spc="-262" baseline="-19444" dirty="0">
                <a:latin typeface="Symbol"/>
                <a:cs typeface="Symbol"/>
              </a:rPr>
              <a:t></a:t>
            </a:r>
            <a:r>
              <a:rPr sz="1400" spc="1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489" y="1559794"/>
            <a:ext cx="129539" cy="26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40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639" y="1479078"/>
            <a:ext cx="6096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54025" algn="l"/>
              </a:tabLst>
            </a:pPr>
            <a:r>
              <a:rPr sz="1400" i="1" spc="10" dirty="0">
                <a:latin typeface="Times New Roman"/>
                <a:cs typeface="Times New Roman"/>
              </a:rPr>
              <a:t>in	tn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410" y="1351336"/>
            <a:ext cx="116205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1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769" y="1479078"/>
            <a:ext cx="116205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1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4587" y="1347842"/>
            <a:ext cx="64008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9570" algn="l"/>
              </a:tabLst>
            </a:pPr>
            <a:r>
              <a:rPr sz="2000" spc="-305" dirty="0">
                <a:latin typeface="Symbol"/>
                <a:cs typeface="Symbol"/>
              </a:rPr>
              <a:t></a:t>
            </a:r>
            <a:r>
              <a:rPr sz="1550" i="1" spc="50" dirty="0">
                <a:latin typeface="Times New Roman"/>
                <a:cs typeface="Times New Roman"/>
              </a:rPr>
              <a:t>V</a:t>
            </a:r>
            <a:r>
              <a:rPr sz="1550" i="1" dirty="0">
                <a:latin typeface="Times New Roman"/>
                <a:cs typeface="Times New Roman"/>
              </a:rPr>
              <a:t>	</a:t>
            </a:r>
            <a:r>
              <a:rPr sz="1550" spc="170" dirty="0">
                <a:latin typeface="Symbol"/>
                <a:cs typeface="Symbol"/>
              </a:rPr>
              <a:t></a:t>
            </a:r>
            <a:r>
              <a:rPr sz="1550" i="1" spc="50" dirty="0">
                <a:latin typeface="Times New Roman"/>
                <a:cs typeface="Times New Roman"/>
              </a:rPr>
              <a:t>V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320" y="1403431"/>
            <a:ext cx="377825" cy="26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50190" algn="l"/>
              </a:tabLst>
            </a:pPr>
            <a:r>
              <a:rPr sz="1550" i="1" spc="25" dirty="0">
                <a:latin typeface="Times New Roman"/>
                <a:cs typeface="Times New Roman"/>
              </a:rPr>
              <a:t>I	</a:t>
            </a:r>
            <a:r>
              <a:rPr sz="1550" spc="45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089" y="1264181"/>
            <a:ext cx="13970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i="1" spc="-10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139" y="1932555"/>
            <a:ext cx="415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Current </a:t>
            </a:r>
            <a:r>
              <a:rPr sz="1800" spc="-45" dirty="0">
                <a:latin typeface="Arial"/>
                <a:cs typeface="Arial"/>
              </a:rPr>
              <a:t>through </a:t>
            </a:r>
            <a:r>
              <a:rPr sz="1800" spc="-75" dirty="0">
                <a:latin typeface="Arial"/>
                <a:cs typeface="Arial"/>
              </a:rPr>
              <a:t>p-channel </a:t>
            </a:r>
            <a:r>
              <a:rPr sz="1800" spc="-40" dirty="0">
                <a:latin typeface="Arial"/>
                <a:cs typeface="Arial"/>
              </a:rPr>
              <a:t>pull-up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transistor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4887" y="2691137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>
                <a:moveTo>
                  <a:pt x="0" y="0"/>
                </a:moveTo>
                <a:lnTo>
                  <a:pt x="28088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01905" y="2302870"/>
            <a:ext cx="167005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975" spc="-735" baseline="-14675" dirty="0">
                <a:latin typeface="Symbol"/>
                <a:cs typeface="Symbol"/>
              </a:rPr>
              <a:t></a:t>
            </a:r>
            <a:r>
              <a:rPr sz="1400" spc="1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4855" y="2683854"/>
            <a:ext cx="129539" cy="267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50" spc="40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5401" y="2439468"/>
            <a:ext cx="116205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10" dirty="0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5641" y="2393572"/>
            <a:ext cx="160274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10615" algn="l"/>
              </a:tabLst>
            </a:pPr>
            <a:r>
              <a:rPr sz="2650" spc="-365" dirty="0">
                <a:latin typeface="Symbol"/>
                <a:cs typeface="Symbol"/>
              </a:rPr>
              <a:t></a:t>
            </a:r>
            <a:r>
              <a:rPr sz="2650" spc="-365" dirty="0">
                <a:latin typeface="Times New Roman"/>
                <a:cs typeface="Times New Roman"/>
              </a:rPr>
              <a:t> </a:t>
            </a:r>
            <a:r>
              <a:rPr sz="2650" spc="-170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Symbol"/>
                <a:cs typeface="Symbol"/>
              </a:rPr>
              <a:t></a:t>
            </a:r>
            <a:r>
              <a:rPr sz="2000" spc="-145" dirty="0">
                <a:latin typeface="Times New Roman"/>
                <a:cs typeface="Times New Roman"/>
              </a:rPr>
              <a:t>	</a:t>
            </a:r>
            <a:r>
              <a:rPr sz="2000" spc="15" dirty="0">
                <a:latin typeface="Symbol"/>
                <a:cs typeface="Symbol"/>
              </a:rPr>
              <a:t></a:t>
            </a:r>
            <a:r>
              <a:rPr sz="1550" spc="15" dirty="0">
                <a:latin typeface="Symbol"/>
                <a:cs typeface="Symbol"/>
              </a:rPr>
              <a:t></a:t>
            </a:r>
            <a:r>
              <a:rPr sz="1550" spc="-270" dirty="0">
                <a:latin typeface="Times New Roman"/>
                <a:cs typeface="Times New Roman"/>
              </a:rPr>
              <a:t> </a:t>
            </a:r>
            <a:r>
              <a:rPr sz="1550" i="1" spc="-15" dirty="0">
                <a:latin typeface="Times New Roman"/>
                <a:cs typeface="Times New Roman"/>
              </a:rPr>
              <a:t>V</a:t>
            </a:r>
            <a:r>
              <a:rPr sz="2100" i="1" spc="-22" baseline="-15873" dirty="0">
                <a:latin typeface="Times New Roman"/>
                <a:cs typeface="Times New Roman"/>
              </a:rPr>
              <a:t>tp</a:t>
            </a:r>
            <a:endParaRPr sz="2100" baseline="-1587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8463" y="2527453"/>
            <a:ext cx="1037590" cy="267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03835" indent="-191135">
              <a:lnSpc>
                <a:spcPct val="100000"/>
              </a:lnSpc>
              <a:spcBef>
                <a:spcPts val="140"/>
              </a:spcBef>
              <a:buFont typeface="Symbol"/>
              <a:buChar char=""/>
              <a:tabLst>
                <a:tab pos="204470" algn="l"/>
              </a:tabLst>
            </a:pPr>
            <a:r>
              <a:rPr sz="1550" i="1" spc="-10" dirty="0">
                <a:latin typeface="Times New Roman"/>
                <a:cs typeface="Times New Roman"/>
              </a:rPr>
              <a:t>V</a:t>
            </a:r>
            <a:r>
              <a:rPr sz="2100" i="1" spc="-15" baseline="-15873" dirty="0">
                <a:latin typeface="Times New Roman"/>
                <a:cs typeface="Times New Roman"/>
              </a:rPr>
              <a:t>in</a:t>
            </a:r>
            <a:r>
              <a:rPr sz="2100" i="1" spc="7" baseline="-15873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Symbol"/>
                <a:cs typeface="Symbol"/>
              </a:rPr>
              <a:t></a:t>
            </a:r>
            <a:r>
              <a:rPr sz="1550" i="1" spc="45" dirty="0">
                <a:latin typeface="Times New Roman"/>
                <a:cs typeface="Times New Roman"/>
              </a:rPr>
              <a:t>V</a:t>
            </a:r>
            <a:r>
              <a:rPr sz="2100" i="1" spc="67" baseline="-15873" dirty="0">
                <a:latin typeface="Times New Roman"/>
                <a:cs typeface="Times New Roman"/>
              </a:rPr>
              <a:t>DD</a:t>
            </a:r>
            <a:endParaRPr sz="2100" baseline="-15873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7064" y="2527453"/>
            <a:ext cx="402590" cy="2679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50" i="1" spc="25" dirty="0">
                <a:latin typeface="Times New Roman"/>
                <a:cs typeface="Times New Roman"/>
              </a:rPr>
              <a:t>I </a:t>
            </a:r>
            <a:r>
              <a:rPr sz="2100" i="1" spc="15" baseline="-15873" dirty="0">
                <a:latin typeface="Times New Roman"/>
                <a:cs typeface="Times New Roman"/>
              </a:rPr>
              <a:t>p</a:t>
            </a:r>
            <a:r>
              <a:rPr sz="2100" i="1" spc="-60" baseline="-15873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8007" y="2352133"/>
            <a:ext cx="13970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i="1" spc="-10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139" y="2919472"/>
            <a:ext cx="2252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At </a:t>
            </a:r>
            <a:r>
              <a:rPr sz="1800" spc="-70" dirty="0">
                <a:latin typeface="Arial"/>
                <a:cs typeface="Arial"/>
              </a:rPr>
              <a:t>logic </a:t>
            </a:r>
            <a:r>
              <a:rPr sz="1800" spc="-50" dirty="0">
                <a:latin typeface="Arial"/>
                <a:cs typeface="Arial"/>
              </a:rPr>
              <a:t>threshold, </a:t>
            </a:r>
            <a:r>
              <a:rPr sz="1800" i="1" spc="-50" dirty="0">
                <a:latin typeface="Arial"/>
                <a:cs typeface="Arial"/>
              </a:rPr>
              <a:t>I</a:t>
            </a:r>
            <a:r>
              <a:rPr sz="1800" i="1" spc="-75" baseline="-25462" dirty="0">
                <a:latin typeface="Arial"/>
                <a:cs typeface="Arial"/>
              </a:rPr>
              <a:t>n </a:t>
            </a:r>
            <a:r>
              <a:rPr sz="1800" i="1" spc="-155" dirty="0">
                <a:latin typeface="Arial"/>
                <a:cs typeface="Arial"/>
              </a:rPr>
              <a:t>=</a:t>
            </a:r>
            <a:r>
              <a:rPr sz="1800" i="1" spc="-380" dirty="0">
                <a:latin typeface="Arial"/>
                <a:cs typeface="Arial"/>
              </a:rPr>
              <a:t> </a:t>
            </a:r>
            <a:r>
              <a:rPr sz="1800" i="1" spc="-50" dirty="0">
                <a:latin typeface="Arial"/>
                <a:cs typeface="Arial"/>
              </a:rPr>
              <a:t>I</a:t>
            </a:r>
            <a:r>
              <a:rPr sz="1800" i="1" spc="-75" baseline="-25462" dirty="0">
                <a:latin typeface="Arial"/>
                <a:cs typeface="Arial"/>
              </a:rPr>
              <a:t>p</a:t>
            </a:r>
            <a:endParaRPr sz="1800" baseline="-25462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4358" y="4019346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51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40163" y="4019346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332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647" y="4630697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448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9273" y="4663000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4" h="15239">
                <a:moveTo>
                  <a:pt x="0" y="15131"/>
                </a:moveTo>
                <a:lnTo>
                  <a:pt x="26884" y="0"/>
                </a:lnTo>
              </a:path>
            </a:pathLst>
          </a:custGeom>
          <a:ln w="6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6157" y="4666153"/>
            <a:ext cx="40005" cy="179070"/>
          </a:xfrm>
          <a:custGeom>
            <a:avLst/>
            <a:gdLst/>
            <a:ahLst/>
            <a:cxnLst/>
            <a:rect l="l" t="t" r="r" b="b"/>
            <a:pathLst>
              <a:path w="40004" h="179070">
                <a:moveTo>
                  <a:pt x="0" y="0"/>
                </a:moveTo>
                <a:lnTo>
                  <a:pt x="39826" y="179048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153" y="4368736"/>
            <a:ext cx="48895" cy="476884"/>
          </a:xfrm>
          <a:custGeom>
            <a:avLst/>
            <a:gdLst/>
            <a:ahLst/>
            <a:cxnLst/>
            <a:rect l="l" t="t" r="r" b="b"/>
            <a:pathLst>
              <a:path w="48895" h="476885">
                <a:moveTo>
                  <a:pt x="0" y="476465"/>
                </a:moveTo>
                <a:lnTo>
                  <a:pt x="48682" y="0"/>
                </a:lnTo>
              </a:path>
            </a:pathLst>
          </a:custGeom>
          <a:ln w="6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7835" y="4368736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284215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7608" y="4630697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452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3329" y="4648735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5" h="15239">
                <a:moveTo>
                  <a:pt x="0" y="14894"/>
                </a:moveTo>
                <a:lnTo>
                  <a:pt x="26826" y="0"/>
                </a:lnTo>
              </a:path>
            </a:pathLst>
          </a:custGeom>
          <a:ln w="6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70155" y="4651891"/>
            <a:ext cx="40005" cy="193675"/>
          </a:xfrm>
          <a:custGeom>
            <a:avLst/>
            <a:gdLst/>
            <a:ahLst/>
            <a:cxnLst/>
            <a:rect l="l" t="t" r="r" b="b"/>
            <a:pathLst>
              <a:path w="40005" h="193675">
                <a:moveTo>
                  <a:pt x="0" y="0"/>
                </a:moveTo>
                <a:lnTo>
                  <a:pt x="39875" y="193309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13196" y="4332397"/>
            <a:ext cx="48895" cy="513080"/>
          </a:xfrm>
          <a:custGeom>
            <a:avLst/>
            <a:gdLst/>
            <a:ahLst/>
            <a:cxnLst/>
            <a:rect l="l" t="t" r="r" b="b"/>
            <a:pathLst>
              <a:path w="48894" h="513079">
                <a:moveTo>
                  <a:pt x="0" y="512803"/>
                </a:moveTo>
                <a:lnTo>
                  <a:pt x="48590" y="0"/>
                </a:lnTo>
              </a:path>
            </a:pathLst>
          </a:custGeom>
          <a:ln w="6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61787" y="4332397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4">
                <a:moveTo>
                  <a:pt x="0" y="0"/>
                </a:moveTo>
                <a:lnTo>
                  <a:pt x="308932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4574" y="521868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27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212" y="5305256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4" h="15239">
                <a:moveTo>
                  <a:pt x="0" y="15168"/>
                </a:moveTo>
                <a:lnTo>
                  <a:pt x="26884" y="0"/>
                </a:lnTo>
              </a:path>
            </a:pathLst>
          </a:custGeom>
          <a:ln w="6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7096" y="5308424"/>
            <a:ext cx="40005" cy="215265"/>
          </a:xfrm>
          <a:custGeom>
            <a:avLst/>
            <a:gdLst/>
            <a:ahLst/>
            <a:cxnLst/>
            <a:rect l="l" t="t" r="r" b="b"/>
            <a:pathLst>
              <a:path w="40004" h="215264">
                <a:moveTo>
                  <a:pt x="0" y="0"/>
                </a:moveTo>
                <a:lnTo>
                  <a:pt x="39506" y="214836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768" y="4956749"/>
            <a:ext cx="49530" cy="567055"/>
          </a:xfrm>
          <a:custGeom>
            <a:avLst/>
            <a:gdLst/>
            <a:ahLst/>
            <a:cxnLst/>
            <a:rect l="l" t="t" r="r" b="b"/>
            <a:pathLst>
              <a:path w="49529" h="567054">
                <a:moveTo>
                  <a:pt x="0" y="566511"/>
                </a:moveTo>
                <a:lnTo>
                  <a:pt x="49005" y="0"/>
                </a:lnTo>
              </a:path>
            </a:pathLst>
          </a:custGeom>
          <a:ln w="6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8774" y="4956749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0" y="0"/>
                </a:moveTo>
                <a:lnTo>
                  <a:pt x="308886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83483" y="4997441"/>
            <a:ext cx="908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70" dirty="0">
                <a:latin typeface="Symbol"/>
                <a:cs typeface="Symbol"/>
              </a:rPr>
              <a:t>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20464" y="595485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418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6089" y="6041421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5" h="15239">
                <a:moveTo>
                  <a:pt x="0" y="15168"/>
                </a:moveTo>
                <a:lnTo>
                  <a:pt x="26874" y="0"/>
                </a:lnTo>
              </a:path>
            </a:pathLst>
          </a:custGeom>
          <a:ln w="6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2964" y="6044577"/>
            <a:ext cx="40005" cy="215265"/>
          </a:xfrm>
          <a:custGeom>
            <a:avLst/>
            <a:gdLst/>
            <a:ahLst/>
            <a:cxnLst/>
            <a:rect l="l" t="t" r="r" b="b"/>
            <a:pathLst>
              <a:path w="40005" h="215264">
                <a:moveTo>
                  <a:pt x="0" y="0"/>
                </a:moveTo>
                <a:lnTo>
                  <a:pt x="39836" y="214848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55969" y="5692926"/>
            <a:ext cx="48895" cy="567055"/>
          </a:xfrm>
          <a:custGeom>
            <a:avLst/>
            <a:gdLst/>
            <a:ahLst/>
            <a:cxnLst/>
            <a:rect l="l" t="t" r="r" b="b"/>
            <a:pathLst>
              <a:path w="48894" h="567054">
                <a:moveTo>
                  <a:pt x="0" y="566499"/>
                </a:moveTo>
                <a:lnTo>
                  <a:pt x="48685" y="0"/>
                </a:lnTo>
              </a:path>
            </a:pathLst>
          </a:custGeom>
          <a:ln w="6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4654" y="5692926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4">
                <a:moveTo>
                  <a:pt x="0" y="0"/>
                </a:moveTo>
                <a:lnTo>
                  <a:pt x="308871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77608" y="595485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452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43329" y="6041421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5" h="15239">
                <a:moveTo>
                  <a:pt x="0" y="15168"/>
                </a:moveTo>
                <a:lnTo>
                  <a:pt x="26826" y="0"/>
                </a:lnTo>
              </a:path>
            </a:pathLst>
          </a:custGeom>
          <a:ln w="6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70155" y="6044577"/>
            <a:ext cx="40005" cy="215265"/>
          </a:xfrm>
          <a:custGeom>
            <a:avLst/>
            <a:gdLst/>
            <a:ahLst/>
            <a:cxnLst/>
            <a:rect l="l" t="t" r="r" b="b"/>
            <a:pathLst>
              <a:path w="40005" h="215264">
                <a:moveTo>
                  <a:pt x="0" y="0"/>
                </a:moveTo>
                <a:lnTo>
                  <a:pt x="39875" y="214848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13196" y="5692926"/>
            <a:ext cx="48895" cy="567055"/>
          </a:xfrm>
          <a:custGeom>
            <a:avLst/>
            <a:gdLst/>
            <a:ahLst/>
            <a:cxnLst/>
            <a:rect l="l" t="t" r="r" b="b"/>
            <a:pathLst>
              <a:path w="48894" h="567054">
                <a:moveTo>
                  <a:pt x="0" y="566499"/>
                </a:moveTo>
                <a:lnTo>
                  <a:pt x="48590" y="0"/>
                </a:lnTo>
              </a:path>
            </a:pathLst>
          </a:custGeom>
          <a:ln w="6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61787" y="5692926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4">
                <a:moveTo>
                  <a:pt x="0" y="0"/>
                </a:moveTo>
                <a:lnTo>
                  <a:pt x="308932" y="0"/>
                </a:lnTo>
              </a:path>
            </a:pathLst>
          </a:custGeom>
          <a:ln w="6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44702" y="5287290"/>
            <a:ext cx="114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5201" y="5001671"/>
            <a:ext cx="114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99659" y="4541910"/>
            <a:ext cx="1663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5" dirty="0">
                <a:latin typeface="Times New Roman"/>
                <a:cs typeface="Times New Roman"/>
              </a:rPr>
              <a:t>tp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25416" y="4541910"/>
            <a:ext cx="7308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</a:tabLst>
            </a:pPr>
            <a:r>
              <a:rPr sz="1400" i="1" spc="5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n	</a:t>
            </a:r>
            <a:r>
              <a:rPr sz="1400" i="1" spc="-20" dirty="0">
                <a:latin typeface="Times New Roman"/>
                <a:cs typeface="Times New Roman"/>
              </a:rPr>
              <a:t>DD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27781" y="4377378"/>
            <a:ext cx="114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37225" y="4541910"/>
            <a:ext cx="606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120" algn="l"/>
              </a:tabLst>
            </a:pPr>
            <a:r>
              <a:rPr sz="1400" i="1" spc="5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n	</a:t>
            </a:r>
            <a:r>
              <a:rPr sz="1400" i="1" spc="5" dirty="0">
                <a:latin typeface="Times New Roman"/>
                <a:cs typeface="Times New Roman"/>
              </a:rPr>
              <a:t>tn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1628" y="4413715"/>
            <a:ext cx="114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90211" y="3766027"/>
            <a:ext cx="114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2334" y="3801983"/>
            <a:ext cx="114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83800" y="3905360"/>
            <a:ext cx="1354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2120" algn="l"/>
                <a:tab pos="1086485" algn="l"/>
              </a:tabLst>
            </a:pPr>
            <a:r>
              <a:rPr sz="2400" i="1" spc="-135" baseline="13888" dirty="0">
                <a:latin typeface="Times New Roman"/>
                <a:cs typeface="Times New Roman"/>
              </a:rPr>
              <a:t>V</a:t>
            </a:r>
            <a:r>
              <a:rPr sz="1400" i="1" spc="5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n	</a:t>
            </a:r>
            <a:r>
              <a:rPr sz="2400" i="1" baseline="13888" dirty="0">
                <a:latin typeface="Times New Roman"/>
                <a:cs typeface="Times New Roman"/>
              </a:rPr>
              <a:t>V</a:t>
            </a:r>
            <a:r>
              <a:rPr sz="1400" i="1" spc="-20" dirty="0">
                <a:latin typeface="Times New Roman"/>
                <a:cs typeface="Times New Roman"/>
              </a:rPr>
              <a:t>D</a:t>
            </a:r>
            <a:r>
              <a:rPr sz="1400" i="1" dirty="0">
                <a:latin typeface="Times New Roman"/>
                <a:cs typeface="Times New Roman"/>
              </a:rPr>
              <a:t>D	</a:t>
            </a:r>
            <a:r>
              <a:rPr sz="2400" i="1" spc="-127" baseline="13888" dirty="0">
                <a:latin typeface="Times New Roman"/>
                <a:cs typeface="Times New Roman"/>
              </a:rPr>
              <a:t>V</a:t>
            </a:r>
            <a:r>
              <a:rPr sz="1400" i="1" spc="5" dirty="0">
                <a:latin typeface="Times New Roman"/>
                <a:cs typeface="Times New Roman"/>
              </a:rPr>
              <a:t>tp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3587" y="3905360"/>
            <a:ext cx="720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2120" algn="l"/>
              </a:tabLst>
            </a:pPr>
            <a:r>
              <a:rPr sz="2400" i="1" spc="-127" baseline="13888" dirty="0">
                <a:latin typeface="Times New Roman"/>
                <a:cs typeface="Times New Roman"/>
              </a:rPr>
              <a:t>V</a:t>
            </a:r>
            <a:r>
              <a:rPr sz="1400" i="1" spc="5" dirty="0">
                <a:latin typeface="Times New Roman"/>
                <a:cs typeface="Times New Roman"/>
              </a:rPr>
              <a:t>i</a:t>
            </a:r>
            <a:r>
              <a:rPr sz="1400" i="1" dirty="0">
                <a:latin typeface="Times New Roman"/>
                <a:cs typeface="Times New Roman"/>
              </a:rPr>
              <a:t>n	</a:t>
            </a:r>
            <a:r>
              <a:rPr sz="2400" i="1" spc="-127" baseline="13888" dirty="0">
                <a:latin typeface="Times New Roman"/>
                <a:cs typeface="Times New Roman"/>
              </a:rPr>
              <a:t>V</a:t>
            </a:r>
            <a:r>
              <a:rPr sz="1400" i="1" spc="5" dirty="0">
                <a:latin typeface="Times New Roman"/>
                <a:cs typeface="Times New Roman"/>
              </a:rPr>
              <a:t>tn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35861" y="5840902"/>
            <a:ext cx="1296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i="1" spc="-37" baseline="13888" dirty="0">
                <a:latin typeface="Times New Roman"/>
                <a:cs typeface="Times New Roman"/>
              </a:rPr>
              <a:t>V</a:t>
            </a:r>
            <a:r>
              <a:rPr sz="1400" i="1" spc="-25" dirty="0">
                <a:latin typeface="Times New Roman"/>
                <a:cs typeface="Times New Roman"/>
              </a:rPr>
              <a:t>tn </a:t>
            </a:r>
            <a:r>
              <a:rPr sz="2400" baseline="13888" dirty="0">
                <a:latin typeface="Symbol"/>
                <a:cs typeface="Symbol"/>
              </a:rPr>
              <a:t></a:t>
            </a:r>
            <a:r>
              <a:rPr sz="2400" baseline="13888" dirty="0">
                <a:latin typeface="Times New Roman"/>
                <a:cs typeface="Times New Roman"/>
              </a:rPr>
              <a:t> </a:t>
            </a:r>
            <a:r>
              <a:rPr sz="2400" i="1" spc="-7" baseline="13888" dirty="0">
                <a:latin typeface="Times New Roman"/>
                <a:cs typeface="Times New Roman"/>
              </a:rPr>
              <a:t>V</a:t>
            </a:r>
            <a:r>
              <a:rPr sz="1400" i="1" spc="-5" dirty="0">
                <a:latin typeface="Times New Roman"/>
                <a:cs typeface="Times New Roman"/>
              </a:rPr>
              <a:t>DD </a:t>
            </a:r>
            <a:r>
              <a:rPr sz="2400" baseline="13888" dirty="0">
                <a:latin typeface="Symbol"/>
                <a:cs typeface="Symbol"/>
              </a:rPr>
              <a:t></a:t>
            </a:r>
            <a:r>
              <a:rPr sz="2400" spc="-465" baseline="13888" dirty="0">
                <a:latin typeface="Times New Roman"/>
                <a:cs typeface="Times New Roman"/>
              </a:rPr>
              <a:t> </a:t>
            </a:r>
            <a:r>
              <a:rPr sz="2400" i="1" spc="-37" baseline="13888" dirty="0">
                <a:latin typeface="Times New Roman"/>
                <a:cs typeface="Times New Roman"/>
              </a:rPr>
              <a:t>V</a:t>
            </a:r>
            <a:r>
              <a:rPr sz="1400" i="1" spc="-25" dirty="0">
                <a:latin typeface="Times New Roman"/>
                <a:cs typeface="Times New Roman"/>
              </a:rPr>
              <a:t>tp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526355" y="5733477"/>
            <a:ext cx="260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Symbol"/>
                <a:cs typeface="Symbol"/>
              </a:rPr>
              <a:t>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2400" baseline="-15625" dirty="0">
                <a:latin typeface="Symbol"/>
                <a:cs typeface="Symbol"/>
              </a:rPr>
              <a:t></a:t>
            </a:r>
            <a:endParaRPr sz="2400" baseline="-15625"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26355" y="6046909"/>
            <a:ext cx="1041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Symbol"/>
                <a:cs typeface="Symbol"/>
              </a:rPr>
              <a:t>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15490" y="6046909"/>
            <a:ext cx="1041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Symbol"/>
                <a:cs typeface="Symbol"/>
              </a:rPr>
              <a:t>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51056" y="4997766"/>
            <a:ext cx="166814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70" dirty="0">
                <a:latin typeface="Symbol"/>
                <a:cs typeface="Symbol"/>
              </a:rPr>
              <a:t></a:t>
            </a:r>
            <a:r>
              <a:rPr sz="2050" spc="-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Symbol"/>
                <a:cs typeface="Symbol"/>
              </a:rPr>
              <a:t></a:t>
            </a:r>
            <a:r>
              <a:rPr sz="1600" i="1" spc="-50" dirty="0">
                <a:latin typeface="Times New Roman"/>
                <a:cs typeface="Times New Roman"/>
              </a:rPr>
              <a:t>V</a:t>
            </a:r>
            <a:r>
              <a:rPr sz="2100" i="1" spc="-75" baseline="-15873" dirty="0">
                <a:latin typeface="Times New Roman"/>
                <a:cs typeface="Times New Roman"/>
              </a:rPr>
              <a:t>in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V</a:t>
            </a:r>
            <a:r>
              <a:rPr sz="2100" i="1" spc="-7" baseline="-15873" dirty="0">
                <a:latin typeface="Times New Roman"/>
                <a:cs typeface="Times New Roman"/>
              </a:rPr>
              <a:t>DD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320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V</a:t>
            </a:r>
            <a:r>
              <a:rPr sz="2100" i="1" spc="-37" baseline="-15873" dirty="0">
                <a:latin typeface="Times New Roman"/>
                <a:cs typeface="Times New Roman"/>
              </a:rPr>
              <a:t>tp</a:t>
            </a:r>
            <a:endParaRPr sz="2100" baseline="-15873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9309" y="5104738"/>
            <a:ext cx="720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i="1" spc="-37" baseline="13888" dirty="0">
                <a:latin typeface="Times New Roman"/>
                <a:cs typeface="Times New Roman"/>
              </a:rPr>
              <a:t>V</a:t>
            </a:r>
            <a:r>
              <a:rPr sz="1400" i="1" spc="-25" dirty="0">
                <a:latin typeface="Times New Roman"/>
                <a:cs typeface="Times New Roman"/>
              </a:rPr>
              <a:t>in </a:t>
            </a:r>
            <a:r>
              <a:rPr sz="2400" baseline="13888" dirty="0">
                <a:latin typeface="Symbol"/>
                <a:cs typeface="Symbol"/>
              </a:rPr>
              <a:t></a:t>
            </a:r>
            <a:r>
              <a:rPr sz="2400" spc="-330" baseline="13888" dirty="0">
                <a:latin typeface="Times New Roman"/>
                <a:cs typeface="Times New Roman"/>
              </a:rPr>
              <a:t> </a:t>
            </a:r>
            <a:r>
              <a:rPr sz="2400" i="1" spc="-37" baseline="13888" dirty="0">
                <a:latin typeface="Times New Roman"/>
                <a:cs typeface="Times New Roman"/>
              </a:rPr>
              <a:t>V</a:t>
            </a:r>
            <a:r>
              <a:rPr sz="1400" i="1" spc="-25" dirty="0">
                <a:latin typeface="Times New Roman"/>
                <a:cs typeface="Times New Roman"/>
              </a:rPr>
              <a:t>tn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68399" y="4331267"/>
            <a:ext cx="169291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5785" algn="l"/>
                <a:tab pos="1108075" algn="l"/>
                <a:tab pos="1614170" algn="l"/>
              </a:tabLst>
            </a:pPr>
            <a:r>
              <a:rPr sz="2650" spc="-430" dirty="0">
                <a:latin typeface="Symbol"/>
                <a:cs typeface="Symbol"/>
              </a:rPr>
              <a:t>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145" dirty="0">
                <a:latin typeface="Times New Roman"/>
                <a:cs typeface="Times New Roman"/>
              </a:rPr>
              <a:t> </a:t>
            </a:r>
            <a:r>
              <a:rPr sz="2050" spc="-325" dirty="0">
                <a:latin typeface="Symbol"/>
                <a:cs typeface="Symbol"/>
              </a:rPr>
              <a:t></a:t>
            </a:r>
            <a:r>
              <a:rPr sz="1600" i="1" dirty="0">
                <a:latin typeface="Times New Roman"/>
                <a:cs typeface="Times New Roman"/>
              </a:rPr>
              <a:t>V	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2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V	</a:t>
            </a:r>
            <a:r>
              <a:rPr sz="2050" spc="-30" dirty="0">
                <a:latin typeface="Symbol"/>
                <a:cs typeface="Symbol"/>
              </a:rPr>
              <a:t>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V	</a:t>
            </a:r>
            <a:r>
              <a:rPr sz="2650" spc="-370" dirty="0">
                <a:latin typeface="Symbol"/>
                <a:cs typeface="Symbol"/>
              </a:rPr>
              <a:t>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7577" y="4409750"/>
            <a:ext cx="110998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68300" algn="l"/>
                <a:tab pos="780415" algn="l"/>
              </a:tabLst>
            </a:pPr>
            <a:r>
              <a:rPr sz="2050" spc="-165" dirty="0">
                <a:latin typeface="Symbol"/>
                <a:cs typeface="Symbol"/>
              </a:rPr>
              <a:t></a:t>
            </a:r>
            <a:r>
              <a:rPr sz="1600" i="1" spc="-165" dirty="0">
                <a:latin typeface="Times New Roman"/>
                <a:cs typeface="Times New Roman"/>
              </a:rPr>
              <a:t>V	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2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V	</a:t>
            </a:r>
            <a:r>
              <a:rPr sz="2050" spc="-170" dirty="0">
                <a:latin typeface="Symbol"/>
                <a:cs typeface="Symbol"/>
              </a:rPr>
              <a:t></a:t>
            </a:r>
            <a:r>
              <a:rPr sz="205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94010" y="3798401"/>
            <a:ext cx="76898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54355" algn="l"/>
              </a:tabLst>
            </a:pPr>
            <a:r>
              <a:rPr sz="1600" dirty="0">
                <a:latin typeface="Symbol"/>
                <a:cs typeface="Symbol"/>
              </a:rPr>
              <a:t>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2050" spc="-15" dirty="0">
                <a:latin typeface="Symbol"/>
                <a:cs typeface="Symbol"/>
              </a:rPr>
              <a:t></a:t>
            </a:r>
            <a:r>
              <a:rPr sz="1600" spc="-15" dirty="0">
                <a:latin typeface="Symbol"/>
                <a:cs typeface="Symbol"/>
              </a:rPr>
              <a:t>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40434" y="3719917"/>
            <a:ext cx="28829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215" dirty="0">
                <a:latin typeface="Symbol"/>
                <a:cs typeface="Symbol"/>
              </a:rPr>
              <a:t></a:t>
            </a:r>
            <a:r>
              <a:rPr sz="1600" spc="-215" dirty="0">
                <a:latin typeface="Symbol"/>
                <a:cs typeface="Symbol"/>
              </a:rPr>
              <a:t>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2050" spc="-170" dirty="0">
                <a:latin typeface="Symbol"/>
                <a:cs typeface="Symbol"/>
              </a:rPr>
              <a:t>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7766" y="3798401"/>
            <a:ext cx="11195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68300" algn="l"/>
                <a:tab pos="779780" algn="l"/>
              </a:tabLst>
            </a:pPr>
            <a:r>
              <a:rPr sz="2050" spc="-170" dirty="0">
                <a:latin typeface="Symbol"/>
                <a:cs typeface="Symbol"/>
              </a:rPr>
              <a:t></a:t>
            </a:r>
            <a:r>
              <a:rPr sz="2050" spc="-17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2050" spc="-170" dirty="0">
                <a:latin typeface="Symbol"/>
                <a:cs typeface="Symbol"/>
              </a:rPr>
              <a:t></a:t>
            </a:r>
            <a:r>
              <a:rPr sz="205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80731" y="5621910"/>
            <a:ext cx="261620" cy="5969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360"/>
              </a:spcBef>
            </a:pPr>
            <a:r>
              <a:rPr sz="1650" i="1" spc="35" dirty="0">
                <a:latin typeface="Symbol"/>
                <a:cs typeface="Symbol"/>
              </a:rPr>
              <a:t></a:t>
            </a:r>
            <a:r>
              <a:rPr sz="2100" i="1" spc="52" baseline="-15873" dirty="0">
                <a:latin typeface="Times New Roman"/>
                <a:cs typeface="Times New Roman"/>
              </a:rPr>
              <a:t>n</a:t>
            </a:r>
            <a:endParaRPr sz="2100" baseline="-15873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50" i="1" spc="-30" dirty="0">
                <a:latin typeface="Symbol"/>
                <a:cs typeface="Symbol"/>
              </a:rPr>
              <a:t></a:t>
            </a:r>
            <a:r>
              <a:rPr sz="1650" i="1" spc="-245" dirty="0">
                <a:latin typeface="Times New Roman"/>
                <a:cs typeface="Times New Roman"/>
              </a:rPr>
              <a:t> </a:t>
            </a:r>
            <a:r>
              <a:rPr sz="2100" i="1" baseline="-15873" dirty="0">
                <a:latin typeface="Times New Roman"/>
                <a:cs typeface="Times New Roman"/>
              </a:rPr>
              <a:t>p</a:t>
            </a:r>
            <a:endParaRPr sz="2100" baseline="-15873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5490" y="5905374"/>
            <a:ext cx="91440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20700" algn="l"/>
              </a:tabLst>
            </a:pPr>
            <a:r>
              <a:rPr sz="1600" dirty="0">
                <a:latin typeface="Symbol"/>
                <a:cs typeface="Symbol"/>
              </a:rPr>
              <a:t>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2475" i="1" spc="-44" baseline="-8417" dirty="0">
                <a:latin typeface="Symbol"/>
                <a:cs typeface="Symbol"/>
              </a:rPr>
              <a:t></a:t>
            </a:r>
            <a:r>
              <a:rPr sz="2475" i="1" spc="-44" baseline="-8417" dirty="0">
                <a:latin typeface="Times New Roman"/>
                <a:cs typeface="Times New Roman"/>
              </a:rPr>
              <a:t> </a:t>
            </a:r>
            <a:r>
              <a:rPr sz="2100" i="1" baseline="-25793" dirty="0">
                <a:latin typeface="Times New Roman"/>
                <a:cs typeface="Times New Roman"/>
              </a:rPr>
              <a:t>p</a:t>
            </a:r>
            <a:r>
              <a:rPr sz="2100" i="1" spc="-52" baseline="-257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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15490" y="5592263"/>
            <a:ext cx="91440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32765" algn="l"/>
              </a:tabLst>
            </a:pPr>
            <a:r>
              <a:rPr sz="1600" dirty="0">
                <a:latin typeface="Symbol"/>
                <a:cs typeface="Symbol"/>
              </a:rPr>
              <a:t>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2475" i="1" spc="52" baseline="-15151" dirty="0">
                <a:latin typeface="Symbol"/>
                <a:cs typeface="Symbol"/>
              </a:rPr>
              <a:t></a:t>
            </a:r>
            <a:r>
              <a:rPr sz="2100" i="1" spc="52" baseline="-33730" dirty="0">
                <a:latin typeface="Times New Roman"/>
                <a:cs typeface="Times New Roman"/>
              </a:rPr>
              <a:t>n</a:t>
            </a:r>
            <a:r>
              <a:rPr sz="2100" i="1" spc="240" baseline="-337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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97687" y="5200159"/>
            <a:ext cx="13716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i="1" spc="-30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6750" y="4326609"/>
            <a:ext cx="13716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i="1" spc="-30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843284" y="3678921"/>
            <a:ext cx="13716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i="1" spc="-30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97465" y="3714879"/>
            <a:ext cx="13716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i="1" spc="-30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3303" y="5790029"/>
            <a:ext cx="609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Times New Roman"/>
                <a:cs typeface="Times New Roman"/>
              </a:rPr>
              <a:t>V</a:t>
            </a:r>
            <a:r>
              <a:rPr sz="2100" i="1" spc="-37" baseline="-15873" dirty="0">
                <a:latin typeface="Times New Roman"/>
                <a:cs typeface="Times New Roman"/>
              </a:rPr>
              <a:t>in</a:t>
            </a:r>
            <a:r>
              <a:rPr sz="2100" i="1" spc="-359" baseline="-15873" dirty="0">
                <a:latin typeface="Times New Roman"/>
                <a:cs typeface="Times New Roman"/>
              </a:rPr>
              <a:t> </a:t>
            </a:r>
            <a:r>
              <a:rPr sz="2400" baseline="15625" dirty="0">
                <a:latin typeface="Symbol"/>
                <a:cs typeface="Symbol"/>
              </a:rPr>
              <a:t>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057549" y="4623200"/>
            <a:ext cx="127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0928" y="4578193"/>
            <a:ext cx="167005" cy="6184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60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41910">
              <a:lnSpc>
                <a:spcPct val="100000"/>
              </a:lnSpc>
              <a:spcBef>
                <a:spcPts val="409"/>
              </a:spcBef>
            </a:pPr>
            <a:r>
              <a:rPr sz="1650" i="1" spc="-30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20093" y="3978811"/>
            <a:ext cx="198120" cy="5937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60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310"/>
              </a:spcBef>
            </a:pPr>
            <a:r>
              <a:rPr sz="1650" i="1" spc="-30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61630" y="4011850"/>
            <a:ext cx="127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42299" y="3628939"/>
            <a:ext cx="16510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75" spc="-735" baseline="-14675" dirty="0">
                <a:latin typeface="Symbol"/>
                <a:cs typeface="Symbol"/>
              </a:rPr>
              <a:t></a:t>
            </a: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96729" y="3788747"/>
            <a:ext cx="114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340822" y="1265924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06523" y="1352180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4" h="15240">
                <a:moveTo>
                  <a:pt x="0" y="15028"/>
                </a:moveTo>
                <a:lnTo>
                  <a:pt x="27141" y="0"/>
                </a:lnTo>
              </a:path>
            </a:pathLst>
          </a:custGeom>
          <a:ln w="6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33664" y="1355611"/>
            <a:ext cx="40005" cy="214629"/>
          </a:xfrm>
          <a:custGeom>
            <a:avLst/>
            <a:gdLst/>
            <a:ahLst/>
            <a:cxnLst/>
            <a:rect l="l" t="t" r="r" b="b"/>
            <a:pathLst>
              <a:path w="40004" h="214630">
                <a:moveTo>
                  <a:pt x="0" y="0"/>
                </a:moveTo>
                <a:lnTo>
                  <a:pt x="39656" y="214167"/>
                </a:lnTo>
              </a:path>
            </a:pathLst>
          </a:custGeom>
          <a:ln w="12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76472" y="1004423"/>
            <a:ext cx="48895" cy="565785"/>
          </a:xfrm>
          <a:custGeom>
            <a:avLst/>
            <a:gdLst/>
            <a:ahLst/>
            <a:cxnLst/>
            <a:rect l="l" t="t" r="r" b="b"/>
            <a:pathLst>
              <a:path w="48895" h="565785">
                <a:moveTo>
                  <a:pt x="0" y="565355"/>
                </a:moveTo>
                <a:lnTo>
                  <a:pt x="48591" y="0"/>
                </a:lnTo>
              </a:path>
            </a:pathLst>
          </a:custGeom>
          <a:ln w="6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25063" y="1004423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0" y="0"/>
                </a:moveTo>
                <a:lnTo>
                  <a:pt x="308956" y="0"/>
                </a:lnTo>
              </a:path>
            </a:pathLst>
          </a:custGeom>
          <a:ln w="6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26914" y="188805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2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92615" y="1974584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4" h="15239">
                <a:moveTo>
                  <a:pt x="0" y="15059"/>
                </a:moveTo>
                <a:lnTo>
                  <a:pt x="26743" y="0"/>
                </a:lnTo>
              </a:path>
            </a:pathLst>
          </a:custGeom>
          <a:ln w="6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19358" y="1977712"/>
            <a:ext cx="40005" cy="214629"/>
          </a:xfrm>
          <a:custGeom>
            <a:avLst/>
            <a:gdLst/>
            <a:ahLst/>
            <a:cxnLst/>
            <a:rect l="l" t="t" r="r" b="b"/>
            <a:pathLst>
              <a:path w="40004" h="214630">
                <a:moveTo>
                  <a:pt x="0" y="0"/>
                </a:moveTo>
                <a:lnTo>
                  <a:pt x="39747" y="214167"/>
                </a:lnTo>
              </a:path>
            </a:pathLst>
          </a:custGeom>
          <a:ln w="12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62289" y="1626858"/>
            <a:ext cx="48895" cy="565150"/>
          </a:xfrm>
          <a:custGeom>
            <a:avLst/>
            <a:gdLst/>
            <a:ahLst/>
            <a:cxnLst/>
            <a:rect l="l" t="t" r="r" b="b"/>
            <a:pathLst>
              <a:path w="48895" h="565150">
                <a:moveTo>
                  <a:pt x="0" y="565021"/>
                </a:moveTo>
                <a:lnTo>
                  <a:pt x="48835" y="0"/>
                </a:lnTo>
              </a:path>
            </a:pathLst>
          </a:custGeom>
          <a:ln w="6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12008" y="1599866"/>
            <a:ext cx="1734820" cy="0"/>
          </a:xfrm>
          <a:custGeom>
            <a:avLst/>
            <a:gdLst/>
            <a:ahLst/>
            <a:cxnLst/>
            <a:rect l="l" t="t" r="r" b="b"/>
            <a:pathLst>
              <a:path w="1734820">
                <a:moveTo>
                  <a:pt x="0" y="0"/>
                </a:moveTo>
                <a:lnTo>
                  <a:pt x="1734619" y="0"/>
                </a:lnTo>
              </a:path>
            </a:pathLst>
          </a:custGeom>
          <a:ln w="6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5531986" y="1511073"/>
            <a:ext cx="1670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5" dirty="0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829976" y="1671308"/>
            <a:ext cx="252729" cy="480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860">
              <a:lnSpc>
                <a:spcPts val="1639"/>
              </a:lnSpc>
              <a:spcBef>
                <a:spcPts val="95"/>
              </a:spcBef>
            </a:pPr>
            <a:r>
              <a:rPr sz="1400" i="1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939"/>
              </a:lnSpc>
            </a:pPr>
            <a:r>
              <a:rPr sz="1650" i="1" spc="-25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842597" y="1584055"/>
            <a:ext cx="137795" cy="282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i="1" spc="-25" dirty="0">
                <a:latin typeface="Symbol"/>
                <a:cs typeface="Symbol"/>
              </a:rPr>
              <a:t>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798425" y="933502"/>
            <a:ext cx="807720" cy="5956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R="14604" algn="r">
              <a:lnSpc>
                <a:spcPct val="100000"/>
              </a:lnSpc>
              <a:spcBef>
                <a:spcPts val="355"/>
              </a:spcBef>
            </a:pPr>
            <a:r>
              <a:rPr sz="1650" i="1" spc="65" dirty="0">
                <a:latin typeface="Symbol"/>
                <a:cs typeface="Symbol"/>
              </a:rPr>
              <a:t></a:t>
            </a:r>
            <a:r>
              <a:rPr sz="2100" i="1" baseline="-15873" dirty="0">
                <a:latin typeface="Times New Roman"/>
                <a:cs typeface="Times New Roman"/>
              </a:rPr>
              <a:t>n</a:t>
            </a:r>
            <a:endParaRPr sz="2100" baseline="-15873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  <a:tabLst>
                <a:tab pos="356235" algn="l"/>
                <a:tab pos="545465" algn="l"/>
              </a:tabLst>
            </a:pPr>
            <a:r>
              <a:rPr sz="1650" i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50" i="1" spc="-15" dirty="0">
                <a:latin typeface="Times New Roman"/>
                <a:cs typeface="Times New Roman"/>
              </a:rPr>
              <a:t>	</a:t>
            </a:r>
            <a:r>
              <a:rPr sz="1650" i="1" spc="-25" dirty="0">
                <a:latin typeface="Symbol"/>
                <a:cs typeface="Symbol"/>
              </a:rPr>
              <a:t></a:t>
            </a:r>
            <a:r>
              <a:rPr sz="1650" i="1" spc="-250" dirty="0">
                <a:latin typeface="Times New Roman"/>
                <a:cs typeface="Times New Roman"/>
              </a:rPr>
              <a:t> </a:t>
            </a:r>
            <a:r>
              <a:rPr sz="2100" i="1" baseline="-15873" dirty="0">
                <a:latin typeface="Times New Roman"/>
                <a:cs typeface="Times New Roman"/>
              </a:rPr>
              <a:t>p</a:t>
            </a:r>
            <a:endParaRPr sz="2100" baseline="-15873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889818" y="1151792"/>
            <a:ext cx="1299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i="1" spc="-7" baseline="13888" dirty="0">
                <a:latin typeface="Times New Roman"/>
                <a:cs typeface="Times New Roman"/>
              </a:rPr>
              <a:t>V</a:t>
            </a:r>
            <a:r>
              <a:rPr sz="1400" i="1" spc="-5" dirty="0">
                <a:latin typeface="Times New Roman"/>
                <a:cs typeface="Times New Roman"/>
              </a:rPr>
              <a:t>DD </a:t>
            </a:r>
            <a:r>
              <a:rPr sz="2400" baseline="13888" dirty="0">
                <a:latin typeface="Symbol"/>
                <a:cs typeface="Symbol"/>
              </a:rPr>
              <a:t></a:t>
            </a:r>
            <a:r>
              <a:rPr sz="2400" baseline="13888" dirty="0">
                <a:latin typeface="Times New Roman"/>
                <a:cs typeface="Times New Roman"/>
              </a:rPr>
              <a:t> </a:t>
            </a:r>
            <a:r>
              <a:rPr sz="2400" i="1" spc="-37" baseline="13888" dirty="0">
                <a:latin typeface="Times New Roman"/>
                <a:cs typeface="Times New Roman"/>
              </a:rPr>
              <a:t>V</a:t>
            </a:r>
            <a:r>
              <a:rPr sz="1400" i="1" spc="-25" dirty="0">
                <a:latin typeface="Times New Roman"/>
                <a:cs typeface="Times New Roman"/>
              </a:rPr>
              <a:t>tp </a:t>
            </a:r>
            <a:r>
              <a:rPr sz="2400" baseline="13888" dirty="0">
                <a:latin typeface="Symbol"/>
                <a:cs typeface="Symbol"/>
              </a:rPr>
              <a:t></a:t>
            </a:r>
            <a:r>
              <a:rPr sz="2400" spc="-419" baseline="13888" dirty="0">
                <a:latin typeface="Times New Roman"/>
                <a:cs typeface="Times New Roman"/>
              </a:rPr>
              <a:t> </a:t>
            </a:r>
            <a:r>
              <a:rPr sz="2400" i="1" spc="-37" baseline="13888" dirty="0">
                <a:latin typeface="Times New Roman"/>
                <a:cs typeface="Times New Roman"/>
              </a:rPr>
              <a:t>V</a:t>
            </a:r>
            <a:r>
              <a:rPr sz="1400" i="1" spc="-25" dirty="0">
                <a:latin typeface="Times New Roman"/>
                <a:cs typeface="Times New Roman"/>
              </a:rPr>
              <a:t>tn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418173" y="1435256"/>
            <a:ext cx="4578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105" algn="l"/>
              </a:tabLst>
            </a:pPr>
            <a:r>
              <a:rPr sz="1600" i="1" spc="5" dirty="0">
                <a:latin typeface="Times New Roman"/>
                <a:cs typeface="Times New Roman"/>
              </a:rPr>
              <a:t>V	</a:t>
            </a:r>
            <a:r>
              <a:rPr sz="16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401201" y="1723420"/>
            <a:ext cx="258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507486" y="2211529"/>
            <a:ext cx="8312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If </a:t>
            </a:r>
            <a:r>
              <a:rPr sz="1900" i="1" spc="-60" dirty="0">
                <a:latin typeface="Symbol"/>
                <a:cs typeface="Symbol"/>
              </a:rPr>
              <a:t></a:t>
            </a:r>
            <a:r>
              <a:rPr sz="1800" i="1" spc="-89" baseline="-25462" dirty="0">
                <a:latin typeface="Arial"/>
                <a:cs typeface="Arial"/>
              </a:rPr>
              <a:t>n </a:t>
            </a:r>
            <a:r>
              <a:rPr sz="1800" i="1" spc="-155" dirty="0">
                <a:latin typeface="Arial"/>
                <a:cs typeface="Arial"/>
              </a:rPr>
              <a:t>=</a:t>
            </a:r>
            <a:r>
              <a:rPr sz="1800" i="1" spc="-114" dirty="0">
                <a:latin typeface="Arial"/>
                <a:cs typeface="Arial"/>
              </a:rPr>
              <a:t> </a:t>
            </a:r>
            <a:r>
              <a:rPr sz="1900" i="1" spc="-60" dirty="0">
                <a:latin typeface="Symbol"/>
                <a:cs typeface="Symbol"/>
              </a:rPr>
              <a:t></a:t>
            </a:r>
            <a:r>
              <a:rPr sz="1800" i="1" spc="-89" baseline="-25462" dirty="0">
                <a:latin typeface="Arial"/>
                <a:cs typeface="Arial"/>
              </a:rPr>
              <a:t>p</a:t>
            </a:r>
            <a:endParaRPr sz="1800" baseline="-25462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417315" y="1914450"/>
            <a:ext cx="1334770" cy="6096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425"/>
              </a:spcBef>
            </a:pPr>
            <a:r>
              <a:rPr sz="1400" i="1" dirty="0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800" i="1" spc="-80" dirty="0">
                <a:latin typeface="Arial"/>
                <a:cs typeface="Arial"/>
              </a:rPr>
              <a:t>and </a:t>
            </a:r>
            <a:r>
              <a:rPr sz="1800" i="1" spc="-55" dirty="0">
                <a:latin typeface="Arial"/>
                <a:cs typeface="Arial"/>
              </a:rPr>
              <a:t>V</a:t>
            </a:r>
            <a:r>
              <a:rPr sz="1800" i="1" spc="-82" baseline="-25462" dirty="0">
                <a:latin typeface="Arial"/>
                <a:cs typeface="Arial"/>
              </a:rPr>
              <a:t>tp </a:t>
            </a:r>
            <a:r>
              <a:rPr sz="1800" i="1" spc="-155" dirty="0">
                <a:latin typeface="Arial"/>
                <a:cs typeface="Arial"/>
              </a:rPr>
              <a:t>=</a:t>
            </a:r>
            <a:r>
              <a:rPr sz="1800" i="1" spc="-335" dirty="0">
                <a:latin typeface="Arial"/>
                <a:cs typeface="Arial"/>
              </a:rPr>
              <a:t> </a:t>
            </a:r>
            <a:r>
              <a:rPr sz="1800" i="1" spc="-70" dirty="0">
                <a:latin typeface="Arial"/>
                <a:cs typeface="Arial"/>
              </a:rPr>
              <a:t>–V</a:t>
            </a:r>
            <a:r>
              <a:rPr sz="1800" i="1" spc="-104" baseline="-25462" dirty="0">
                <a:latin typeface="Arial"/>
                <a:cs typeface="Arial"/>
              </a:rPr>
              <a:t>tn</a:t>
            </a:r>
            <a:endParaRPr sz="1800" baseline="-25462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912810" y="3078406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399561" y="0"/>
                </a:lnTo>
              </a:path>
            </a:pathLst>
          </a:custGeom>
          <a:ln w="6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052291" y="3071095"/>
            <a:ext cx="128270" cy="26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35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890390" y="2839316"/>
            <a:ext cx="404495" cy="26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25" i="1" spc="44" baseline="14336" dirty="0">
                <a:latin typeface="Times New Roman"/>
                <a:cs typeface="Times New Roman"/>
              </a:rPr>
              <a:t>V</a:t>
            </a:r>
            <a:r>
              <a:rPr sz="1400" i="1" spc="-20" dirty="0">
                <a:latin typeface="Times New Roman"/>
                <a:cs typeface="Times New Roman"/>
              </a:rPr>
              <a:t>DD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418165" y="2914730"/>
            <a:ext cx="458470" cy="26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i="1" spc="-15" dirty="0">
                <a:latin typeface="Times New Roman"/>
                <a:cs typeface="Times New Roman"/>
              </a:rPr>
              <a:t>V</a:t>
            </a:r>
            <a:r>
              <a:rPr sz="2100" i="1" spc="-22" baseline="-15873" dirty="0">
                <a:latin typeface="Times New Roman"/>
                <a:cs typeface="Times New Roman"/>
              </a:rPr>
              <a:t>in</a:t>
            </a:r>
            <a:r>
              <a:rPr sz="2100" i="1" spc="135" baseline="-15873" dirty="0">
                <a:latin typeface="Times New Roman"/>
                <a:cs typeface="Times New Roman"/>
              </a:rPr>
              <a:t> </a:t>
            </a:r>
            <a:r>
              <a:rPr sz="1550" spc="35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453264" y="3961315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121" y="0"/>
                </a:lnTo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18653" y="3961315"/>
            <a:ext cx="499745" cy="0"/>
          </a:xfrm>
          <a:custGeom>
            <a:avLst/>
            <a:gdLst/>
            <a:ahLst/>
            <a:cxnLst/>
            <a:rect l="l" t="t" r="r" b="b"/>
            <a:pathLst>
              <a:path w="499745">
                <a:moveTo>
                  <a:pt x="0" y="0"/>
                </a:moveTo>
                <a:lnTo>
                  <a:pt x="499251" y="0"/>
                </a:lnTo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453172" y="3643057"/>
            <a:ext cx="1252855" cy="5816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550" i="1" spc="-67" baseline="13071" dirty="0">
                <a:latin typeface="Symbol"/>
                <a:cs typeface="Symbol"/>
              </a:rPr>
              <a:t></a:t>
            </a:r>
            <a:r>
              <a:rPr sz="2550" i="1" spc="-67" baseline="13071" dirty="0">
                <a:latin typeface="Times New Roman"/>
                <a:cs typeface="Times New Roman"/>
              </a:rPr>
              <a:t> </a:t>
            </a:r>
            <a:r>
              <a:rPr sz="1400" i="1" spc="30" dirty="0">
                <a:latin typeface="Times New Roman"/>
                <a:cs typeface="Times New Roman"/>
              </a:rPr>
              <a:t>p</a:t>
            </a:r>
            <a:r>
              <a:rPr sz="2400" i="1" spc="44" baseline="13888" dirty="0">
                <a:latin typeface="Times New Roman"/>
                <a:cs typeface="Times New Roman"/>
              </a:rPr>
              <a:t>W</a:t>
            </a:r>
            <a:r>
              <a:rPr sz="1400" i="1" spc="30" dirty="0">
                <a:latin typeface="Times New Roman"/>
                <a:cs typeface="Times New Roman"/>
              </a:rPr>
              <a:t>p </a:t>
            </a:r>
            <a:r>
              <a:rPr sz="2400" spc="15" baseline="-31250" dirty="0">
                <a:latin typeface="Symbol"/>
                <a:cs typeface="Symbol"/>
              </a:rPr>
              <a:t></a:t>
            </a:r>
            <a:r>
              <a:rPr sz="2400" spc="165" baseline="-31250" dirty="0">
                <a:latin typeface="Times New Roman"/>
                <a:cs typeface="Times New Roman"/>
              </a:rPr>
              <a:t> </a:t>
            </a:r>
            <a:r>
              <a:rPr sz="2550" i="1" spc="-37" baseline="3267" dirty="0">
                <a:latin typeface="Symbol"/>
                <a:cs typeface="Symbol"/>
              </a:rPr>
              <a:t></a:t>
            </a:r>
            <a:r>
              <a:rPr sz="2100" i="1" spc="-37" baseline="-11904" dirty="0">
                <a:latin typeface="Times New Roman"/>
                <a:cs typeface="Times New Roman"/>
              </a:rPr>
              <a:t>n</a:t>
            </a:r>
            <a:r>
              <a:rPr sz="2400" i="1" spc="-37" baseline="3472" dirty="0">
                <a:latin typeface="Times New Roman"/>
                <a:cs typeface="Times New Roman"/>
              </a:rPr>
              <a:t>W</a:t>
            </a:r>
            <a:r>
              <a:rPr sz="2100" i="1" spc="-37" baseline="-11904" dirty="0">
                <a:latin typeface="Times New Roman"/>
                <a:cs typeface="Times New Roman"/>
              </a:rPr>
              <a:t>n</a:t>
            </a:r>
            <a:endParaRPr sz="2100" baseline="-11904">
              <a:latin typeface="Times New Roman"/>
              <a:cs typeface="Times New Roman"/>
            </a:endParaRPr>
          </a:p>
          <a:p>
            <a:pPr marL="15240" algn="ctr">
              <a:lnSpc>
                <a:spcPct val="100000"/>
              </a:lnSpc>
              <a:spcBef>
                <a:spcPts val="210"/>
              </a:spcBef>
              <a:tabLst>
                <a:tab pos="768350" algn="l"/>
              </a:tabLst>
            </a:pPr>
            <a:r>
              <a:rPr sz="1600" i="1" spc="65" dirty="0">
                <a:latin typeface="Times New Roman"/>
                <a:cs typeface="Times New Roman"/>
              </a:rPr>
              <a:t>L</a:t>
            </a:r>
            <a:r>
              <a:rPr sz="2100" i="1" spc="97" baseline="-15873" dirty="0">
                <a:latin typeface="Times New Roman"/>
                <a:cs typeface="Times New Roman"/>
              </a:rPr>
              <a:t>p	</a:t>
            </a:r>
            <a:r>
              <a:rPr sz="1600" i="1" spc="-25" dirty="0">
                <a:latin typeface="Times New Roman"/>
                <a:cs typeface="Times New Roman"/>
              </a:rPr>
              <a:t>L</a:t>
            </a:r>
            <a:r>
              <a:rPr sz="2100" i="1" spc="-37" baseline="-15873" dirty="0">
                <a:latin typeface="Times New Roman"/>
                <a:cs typeface="Times New Roman"/>
              </a:rPr>
              <a:t>n</a:t>
            </a:r>
            <a:endParaRPr sz="2100" baseline="-15873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500615" y="981059"/>
            <a:ext cx="0" cy="5617210"/>
          </a:xfrm>
          <a:custGeom>
            <a:avLst/>
            <a:gdLst/>
            <a:ahLst/>
            <a:cxnLst/>
            <a:rect l="l" t="t" r="r" b="b"/>
            <a:pathLst>
              <a:path h="5617209">
                <a:moveTo>
                  <a:pt x="0" y="0"/>
                </a:moveTo>
                <a:lnTo>
                  <a:pt x="0" y="561658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5207258" y="4717794"/>
            <a:ext cx="325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Mobilities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70" dirty="0">
                <a:latin typeface="Arial"/>
                <a:cs typeface="Arial"/>
              </a:rPr>
              <a:t>unequal </a:t>
            </a:r>
            <a:r>
              <a:rPr sz="1800" spc="-20" dirty="0">
                <a:latin typeface="Arial"/>
                <a:cs typeface="Arial"/>
              </a:rPr>
              <a:t>: </a:t>
            </a:r>
            <a:r>
              <a:rPr sz="1800" spc="-50" dirty="0">
                <a:latin typeface="Arial"/>
                <a:cs typeface="Arial"/>
              </a:rPr>
              <a:t>µ</a:t>
            </a:r>
            <a:r>
              <a:rPr sz="1800" spc="-75" baseline="-20833" dirty="0">
                <a:latin typeface="Arial"/>
                <a:cs typeface="Arial"/>
              </a:rPr>
              <a:t>n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75" dirty="0">
                <a:latin typeface="Arial"/>
                <a:cs typeface="Arial"/>
              </a:rPr>
              <a:t>2.5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µ</a:t>
            </a:r>
            <a:r>
              <a:rPr sz="1800" spc="-67" baseline="-20833" dirty="0">
                <a:latin typeface="Arial"/>
                <a:cs typeface="Arial"/>
              </a:rPr>
              <a:t>p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18" name="object 118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19" name="object 119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185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5280405" y="5221346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60" dirty="0">
                <a:latin typeface="Arial"/>
                <a:cs typeface="Arial"/>
              </a:rPr>
              <a:t>Z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L/W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758315" y="6101896"/>
            <a:ext cx="543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1200" spc="-35" dirty="0">
                <a:latin typeface="Arial"/>
                <a:cs typeface="Arial"/>
              </a:rPr>
              <a:t>p</a:t>
            </a:r>
            <a:r>
              <a:rPr sz="1200" spc="-40" dirty="0">
                <a:latin typeface="Arial"/>
                <a:cs typeface="Arial"/>
              </a:rPr>
              <a:t>u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35" dirty="0">
                <a:latin typeface="Arial"/>
                <a:cs typeface="Arial"/>
              </a:rPr>
              <a:t>pd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651635" y="5968999"/>
            <a:ext cx="440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670" algn="l"/>
                <a:tab pos="687705" algn="l"/>
              </a:tabLst>
            </a:pPr>
            <a:r>
              <a:rPr sz="1800" spc="-260" dirty="0">
                <a:latin typeface="Arial"/>
                <a:cs typeface="Arial"/>
              </a:rPr>
              <a:t>Z</a:t>
            </a:r>
            <a:r>
              <a:rPr sz="1800" spc="-260" dirty="0">
                <a:latin typeface="Times New Roman"/>
                <a:cs typeface="Times New Roman"/>
              </a:rPr>
              <a:t>	</a:t>
            </a:r>
            <a:r>
              <a:rPr sz="1800" spc="-35" dirty="0">
                <a:latin typeface="Arial"/>
                <a:cs typeface="Arial"/>
              </a:rPr>
              <a:t>/Z</a:t>
            </a:r>
            <a:r>
              <a:rPr sz="1800" spc="-35" dirty="0">
                <a:latin typeface="Times New Roman"/>
                <a:cs typeface="Times New Roman"/>
              </a:rPr>
              <a:t>	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70" dirty="0">
                <a:latin typeface="Arial"/>
                <a:cs typeface="Arial"/>
              </a:rPr>
              <a:t>2.5:1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symmetrical </a:t>
            </a:r>
            <a:r>
              <a:rPr sz="1800" spc="-229" dirty="0">
                <a:latin typeface="Arial"/>
                <a:cs typeface="Arial"/>
              </a:rPr>
              <a:t>CMOS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inverter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246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186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841" y="461589"/>
            <a:ext cx="6808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 </a:t>
            </a:r>
            <a:r>
              <a:rPr sz="4400" b="0" spc="-95" dirty="0">
                <a:solidFill>
                  <a:srgbClr val="000000"/>
                </a:solidFill>
                <a:latin typeface="Arial"/>
                <a:cs typeface="Arial"/>
              </a:rPr>
              <a:t>Inverter</a:t>
            </a:r>
            <a:r>
              <a:rPr sz="4400" b="0" spc="-6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00" dirty="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93686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5" dirty="0">
                <a:latin typeface="Arial"/>
                <a:cs typeface="Arial"/>
              </a:rPr>
              <a:t>No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current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flow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either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logical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1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logical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0  </a:t>
            </a:r>
            <a:r>
              <a:rPr sz="3200" spc="-80" dirty="0">
                <a:latin typeface="Arial"/>
                <a:cs typeface="Arial"/>
              </a:rPr>
              <a:t>inputs</a:t>
            </a:r>
            <a:endParaRPr sz="3200">
              <a:latin typeface="Arial"/>
              <a:cs typeface="Arial"/>
            </a:endParaRPr>
          </a:p>
          <a:p>
            <a:pPr marL="355600" marR="5461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5" dirty="0">
                <a:latin typeface="Arial"/>
                <a:cs typeface="Arial"/>
              </a:rPr>
              <a:t>Full </a:t>
            </a:r>
            <a:r>
              <a:rPr sz="3200" spc="-120" dirty="0">
                <a:latin typeface="Arial"/>
                <a:cs typeface="Arial"/>
              </a:rPr>
              <a:t>logical </a:t>
            </a:r>
            <a:r>
              <a:rPr sz="3200" spc="-160" dirty="0">
                <a:latin typeface="Arial"/>
                <a:cs typeface="Arial"/>
              </a:rPr>
              <a:t>1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160" dirty="0">
                <a:latin typeface="Arial"/>
                <a:cs typeface="Arial"/>
              </a:rPr>
              <a:t>0 </a:t>
            </a:r>
            <a:r>
              <a:rPr sz="3200" spc="-150" dirty="0">
                <a:latin typeface="Arial"/>
                <a:cs typeface="Arial"/>
              </a:rPr>
              <a:t>levels </a:t>
            </a:r>
            <a:r>
              <a:rPr sz="3200" spc="-140" dirty="0">
                <a:latin typeface="Arial"/>
                <a:cs typeface="Arial"/>
              </a:rPr>
              <a:t>are </a:t>
            </a:r>
            <a:r>
              <a:rPr sz="3200" spc="-125" dirty="0">
                <a:latin typeface="Arial"/>
                <a:cs typeface="Arial"/>
              </a:rPr>
              <a:t>presented </a:t>
            </a:r>
            <a:r>
              <a:rPr sz="3200" spc="-50" dirty="0">
                <a:latin typeface="Arial"/>
                <a:cs typeface="Arial"/>
              </a:rPr>
              <a:t>at</a:t>
            </a:r>
            <a:r>
              <a:rPr sz="3200" spc="-33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  </a:t>
            </a:r>
            <a:r>
              <a:rPr sz="3200" spc="-10" dirty="0">
                <a:latin typeface="Arial"/>
                <a:cs typeface="Arial"/>
              </a:rPr>
              <a:t>output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5" dirty="0">
                <a:latin typeface="Arial"/>
                <a:cs typeface="Arial"/>
              </a:rPr>
              <a:t>For </a:t>
            </a:r>
            <a:r>
              <a:rPr sz="3200" spc="-175" dirty="0">
                <a:latin typeface="Arial"/>
                <a:cs typeface="Arial"/>
              </a:rPr>
              <a:t>devices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85" dirty="0">
                <a:latin typeface="Arial"/>
                <a:cs typeface="Arial"/>
              </a:rPr>
              <a:t>similar </a:t>
            </a:r>
            <a:r>
              <a:rPr sz="3200" spc="-140" dirty="0">
                <a:latin typeface="Arial"/>
                <a:cs typeface="Arial"/>
              </a:rPr>
              <a:t>dimensions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00" dirty="0">
                <a:latin typeface="Arial"/>
                <a:cs typeface="Arial"/>
              </a:rPr>
              <a:t>p</a:t>
            </a:r>
            <a:r>
              <a:rPr sz="3200" spc="-52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135" dirty="0">
                <a:latin typeface="Arial"/>
                <a:cs typeface="Arial"/>
              </a:rPr>
              <a:t>channel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05" dirty="0">
                <a:latin typeface="Arial"/>
                <a:cs typeface="Arial"/>
              </a:rPr>
              <a:t>slower </a:t>
            </a:r>
            <a:r>
              <a:rPr sz="3200" spc="-65" dirty="0">
                <a:latin typeface="Arial"/>
                <a:cs typeface="Arial"/>
              </a:rPr>
              <a:t>than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00" dirty="0">
                <a:latin typeface="Arial"/>
                <a:cs typeface="Arial"/>
              </a:rPr>
              <a:t>n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spc="-135" dirty="0">
                <a:latin typeface="Arial"/>
                <a:cs typeface="Arial"/>
              </a:rPr>
              <a:t>channel</a:t>
            </a:r>
            <a:r>
              <a:rPr sz="3200" spc="-59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device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983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638" y="239389"/>
            <a:ext cx="4363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 </a:t>
            </a:r>
            <a:r>
              <a:rPr sz="4400" b="0" spc="-95" dirty="0">
                <a:solidFill>
                  <a:srgbClr val="000000"/>
                </a:solidFill>
                <a:latin typeface="Arial"/>
                <a:cs typeface="Arial"/>
              </a:rPr>
              <a:t>Inverter</a:t>
            </a:r>
            <a:r>
              <a:rPr sz="4400" b="0" spc="-6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630" dirty="0">
                <a:solidFill>
                  <a:srgbClr val="000000"/>
                </a:solidFill>
                <a:latin typeface="Arial"/>
                <a:cs typeface="Arial"/>
              </a:rPr>
              <a:t>VTC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3227" y="2914444"/>
            <a:ext cx="0" cy="1381125"/>
          </a:xfrm>
          <a:custGeom>
            <a:avLst/>
            <a:gdLst/>
            <a:ahLst/>
            <a:cxnLst/>
            <a:rect l="l" t="t" r="r" b="b"/>
            <a:pathLst>
              <a:path h="1381125">
                <a:moveTo>
                  <a:pt x="0" y="0"/>
                </a:moveTo>
                <a:lnTo>
                  <a:pt x="0" y="1381054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6694" y="43053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6694" y="402890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6694" y="375283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6694" y="34669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6694" y="319084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6694" y="291444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3227" y="4305310"/>
            <a:ext cx="3763010" cy="0"/>
          </a:xfrm>
          <a:custGeom>
            <a:avLst/>
            <a:gdLst/>
            <a:ahLst/>
            <a:cxnLst/>
            <a:rect l="l" t="t" r="r" b="b"/>
            <a:pathLst>
              <a:path w="3763009">
                <a:moveTo>
                  <a:pt x="0" y="0"/>
                </a:moveTo>
                <a:lnTo>
                  <a:pt x="3762464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3227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5771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8388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0098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2593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5180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8476" y="290975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863" y="0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9340" y="2909755"/>
            <a:ext cx="372110" cy="9525"/>
          </a:xfrm>
          <a:custGeom>
            <a:avLst/>
            <a:gdLst/>
            <a:ahLst/>
            <a:cxnLst/>
            <a:rect l="l" t="t" r="r" b="b"/>
            <a:pathLst>
              <a:path w="372110" h="9525">
                <a:moveTo>
                  <a:pt x="0" y="0"/>
                </a:moveTo>
                <a:lnTo>
                  <a:pt x="371610" y="9500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0950" y="2919255"/>
            <a:ext cx="381635" cy="19685"/>
          </a:xfrm>
          <a:custGeom>
            <a:avLst/>
            <a:gdLst/>
            <a:ahLst/>
            <a:cxnLst/>
            <a:rect l="l" t="t" r="r" b="b"/>
            <a:pathLst>
              <a:path w="381635" h="19685">
                <a:moveTo>
                  <a:pt x="0" y="0"/>
                </a:moveTo>
                <a:lnTo>
                  <a:pt x="190503" y="0"/>
                </a:lnTo>
                <a:lnTo>
                  <a:pt x="285938" y="9470"/>
                </a:lnTo>
                <a:lnTo>
                  <a:pt x="381007" y="19214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71957" y="2938470"/>
            <a:ext cx="372110" cy="114300"/>
          </a:xfrm>
          <a:custGeom>
            <a:avLst/>
            <a:gdLst/>
            <a:ahLst/>
            <a:cxnLst/>
            <a:rect l="l" t="t" r="r" b="b"/>
            <a:pathLst>
              <a:path w="372110" h="114300">
                <a:moveTo>
                  <a:pt x="0" y="0"/>
                </a:moveTo>
                <a:lnTo>
                  <a:pt x="95282" y="9500"/>
                </a:lnTo>
                <a:lnTo>
                  <a:pt x="180862" y="28471"/>
                </a:lnTo>
                <a:lnTo>
                  <a:pt x="228763" y="37971"/>
                </a:lnTo>
                <a:lnTo>
                  <a:pt x="276297" y="56942"/>
                </a:lnTo>
                <a:lnTo>
                  <a:pt x="323801" y="75912"/>
                </a:lnTo>
                <a:lnTo>
                  <a:pt x="371610" y="114219"/>
                </a:lnTo>
              </a:path>
            </a:pathLst>
          </a:custGeom>
          <a:ln w="189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3568" y="3052689"/>
            <a:ext cx="381000" cy="552450"/>
          </a:xfrm>
          <a:custGeom>
            <a:avLst/>
            <a:gdLst/>
            <a:ahLst/>
            <a:cxnLst/>
            <a:rect l="l" t="t" r="r" b="b"/>
            <a:pathLst>
              <a:path w="381000" h="552450">
                <a:moveTo>
                  <a:pt x="0" y="0"/>
                </a:moveTo>
                <a:lnTo>
                  <a:pt x="47534" y="47715"/>
                </a:lnTo>
                <a:lnTo>
                  <a:pt x="95038" y="104627"/>
                </a:lnTo>
                <a:lnTo>
                  <a:pt x="142572" y="171404"/>
                </a:lnTo>
                <a:lnTo>
                  <a:pt x="190473" y="247560"/>
                </a:lnTo>
                <a:lnTo>
                  <a:pt x="285541" y="399994"/>
                </a:lnTo>
                <a:lnTo>
                  <a:pt x="380854" y="552429"/>
                </a:lnTo>
              </a:path>
            </a:pathLst>
          </a:custGeom>
          <a:ln w="189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24422" y="3605118"/>
            <a:ext cx="381000" cy="553085"/>
          </a:xfrm>
          <a:custGeom>
            <a:avLst/>
            <a:gdLst/>
            <a:ahLst/>
            <a:cxnLst/>
            <a:rect l="l" t="t" r="r" b="b"/>
            <a:pathLst>
              <a:path w="381000" h="553085">
                <a:moveTo>
                  <a:pt x="0" y="0"/>
                </a:moveTo>
                <a:lnTo>
                  <a:pt x="95434" y="152464"/>
                </a:lnTo>
                <a:lnTo>
                  <a:pt x="190503" y="304892"/>
                </a:lnTo>
                <a:lnTo>
                  <a:pt x="238282" y="381106"/>
                </a:lnTo>
                <a:lnTo>
                  <a:pt x="285816" y="447518"/>
                </a:lnTo>
                <a:lnTo>
                  <a:pt x="333350" y="504753"/>
                </a:lnTo>
                <a:lnTo>
                  <a:pt x="380885" y="552508"/>
                </a:lnTo>
              </a:path>
            </a:pathLst>
          </a:custGeom>
          <a:ln w="189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5308" y="4157626"/>
            <a:ext cx="372110" cy="114300"/>
          </a:xfrm>
          <a:custGeom>
            <a:avLst/>
            <a:gdLst/>
            <a:ahLst/>
            <a:cxnLst/>
            <a:rect l="l" t="t" r="r" b="b"/>
            <a:pathLst>
              <a:path w="372110" h="114300">
                <a:moveTo>
                  <a:pt x="0" y="0"/>
                </a:moveTo>
                <a:lnTo>
                  <a:pt x="47869" y="37944"/>
                </a:lnTo>
                <a:lnTo>
                  <a:pt x="95404" y="57234"/>
                </a:lnTo>
                <a:lnTo>
                  <a:pt x="142938" y="76210"/>
                </a:lnTo>
                <a:lnTo>
                  <a:pt x="181228" y="85702"/>
                </a:lnTo>
                <a:lnTo>
                  <a:pt x="276297" y="104666"/>
                </a:lnTo>
                <a:lnTo>
                  <a:pt x="371579" y="114158"/>
                </a:lnTo>
              </a:path>
            </a:pathLst>
          </a:custGeom>
          <a:ln w="189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76887" y="4271784"/>
            <a:ext cx="381635" cy="19050"/>
          </a:xfrm>
          <a:custGeom>
            <a:avLst/>
            <a:gdLst/>
            <a:ahLst/>
            <a:cxnLst/>
            <a:rect l="l" t="t" r="r" b="b"/>
            <a:pathLst>
              <a:path w="381635" h="19050">
                <a:moveTo>
                  <a:pt x="0" y="0"/>
                </a:moveTo>
                <a:lnTo>
                  <a:pt x="95068" y="9488"/>
                </a:lnTo>
                <a:lnTo>
                  <a:pt x="190503" y="18976"/>
                </a:lnTo>
                <a:lnTo>
                  <a:pt x="381007" y="18976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57895" y="4290760"/>
            <a:ext cx="372110" cy="10160"/>
          </a:xfrm>
          <a:custGeom>
            <a:avLst/>
            <a:gdLst/>
            <a:ahLst/>
            <a:cxnLst/>
            <a:rect l="l" t="t" r="r" b="b"/>
            <a:pathLst>
              <a:path w="372110" h="10160">
                <a:moveTo>
                  <a:pt x="0" y="0"/>
                </a:moveTo>
                <a:lnTo>
                  <a:pt x="371610" y="9798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29505" y="430055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854" y="0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8961" y="4243327"/>
            <a:ext cx="133985" cy="67310"/>
          </a:xfrm>
          <a:custGeom>
            <a:avLst/>
            <a:gdLst/>
            <a:ahLst/>
            <a:cxnLst/>
            <a:rect l="l" t="t" r="r" b="b"/>
            <a:pathLst>
              <a:path w="133985" h="67310">
                <a:moveTo>
                  <a:pt x="123882" y="0"/>
                </a:moveTo>
                <a:lnTo>
                  <a:pt x="0" y="47432"/>
                </a:lnTo>
                <a:lnTo>
                  <a:pt x="9500" y="66723"/>
                </a:lnTo>
                <a:lnTo>
                  <a:pt x="133395" y="18967"/>
                </a:lnTo>
                <a:lnTo>
                  <a:pt x="123882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38405" y="4205060"/>
            <a:ext cx="38100" cy="29209"/>
          </a:xfrm>
          <a:custGeom>
            <a:avLst/>
            <a:gdLst/>
            <a:ahLst/>
            <a:cxnLst/>
            <a:rect l="l" t="t" r="r" b="b"/>
            <a:pathLst>
              <a:path w="38100" h="29210">
                <a:moveTo>
                  <a:pt x="38002" y="0"/>
                </a:moveTo>
                <a:lnTo>
                  <a:pt x="0" y="9799"/>
                </a:lnTo>
                <a:lnTo>
                  <a:pt x="0" y="28779"/>
                </a:lnTo>
                <a:lnTo>
                  <a:pt x="38002" y="19287"/>
                </a:lnTo>
                <a:lnTo>
                  <a:pt x="38002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33770" y="4128847"/>
            <a:ext cx="142920" cy="66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43229" y="4090891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38008" y="0"/>
                </a:moveTo>
                <a:lnTo>
                  <a:pt x="0" y="9491"/>
                </a:lnTo>
                <a:lnTo>
                  <a:pt x="0" y="28468"/>
                </a:lnTo>
                <a:lnTo>
                  <a:pt x="38008" y="18979"/>
                </a:lnTo>
                <a:lnTo>
                  <a:pt x="38008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48111" y="4014679"/>
            <a:ext cx="133350" cy="67310"/>
          </a:xfrm>
          <a:custGeom>
            <a:avLst/>
            <a:gdLst/>
            <a:ahLst/>
            <a:cxnLst/>
            <a:rect l="l" t="t" r="r" b="b"/>
            <a:pathLst>
              <a:path w="133350" h="67310">
                <a:moveTo>
                  <a:pt x="123809" y="0"/>
                </a:moveTo>
                <a:lnTo>
                  <a:pt x="0" y="47756"/>
                </a:lnTo>
                <a:lnTo>
                  <a:pt x="9479" y="66735"/>
                </a:lnTo>
                <a:lnTo>
                  <a:pt x="133319" y="18979"/>
                </a:lnTo>
                <a:lnTo>
                  <a:pt x="123809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47968" y="3976734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28529" y="0"/>
                </a:moveTo>
                <a:lnTo>
                  <a:pt x="0" y="9488"/>
                </a:lnTo>
                <a:lnTo>
                  <a:pt x="9509" y="28456"/>
                </a:lnTo>
                <a:lnTo>
                  <a:pt x="38039" y="18979"/>
                </a:lnTo>
                <a:lnTo>
                  <a:pt x="28529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52911" y="3900522"/>
            <a:ext cx="133985" cy="66675"/>
          </a:xfrm>
          <a:custGeom>
            <a:avLst/>
            <a:gdLst/>
            <a:ahLst/>
            <a:cxnLst/>
            <a:rect l="l" t="t" r="r" b="b"/>
            <a:pathLst>
              <a:path w="133985" h="66675">
                <a:moveTo>
                  <a:pt x="123962" y="0"/>
                </a:moveTo>
                <a:lnTo>
                  <a:pt x="0" y="47436"/>
                </a:lnTo>
                <a:lnTo>
                  <a:pt x="9509" y="66412"/>
                </a:lnTo>
                <a:lnTo>
                  <a:pt x="133471" y="18967"/>
                </a:lnTo>
                <a:lnTo>
                  <a:pt x="123962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62430" y="3862258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28498" y="0"/>
                </a:moveTo>
                <a:lnTo>
                  <a:pt x="0" y="9488"/>
                </a:lnTo>
                <a:lnTo>
                  <a:pt x="9509" y="28453"/>
                </a:lnTo>
                <a:lnTo>
                  <a:pt x="38008" y="18976"/>
                </a:lnTo>
                <a:lnTo>
                  <a:pt x="28498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57741" y="3786042"/>
            <a:ext cx="143510" cy="67310"/>
          </a:xfrm>
          <a:custGeom>
            <a:avLst/>
            <a:gdLst/>
            <a:ahLst/>
            <a:cxnLst/>
            <a:rect l="l" t="t" r="r" b="b"/>
            <a:pathLst>
              <a:path w="143510" h="67310">
                <a:moveTo>
                  <a:pt x="133441" y="0"/>
                </a:moveTo>
                <a:lnTo>
                  <a:pt x="0" y="47746"/>
                </a:lnTo>
                <a:lnTo>
                  <a:pt x="9479" y="66723"/>
                </a:lnTo>
                <a:lnTo>
                  <a:pt x="142951" y="18958"/>
                </a:lnTo>
                <a:lnTo>
                  <a:pt x="133441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57720" y="3748094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38039" y="0"/>
                </a:moveTo>
                <a:lnTo>
                  <a:pt x="0" y="18958"/>
                </a:lnTo>
                <a:lnTo>
                  <a:pt x="9509" y="37947"/>
                </a:lnTo>
                <a:lnTo>
                  <a:pt x="47548" y="18958"/>
                </a:lnTo>
                <a:lnTo>
                  <a:pt x="38039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72051" y="3681374"/>
            <a:ext cx="133985" cy="67310"/>
          </a:xfrm>
          <a:custGeom>
            <a:avLst/>
            <a:gdLst/>
            <a:ahLst/>
            <a:cxnLst/>
            <a:rect l="l" t="t" r="r" b="b"/>
            <a:pathLst>
              <a:path w="133985" h="67310">
                <a:moveTo>
                  <a:pt x="123962" y="0"/>
                </a:moveTo>
                <a:lnTo>
                  <a:pt x="0" y="47426"/>
                </a:lnTo>
                <a:lnTo>
                  <a:pt x="9509" y="66720"/>
                </a:lnTo>
                <a:lnTo>
                  <a:pt x="133471" y="18989"/>
                </a:lnTo>
                <a:lnTo>
                  <a:pt x="123962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061" y="3633581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5">
                <a:moveTo>
                  <a:pt x="38008" y="0"/>
                </a:moveTo>
                <a:lnTo>
                  <a:pt x="0" y="18958"/>
                </a:lnTo>
                <a:lnTo>
                  <a:pt x="9509" y="38313"/>
                </a:lnTo>
                <a:lnTo>
                  <a:pt x="47518" y="18958"/>
                </a:lnTo>
                <a:lnTo>
                  <a:pt x="38008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86391" y="3557412"/>
            <a:ext cx="133441" cy="66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76861" y="3519464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38039" y="0"/>
                </a:moveTo>
                <a:lnTo>
                  <a:pt x="0" y="18989"/>
                </a:lnTo>
                <a:lnTo>
                  <a:pt x="9509" y="37947"/>
                </a:lnTo>
                <a:lnTo>
                  <a:pt x="47548" y="18989"/>
                </a:lnTo>
                <a:lnTo>
                  <a:pt x="38039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1191" y="3443203"/>
            <a:ext cx="133471" cy="66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91201" y="3404981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28498" y="0"/>
                </a:moveTo>
                <a:lnTo>
                  <a:pt x="0" y="19232"/>
                </a:lnTo>
                <a:lnTo>
                  <a:pt x="9509" y="38221"/>
                </a:lnTo>
                <a:lnTo>
                  <a:pt x="38008" y="19232"/>
                </a:lnTo>
                <a:lnTo>
                  <a:pt x="28498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96022" y="3338596"/>
            <a:ext cx="133350" cy="57150"/>
          </a:xfrm>
          <a:custGeom>
            <a:avLst/>
            <a:gdLst/>
            <a:ahLst/>
            <a:cxnLst/>
            <a:rect l="l" t="t" r="r" b="b"/>
            <a:pathLst>
              <a:path w="133350" h="57150">
                <a:moveTo>
                  <a:pt x="123565" y="0"/>
                </a:moveTo>
                <a:lnTo>
                  <a:pt x="0" y="37947"/>
                </a:lnTo>
                <a:lnTo>
                  <a:pt x="9509" y="56906"/>
                </a:lnTo>
                <a:lnTo>
                  <a:pt x="133075" y="18958"/>
                </a:lnTo>
                <a:lnTo>
                  <a:pt x="123565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95879" y="3290773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38039" y="0"/>
                </a:moveTo>
                <a:lnTo>
                  <a:pt x="0" y="18958"/>
                </a:lnTo>
                <a:lnTo>
                  <a:pt x="9509" y="37947"/>
                </a:lnTo>
                <a:lnTo>
                  <a:pt x="47548" y="18958"/>
                </a:lnTo>
                <a:lnTo>
                  <a:pt x="38039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00822" y="3224113"/>
            <a:ext cx="142875" cy="66675"/>
          </a:xfrm>
          <a:custGeom>
            <a:avLst/>
            <a:gdLst/>
            <a:ahLst/>
            <a:cxnLst/>
            <a:rect l="l" t="t" r="r" b="b"/>
            <a:pathLst>
              <a:path w="142875" h="66675">
                <a:moveTo>
                  <a:pt x="133075" y="0"/>
                </a:moveTo>
                <a:lnTo>
                  <a:pt x="0" y="47701"/>
                </a:lnTo>
                <a:lnTo>
                  <a:pt x="9509" y="66659"/>
                </a:lnTo>
                <a:lnTo>
                  <a:pt x="142585" y="18958"/>
                </a:lnTo>
                <a:lnTo>
                  <a:pt x="133075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0831" y="3176655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38008" y="0"/>
                </a:moveTo>
                <a:lnTo>
                  <a:pt x="0" y="18989"/>
                </a:lnTo>
                <a:lnTo>
                  <a:pt x="9509" y="37947"/>
                </a:lnTo>
                <a:lnTo>
                  <a:pt x="47518" y="18989"/>
                </a:lnTo>
                <a:lnTo>
                  <a:pt x="38008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15162" y="3109874"/>
            <a:ext cx="133350" cy="67310"/>
          </a:xfrm>
          <a:custGeom>
            <a:avLst/>
            <a:gdLst/>
            <a:ahLst/>
            <a:cxnLst/>
            <a:rect l="l" t="t" r="r" b="b"/>
            <a:pathLst>
              <a:path w="133350" h="67310">
                <a:moveTo>
                  <a:pt x="123565" y="0"/>
                </a:moveTo>
                <a:lnTo>
                  <a:pt x="0" y="47457"/>
                </a:lnTo>
                <a:lnTo>
                  <a:pt x="9509" y="66781"/>
                </a:lnTo>
                <a:lnTo>
                  <a:pt x="133075" y="18989"/>
                </a:lnTo>
                <a:lnTo>
                  <a:pt x="123565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5172" y="3071682"/>
            <a:ext cx="38100" cy="29209"/>
          </a:xfrm>
          <a:custGeom>
            <a:avLst/>
            <a:gdLst/>
            <a:ahLst/>
            <a:cxnLst/>
            <a:rect l="l" t="t" r="r" b="b"/>
            <a:pathLst>
              <a:path w="38100" h="29210">
                <a:moveTo>
                  <a:pt x="28498" y="0"/>
                </a:moveTo>
                <a:lnTo>
                  <a:pt x="0" y="9479"/>
                </a:lnTo>
                <a:lnTo>
                  <a:pt x="9479" y="28712"/>
                </a:lnTo>
                <a:lnTo>
                  <a:pt x="38008" y="18989"/>
                </a:lnTo>
                <a:lnTo>
                  <a:pt x="28498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19962" y="2995391"/>
            <a:ext cx="133350" cy="67310"/>
          </a:xfrm>
          <a:custGeom>
            <a:avLst/>
            <a:gdLst/>
            <a:ahLst/>
            <a:cxnLst/>
            <a:rect l="l" t="t" r="r" b="b"/>
            <a:pathLst>
              <a:path w="133350" h="67310">
                <a:moveTo>
                  <a:pt x="123565" y="0"/>
                </a:moveTo>
                <a:lnTo>
                  <a:pt x="0" y="47823"/>
                </a:lnTo>
                <a:lnTo>
                  <a:pt x="9509" y="66812"/>
                </a:lnTo>
                <a:lnTo>
                  <a:pt x="133075" y="18989"/>
                </a:lnTo>
                <a:lnTo>
                  <a:pt x="123565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29481" y="2957443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38008" y="0"/>
                </a:moveTo>
                <a:lnTo>
                  <a:pt x="0" y="9509"/>
                </a:lnTo>
                <a:lnTo>
                  <a:pt x="0" y="28468"/>
                </a:lnTo>
                <a:lnTo>
                  <a:pt x="38008" y="18989"/>
                </a:lnTo>
                <a:lnTo>
                  <a:pt x="38008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24518" y="2900293"/>
            <a:ext cx="86360" cy="48260"/>
          </a:xfrm>
          <a:custGeom>
            <a:avLst/>
            <a:gdLst/>
            <a:ahLst/>
            <a:cxnLst/>
            <a:rect l="l" t="t" r="r" b="b"/>
            <a:pathLst>
              <a:path w="86359" h="48260">
                <a:moveTo>
                  <a:pt x="76321" y="0"/>
                </a:moveTo>
                <a:lnTo>
                  <a:pt x="0" y="28437"/>
                </a:lnTo>
                <a:lnTo>
                  <a:pt x="9784" y="47670"/>
                </a:lnTo>
                <a:lnTo>
                  <a:pt x="85831" y="18958"/>
                </a:lnTo>
                <a:lnTo>
                  <a:pt x="76321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378037" y="3582969"/>
            <a:ext cx="311785" cy="85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180" dirty="0">
                <a:latin typeface="Trebuchet MS"/>
                <a:cs typeface="Trebuchet MS"/>
              </a:rPr>
              <a:t>0.5</a:t>
            </a:r>
            <a:endParaRPr sz="1800">
              <a:latin typeface="Trebuchet MS"/>
              <a:cs typeface="Trebuchet MS"/>
            </a:endParaRPr>
          </a:p>
          <a:p>
            <a:pPr marL="183515">
              <a:lnSpc>
                <a:spcPct val="100000"/>
              </a:lnSpc>
              <a:spcBef>
                <a:spcPts val="15"/>
              </a:spcBef>
            </a:pPr>
            <a:r>
              <a:rPr sz="1800" b="1" spc="-155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78037" y="3020971"/>
            <a:ext cx="31178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180" dirty="0">
                <a:latin typeface="Trebuchet MS"/>
                <a:cs typeface="Trebuchet MS"/>
              </a:rPr>
              <a:t>1.5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78037" y="2744579"/>
            <a:ext cx="311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latin typeface="Trebuchet MS"/>
                <a:cs typeface="Trebuchet MS"/>
              </a:rPr>
              <a:t>2.5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68729" y="4459271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35394" y="4459271"/>
            <a:ext cx="311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latin typeface="Trebuchet MS"/>
                <a:cs typeface="Trebuchet MS"/>
              </a:rPr>
              <a:t>0.5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73544" y="4459271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46832" y="5665413"/>
            <a:ext cx="732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V</a:t>
            </a:r>
            <a:r>
              <a:rPr sz="1950" spc="-15" baseline="-21367" dirty="0">
                <a:latin typeface="Arial"/>
                <a:cs typeface="Arial"/>
              </a:rPr>
              <a:t>in</a:t>
            </a:r>
            <a:r>
              <a:rPr sz="1950" spc="179" baseline="-2136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(V)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83710" y="3392585"/>
            <a:ext cx="323215" cy="41783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0" spc="-172" baseline="13888" dirty="0">
                <a:latin typeface="Arial"/>
                <a:cs typeface="Arial"/>
              </a:rPr>
              <a:t>V</a:t>
            </a:r>
            <a:r>
              <a:rPr sz="1300" dirty="0">
                <a:latin typeface="Arial"/>
                <a:cs typeface="Arial"/>
              </a:rPr>
              <a:t>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83710" y="2984962"/>
            <a:ext cx="280035" cy="365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sz="2000" dirty="0">
                <a:latin typeface="Arial"/>
                <a:cs typeface="Arial"/>
              </a:rPr>
              <a:t>(V)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72000" y="33528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127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38400" y="33528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599" y="0"/>
                </a:lnTo>
              </a:path>
            </a:pathLst>
          </a:custGeom>
          <a:ln w="127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55850" y="1670050"/>
            <a:ext cx="165100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17850" y="1670050"/>
            <a:ext cx="1651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56050" y="1822450"/>
            <a:ext cx="1651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517395" y="1171697"/>
            <a:ext cx="2715895" cy="104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576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NMOS </a:t>
            </a:r>
            <a:r>
              <a:rPr sz="1600" spc="-10" dirty="0">
                <a:solidFill>
                  <a:srgbClr val="4F80BC"/>
                </a:solidFill>
                <a:latin typeface="Arial"/>
                <a:cs typeface="Arial"/>
              </a:rPr>
              <a:t>off  </a:t>
            </a: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PMOS</a:t>
            </a:r>
            <a:r>
              <a:rPr sz="1600" spc="-70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res</a:t>
            </a:r>
            <a:endParaRPr sz="1600">
              <a:latin typeface="Arial"/>
              <a:cs typeface="Arial"/>
            </a:endParaRPr>
          </a:p>
          <a:p>
            <a:pPr marL="1765935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NMOS</a:t>
            </a:r>
            <a:r>
              <a:rPr sz="1600" spc="-75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sat</a:t>
            </a:r>
            <a:endParaRPr sz="1600">
              <a:latin typeface="Arial"/>
              <a:cs typeface="Arial"/>
            </a:endParaRPr>
          </a:p>
          <a:p>
            <a:pPr marL="176593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PMOS</a:t>
            </a:r>
            <a:r>
              <a:rPr sz="1600" spc="-75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489450" y="3270250"/>
            <a:ext cx="1651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880232" y="2924679"/>
            <a:ext cx="9626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NMOS</a:t>
            </a:r>
            <a:r>
              <a:rPr sz="1600" spc="-75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sat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PMOS</a:t>
            </a:r>
            <a:r>
              <a:rPr sz="1600" spc="-70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sat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946650" y="4565650"/>
            <a:ext cx="1651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32633" y="4067934"/>
            <a:ext cx="972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NMOS</a:t>
            </a:r>
            <a:r>
              <a:rPr sz="1600" spc="-60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49973" y="4311774"/>
            <a:ext cx="1034415" cy="447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0">
              <a:lnSpc>
                <a:spcPts val="1545"/>
              </a:lnSpc>
              <a:spcBef>
                <a:spcPts val="95"/>
              </a:spcBef>
            </a:pPr>
            <a:r>
              <a:rPr sz="1600" spc="-10" dirty="0">
                <a:solidFill>
                  <a:srgbClr val="4F80BC"/>
                </a:solidFill>
                <a:latin typeface="Arial"/>
                <a:cs typeface="Arial"/>
              </a:rPr>
              <a:t>PMOS</a:t>
            </a:r>
            <a:r>
              <a:rPr sz="1600" spc="-50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sat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85"/>
              </a:lnSpc>
              <a:tabLst>
                <a:tab pos="850265" algn="l"/>
              </a:tabLst>
            </a:pPr>
            <a:r>
              <a:rPr sz="1800" b="1" spc="-180" dirty="0">
                <a:latin typeface="Trebuchet MS"/>
                <a:cs typeface="Trebuchet MS"/>
              </a:rPr>
              <a:t>1.5</a:t>
            </a:r>
            <a:r>
              <a:rPr sz="1800" spc="-180" dirty="0">
                <a:latin typeface="Times New Roman"/>
                <a:cs typeface="Times New Roman"/>
              </a:rPr>
              <a:t>	</a:t>
            </a:r>
            <a:r>
              <a:rPr sz="1800" b="1" spc="-155" dirty="0"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784850" y="4794250"/>
            <a:ext cx="1651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23050" y="4794250"/>
            <a:ext cx="1651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328414" y="4220335"/>
            <a:ext cx="972819" cy="51815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160"/>
              </a:spcBef>
            </a:pP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NMOS</a:t>
            </a:r>
            <a:r>
              <a:rPr sz="1600" spc="-75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80BC"/>
                </a:solidFill>
                <a:latin typeface="Arial"/>
                <a:cs typeface="Arial"/>
              </a:rPr>
              <a:t>res  </a:t>
            </a:r>
            <a:r>
              <a:rPr sz="1600" spc="-405" dirty="0">
                <a:solidFill>
                  <a:srgbClr val="4F80BC"/>
                </a:solidFill>
                <a:latin typeface="Arial"/>
                <a:cs typeface="Arial"/>
              </a:rPr>
              <a:t>P</a:t>
            </a:r>
            <a:r>
              <a:rPr sz="2700" b="1" spc="-607" baseline="-4629" dirty="0">
                <a:latin typeface="Trebuchet MS"/>
                <a:cs typeface="Trebuchet MS"/>
              </a:rPr>
              <a:t>2</a:t>
            </a:r>
            <a:r>
              <a:rPr sz="1600" spc="-405" dirty="0">
                <a:solidFill>
                  <a:srgbClr val="4F80BC"/>
                </a:solidFill>
                <a:latin typeface="Arial"/>
                <a:cs typeface="Arial"/>
              </a:rPr>
              <a:t>M</a:t>
            </a:r>
            <a:r>
              <a:rPr sz="2700" b="1" spc="-607" baseline="-4629" dirty="0">
                <a:latin typeface="Trebuchet MS"/>
                <a:cs typeface="Trebuchet MS"/>
              </a:rPr>
              <a:t>.5</a:t>
            </a:r>
            <a:r>
              <a:rPr sz="1600" spc="-405" dirty="0">
                <a:solidFill>
                  <a:srgbClr val="4F80BC"/>
                </a:solidFill>
                <a:latin typeface="Arial"/>
                <a:cs typeface="Arial"/>
              </a:rPr>
              <a:t>OS</a:t>
            </a:r>
            <a:r>
              <a:rPr sz="1600" spc="-375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F80BC"/>
                </a:solidFill>
                <a:latin typeface="Arial"/>
                <a:cs typeface="Arial"/>
              </a:rPr>
              <a:t>off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187</a:t>
            </a:r>
          </a:p>
        </p:txBody>
      </p:sp>
    </p:spTree>
    <p:extLst>
      <p:ext uri="{BB962C8B-B14F-4D97-AF65-F5344CB8AC3E}">
        <p14:creationId xmlns:p14="http://schemas.microsoft.com/office/powerpoint/2010/main" val="1746727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1524000" cy="655955"/>
          </a:xfrm>
          <a:custGeom>
            <a:avLst/>
            <a:gdLst/>
            <a:ahLst/>
            <a:cxnLst/>
            <a:rect l="l" t="t" r="r" b="b"/>
            <a:pathLst>
              <a:path w="1524000" h="655955">
                <a:moveTo>
                  <a:pt x="0" y="655640"/>
                </a:moveTo>
                <a:lnTo>
                  <a:pt x="1524000" y="655640"/>
                </a:lnTo>
                <a:lnTo>
                  <a:pt x="1524000" y="0"/>
                </a:lnTo>
                <a:lnTo>
                  <a:pt x="0" y="0"/>
                </a:lnTo>
                <a:lnTo>
                  <a:pt x="0" y="65564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45"/>
            <a:ext cx="2326005" cy="655955"/>
          </a:xfrm>
          <a:custGeom>
            <a:avLst/>
            <a:gdLst/>
            <a:ahLst/>
            <a:cxnLst/>
            <a:rect l="l" t="t" r="r" b="b"/>
            <a:pathLst>
              <a:path w="2326004" h="655955">
                <a:moveTo>
                  <a:pt x="0" y="655640"/>
                </a:moveTo>
                <a:lnTo>
                  <a:pt x="2325755" y="655640"/>
                </a:lnTo>
                <a:lnTo>
                  <a:pt x="2325755" y="0"/>
                </a:lnTo>
                <a:lnTo>
                  <a:pt x="0" y="0"/>
                </a:lnTo>
                <a:lnTo>
                  <a:pt x="0" y="65564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9746" y="45"/>
            <a:ext cx="2406650" cy="655955"/>
          </a:xfrm>
          <a:custGeom>
            <a:avLst/>
            <a:gdLst/>
            <a:ahLst/>
            <a:cxnLst/>
            <a:rect l="l" t="t" r="r" b="b"/>
            <a:pathLst>
              <a:path w="2406650" h="655955">
                <a:moveTo>
                  <a:pt x="0" y="655640"/>
                </a:moveTo>
                <a:lnTo>
                  <a:pt x="2406646" y="655640"/>
                </a:lnTo>
                <a:lnTo>
                  <a:pt x="2406646" y="0"/>
                </a:lnTo>
                <a:lnTo>
                  <a:pt x="0" y="0"/>
                </a:lnTo>
                <a:lnTo>
                  <a:pt x="0" y="65564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6416" y="45"/>
            <a:ext cx="2887980" cy="655955"/>
          </a:xfrm>
          <a:custGeom>
            <a:avLst/>
            <a:gdLst/>
            <a:ahLst/>
            <a:cxnLst/>
            <a:rect l="l" t="t" r="r" b="b"/>
            <a:pathLst>
              <a:path w="2887979" h="655955">
                <a:moveTo>
                  <a:pt x="0" y="655640"/>
                </a:moveTo>
                <a:lnTo>
                  <a:pt x="2887599" y="655640"/>
                </a:lnTo>
                <a:lnTo>
                  <a:pt x="2887599" y="0"/>
                </a:lnTo>
                <a:lnTo>
                  <a:pt x="0" y="0"/>
                </a:lnTo>
                <a:lnTo>
                  <a:pt x="0" y="65564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55700"/>
            <a:ext cx="1524000" cy="1228725"/>
          </a:xfrm>
          <a:custGeom>
            <a:avLst/>
            <a:gdLst/>
            <a:ahLst/>
            <a:cxnLst/>
            <a:rect l="l" t="t" r="r" b="b"/>
            <a:pathLst>
              <a:path w="1524000" h="1228725">
                <a:moveTo>
                  <a:pt x="0" y="1228725"/>
                </a:moveTo>
                <a:lnTo>
                  <a:pt x="1524000" y="1228725"/>
                </a:lnTo>
                <a:lnTo>
                  <a:pt x="1524000" y="0"/>
                </a:lnTo>
                <a:lnTo>
                  <a:pt x="0" y="0"/>
                </a:lnTo>
                <a:lnTo>
                  <a:pt x="0" y="1228725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655700"/>
            <a:ext cx="2326005" cy="1228725"/>
          </a:xfrm>
          <a:custGeom>
            <a:avLst/>
            <a:gdLst/>
            <a:ahLst/>
            <a:cxnLst/>
            <a:rect l="l" t="t" r="r" b="b"/>
            <a:pathLst>
              <a:path w="2326004" h="1228725">
                <a:moveTo>
                  <a:pt x="0" y="1228725"/>
                </a:moveTo>
                <a:lnTo>
                  <a:pt x="2325755" y="1228725"/>
                </a:lnTo>
                <a:lnTo>
                  <a:pt x="2325755" y="0"/>
                </a:lnTo>
                <a:lnTo>
                  <a:pt x="0" y="0"/>
                </a:lnTo>
                <a:lnTo>
                  <a:pt x="0" y="1228725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9746" y="655700"/>
            <a:ext cx="2406650" cy="1228725"/>
          </a:xfrm>
          <a:custGeom>
            <a:avLst/>
            <a:gdLst/>
            <a:ahLst/>
            <a:cxnLst/>
            <a:rect l="l" t="t" r="r" b="b"/>
            <a:pathLst>
              <a:path w="2406650" h="1228725">
                <a:moveTo>
                  <a:pt x="0" y="1228725"/>
                </a:moveTo>
                <a:lnTo>
                  <a:pt x="2406646" y="1228725"/>
                </a:lnTo>
                <a:lnTo>
                  <a:pt x="2406646" y="0"/>
                </a:lnTo>
                <a:lnTo>
                  <a:pt x="0" y="0"/>
                </a:lnTo>
                <a:lnTo>
                  <a:pt x="0" y="1228725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6416" y="655700"/>
            <a:ext cx="2887980" cy="1228725"/>
          </a:xfrm>
          <a:custGeom>
            <a:avLst/>
            <a:gdLst/>
            <a:ahLst/>
            <a:cxnLst/>
            <a:rect l="l" t="t" r="r" b="b"/>
            <a:pathLst>
              <a:path w="2887979" h="1228725">
                <a:moveTo>
                  <a:pt x="0" y="1228725"/>
                </a:moveTo>
                <a:lnTo>
                  <a:pt x="2887599" y="1228725"/>
                </a:lnTo>
                <a:lnTo>
                  <a:pt x="2887599" y="0"/>
                </a:lnTo>
                <a:lnTo>
                  <a:pt x="0" y="0"/>
                </a:lnTo>
                <a:lnTo>
                  <a:pt x="0" y="1228725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884364"/>
            <a:ext cx="1524000" cy="1163955"/>
          </a:xfrm>
          <a:custGeom>
            <a:avLst/>
            <a:gdLst/>
            <a:ahLst/>
            <a:cxnLst/>
            <a:rect l="l" t="t" r="r" b="b"/>
            <a:pathLst>
              <a:path w="1524000" h="1163955">
                <a:moveTo>
                  <a:pt x="0" y="1163634"/>
                </a:moveTo>
                <a:lnTo>
                  <a:pt x="1524000" y="1163634"/>
                </a:lnTo>
                <a:lnTo>
                  <a:pt x="1524000" y="0"/>
                </a:lnTo>
                <a:lnTo>
                  <a:pt x="0" y="0"/>
                </a:lnTo>
                <a:lnTo>
                  <a:pt x="0" y="1163634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0" y="1884364"/>
            <a:ext cx="2326005" cy="1163955"/>
          </a:xfrm>
          <a:custGeom>
            <a:avLst/>
            <a:gdLst/>
            <a:ahLst/>
            <a:cxnLst/>
            <a:rect l="l" t="t" r="r" b="b"/>
            <a:pathLst>
              <a:path w="2326004" h="1163955">
                <a:moveTo>
                  <a:pt x="0" y="1163634"/>
                </a:moveTo>
                <a:lnTo>
                  <a:pt x="2325755" y="1163634"/>
                </a:lnTo>
                <a:lnTo>
                  <a:pt x="2325755" y="0"/>
                </a:lnTo>
                <a:lnTo>
                  <a:pt x="0" y="0"/>
                </a:lnTo>
                <a:lnTo>
                  <a:pt x="0" y="1163634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49746" y="1884364"/>
            <a:ext cx="2406650" cy="1163955"/>
          </a:xfrm>
          <a:custGeom>
            <a:avLst/>
            <a:gdLst/>
            <a:ahLst/>
            <a:cxnLst/>
            <a:rect l="l" t="t" r="r" b="b"/>
            <a:pathLst>
              <a:path w="2406650" h="1163955">
                <a:moveTo>
                  <a:pt x="0" y="1163634"/>
                </a:moveTo>
                <a:lnTo>
                  <a:pt x="2406646" y="1163634"/>
                </a:lnTo>
                <a:lnTo>
                  <a:pt x="2406646" y="0"/>
                </a:lnTo>
                <a:lnTo>
                  <a:pt x="0" y="0"/>
                </a:lnTo>
                <a:lnTo>
                  <a:pt x="0" y="1163634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56416" y="1884364"/>
            <a:ext cx="2887980" cy="1163955"/>
          </a:xfrm>
          <a:custGeom>
            <a:avLst/>
            <a:gdLst/>
            <a:ahLst/>
            <a:cxnLst/>
            <a:rect l="l" t="t" r="r" b="b"/>
            <a:pathLst>
              <a:path w="2887979" h="1163955">
                <a:moveTo>
                  <a:pt x="0" y="1163634"/>
                </a:moveTo>
                <a:lnTo>
                  <a:pt x="2887599" y="1163634"/>
                </a:lnTo>
                <a:lnTo>
                  <a:pt x="2887599" y="0"/>
                </a:lnTo>
                <a:lnTo>
                  <a:pt x="0" y="0"/>
                </a:lnTo>
                <a:lnTo>
                  <a:pt x="0" y="1163634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0" y="0"/>
            <a:ext cx="0" cy="3062605"/>
          </a:xfrm>
          <a:custGeom>
            <a:avLst/>
            <a:gdLst/>
            <a:ahLst/>
            <a:cxnLst/>
            <a:rect l="l" t="t" r="r" b="b"/>
            <a:pathLst>
              <a:path h="3062605">
                <a:moveTo>
                  <a:pt x="0" y="0"/>
                </a:moveTo>
                <a:lnTo>
                  <a:pt x="0" y="306223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9746" y="0"/>
            <a:ext cx="0" cy="3062605"/>
          </a:xfrm>
          <a:custGeom>
            <a:avLst/>
            <a:gdLst/>
            <a:ahLst/>
            <a:cxnLst/>
            <a:rect l="l" t="t" r="r" b="b"/>
            <a:pathLst>
              <a:path h="3062605">
                <a:moveTo>
                  <a:pt x="0" y="0"/>
                </a:moveTo>
                <a:lnTo>
                  <a:pt x="0" y="306223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6416" y="0"/>
            <a:ext cx="0" cy="3062605"/>
          </a:xfrm>
          <a:custGeom>
            <a:avLst/>
            <a:gdLst/>
            <a:ahLst/>
            <a:cxnLst/>
            <a:rect l="l" t="t" r="r" b="b"/>
            <a:pathLst>
              <a:path h="3062605">
                <a:moveTo>
                  <a:pt x="0" y="0"/>
                </a:moveTo>
                <a:lnTo>
                  <a:pt x="0" y="306223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5568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8844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43" y="0"/>
            <a:ext cx="0" cy="3062605"/>
          </a:xfrm>
          <a:custGeom>
            <a:avLst/>
            <a:gdLst/>
            <a:ahLst/>
            <a:cxnLst/>
            <a:rect l="l" t="t" r="r" b="b"/>
            <a:pathLst>
              <a:path h="3062605">
                <a:moveTo>
                  <a:pt x="0" y="0"/>
                </a:moveTo>
                <a:lnTo>
                  <a:pt x="0" y="3062233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36856" y="0"/>
            <a:ext cx="0" cy="3062605"/>
          </a:xfrm>
          <a:custGeom>
            <a:avLst/>
            <a:gdLst/>
            <a:ahLst/>
            <a:cxnLst/>
            <a:rect l="l" t="t" r="r" b="b"/>
            <a:pathLst>
              <a:path h="3062605">
                <a:moveTo>
                  <a:pt x="0" y="0"/>
                </a:moveTo>
                <a:lnTo>
                  <a:pt x="0" y="3062233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71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0479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602995" y="23870"/>
            <a:ext cx="968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Cut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29262" y="23870"/>
            <a:ext cx="10140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36291" y="23870"/>
            <a:ext cx="16471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Saturation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40" y="679822"/>
            <a:ext cx="1031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pMOS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02995" y="681346"/>
            <a:ext cx="201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V</a:t>
            </a:r>
            <a:r>
              <a:rPr sz="1950" spc="-15" baseline="-21367" dirty="0">
                <a:latin typeface="Arial"/>
                <a:cs typeface="Arial"/>
              </a:rPr>
              <a:t>in </a:t>
            </a:r>
            <a:r>
              <a:rPr sz="2000" spc="5" dirty="0">
                <a:latin typeface="Arial"/>
                <a:cs typeface="Arial"/>
              </a:rPr>
              <a:t>-V</a:t>
            </a:r>
            <a:r>
              <a:rPr sz="1950" spc="7" baseline="-21367" dirty="0">
                <a:latin typeface="Arial"/>
                <a:cs typeface="Arial"/>
              </a:rPr>
              <a:t>DD</a:t>
            </a:r>
            <a:r>
              <a:rPr sz="2000" spc="5" dirty="0">
                <a:latin typeface="Arial"/>
                <a:cs typeface="Arial"/>
              </a:rPr>
              <a:t>= V</a:t>
            </a:r>
            <a:r>
              <a:rPr sz="1950" spc="7" baseline="-21367" dirty="0">
                <a:latin typeface="Arial"/>
                <a:cs typeface="Arial"/>
              </a:rPr>
              <a:t>GS</a:t>
            </a:r>
            <a:r>
              <a:rPr sz="2000" spc="5" dirty="0">
                <a:latin typeface="Arial"/>
                <a:cs typeface="Arial"/>
              </a:rPr>
              <a:t>&gt;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V</a:t>
            </a:r>
            <a:r>
              <a:rPr sz="1950" spc="7" baseline="-21367" dirty="0">
                <a:latin typeface="Arial"/>
                <a:cs typeface="Arial"/>
              </a:rPr>
              <a:t>T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9256" y="558515"/>
            <a:ext cx="1943100" cy="88201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spc="-10" dirty="0">
                <a:latin typeface="Arial"/>
                <a:cs typeface="Arial"/>
              </a:rPr>
              <a:t>V</a:t>
            </a:r>
            <a:r>
              <a:rPr sz="1950" spc="-15" baseline="-21367" dirty="0">
                <a:latin typeface="Arial"/>
                <a:cs typeface="Arial"/>
              </a:rPr>
              <a:t>in  </a:t>
            </a:r>
            <a:r>
              <a:rPr sz="2000" spc="5" dirty="0">
                <a:latin typeface="Arial"/>
                <a:cs typeface="Arial"/>
              </a:rPr>
              <a:t>-V</a:t>
            </a:r>
            <a:r>
              <a:rPr sz="1950" spc="7" baseline="-21367" dirty="0">
                <a:latin typeface="Arial"/>
                <a:cs typeface="Arial"/>
              </a:rPr>
              <a:t>DD</a:t>
            </a:r>
            <a:r>
              <a:rPr sz="2000" spc="5" dirty="0">
                <a:latin typeface="Arial"/>
                <a:cs typeface="Arial"/>
              </a:rPr>
              <a:t>=V</a:t>
            </a:r>
            <a:r>
              <a:rPr sz="1950" spc="7" baseline="-21367" dirty="0">
                <a:latin typeface="Arial"/>
                <a:cs typeface="Arial"/>
              </a:rPr>
              <a:t>GS</a:t>
            </a:r>
            <a:r>
              <a:rPr sz="2000" spc="5" dirty="0">
                <a:latin typeface="Arial"/>
                <a:cs typeface="Arial"/>
              </a:rPr>
              <a:t>&lt;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V</a:t>
            </a:r>
            <a:r>
              <a:rPr sz="1950" spc="7" baseline="-21367" dirty="0">
                <a:latin typeface="Arial"/>
                <a:cs typeface="Arial"/>
              </a:rPr>
              <a:t>T</a:t>
            </a:r>
            <a:endParaRPr sz="1950" baseline="-21367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3000" spc="-15" baseline="13888" dirty="0">
                <a:latin typeface="Arial"/>
                <a:cs typeface="Arial"/>
              </a:rPr>
              <a:t>V</a:t>
            </a:r>
            <a:r>
              <a:rPr sz="1300" spc="-10" dirty="0">
                <a:latin typeface="Arial"/>
                <a:cs typeface="Arial"/>
              </a:rPr>
              <a:t>in  </a:t>
            </a:r>
            <a:r>
              <a:rPr sz="3000" spc="-7" baseline="13888" dirty="0">
                <a:latin typeface="Arial"/>
                <a:cs typeface="Arial"/>
              </a:rPr>
              <a:t>-V</a:t>
            </a:r>
            <a:r>
              <a:rPr sz="1300" spc="-5" dirty="0">
                <a:latin typeface="Arial"/>
                <a:cs typeface="Arial"/>
              </a:rPr>
              <a:t>out</a:t>
            </a:r>
            <a:r>
              <a:rPr sz="3000" spc="-7" baseline="13888" dirty="0">
                <a:latin typeface="Arial"/>
                <a:cs typeface="Arial"/>
              </a:rPr>
              <a:t>=V</a:t>
            </a:r>
            <a:r>
              <a:rPr sz="1300" spc="-5" dirty="0">
                <a:latin typeface="Arial"/>
                <a:cs typeface="Arial"/>
              </a:rPr>
              <a:t>GD</a:t>
            </a:r>
            <a:r>
              <a:rPr sz="3000" spc="-7" baseline="13888" dirty="0">
                <a:latin typeface="Arial"/>
                <a:cs typeface="Arial"/>
              </a:rPr>
              <a:t>&lt;</a:t>
            </a:r>
            <a:r>
              <a:rPr sz="3000" spc="-359" baseline="13888" dirty="0">
                <a:latin typeface="Arial"/>
                <a:cs typeface="Arial"/>
              </a:rPr>
              <a:t> </a:t>
            </a:r>
            <a:r>
              <a:rPr sz="3000" spc="7" baseline="13888" dirty="0">
                <a:latin typeface="Arial"/>
                <a:cs typeface="Arial"/>
              </a:rPr>
              <a:t>V</a:t>
            </a:r>
            <a:r>
              <a:rPr sz="1300" spc="5" dirty="0"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6289" y="558515"/>
            <a:ext cx="1943100" cy="88201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spc="-10" dirty="0">
                <a:latin typeface="Arial"/>
                <a:cs typeface="Arial"/>
              </a:rPr>
              <a:t>V</a:t>
            </a:r>
            <a:r>
              <a:rPr sz="1950" spc="-15" baseline="-21367" dirty="0">
                <a:latin typeface="Arial"/>
                <a:cs typeface="Arial"/>
              </a:rPr>
              <a:t>in  </a:t>
            </a:r>
            <a:r>
              <a:rPr sz="2000" spc="5" dirty="0">
                <a:latin typeface="Arial"/>
                <a:cs typeface="Arial"/>
              </a:rPr>
              <a:t>-V</a:t>
            </a:r>
            <a:r>
              <a:rPr sz="1950" spc="7" baseline="-21367" dirty="0">
                <a:latin typeface="Arial"/>
                <a:cs typeface="Arial"/>
              </a:rPr>
              <a:t>DD</a:t>
            </a:r>
            <a:r>
              <a:rPr sz="2000" spc="5" dirty="0">
                <a:latin typeface="Arial"/>
                <a:cs typeface="Arial"/>
              </a:rPr>
              <a:t>=V</a:t>
            </a:r>
            <a:r>
              <a:rPr sz="1950" spc="7" baseline="-21367" dirty="0">
                <a:latin typeface="Arial"/>
                <a:cs typeface="Arial"/>
              </a:rPr>
              <a:t>GS</a:t>
            </a:r>
            <a:r>
              <a:rPr sz="2000" spc="5" dirty="0">
                <a:latin typeface="Arial"/>
                <a:cs typeface="Arial"/>
              </a:rPr>
              <a:t>&gt;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V</a:t>
            </a:r>
            <a:r>
              <a:rPr sz="1950" spc="7" baseline="-21367" dirty="0">
                <a:latin typeface="Arial"/>
                <a:cs typeface="Arial"/>
              </a:rPr>
              <a:t>T</a:t>
            </a:r>
            <a:endParaRPr sz="1950" baseline="-21367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3000" spc="-15" baseline="13888" dirty="0">
                <a:latin typeface="Arial"/>
                <a:cs typeface="Arial"/>
              </a:rPr>
              <a:t>V</a:t>
            </a:r>
            <a:r>
              <a:rPr sz="1300" spc="-10" dirty="0">
                <a:latin typeface="Arial"/>
                <a:cs typeface="Arial"/>
              </a:rPr>
              <a:t>in</a:t>
            </a:r>
            <a:r>
              <a:rPr sz="1300" spc="105" dirty="0">
                <a:latin typeface="Arial"/>
                <a:cs typeface="Arial"/>
              </a:rPr>
              <a:t> </a:t>
            </a:r>
            <a:r>
              <a:rPr sz="3000" baseline="13888" dirty="0">
                <a:latin typeface="Arial"/>
                <a:cs typeface="Arial"/>
              </a:rPr>
              <a:t>-V</a:t>
            </a:r>
            <a:r>
              <a:rPr sz="1300" dirty="0">
                <a:latin typeface="Arial"/>
                <a:cs typeface="Arial"/>
              </a:rPr>
              <a:t>out</a:t>
            </a:r>
            <a:r>
              <a:rPr sz="3000" baseline="13888" dirty="0">
                <a:latin typeface="Arial"/>
                <a:cs typeface="Arial"/>
              </a:rPr>
              <a:t>=V</a:t>
            </a:r>
            <a:r>
              <a:rPr sz="1300" dirty="0">
                <a:latin typeface="Arial"/>
                <a:cs typeface="Arial"/>
              </a:rPr>
              <a:t>GD</a:t>
            </a:r>
            <a:r>
              <a:rPr sz="3000" baseline="13888" dirty="0">
                <a:latin typeface="Arial"/>
                <a:cs typeface="Arial"/>
              </a:rPr>
              <a:t>&gt;V</a:t>
            </a:r>
            <a:r>
              <a:rPr sz="1300" dirty="0"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40" y="1908805"/>
            <a:ext cx="1031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nMOS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2995" y="1910330"/>
            <a:ext cx="1514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V</a:t>
            </a:r>
            <a:r>
              <a:rPr sz="1950" spc="-15" baseline="-21367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10" dirty="0">
                <a:latin typeface="Arial"/>
                <a:cs typeface="Arial"/>
              </a:rPr>
              <a:t>V</a:t>
            </a:r>
            <a:r>
              <a:rPr sz="1950" spc="15" baseline="-21367" dirty="0">
                <a:latin typeface="Arial"/>
                <a:cs typeface="Arial"/>
              </a:rPr>
              <a:t>GS</a:t>
            </a:r>
            <a:r>
              <a:rPr sz="2000" spc="10" dirty="0">
                <a:latin typeface="Arial"/>
                <a:cs typeface="Arial"/>
              </a:rPr>
              <a:t>&lt;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V</a:t>
            </a:r>
            <a:r>
              <a:rPr sz="1950" spc="7" baseline="-21367" dirty="0">
                <a:latin typeface="Arial"/>
                <a:cs typeface="Arial"/>
              </a:rPr>
              <a:t>T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29256" y="1787495"/>
            <a:ext cx="1999614" cy="88201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spc="-10" dirty="0">
                <a:latin typeface="Arial"/>
                <a:cs typeface="Arial"/>
              </a:rPr>
              <a:t>V</a:t>
            </a:r>
            <a:r>
              <a:rPr sz="1950" spc="-15" baseline="-21367" dirty="0">
                <a:latin typeface="Arial"/>
                <a:cs typeface="Arial"/>
              </a:rPr>
              <a:t>in </a:t>
            </a:r>
            <a:r>
              <a:rPr sz="2000" spc="5" dirty="0">
                <a:latin typeface="Arial"/>
                <a:cs typeface="Arial"/>
              </a:rPr>
              <a:t>=V</a:t>
            </a:r>
            <a:r>
              <a:rPr sz="1950" spc="7" baseline="-21367" dirty="0">
                <a:latin typeface="Arial"/>
                <a:cs typeface="Arial"/>
              </a:rPr>
              <a:t>GS</a:t>
            </a:r>
            <a:r>
              <a:rPr sz="2000" spc="5" dirty="0">
                <a:latin typeface="Arial"/>
                <a:cs typeface="Arial"/>
              </a:rPr>
              <a:t>&gt;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V</a:t>
            </a:r>
            <a:r>
              <a:rPr sz="1950" spc="7" baseline="-21367" dirty="0">
                <a:latin typeface="Arial"/>
                <a:cs typeface="Arial"/>
              </a:rPr>
              <a:t>T</a:t>
            </a:r>
            <a:endParaRPr sz="1950" baseline="-21367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3000" spc="-15" baseline="13888" dirty="0">
                <a:latin typeface="Arial"/>
                <a:cs typeface="Arial"/>
              </a:rPr>
              <a:t>V</a:t>
            </a:r>
            <a:r>
              <a:rPr sz="1300" spc="-10" dirty="0">
                <a:latin typeface="Arial"/>
                <a:cs typeface="Arial"/>
              </a:rPr>
              <a:t>in </a:t>
            </a:r>
            <a:r>
              <a:rPr sz="3000" spc="-22" baseline="13888" dirty="0">
                <a:latin typeface="Arial"/>
                <a:cs typeface="Arial"/>
              </a:rPr>
              <a:t>-V</a:t>
            </a:r>
            <a:r>
              <a:rPr sz="1300" spc="-15" dirty="0">
                <a:latin typeface="Arial"/>
                <a:cs typeface="Arial"/>
              </a:rPr>
              <a:t>out </a:t>
            </a:r>
            <a:r>
              <a:rPr sz="3000" spc="7" baseline="13888" dirty="0">
                <a:latin typeface="Arial"/>
                <a:cs typeface="Arial"/>
              </a:rPr>
              <a:t>=V</a:t>
            </a:r>
            <a:r>
              <a:rPr sz="1300" spc="5" dirty="0">
                <a:latin typeface="Arial"/>
                <a:cs typeface="Arial"/>
              </a:rPr>
              <a:t>GD</a:t>
            </a:r>
            <a:r>
              <a:rPr sz="3000" spc="7" baseline="13888" dirty="0">
                <a:latin typeface="Arial"/>
                <a:cs typeface="Arial"/>
              </a:rPr>
              <a:t>&gt;</a:t>
            </a:r>
            <a:r>
              <a:rPr sz="3000" spc="-569" baseline="13888" dirty="0">
                <a:latin typeface="Arial"/>
                <a:cs typeface="Arial"/>
              </a:rPr>
              <a:t> </a:t>
            </a:r>
            <a:r>
              <a:rPr sz="3000" spc="7" baseline="13888" dirty="0">
                <a:latin typeface="Arial"/>
                <a:cs typeface="Arial"/>
              </a:rPr>
              <a:t>V</a:t>
            </a:r>
            <a:r>
              <a:rPr sz="1300" spc="5" dirty="0"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36289" y="1787495"/>
            <a:ext cx="1998980" cy="88201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spc="-10" dirty="0">
                <a:latin typeface="Arial"/>
                <a:cs typeface="Arial"/>
              </a:rPr>
              <a:t>V</a:t>
            </a:r>
            <a:r>
              <a:rPr sz="1950" spc="-15" baseline="-21367" dirty="0">
                <a:latin typeface="Arial"/>
                <a:cs typeface="Arial"/>
              </a:rPr>
              <a:t>in </a:t>
            </a:r>
            <a:r>
              <a:rPr sz="2000" spc="5" dirty="0">
                <a:latin typeface="Arial"/>
                <a:cs typeface="Arial"/>
              </a:rPr>
              <a:t>=V</a:t>
            </a:r>
            <a:r>
              <a:rPr sz="1950" spc="7" baseline="-21367" dirty="0">
                <a:latin typeface="Arial"/>
                <a:cs typeface="Arial"/>
              </a:rPr>
              <a:t>GS</a:t>
            </a:r>
            <a:r>
              <a:rPr sz="2000" spc="5" dirty="0">
                <a:latin typeface="Arial"/>
                <a:cs typeface="Arial"/>
              </a:rPr>
              <a:t>&gt;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V</a:t>
            </a:r>
            <a:r>
              <a:rPr sz="1950" spc="7" baseline="-21367" dirty="0">
                <a:latin typeface="Arial"/>
                <a:cs typeface="Arial"/>
              </a:rPr>
              <a:t>T</a:t>
            </a:r>
            <a:endParaRPr sz="1950" baseline="-21367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3000" spc="-15" baseline="13888" dirty="0">
                <a:latin typeface="Arial"/>
                <a:cs typeface="Arial"/>
              </a:rPr>
              <a:t>V</a:t>
            </a:r>
            <a:r>
              <a:rPr sz="1300" spc="-10" dirty="0">
                <a:latin typeface="Arial"/>
                <a:cs typeface="Arial"/>
              </a:rPr>
              <a:t>in </a:t>
            </a:r>
            <a:r>
              <a:rPr sz="3000" spc="-22" baseline="13888" dirty="0">
                <a:latin typeface="Arial"/>
                <a:cs typeface="Arial"/>
              </a:rPr>
              <a:t>-V</a:t>
            </a:r>
            <a:r>
              <a:rPr sz="1300" spc="-15" dirty="0">
                <a:latin typeface="Arial"/>
                <a:cs typeface="Arial"/>
              </a:rPr>
              <a:t>out </a:t>
            </a:r>
            <a:r>
              <a:rPr sz="3000" spc="15" baseline="13888" dirty="0">
                <a:latin typeface="Arial"/>
                <a:cs typeface="Arial"/>
              </a:rPr>
              <a:t>=V</a:t>
            </a:r>
            <a:r>
              <a:rPr sz="1300" spc="10" dirty="0">
                <a:latin typeface="Arial"/>
                <a:cs typeface="Arial"/>
              </a:rPr>
              <a:t>GD</a:t>
            </a:r>
            <a:r>
              <a:rPr sz="3000" spc="15" baseline="13888" dirty="0">
                <a:latin typeface="Arial"/>
                <a:cs typeface="Arial"/>
              </a:rPr>
              <a:t>&lt;</a:t>
            </a:r>
            <a:r>
              <a:rPr sz="3000" spc="-600" baseline="13888" dirty="0">
                <a:latin typeface="Arial"/>
                <a:cs typeface="Arial"/>
              </a:rPr>
              <a:t> </a:t>
            </a:r>
            <a:r>
              <a:rPr sz="3000" spc="7" baseline="13888" dirty="0">
                <a:latin typeface="Arial"/>
                <a:cs typeface="Arial"/>
              </a:rPr>
              <a:t>V</a:t>
            </a:r>
            <a:r>
              <a:rPr sz="1300" spc="5" dirty="0"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68300" y="5327795"/>
            <a:ext cx="17549" cy="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68300" y="5336450"/>
            <a:ext cx="17549" cy="807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8300" y="5458147"/>
            <a:ext cx="347311" cy="546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98276" y="5188934"/>
            <a:ext cx="17335" cy="277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98276" y="5996463"/>
            <a:ext cx="17335" cy="269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94716" y="5458158"/>
            <a:ext cx="17335" cy="8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94716" y="5466850"/>
            <a:ext cx="17354" cy="538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16952" y="5753279"/>
            <a:ext cx="8667" cy="17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86680" y="5753279"/>
            <a:ext cx="416663" cy="173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8300" y="3851743"/>
            <a:ext cx="17549" cy="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68300" y="3860398"/>
            <a:ext cx="17549" cy="8075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68300" y="3981913"/>
            <a:ext cx="347311" cy="5469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98276" y="3712611"/>
            <a:ext cx="17335" cy="2780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98276" y="4520207"/>
            <a:ext cx="17335" cy="2692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94716" y="3981927"/>
            <a:ext cx="17335" cy="8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77790" y="3990618"/>
            <a:ext cx="234261" cy="5382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86680" y="4251137"/>
            <a:ext cx="8667" cy="173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86680" y="4251137"/>
            <a:ext cx="199775" cy="173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97005" y="5605712"/>
            <a:ext cx="17335" cy="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97005" y="5336476"/>
            <a:ext cx="17335" cy="2692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10340" y="5336465"/>
            <a:ext cx="8882" cy="173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19240" y="5336465"/>
            <a:ext cx="581539" cy="173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97005" y="5015269"/>
            <a:ext cx="17335" cy="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97005" y="5023938"/>
            <a:ext cx="17335" cy="2690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10340" y="5284516"/>
            <a:ext cx="8882" cy="17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19240" y="5284516"/>
            <a:ext cx="581539" cy="171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45921" y="6404585"/>
            <a:ext cx="17251" cy="173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50722" y="6404585"/>
            <a:ext cx="303788" cy="1738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93475" y="6326337"/>
            <a:ext cx="17343" cy="173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03169" y="6326337"/>
            <a:ext cx="598938" cy="173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40998" y="6248329"/>
            <a:ext cx="17343" cy="1738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55615" y="6248329"/>
            <a:ext cx="894082" cy="173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27032" y="5718499"/>
            <a:ext cx="17526" cy="173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84167" y="5718499"/>
            <a:ext cx="251781" cy="1738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48556" y="5666564"/>
            <a:ext cx="17373" cy="173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53865" y="5666563"/>
            <a:ext cx="503361" cy="173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70171" y="5614403"/>
            <a:ext cx="17343" cy="1739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32342" y="5614403"/>
            <a:ext cx="746485" cy="1739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06932" y="5015257"/>
            <a:ext cx="8667" cy="17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15619" y="4989158"/>
            <a:ext cx="1345661" cy="6084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72338" y="4754736"/>
            <a:ext cx="77967" cy="4950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86680" y="4259875"/>
            <a:ext cx="17335" cy="150209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48434" y="5006577"/>
            <a:ext cx="8882" cy="17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96435" y="4989158"/>
            <a:ext cx="633801" cy="6084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98510" y="3703920"/>
            <a:ext cx="8667" cy="173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07166" y="3703920"/>
            <a:ext cx="451603" cy="173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503549" y="3205259"/>
            <a:ext cx="312420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spc="30" baseline="11574" dirty="0">
                <a:latin typeface="Times New Roman"/>
                <a:cs typeface="Times New Roman"/>
              </a:rPr>
              <a:t>V</a:t>
            </a:r>
            <a:r>
              <a:rPr sz="950" b="1" spc="-10" dirty="0">
                <a:latin typeface="Times New Roman"/>
                <a:cs typeface="Times New Roman"/>
              </a:rPr>
              <a:t>DD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188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3958377" y="4664121"/>
            <a:ext cx="241935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spc="30" baseline="11574" dirty="0">
                <a:latin typeface="Times New Roman"/>
                <a:cs typeface="Times New Roman"/>
              </a:rPr>
              <a:t>V</a:t>
            </a:r>
            <a:r>
              <a:rPr sz="950" b="1" spc="5" dirty="0">
                <a:latin typeface="Times New Roman"/>
                <a:cs typeface="Times New Roman"/>
              </a:rPr>
              <a:t>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413493" y="4750834"/>
            <a:ext cx="309245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spc="30" baseline="16203" dirty="0">
                <a:latin typeface="Times New Roman"/>
                <a:cs typeface="Times New Roman"/>
              </a:rPr>
              <a:t>V</a:t>
            </a:r>
            <a:r>
              <a:rPr sz="950" b="1" dirty="0">
                <a:latin typeface="Times New Roman"/>
                <a:cs typeface="Times New Roman"/>
              </a:rPr>
              <a:t>o</a:t>
            </a:r>
            <a:r>
              <a:rPr sz="950" b="1" spc="15" dirty="0">
                <a:latin typeface="Times New Roman"/>
                <a:cs typeface="Times New Roman"/>
              </a:rPr>
              <a:t>u</a:t>
            </a:r>
            <a:r>
              <a:rPr sz="950" b="1" dirty="0">
                <a:latin typeface="Times New Roman"/>
                <a:cs typeface="Times New Roman"/>
              </a:rPr>
              <a:t>t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239923" y="5193723"/>
            <a:ext cx="219075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spc="20" dirty="0">
                <a:latin typeface="Times New Roman"/>
                <a:cs typeface="Times New Roman"/>
              </a:rPr>
              <a:t>C</a:t>
            </a:r>
            <a:r>
              <a:rPr sz="1425" b="1" baseline="-14619" dirty="0">
                <a:latin typeface="Times New Roman"/>
                <a:cs typeface="Times New Roman"/>
              </a:rPr>
              <a:t>L</a:t>
            </a:r>
            <a:endParaRPr sz="1425" baseline="-14619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055494" y="3583048"/>
            <a:ext cx="153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40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058633" y="3583048"/>
            <a:ext cx="11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3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873888" y="3956428"/>
            <a:ext cx="150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19608" y="4688210"/>
            <a:ext cx="150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689736" y="5053971"/>
            <a:ext cx="153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40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919608" y="5420052"/>
            <a:ext cx="11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3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441165" y="5420052"/>
            <a:ext cx="581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7055" algn="l"/>
              </a:tabLst>
            </a:pPr>
            <a:r>
              <a:rPr sz="16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31140" y="3773547"/>
            <a:ext cx="31540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204" dirty="0">
                <a:latin typeface="Arial"/>
                <a:cs typeface="Arial"/>
              </a:rPr>
              <a:t>Regions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operations  </a:t>
            </a:r>
            <a:r>
              <a:rPr sz="2800" spc="-175" dirty="0">
                <a:latin typeface="Arial"/>
                <a:cs typeface="Arial"/>
              </a:rPr>
              <a:t>For </a:t>
            </a:r>
            <a:r>
              <a:rPr sz="2800" spc="-240" dirty="0">
                <a:latin typeface="Arial"/>
                <a:cs typeface="Arial"/>
              </a:rPr>
              <a:t>nMOS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240" dirty="0">
                <a:latin typeface="Arial"/>
                <a:cs typeface="Arial"/>
              </a:rPr>
              <a:t>pMOS  </a:t>
            </a:r>
            <a:r>
              <a:rPr sz="2800" spc="-85" dirty="0">
                <a:latin typeface="Arial"/>
                <a:cs typeface="Arial"/>
              </a:rPr>
              <a:t>In </a:t>
            </a:r>
            <a:r>
              <a:rPr sz="2800" spc="-350" dirty="0">
                <a:latin typeface="Arial"/>
                <a:cs typeface="Arial"/>
              </a:rPr>
              <a:t>CMOS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inverter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367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073" y="239389"/>
            <a:ext cx="6212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40" dirty="0">
                <a:solidFill>
                  <a:srgbClr val="000000"/>
                </a:solidFill>
                <a:latin typeface="Arial"/>
                <a:cs typeface="Arial"/>
              </a:rPr>
              <a:t>Impact 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4400" b="0" spc="-340" dirty="0">
                <a:solidFill>
                  <a:srgbClr val="000000"/>
                </a:solidFill>
                <a:latin typeface="Arial"/>
                <a:cs typeface="Arial"/>
              </a:rPr>
              <a:t>Process</a:t>
            </a:r>
            <a:r>
              <a:rPr sz="4400" b="0" spc="-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Variation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3227" y="2914444"/>
            <a:ext cx="0" cy="1381125"/>
          </a:xfrm>
          <a:custGeom>
            <a:avLst/>
            <a:gdLst/>
            <a:ahLst/>
            <a:cxnLst/>
            <a:rect l="l" t="t" r="r" b="b"/>
            <a:pathLst>
              <a:path h="1381125">
                <a:moveTo>
                  <a:pt x="0" y="0"/>
                </a:moveTo>
                <a:lnTo>
                  <a:pt x="0" y="1381054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6694" y="43053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6694" y="34669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6694" y="319084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6694" y="291444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32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3227" y="4305310"/>
            <a:ext cx="3763010" cy="0"/>
          </a:xfrm>
          <a:custGeom>
            <a:avLst/>
            <a:gdLst/>
            <a:ahLst/>
            <a:cxnLst/>
            <a:rect l="l" t="t" r="r" b="b"/>
            <a:pathLst>
              <a:path w="3763009">
                <a:moveTo>
                  <a:pt x="0" y="0"/>
                </a:moveTo>
                <a:lnTo>
                  <a:pt x="3762464" y="0"/>
                </a:lnTo>
              </a:path>
            </a:pathLst>
          </a:custGeom>
          <a:ln w="9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3227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5771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8388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0098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2593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15180" y="43148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911"/>
                </a:moveTo>
                <a:lnTo>
                  <a:pt x="0" y="0"/>
                </a:lnTo>
              </a:path>
            </a:pathLst>
          </a:custGeom>
          <a:ln w="9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8476" y="2900268"/>
            <a:ext cx="381000" cy="19050"/>
          </a:xfrm>
          <a:custGeom>
            <a:avLst/>
            <a:gdLst/>
            <a:ahLst/>
            <a:cxnLst/>
            <a:rect l="l" t="t" r="r" b="b"/>
            <a:pathLst>
              <a:path w="381000" h="19050">
                <a:moveTo>
                  <a:pt x="0" y="18974"/>
                </a:moveTo>
                <a:lnTo>
                  <a:pt x="380863" y="18974"/>
                </a:lnTo>
                <a:lnTo>
                  <a:pt x="380863" y="0"/>
                </a:lnTo>
                <a:lnTo>
                  <a:pt x="0" y="0"/>
                </a:lnTo>
                <a:lnTo>
                  <a:pt x="0" y="1897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9340" y="2909755"/>
            <a:ext cx="372110" cy="9525"/>
          </a:xfrm>
          <a:custGeom>
            <a:avLst/>
            <a:gdLst/>
            <a:ahLst/>
            <a:cxnLst/>
            <a:rect l="l" t="t" r="r" b="b"/>
            <a:pathLst>
              <a:path w="372110" h="9525">
                <a:moveTo>
                  <a:pt x="0" y="0"/>
                </a:moveTo>
                <a:lnTo>
                  <a:pt x="371610" y="9500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90950" y="2919255"/>
            <a:ext cx="381635" cy="19685"/>
          </a:xfrm>
          <a:custGeom>
            <a:avLst/>
            <a:gdLst/>
            <a:ahLst/>
            <a:cxnLst/>
            <a:rect l="l" t="t" r="r" b="b"/>
            <a:pathLst>
              <a:path w="381635" h="19685">
                <a:moveTo>
                  <a:pt x="0" y="0"/>
                </a:moveTo>
                <a:lnTo>
                  <a:pt x="190503" y="0"/>
                </a:lnTo>
                <a:lnTo>
                  <a:pt x="285938" y="9470"/>
                </a:lnTo>
                <a:lnTo>
                  <a:pt x="381007" y="19214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1957" y="2938470"/>
            <a:ext cx="372110" cy="114300"/>
          </a:xfrm>
          <a:custGeom>
            <a:avLst/>
            <a:gdLst/>
            <a:ahLst/>
            <a:cxnLst/>
            <a:rect l="l" t="t" r="r" b="b"/>
            <a:pathLst>
              <a:path w="372110" h="114300">
                <a:moveTo>
                  <a:pt x="0" y="0"/>
                </a:moveTo>
                <a:lnTo>
                  <a:pt x="95282" y="9500"/>
                </a:lnTo>
                <a:lnTo>
                  <a:pt x="180862" y="28471"/>
                </a:lnTo>
                <a:lnTo>
                  <a:pt x="228763" y="37971"/>
                </a:lnTo>
                <a:lnTo>
                  <a:pt x="276297" y="56942"/>
                </a:lnTo>
                <a:lnTo>
                  <a:pt x="323801" y="75912"/>
                </a:lnTo>
                <a:lnTo>
                  <a:pt x="371610" y="114219"/>
                </a:lnTo>
              </a:path>
            </a:pathLst>
          </a:custGeom>
          <a:ln w="189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568" y="3052689"/>
            <a:ext cx="381000" cy="552450"/>
          </a:xfrm>
          <a:custGeom>
            <a:avLst/>
            <a:gdLst/>
            <a:ahLst/>
            <a:cxnLst/>
            <a:rect l="l" t="t" r="r" b="b"/>
            <a:pathLst>
              <a:path w="381000" h="552450">
                <a:moveTo>
                  <a:pt x="0" y="0"/>
                </a:moveTo>
                <a:lnTo>
                  <a:pt x="47534" y="47715"/>
                </a:lnTo>
                <a:lnTo>
                  <a:pt x="95038" y="104627"/>
                </a:lnTo>
                <a:lnTo>
                  <a:pt x="142572" y="171404"/>
                </a:lnTo>
                <a:lnTo>
                  <a:pt x="190473" y="247560"/>
                </a:lnTo>
                <a:lnTo>
                  <a:pt x="285541" y="399994"/>
                </a:lnTo>
                <a:lnTo>
                  <a:pt x="380854" y="552429"/>
                </a:lnTo>
              </a:path>
            </a:pathLst>
          </a:custGeom>
          <a:ln w="189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24422" y="3605118"/>
            <a:ext cx="381000" cy="553085"/>
          </a:xfrm>
          <a:custGeom>
            <a:avLst/>
            <a:gdLst/>
            <a:ahLst/>
            <a:cxnLst/>
            <a:rect l="l" t="t" r="r" b="b"/>
            <a:pathLst>
              <a:path w="381000" h="553085">
                <a:moveTo>
                  <a:pt x="0" y="0"/>
                </a:moveTo>
                <a:lnTo>
                  <a:pt x="95434" y="152464"/>
                </a:lnTo>
                <a:lnTo>
                  <a:pt x="190503" y="304892"/>
                </a:lnTo>
                <a:lnTo>
                  <a:pt x="238282" y="381106"/>
                </a:lnTo>
                <a:lnTo>
                  <a:pt x="285816" y="447518"/>
                </a:lnTo>
                <a:lnTo>
                  <a:pt x="333350" y="504753"/>
                </a:lnTo>
                <a:lnTo>
                  <a:pt x="380885" y="552508"/>
                </a:lnTo>
              </a:path>
            </a:pathLst>
          </a:custGeom>
          <a:ln w="189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5308" y="4157626"/>
            <a:ext cx="372110" cy="114300"/>
          </a:xfrm>
          <a:custGeom>
            <a:avLst/>
            <a:gdLst/>
            <a:ahLst/>
            <a:cxnLst/>
            <a:rect l="l" t="t" r="r" b="b"/>
            <a:pathLst>
              <a:path w="372110" h="114300">
                <a:moveTo>
                  <a:pt x="0" y="0"/>
                </a:moveTo>
                <a:lnTo>
                  <a:pt x="47869" y="37944"/>
                </a:lnTo>
                <a:lnTo>
                  <a:pt x="95404" y="57234"/>
                </a:lnTo>
                <a:lnTo>
                  <a:pt x="142938" y="76210"/>
                </a:lnTo>
                <a:lnTo>
                  <a:pt x="181228" y="85702"/>
                </a:lnTo>
                <a:lnTo>
                  <a:pt x="276297" y="104666"/>
                </a:lnTo>
                <a:lnTo>
                  <a:pt x="371579" y="114158"/>
                </a:lnTo>
              </a:path>
            </a:pathLst>
          </a:custGeom>
          <a:ln w="189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6887" y="4271784"/>
            <a:ext cx="381635" cy="19050"/>
          </a:xfrm>
          <a:custGeom>
            <a:avLst/>
            <a:gdLst/>
            <a:ahLst/>
            <a:cxnLst/>
            <a:rect l="l" t="t" r="r" b="b"/>
            <a:pathLst>
              <a:path w="381635" h="19050">
                <a:moveTo>
                  <a:pt x="0" y="0"/>
                </a:moveTo>
                <a:lnTo>
                  <a:pt x="95068" y="9488"/>
                </a:lnTo>
                <a:lnTo>
                  <a:pt x="190503" y="18976"/>
                </a:lnTo>
                <a:lnTo>
                  <a:pt x="381007" y="18976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57895" y="4290760"/>
            <a:ext cx="372110" cy="10160"/>
          </a:xfrm>
          <a:custGeom>
            <a:avLst/>
            <a:gdLst/>
            <a:ahLst/>
            <a:cxnLst/>
            <a:rect l="l" t="t" r="r" b="b"/>
            <a:pathLst>
              <a:path w="372110" h="10160">
                <a:moveTo>
                  <a:pt x="0" y="0"/>
                </a:moveTo>
                <a:lnTo>
                  <a:pt x="371610" y="9798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29505" y="430055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854" y="0"/>
                </a:lnTo>
              </a:path>
            </a:pathLst>
          </a:custGeom>
          <a:ln w="18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8476" y="2900268"/>
            <a:ext cx="381000" cy="19050"/>
          </a:xfrm>
          <a:custGeom>
            <a:avLst/>
            <a:gdLst/>
            <a:ahLst/>
            <a:cxnLst/>
            <a:rect l="l" t="t" r="r" b="b"/>
            <a:pathLst>
              <a:path w="381000" h="19050">
                <a:moveTo>
                  <a:pt x="0" y="18974"/>
                </a:moveTo>
                <a:lnTo>
                  <a:pt x="380863" y="18974"/>
                </a:lnTo>
                <a:lnTo>
                  <a:pt x="380863" y="0"/>
                </a:lnTo>
                <a:lnTo>
                  <a:pt x="0" y="0"/>
                </a:lnTo>
                <a:lnTo>
                  <a:pt x="0" y="1897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19340" y="2909755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610" y="0"/>
                </a:lnTo>
              </a:path>
            </a:pathLst>
          </a:custGeom>
          <a:ln w="18974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0950" y="2909755"/>
            <a:ext cx="381635" cy="9525"/>
          </a:xfrm>
          <a:custGeom>
            <a:avLst/>
            <a:gdLst/>
            <a:ahLst/>
            <a:cxnLst/>
            <a:rect l="l" t="t" r="r" b="b"/>
            <a:pathLst>
              <a:path w="381635" h="9525">
                <a:moveTo>
                  <a:pt x="0" y="0"/>
                </a:moveTo>
                <a:lnTo>
                  <a:pt x="190503" y="0"/>
                </a:lnTo>
                <a:lnTo>
                  <a:pt x="381007" y="9500"/>
                </a:lnTo>
              </a:path>
            </a:pathLst>
          </a:custGeom>
          <a:ln w="18974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71957" y="2919255"/>
            <a:ext cx="372110" cy="19685"/>
          </a:xfrm>
          <a:custGeom>
            <a:avLst/>
            <a:gdLst/>
            <a:ahLst/>
            <a:cxnLst/>
            <a:rect l="l" t="t" r="r" b="b"/>
            <a:pathLst>
              <a:path w="372110" h="19685">
                <a:moveTo>
                  <a:pt x="0" y="0"/>
                </a:moveTo>
                <a:lnTo>
                  <a:pt x="180862" y="0"/>
                </a:lnTo>
                <a:lnTo>
                  <a:pt x="276297" y="9470"/>
                </a:lnTo>
                <a:lnTo>
                  <a:pt x="371610" y="19214"/>
                </a:lnTo>
              </a:path>
            </a:pathLst>
          </a:custGeom>
          <a:ln w="18974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3568" y="2938470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0" y="0"/>
                </a:moveTo>
                <a:lnTo>
                  <a:pt x="95038" y="9500"/>
                </a:lnTo>
                <a:lnTo>
                  <a:pt x="190473" y="28471"/>
                </a:lnTo>
                <a:lnTo>
                  <a:pt x="238007" y="37971"/>
                </a:lnTo>
                <a:lnTo>
                  <a:pt x="285541" y="56942"/>
                </a:lnTo>
                <a:lnTo>
                  <a:pt x="333320" y="75912"/>
                </a:lnTo>
                <a:lnTo>
                  <a:pt x="380854" y="114219"/>
                </a:lnTo>
              </a:path>
            </a:pathLst>
          </a:custGeom>
          <a:ln w="18977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24422" y="3052689"/>
            <a:ext cx="381000" cy="552450"/>
          </a:xfrm>
          <a:custGeom>
            <a:avLst/>
            <a:gdLst/>
            <a:ahLst/>
            <a:cxnLst/>
            <a:rect l="l" t="t" r="r" b="b"/>
            <a:pathLst>
              <a:path w="381000" h="552450">
                <a:moveTo>
                  <a:pt x="0" y="0"/>
                </a:moveTo>
                <a:lnTo>
                  <a:pt x="47534" y="47715"/>
                </a:lnTo>
                <a:lnTo>
                  <a:pt x="95434" y="104627"/>
                </a:lnTo>
                <a:lnTo>
                  <a:pt x="142969" y="171404"/>
                </a:lnTo>
                <a:lnTo>
                  <a:pt x="190503" y="247560"/>
                </a:lnTo>
                <a:lnTo>
                  <a:pt x="285816" y="399994"/>
                </a:lnTo>
                <a:lnTo>
                  <a:pt x="380885" y="552429"/>
                </a:lnTo>
              </a:path>
            </a:pathLst>
          </a:custGeom>
          <a:ln w="189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5308" y="3605118"/>
            <a:ext cx="372110" cy="553085"/>
          </a:xfrm>
          <a:custGeom>
            <a:avLst/>
            <a:gdLst/>
            <a:ahLst/>
            <a:cxnLst/>
            <a:rect l="l" t="t" r="r" b="b"/>
            <a:pathLst>
              <a:path w="372110" h="553085">
                <a:moveTo>
                  <a:pt x="0" y="0"/>
                </a:moveTo>
                <a:lnTo>
                  <a:pt x="95404" y="152464"/>
                </a:lnTo>
                <a:lnTo>
                  <a:pt x="181228" y="304892"/>
                </a:lnTo>
                <a:lnTo>
                  <a:pt x="228763" y="381106"/>
                </a:lnTo>
                <a:lnTo>
                  <a:pt x="276297" y="447518"/>
                </a:lnTo>
                <a:lnTo>
                  <a:pt x="323801" y="504753"/>
                </a:lnTo>
                <a:lnTo>
                  <a:pt x="371579" y="552508"/>
                </a:lnTo>
              </a:path>
            </a:pathLst>
          </a:custGeom>
          <a:ln w="189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76887" y="4157626"/>
            <a:ext cx="381635" cy="114300"/>
          </a:xfrm>
          <a:custGeom>
            <a:avLst/>
            <a:gdLst/>
            <a:ahLst/>
            <a:cxnLst/>
            <a:rect l="l" t="t" r="r" b="b"/>
            <a:pathLst>
              <a:path w="381635" h="114300">
                <a:moveTo>
                  <a:pt x="0" y="0"/>
                </a:moveTo>
                <a:lnTo>
                  <a:pt x="47534" y="37944"/>
                </a:lnTo>
                <a:lnTo>
                  <a:pt x="95068" y="57234"/>
                </a:lnTo>
                <a:lnTo>
                  <a:pt x="142969" y="76210"/>
                </a:lnTo>
                <a:lnTo>
                  <a:pt x="190503" y="85702"/>
                </a:lnTo>
                <a:lnTo>
                  <a:pt x="285938" y="104666"/>
                </a:lnTo>
                <a:lnTo>
                  <a:pt x="381007" y="114158"/>
                </a:lnTo>
              </a:path>
            </a:pathLst>
          </a:custGeom>
          <a:ln w="18977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57895" y="4271784"/>
            <a:ext cx="372110" cy="19050"/>
          </a:xfrm>
          <a:custGeom>
            <a:avLst/>
            <a:gdLst/>
            <a:ahLst/>
            <a:cxnLst/>
            <a:rect l="l" t="t" r="r" b="b"/>
            <a:pathLst>
              <a:path w="372110" h="19050">
                <a:moveTo>
                  <a:pt x="0" y="0"/>
                </a:moveTo>
                <a:lnTo>
                  <a:pt x="95312" y="9488"/>
                </a:lnTo>
                <a:lnTo>
                  <a:pt x="180862" y="18976"/>
                </a:lnTo>
                <a:lnTo>
                  <a:pt x="371610" y="18976"/>
                </a:lnTo>
              </a:path>
            </a:pathLst>
          </a:custGeom>
          <a:ln w="18974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29505" y="4290760"/>
            <a:ext cx="381000" cy="10160"/>
          </a:xfrm>
          <a:custGeom>
            <a:avLst/>
            <a:gdLst/>
            <a:ahLst/>
            <a:cxnLst/>
            <a:rect l="l" t="t" r="r" b="b"/>
            <a:pathLst>
              <a:path w="381000" h="10160">
                <a:moveTo>
                  <a:pt x="0" y="0"/>
                </a:moveTo>
                <a:lnTo>
                  <a:pt x="380854" y="9798"/>
                </a:lnTo>
              </a:path>
            </a:pathLst>
          </a:custGeom>
          <a:ln w="18974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38476" y="2909755"/>
            <a:ext cx="381000" cy="9525"/>
          </a:xfrm>
          <a:custGeom>
            <a:avLst/>
            <a:gdLst/>
            <a:ahLst/>
            <a:cxnLst/>
            <a:rect l="l" t="t" r="r" b="b"/>
            <a:pathLst>
              <a:path w="381000" h="9525">
                <a:moveTo>
                  <a:pt x="0" y="0"/>
                </a:moveTo>
                <a:lnTo>
                  <a:pt x="380863" y="9500"/>
                </a:lnTo>
              </a:path>
            </a:pathLst>
          </a:custGeom>
          <a:ln w="189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19340" y="2919255"/>
            <a:ext cx="372110" cy="19685"/>
          </a:xfrm>
          <a:custGeom>
            <a:avLst/>
            <a:gdLst/>
            <a:ahLst/>
            <a:cxnLst/>
            <a:rect l="l" t="t" r="r" b="b"/>
            <a:pathLst>
              <a:path w="372110" h="19685">
                <a:moveTo>
                  <a:pt x="0" y="0"/>
                </a:moveTo>
                <a:lnTo>
                  <a:pt x="181228" y="0"/>
                </a:lnTo>
                <a:lnTo>
                  <a:pt x="276297" y="9470"/>
                </a:lnTo>
                <a:lnTo>
                  <a:pt x="371610" y="19214"/>
                </a:lnTo>
              </a:path>
            </a:pathLst>
          </a:custGeom>
          <a:ln w="189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0950" y="2938470"/>
            <a:ext cx="381635" cy="114300"/>
          </a:xfrm>
          <a:custGeom>
            <a:avLst/>
            <a:gdLst/>
            <a:ahLst/>
            <a:cxnLst/>
            <a:rect l="l" t="t" r="r" b="b"/>
            <a:pathLst>
              <a:path w="381635" h="114300">
                <a:moveTo>
                  <a:pt x="0" y="0"/>
                </a:moveTo>
                <a:lnTo>
                  <a:pt x="95068" y="9500"/>
                </a:lnTo>
                <a:lnTo>
                  <a:pt x="190503" y="28471"/>
                </a:lnTo>
                <a:lnTo>
                  <a:pt x="238038" y="37971"/>
                </a:lnTo>
                <a:lnTo>
                  <a:pt x="285938" y="56942"/>
                </a:lnTo>
                <a:lnTo>
                  <a:pt x="333472" y="75912"/>
                </a:lnTo>
                <a:lnTo>
                  <a:pt x="381007" y="114219"/>
                </a:lnTo>
              </a:path>
            </a:pathLst>
          </a:custGeom>
          <a:ln w="18977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71957" y="3052689"/>
            <a:ext cx="372110" cy="552450"/>
          </a:xfrm>
          <a:custGeom>
            <a:avLst/>
            <a:gdLst/>
            <a:ahLst/>
            <a:cxnLst/>
            <a:rect l="l" t="t" r="r" b="b"/>
            <a:pathLst>
              <a:path w="372110" h="552450">
                <a:moveTo>
                  <a:pt x="0" y="0"/>
                </a:moveTo>
                <a:lnTo>
                  <a:pt x="47503" y="47715"/>
                </a:lnTo>
                <a:lnTo>
                  <a:pt x="95282" y="104627"/>
                </a:lnTo>
                <a:lnTo>
                  <a:pt x="142816" y="171404"/>
                </a:lnTo>
                <a:lnTo>
                  <a:pt x="180862" y="247560"/>
                </a:lnTo>
                <a:lnTo>
                  <a:pt x="276297" y="399994"/>
                </a:lnTo>
                <a:lnTo>
                  <a:pt x="371610" y="552429"/>
                </a:lnTo>
              </a:path>
            </a:pathLst>
          </a:custGeom>
          <a:ln w="189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43568" y="3605118"/>
            <a:ext cx="381000" cy="553085"/>
          </a:xfrm>
          <a:custGeom>
            <a:avLst/>
            <a:gdLst/>
            <a:ahLst/>
            <a:cxnLst/>
            <a:rect l="l" t="t" r="r" b="b"/>
            <a:pathLst>
              <a:path w="381000" h="553085">
                <a:moveTo>
                  <a:pt x="0" y="0"/>
                </a:moveTo>
                <a:lnTo>
                  <a:pt x="95038" y="152464"/>
                </a:lnTo>
                <a:lnTo>
                  <a:pt x="190473" y="304892"/>
                </a:lnTo>
                <a:lnTo>
                  <a:pt x="238007" y="381106"/>
                </a:lnTo>
                <a:lnTo>
                  <a:pt x="285541" y="447518"/>
                </a:lnTo>
                <a:lnTo>
                  <a:pt x="333320" y="504753"/>
                </a:lnTo>
                <a:lnTo>
                  <a:pt x="380854" y="552508"/>
                </a:lnTo>
              </a:path>
            </a:pathLst>
          </a:custGeom>
          <a:ln w="189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24422" y="4157626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0" y="0"/>
                </a:moveTo>
                <a:lnTo>
                  <a:pt x="47534" y="37944"/>
                </a:lnTo>
                <a:lnTo>
                  <a:pt x="95434" y="57234"/>
                </a:lnTo>
                <a:lnTo>
                  <a:pt x="142969" y="76210"/>
                </a:lnTo>
                <a:lnTo>
                  <a:pt x="190503" y="85702"/>
                </a:lnTo>
                <a:lnTo>
                  <a:pt x="285816" y="104666"/>
                </a:lnTo>
                <a:lnTo>
                  <a:pt x="380885" y="114158"/>
                </a:lnTo>
              </a:path>
            </a:pathLst>
          </a:custGeom>
          <a:ln w="18977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05308" y="4271784"/>
            <a:ext cx="372110" cy="19050"/>
          </a:xfrm>
          <a:custGeom>
            <a:avLst/>
            <a:gdLst/>
            <a:ahLst/>
            <a:cxnLst/>
            <a:rect l="l" t="t" r="r" b="b"/>
            <a:pathLst>
              <a:path w="372110" h="19050">
                <a:moveTo>
                  <a:pt x="0" y="0"/>
                </a:moveTo>
                <a:lnTo>
                  <a:pt x="95404" y="9488"/>
                </a:lnTo>
                <a:lnTo>
                  <a:pt x="181228" y="18976"/>
                </a:lnTo>
                <a:lnTo>
                  <a:pt x="371579" y="18976"/>
                </a:lnTo>
              </a:path>
            </a:pathLst>
          </a:custGeom>
          <a:ln w="189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76887" y="4290760"/>
            <a:ext cx="381635" cy="10160"/>
          </a:xfrm>
          <a:custGeom>
            <a:avLst/>
            <a:gdLst/>
            <a:ahLst/>
            <a:cxnLst/>
            <a:rect l="l" t="t" r="r" b="b"/>
            <a:pathLst>
              <a:path w="381635" h="10160">
                <a:moveTo>
                  <a:pt x="0" y="0"/>
                </a:moveTo>
                <a:lnTo>
                  <a:pt x="190503" y="9798"/>
                </a:lnTo>
                <a:lnTo>
                  <a:pt x="381007" y="9798"/>
                </a:lnTo>
              </a:path>
            </a:pathLst>
          </a:custGeom>
          <a:ln w="189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57895" y="4300559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610" y="0"/>
                </a:lnTo>
              </a:path>
            </a:pathLst>
          </a:custGeom>
          <a:ln w="189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378037" y="2744579"/>
            <a:ext cx="311785" cy="85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latin typeface="Trebuchet MS"/>
                <a:cs typeface="Trebuchet MS"/>
              </a:rPr>
              <a:t>2.5</a:t>
            </a:r>
            <a:endParaRPr sz="1800">
              <a:latin typeface="Trebuchet MS"/>
              <a:cs typeface="Trebuchet MS"/>
            </a:endParaRPr>
          </a:p>
          <a:p>
            <a:pPr marL="183515">
              <a:lnSpc>
                <a:spcPct val="100000"/>
              </a:lnSpc>
              <a:spcBef>
                <a:spcPts val="15"/>
              </a:spcBef>
            </a:pPr>
            <a:r>
              <a:rPr sz="1800" b="1" spc="-155" dirty="0"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180" dirty="0">
                <a:latin typeface="Trebuchet MS"/>
                <a:cs typeface="Trebuchet MS"/>
              </a:rPr>
              <a:t>1.5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68729" y="4459271"/>
            <a:ext cx="978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815" algn="l"/>
              </a:tabLst>
            </a:pPr>
            <a:r>
              <a:rPr sz="1800" b="1" spc="-155" dirty="0">
                <a:latin typeface="Trebuchet MS"/>
                <a:cs typeface="Trebuchet MS"/>
              </a:rPr>
              <a:t>0</a:t>
            </a:r>
            <a:r>
              <a:rPr sz="1800" spc="-155" dirty="0">
                <a:latin typeface="Times New Roman"/>
                <a:cs typeface="Times New Roman"/>
              </a:rPr>
              <a:t>	</a:t>
            </a:r>
            <a:r>
              <a:rPr sz="1800" b="1" spc="-180" dirty="0">
                <a:latin typeface="Trebuchet MS"/>
                <a:cs typeface="Trebuchet MS"/>
              </a:rPr>
              <a:t>0.5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73544" y="4459271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49973" y="4459271"/>
            <a:ext cx="311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latin typeface="Trebuchet MS"/>
                <a:cs typeface="Trebuchet MS"/>
              </a:rPr>
              <a:t>1.5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88123" y="4459271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54658" y="4459271"/>
            <a:ext cx="311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latin typeface="Trebuchet MS"/>
                <a:cs typeface="Trebuchet MS"/>
              </a:rPr>
              <a:t>2.5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59910" y="3011584"/>
            <a:ext cx="323215" cy="41783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0" spc="-172" baseline="13888" dirty="0">
                <a:latin typeface="Arial"/>
                <a:cs typeface="Arial"/>
              </a:rPr>
              <a:t>V</a:t>
            </a:r>
            <a:r>
              <a:rPr sz="1300" dirty="0">
                <a:latin typeface="Arial"/>
                <a:cs typeface="Arial"/>
              </a:rPr>
              <a:t>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59910" y="2603700"/>
            <a:ext cx="280035" cy="365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sz="2000" dirty="0">
                <a:latin typeface="Arial"/>
                <a:cs typeface="Arial"/>
              </a:rPr>
              <a:t>(V)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13633" y="3304410"/>
            <a:ext cx="8616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C0504D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C0504D"/>
                </a:solidFill>
                <a:latin typeface="Arial"/>
                <a:cs typeface="Arial"/>
              </a:rPr>
              <a:t>mi</a:t>
            </a:r>
            <a:r>
              <a:rPr sz="1800" spc="-15" dirty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C0504D"/>
                </a:solidFill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724400" y="33909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0580" y="47609"/>
                </a:lnTo>
                <a:lnTo>
                  <a:pt x="546110" y="47609"/>
                </a:lnTo>
                <a:lnTo>
                  <a:pt x="546110" y="28559"/>
                </a:lnTo>
                <a:lnTo>
                  <a:pt x="590519" y="28559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28559"/>
                </a:moveTo>
                <a:lnTo>
                  <a:pt x="0" y="28559"/>
                </a:lnTo>
                <a:lnTo>
                  <a:pt x="0" y="47609"/>
                </a:lnTo>
                <a:lnTo>
                  <a:pt x="533400" y="47609"/>
                </a:lnTo>
                <a:lnTo>
                  <a:pt x="533400" y="28559"/>
                </a:lnTo>
                <a:close/>
              </a:path>
              <a:path w="609600" h="76200">
                <a:moveTo>
                  <a:pt x="590519" y="28559"/>
                </a:moveTo>
                <a:lnTo>
                  <a:pt x="546110" y="28559"/>
                </a:lnTo>
                <a:lnTo>
                  <a:pt x="546110" y="47609"/>
                </a:lnTo>
                <a:lnTo>
                  <a:pt x="590580" y="47609"/>
                </a:lnTo>
                <a:lnTo>
                  <a:pt x="609600" y="38100"/>
                </a:lnTo>
                <a:lnTo>
                  <a:pt x="590519" y="2855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89833" y="2389755"/>
            <a:ext cx="1320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6500"/>
                </a:solidFill>
                <a:latin typeface="Arial"/>
                <a:cs typeface="Arial"/>
              </a:rPr>
              <a:t>Good</a:t>
            </a:r>
            <a:r>
              <a:rPr sz="1800" spc="-9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6500"/>
                </a:solidFill>
                <a:latin typeface="Arial"/>
                <a:cs typeface="Arial"/>
              </a:rPr>
              <a:t>PMOS  </a:t>
            </a:r>
            <a:r>
              <a:rPr sz="1800" spc="-5" dirty="0">
                <a:solidFill>
                  <a:srgbClr val="FF6500"/>
                </a:solidFill>
                <a:latin typeface="Arial"/>
                <a:cs typeface="Arial"/>
              </a:rPr>
              <a:t>Bad</a:t>
            </a:r>
            <a:r>
              <a:rPr sz="1800" spc="-3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6500"/>
                </a:solidFill>
                <a:latin typeface="Arial"/>
                <a:cs typeface="Arial"/>
              </a:rPr>
              <a:t>NMOS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00600" y="2628899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0580" y="47609"/>
                </a:lnTo>
                <a:lnTo>
                  <a:pt x="546110" y="47609"/>
                </a:lnTo>
                <a:lnTo>
                  <a:pt x="546110" y="28559"/>
                </a:lnTo>
                <a:lnTo>
                  <a:pt x="590519" y="28559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28559"/>
                </a:moveTo>
                <a:lnTo>
                  <a:pt x="0" y="28559"/>
                </a:lnTo>
                <a:lnTo>
                  <a:pt x="0" y="47609"/>
                </a:lnTo>
                <a:lnTo>
                  <a:pt x="533400" y="47609"/>
                </a:lnTo>
                <a:lnTo>
                  <a:pt x="533400" y="28559"/>
                </a:lnTo>
                <a:close/>
              </a:path>
              <a:path w="609600" h="76200">
                <a:moveTo>
                  <a:pt x="590519" y="28559"/>
                </a:moveTo>
                <a:lnTo>
                  <a:pt x="546110" y="28559"/>
                </a:lnTo>
                <a:lnTo>
                  <a:pt x="546110" y="47609"/>
                </a:lnTo>
                <a:lnTo>
                  <a:pt x="590580" y="47609"/>
                </a:lnTo>
                <a:lnTo>
                  <a:pt x="609600" y="38100"/>
                </a:lnTo>
                <a:lnTo>
                  <a:pt x="590519" y="28559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378037" y="3609168"/>
            <a:ext cx="162560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sz="2700" b="1" spc="-44" baseline="6172" dirty="0">
                <a:latin typeface="Trebuchet MS"/>
                <a:cs typeface="Trebuchet MS"/>
              </a:rPr>
              <a:t>1</a:t>
            </a:r>
            <a:r>
              <a:rPr sz="1800" spc="-30" dirty="0">
                <a:solidFill>
                  <a:srgbClr val="007F00"/>
                </a:solidFill>
                <a:latin typeface="Arial"/>
                <a:cs typeface="Arial"/>
              </a:rPr>
              <a:t>Bad </a:t>
            </a:r>
            <a:r>
              <a:rPr sz="1800" dirty="0">
                <a:solidFill>
                  <a:srgbClr val="007F00"/>
                </a:solidFill>
                <a:latin typeface="Arial"/>
                <a:cs typeface="Arial"/>
              </a:rPr>
              <a:t>PMOS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70"/>
              </a:lnSpc>
            </a:pPr>
            <a:r>
              <a:rPr sz="2700" b="1" spc="-112" baseline="6172" dirty="0">
                <a:latin typeface="Trebuchet MS"/>
                <a:cs typeface="Trebuchet MS"/>
              </a:rPr>
              <a:t>0.5</a:t>
            </a:r>
            <a:r>
              <a:rPr sz="1800" spc="-75" dirty="0">
                <a:solidFill>
                  <a:srgbClr val="007F00"/>
                </a:solidFill>
                <a:latin typeface="Arial"/>
                <a:cs typeface="Arial"/>
              </a:rPr>
              <a:t>Good</a:t>
            </a:r>
            <a:r>
              <a:rPr sz="1800" spc="-5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F00"/>
                </a:solidFill>
                <a:latin typeface="Arial"/>
                <a:cs typeface="Arial"/>
              </a:rPr>
              <a:t>NMOS</a:t>
            </a:r>
            <a:endParaRPr sz="1800">
              <a:latin typeface="Arial"/>
              <a:cs typeface="Arial"/>
            </a:endParaRPr>
          </a:p>
          <a:p>
            <a:pPr marL="183515">
              <a:lnSpc>
                <a:spcPts val="2070"/>
              </a:lnSpc>
            </a:pPr>
            <a:r>
              <a:rPr sz="1800" b="1" spc="-155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810000" y="37719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489" y="47625"/>
                </a:lnTo>
                <a:lnTo>
                  <a:pt x="63489" y="28559"/>
                </a:lnTo>
                <a:lnTo>
                  <a:pt x="76200" y="28559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28559"/>
                </a:moveTo>
                <a:lnTo>
                  <a:pt x="63489" y="28559"/>
                </a:lnTo>
                <a:lnTo>
                  <a:pt x="63489" y="47625"/>
                </a:lnTo>
                <a:lnTo>
                  <a:pt x="76200" y="47625"/>
                </a:lnTo>
                <a:lnTo>
                  <a:pt x="76200" y="28559"/>
                </a:lnTo>
                <a:close/>
              </a:path>
              <a:path w="609600" h="76200">
                <a:moveTo>
                  <a:pt x="609600" y="28559"/>
                </a:moveTo>
                <a:lnTo>
                  <a:pt x="76200" y="28559"/>
                </a:lnTo>
                <a:lnTo>
                  <a:pt x="76200" y="47625"/>
                </a:lnTo>
                <a:lnTo>
                  <a:pt x="609600" y="47625"/>
                </a:lnTo>
                <a:lnTo>
                  <a:pt x="609600" y="28559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17250" y="4903468"/>
            <a:ext cx="698182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V</a:t>
            </a:r>
            <a:r>
              <a:rPr sz="1950" spc="-15" baseline="-21367" dirty="0">
                <a:latin typeface="Arial"/>
                <a:cs typeface="Arial"/>
              </a:rPr>
              <a:t>in</a:t>
            </a:r>
            <a:r>
              <a:rPr sz="1950" spc="157" baseline="-2136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Clr>
                <a:srgbClr val="4F80BC"/>
              </a:buClr>
              <a:buSzPct val="85000"/>
              <a:buFont typeface="Wingdings"/>
              <a:buChar char="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Pprocess variations (mostly) cause a shift in the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switching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threshold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189</a:t>
            </a:r>
          </a:p>
        </p:txBody>
      </p:sp>
    </p:spTree>
    <p:extLst>
      <p:ext uri="{BB962C8B-B14F-4D97-AF65-F5344CB8AC3E}">
        <p14:creationId xmlns:p14="http://schemas.microsoft.com/office/powerpoint/2010/main" val="3502348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468" y="461589"/>
            <a:ext cx="3211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95" dirty="0">
                <a:solidFill>
                  <a:srgbClr val="000000"/>
                </a:solidFill>
                <a:latin typeface="Arial"/>
                <a:cs typeface="Arial"/>
              </a:rPr>
              <a:t>Inverter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534909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5" dirty="0">
                <a:latin typeface="Arial"/>
                <a:cs typeface="Arial"/>
              </a:rPr>
              <a:t>Look </a:t>
            </a:r>
            <a:r>
              <a:rPr sz="3200" spc="-45" dirty="0">
                <a:latin typeface="Arial"/>
                <a:cs typeface="Arial"/>
              </a:rPr>
              <a:t>at </a:t>
            </a:r>
            <a:r>
              <a:rPr sz="3200" spc="-110" dirty="0">
                <a:latin typeface="Arial"/>
                <a:cs typeface="Arial"/>
              </a:rPr>
              <a:t>why </a:t>
            </a:r>
            <a:r>
              <a:rPr sz="3200" spc="-50" dirty="0">
                <a:latin typeface="Arial"/>
                <a:cs typeface="Arial"/>
              </a:rPr>
              <a:t>our </a:t>
            </a:r>
            <a:r>
              <a:rPr sz="3200" spc="-305" dirty="0">
                <a:latin typeface="Arial"/>
                <a:cs typeface="Arial"/>
              </a:rPr>
              <a:t>NMOS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360" dirty="0">
                <a:latin typeface="Arial"/>
                <a:cs typeface="Arial"/>
              </a:rPr>
              <a:t>PMOS </a:t>
            </a:r>
            <a:r>
              <a:rPr sz="3200" spc="-100" dirty="0">
                <a:latin typeface="Arial"/>
                <a:cs typeface="Arial"/>
              </a:rPr>
              <a:t>inverters  </a:t>
            </a:r>
            <a:r>
              <a:rPr sz="3200" spc="-60" dirty="0">
                <a:latin typeface="Arial"/>
                <a:cs typeface="Arial"/>
              </a:rPr>
              <a:t>might </a:t>
            </a:r>
            <a:r>
              <a:rPr sz="3200" spc="-5" dirty="0">
                <a:latin typeface="Arial"/>
                <a:cs typeface="Arial"/>
              </a:rPr>
              <a:t>not </a:t>
            </a:r>
            <a:r>
              <a:rPr sz="3200" spc="-145" dirty="0">
                <a:latin typeface="Arial"/>
                <a:cs typeface="Arial"/>
              </a:rPr>
              <a:t>be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25" dirty="0">
                <a:latin typeface="Arial"/>
                <a:cs typeface="Arial"/>
              </a:rPr>
              <a:t>best </a:t>
            </a:r>
            <a:r>
              <a:rPr sz="3200" spc="-60" dirty="0">
                <a:latin typeface="Arial"/>
                <a:cs typeface="Arial"/>
              </a:rPr>
              <a:t>inverter</a:t>
            </a:r>
            <a:r>
              <a:rPr sz="3200" spc="-630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designs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85" dirty="0">
                <a:latin typeface="Arial"/>
                <a:cs typeface="Arial"/>
              </a:rPr>
              <a:t>Introduce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395" dirty="0">
                <a:latin typeface="Arial"/>
                <a:cs typeface="Arial"/>
              </a:rPr>
              <a:t>CMOS</a:t>
            </a:r>
            <a:r>
              <a:rPr sz="3200" spc="-39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inverter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00" dirty="0">
                <a:latin typeface="Arial"/>
                <a:cs typeface="Arial"/>
              </a:rPr>
              <a:t>Analyze </a:t>
            </a:r>
            <a:r>
              <a:rPr sz="3200" spc="-75" dirty="0">
                <a:latin typeface="Arial"/>
                <a:cs typeface="Arial"/>
              </a:rPr>
              <a:t>how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395" dirty="0">
                <a:latin typeface="Arial"/>
                <a:cs typeface="Arial"/>
              </a:rPr>
              <a:t>CMOS </a:t>
            </a:r>
            <a:r>
              <a:rPr sz="3200" spc="-60" dirty="0">
                <a:latin typeface="Arial"/>
                <a:cs typeface="Arial"/>
              </a:rPr>
              <a:t>inverter</a:t>
            </a:r>
            <a:r>
              <a:rPr sz="3200" spc="-6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works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024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2836" y="461589"/>
            <a:ext cx="3422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00" dirty="0">
                <a:solidFill>
                  <a:srgbClr val="000000"/>
                </a:solidFill>
                <a:latin typeface="Arial"/>
                <a:cs typeface="Arial"/>
              </a:rPr>
              <a:t>Inverter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3315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When </a:t>
            </a:r>
            <a:r>
              <a:rPr sz="3200" spc="-220" dirty="0">
                <a:latin typeface="Arial"/>
                <a:cs typeface="Arial"/>
              </a:rPr>
              <a:t>VIN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415" dirty="0">
                <a:latin typeface="Arial"/>
                <a:cs typeface="Arial"/>
              </a:rPr>
              <a:t>change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50" y="2095623"/>
            <a:ext cx="33108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48410" algn="l"/>
              </a:tabLst>
            </a:pPr>
            <a:r>
              <a:rPr sz="3200" spc="-70" dirty="0">
                <a:latin typeface="Arial"/>
                <a:cs typeface="Arial"/>
              </a:rPr>
              <a:t>cutoff.</a:t>
            </a:r>
            <a:r>
              <a:rPr sz="3200" spc="-70" dirty="0">
                <a:latin typeface="Times New Roman"/>
                <a:cs typeface="Times New Roman"/>
              </a:rPr>
              <a:t>	</a:t>
            </a:r>
            <a:r>
              <a:rPr sz="3200" spc="-215" dirty="0">
                <a:latin typeface="Arial"/>
                <a:cs typeface="Arial"/>
              </a:rPr>
              <a:t>ID </a:t>
            </a:r>
            <a:r>
              <a:rPr sz="3200" spc="-235" dirty="0">
                <a:latin typeface="Arial"/>
                <a:cs typeface="Arial"/>
              </a:rPr>
              <a:t>goes </a:t>
            </a:r>
            <a:r>
              <a:rPr sz="3200" spc="20" dirty="0">
                <a:latin typeface="Arial"/>
                <a:cs typeface="Arial"/>
              </a:rPr>
              <a:t>to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0.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6539" y="3168476"/>
            <a:ext cx="617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5" dirty="0">
                <a:latin typeface="Arial"/>
                <a:cs typeface="Arial"/>
              </a:rPr>
              <a:t>5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V.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5070" y="3992629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0"/>
                </a:moveTo>
                <a:lnTo>
                  <a:pt x="3179" y="49046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8275" y="3992629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0"/>
                </a:moveTo>
                <a:lnTo>
                  <a:pt x="3179" y="49046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8275" y="3998976"/>
            <a:ext cx="500380" cy="1905"/>
          </a:xfrm>
          <a:custGeom>
            <a:avLst/>
            <a:gdLst/>
            <a:ahLst/>
            <a:cxnLst/>
            <a:rect l="l" t="t" r="r" b="b"/>
            <a:pathLst>
              <a:path w="500380" h="1904">
                <a:moveTo>
                  <a:pt x="0" y="0"/>
                </a:moveTo>
                <a:lnTo>
                  <a:pt x="500121" y="1523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720" y="4225921"/>
            <a:ext cx="514350" cy="1905"/>
          </a:xfrm>
          <a:custGeom>
            <a:avLst/>
            <a:gdLst/>
            <a:ahLst/>
            <a:cxnLst/>
            <a:rect l="l" t="t" r="r" b="b"/>
            <a:pathLst>
              <a:path w="514350" h="1904">
                <a:moveTo>
                  <a:pt x="514349" y="0"/>
                </a:moveTo>
                <a:lnTo>
                  <a:pt x="0" y="165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9445" y="2779776"/>
            <a:ext cx="1905" cy="1222375"/>
          </a:xfrm>
          <a:custGeom>
            <a:avLst/>
            <a:gdLst/>
            <a:ahLst/>
            <a:cxnLst/>
            <a:rect l="l" t="t" r="r" b="b"/>
            <a:pathLst>
              <a:path w="1905" h="1222375">
                <a:moveTo>
                  <a:pt x="0" y="1222379"/>
                </a:moveTo>
                <a:lnTo>
                  <a:pt x="1655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2150" y="4489454"/>
            <a:ext cx="1905" cy="1257300"/>
          </a:xfrm>
          <a:custGeom>
            <a:avLst/>
            <a:gdLst/>
            <a:ahLst/>
            <a:cxnLst/>
            <a:rect l="l" t="t" r="r" b="b"/>
            <a:pathLst>
              <a:path w="1905" h="1257300">
                <a:moveTo>
                  <a:pt x="0" y="1257299"/>
                </a:moveTo>
                <a:lnTo>
                  <a:pt x="1655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4145" y="4484751"/>
            <a:ext cx="497205" cy="3175"/>
          </a:xfrm>
          <a:custGeom>
            <a:avLst/>
            <a:gdLst/>
            <a:ahLst/>
            <a:cxnLst/>
            <a:rect l="l" t="t" r="r" b="b"/>
            <a:pathLst>
              <a:path w="497205" h="3175">
                <a:moveTo>
                  <a:pt x="0" y="0"/>
                </a:moveTo>
                <a:lnTo>
                  <a:pt x="496955" y="317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96263" y="3239259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5304" y="3279769"/>
            <a:ext cx="127000" cy="635000"/>
          </a:xfrm>
          <a:custGeom>
            <a:avLst/>
            <a:gdLst/>
            <a:ahLst/>
            <a:cxnLst/>
            <a:rect l="l" t="t" r="r" b="b"/>
            <a:pathLst>
              <a:path w="127000" h="635000">
                <a:moveTo>
                  <a:pt x="60316" y="508010"/>
                </a:moveTo>
                <a:lnTo>
                  <a:pt x="0" y="508010"/>
                </a:lnTo>
                <a:lnTo>
                  <a:pt x="63495" y="635005"/>
                </a:lnTo>
                <a:lnTo>
                  <a:pt x="120652" y="520689"/>
                </a:lnTo>
                <a:lnTo>
                  <a:pt x="60316" y="520689"/>
                </a:lnTo>
                <a:lnTo>
                  <a:pt x="60316" y="508010"/>
                </a:lnTo>
                <a:close/>
              </a:path>
              <a:path w="127000" h="635000">
                <a:moveTo>
                  <a:pt x="66675" y="0"/>
                </a:moveTo>
                <a:lnTo>
                  <a:pt x="60316" y="0"/>
                </a:lnTo>
                <a:lnTo>
                  <a:pt x="60316" y="520689"/>
                </a:lnTo>
                <a:lnTo>
                  <a:pt x="66675" y="520689"/>
                </a:lnTo>
                <a:lnTo>
                  <a:pt x="66675" y="0"/>
                </a:lnTo>
                <a:close/>
              </a:path>
              <a:path w="127000" h="635000">
                <a:moveTo>
                  <a:pt x="126991" y="508010"/>
                </a:moveTo>
                <a:lnTo>
                  <a:pt x="66675" y="508010"/>
                </a:lnTo>
                <a:lnTo>
                  <a:pt x="66675" y="520689"/>
                </a:lnTo>
                <a:lnTo>
                  <a:pt x="120652" y="520689"/>
                </a:lnTo>
                <a:lnTo>
                  <a:pt x="126991" y="508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7354" y="3450714"/>
            <a:ext cx="1479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0" dirty="0">
                <a:latin typeface="Arial"/>
                <a:cs typeface="Arial"/>
              </a:rPr>
              <a:t>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150" y="3150181"/>
            <a:ext cx="10610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110" baseline="-2604" dirty="0">
                <a:latin typeface="Arial"/>
                <a:cs typeface="Arial"/>
              </a:rPr>
              <a:t>u</a:t>
            </a:r>
            <a:r>
              <a:rPr sz="2000" spc="-740" dirty="0">
                <a:latin typeface="Arial"/>
                <a:cs typeface="Arial"/>
              </a:rPr>
              <a:t>I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4800" spc="-630" baseline="-2604" dirty="0">
                <a:latin typeface="Arial"/>
                <a:cs typeface="Arial"/>
              </a:rPr>
              <a:t>p</a:t>
            </a:r>
            <a:r>
              <a:rPr sz="2000" spc="-420" dirty="0">
                <a:latin typeface="Arial"/>
                <a:cs typeface="Arial"/>
              </a:rPr>
              <a:t>=</a:t>
            </a:r>
            <a:r>
              <a:rPr sz="4800" spc="-630" baseline="-2604" dirty="0">
                <a:latin typeface="Arial"/>
                <a:cs typeface="Arial"/>
              </a:rPr>
              <a:t>”</a:t>
            </a:r>
            <a:r>
              <a:rPr sz="2000" spc="-420" dirty="0">
                <a:latin typeface="Arial"/>
                <a:cs typeface="Arial"/>
              </a:rPr>
              <a:t>5/</a:t>
            </a:r>
            <a:r>
              <a:rPr sz="4800" spc="-630" baseline="-2604" dirty="0">
                <a:latin typeface="Arial"/>
                <a:cs typeface="Arial"/>
              </a:rPr>
              <a:t>t</a:t>
            </a:r>
            <a:r>
              <a:rPr sz="2000" spc="-420" dirty="0">
                <a:latin typeface="Arial"/>
                <a:cs typeface="Arial"/>
              </a:rPr>
              <a:t>R</a:t>
            </a:r>
            <a:r>
              <a:rPr sz="4800" spc="-630" baseline="-2604" dirty="0">
                <a:latin typeface="Arial"/>
                <a:cs typeface="Arial"/>
              </a:rPr>
              <a:t>o</a:t>
            </a:r>
            <a:endParaRPr sz="4800" baseline="-260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0195" y="3912486"/>
            <a:ext cx="174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0195" y="4522163"/>
            <a:ext cx="1955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29359" y="4669991"/>
            <a:ext cx="26035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15" dirty="0">
                <a:latin typeface="Arial"/>
                <a:cs typeface="Arial"/>
              </a:rPr>
              <a:t>DS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60195" y="48272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_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44730" y="2287645"/>
            <a:ext cx="350769" cy="508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4050" y="1865376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411083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18972" y="2322953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9283" y="4119562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49445" y="3667109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9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0483" y="3586147"/>
            <a:ext cx="161924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97045" y="572452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73245" y="587692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3245" y="580072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104772" y="1560647"/>
            <a:ext cx="35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5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19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68483" y="1757347"/>
            <a:ext cx="161924" cy="161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485773" y="3161535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3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38173" y="3294123"/>
            <a:ext cx="347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0448" y="3675123"/>
            <a:ext cx="33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5942" y="4369687"/>
            <a:ext cx="407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5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17398" y="3760086"/>
            <a:ext cx="407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0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905639" y="4135504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0"/>
                </a:moveTo>
                <a:lnTo>
                  <a:pt x="3169" y="49046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08819" y="4135504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0"/>
                </a:moveTo>
                <a:lnTo>
                  <a:pt x="3169" y="49046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08819" y="4141851"/>
            <a:ext cx="500380" cy="1905"/>
          </a:xfrm>
          <a:custGeom>
            <a:avLst/>
            <a:gdLst/>
            <a:ahLst/>
            <a:cxnLst/>
            <a:rect l="l" t="t" r="r" b="b"/>
            <a:pathLst>
              <a:path w="500379" h="1904">
                <a:moveTo>
                  <a:pt x="0" y="0"/>
                </a:moveTo>
                <a:lnTo>
                  <a:pt x="500146" y="1523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91290" y="4368796"/>
            <a:ext cx="514350" cy="1905"/>
          </a:xfrm>
          <a:custGeom>
            <a:avLst/>
            <a:gdLst/>
            <a:ahLst/>
            <a:cxnLst/>
            <a:rect l="l" t="t" r="r" b="b"/>
            <a:pathLst>
              <a:path w="514350" h="1904">
                <a:moveTo>
                  <a:pt x="514349" y="0"/>
                </a:moveTo>
                <a:lnTo>
                  <a:pt x="0" y="165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20000" y="2922635"/>
            <a:ext cx="1905" cy="1223010"/>
          </a:xfrm>
          <a:custGeom>
            <a:avLst/>
            <a:gdLst/>
            <a:ahLst/>
            <a:cxnLst/>
            <a:rect l="l" t="t" r="r" b="b"/>
            <a:pathLst>
              <a:path w="1904" h="1223010">
                <a:moveTo>
                  <a:pt x="0" y="1222394"/>
                </a:moveTo>
                <a:lnTo>
                  <a:pt x="1645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32710" y="4632329"/>
            <a:ext cx="1905" cy="1257300"/>
          </a:xfrm>
          <a:custGeom>
            <a:avLst/>
            <a:gdLst/>
            <a:ahLst/>
            <a:cxnLst/>
            <a:rect l="l" t="t" r="r" b="b"/>
            <a:pathLst>
              <a:path w="1904" h="1257300">
                <a:moveTo>
                  <a:pt x="0" y="1257299"/>
                </a:moveTo>
                <a:lnTo>
                  <a:pt x="1645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24700" y="4627626"/>
            <a:ext cx="497205" cy="3175"/>
          </a:xfrm>
          <a:custGeom>
            <a:avLst/>
            <a:gdLst/>
            <a:ahLst/>
            <a:cxnLst/>
            <a:rect l="l" t="t" r="r" b="b"/>
            <a:pathLst>
              <a:path w="497204" h="3175">
                <a:moveTo>
                  <a:pt x="0" y="0"/>
                </a:moveTo>
                <a:lnTo>
                  <a:pt x="496945" y="317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67580" y="3382134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35839" y="3422660"/>
            <a:ext cx="127635" cy="635000"/>
          </a:xfrm>
          <a:custGeom>
            <a:avLst/>
            <a:gdLst/>
            <a:ahLst/>
            <a:cxnLst/>
            <a:rect l="l" t="t" r="r" b="b"/>
            <a:pathLst>
              <a:path w="127634" h="635000">
                <a:moveTo>
                  <a:pt x="60350" y="507985"/>
                </a:moveTo>
                <a:lnTo>
                  <a:pt x="0" y="507985"/>
                </a:lnTo>
                <a:lnTo>
                  <a:pt x="63520" y="634989"/>
                </a:lnTo>
                <a:lnTo>
                  <a:pt x="120659" y="520689"/>
                </a:lnTo>
                <a:lnTo>
                  <a:pt x="60350" y="520689"/>
                </a:lnTo>
                <a:lnTo>
                  <a:pt x="60350" y="507985"/>
                </a:lnTo>
                <a:close/>
              </a:path>
              <a:path w="127634" h="635000">
                <a:moveTo>
                  <a:pt x="66690" y="0"/>
                </a:moveTo>
                <a:lnTo>
                  <a:pt x="60350" y="0"/>
                </a:lnTo>
                <a:lnTo>
                  <a:pt x="60350" y="520689"/>
                </a:lnTo>
                <a:lnTo>
                  <a:pt x="66690" y="520689"/>
                </a:lnTo>
                <a:lnTo>
                  <a:pt x="66690" y="0"/>
                </a:lnTo>
                <a:close/>
              </a:path>
              <a:path w="127634" h="635000">
                <a:moveTo>
                  <a:pt x="127010" y="507985"/>
                </a:moveTo>
                <a:lnTo>
                  <a:pt x="66690" y="507985"/>
                </a:lnTo>
                <a:lnTo>
                  <a:pt x="66690" y="520689"/>
                </a:lnTo>
                <a:lnTo>
                  <a:pt x="120659" y="520689"/>
                </a:lnTo>
                <a:lnTo>
                  <a:pt x="127010" y="507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785615" y="3455286"/>
            <a:ext cx="647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Arial"/>
                <a:cs typeface="Arial"/>
              </a:rPr>
              <a:t>I</a:t>
            </a:r>
            <a:r>
              <a:rPr sz="1950" spc="7" baseline="-21367" dirty="0">
                <a:latin typeface="Arial"/>
                <a:cs typeface="Arial"/>
              </a:rPr>
              <a:t>D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32020" y="4055488"/>
            <a:ext cx="174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32020" y="4727573"/>
            <a:ext cx="429259" cy="57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5"/>
              </a:spcBef>
            </a:pPr>
            <a:r>
              <a:rPr sz="3000" spc="-7" baseline="13888" dirty="0">
                <a:latin typeface="Arial"/>
                <a:cs typeface="Arial"/>
              </a:rPr>
              <a:t>V</a:t>
            </a:r>
            <a:r>
              <a:rPr sz="1300" spc="15" dirty="0">
                <a:latin typeface="Arial"/>
                <a:cs typeface="Arial"/>
              </a:rPr>
              <a:t>DS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2000" dirty="0">
                <a:latin typeface="Arial"/>
                <a:cs typeface="Arial"/>
              </a:rPr>
              <a:t>_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415265" y="2430535"/>
            <a:ext cx="350794" cy="507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94610" y="2008235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411114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19837" y="4262437"/>
            <a:ext cx="161924" cy="161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20000" y="38100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9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01037" y="3729037"/>
            <a:ext cx="161924" cy="161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67600" y="58674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800" y="6019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800" y="5943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776470" y="1703573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5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125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539037" y="1900237"/>
            <a:ext cx="161924" cy="161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157470" y="330441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191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309870" y="3436998"/>
            <a:ext cx="347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52214" y="3817998"/>
            <a:ext cx="33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207638" y="4512681"/>
            <a:ext cx="407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0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89220" y="3903081"/>
            <a:ext cx="407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5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03564" y="1779766"/>
            <a:ext cx="220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0765" algn="l"/>
              </a:tabLst>
            </a:pPr>
            <a:r>
              <a:rPr sz="1800" spc="-5" dirty="0">
                <a:latin typeface="Arial"/>
                <a:cs typeface="Arial"/>
              </a:rPr>
              <a:t>When </a:t>
            </a:r>
            <a:r>
              <a:rPr sz="1800" dirty="0">
                <a:latin typeface="Arial"/>
                <a:cs typeface="Arial"/>
              </a:rPr>
              <a:t>V	</a:t>
            </a:r>
            <a:r>
              <a:rPr sz="1800" spc="-5" dirty="0">
                <a:latin typeface="Arial"/>
                <a:cs typeface="Arial"/>
              </a:rPr>
              <a:t>is logic </a:t>
            </a:r>
            <a:r>
              <a:rPr sz="1800" dirty="0">
                <a:latin typeface="Arial"/>
                <a:cs typeface="Arial"/>
              </a:rPr>
              <a:t>1,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015857" y="1912735"/>
            <a:ext cx="17329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7635" algn="l"/>
              </a:tabLst>
            </a:pPr>
            <a:r>
              <a:rPr sz="1200" dirty="0">
                <a:latin typeface="Arial"/>
                <a:cs typeface="Arial"/>
              </a:rPr>
              <a:t>IN	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38738" y="1607637"/>
            <a:ext cx="4323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0" dirty="0">
                <a:latin typeface="Arial"/>
                <a:cs typeface="Arial"/>
              </a:rPr>
              <a:t>s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14" dirty="0">
                <a:latin typeface="Arial"/>
                <a:cs typeface="Arial"/>
              </a:rPr>
              <a:t>logic </a:t>
            </a:r>
            <a:r>
              <a:rPr sz="3200" spc="-125" dirty="0">
                <a:latin typeface="Arial"/>
                <a:cs typeface="Arial"/>
              </a:rPr>
              <a:t>0, </a:t>
            </a:r>
            <a:r>
              <a:rPr sz="2700" spc="-262" baseline="1543" dirty="0">
                <a:latin typeface="Arial"/>
                <a:cs typeface="Arial"/>
              </a:rPr>
              <a:t>i</a:t>
            </a:r>
            <a:r>
              <a:rPr sz="3200" spc="-175" dirty="0">
                <a:latin typeface="Arial"/>
                <a:cs typeface="Arial"/>
              </a:rPr>
              <a:t>t</a:t>
            </a:r>
            <a:r>
              <a:rPr sz="2700" spc="-262" baseline="1543" dirty="0">
                <a:latin typeface="Arial"/>
                <a:cs typeface="Arial"/>
              </a:rPr>
              <a:t>s</a:t>
            </a:r>
            <a:r>
              <a:rPr sz="3200" spc="-175" dirty="0">
                <a:latin typeface="Arial"/>
                <a:cs typeface="Arial"/>
              </a:rPr>
              <a:t>ransistor</a:t>
            </a:r>
            <a:r>
              <a:rPr sz="3200" spc="-34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gets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03559" y="2054467"/>
            <a:ext cx="74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logic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03559" y="2465947"/>
            <a:ext cx="407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0" algn="l"/>
              </a:tabLst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nst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nz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curr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	</a:t>
            </a:r>
            <a:r>
              <a:rPr sz="1800" spc="-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35940" y="2680839"/>
            <a:ext cx="7597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5338445" algn="l"/>
              </a:tabLst>
            </a:pPr>
            <a:r>
              <a:rPr sz="3200" spc="15" dirty="0">
                <a:latin typeface="Arial"/>
                <a:cs typeface="Arial"/>
              </a:rPr>
              <a:t>‘esistor</a:t>
            </a:r>
            <a:r>
              <a:rPr sz="3200" spc="385" dirty="0">
                <a:latin typeface="Arial"/>
                <a:cs typeface="Arial"/>
              </a:rPr>
              <a:t> </a:t>
            </a:r>
            <a:r>
              <a:rPr sz="3200" spc="-380" dirty="0">
                <a:latin typeface="Arial"/>
                <a:cs typeface="Arial"/>
              </a:rPr>
              <a:t>voltag</a:t>
            </a:r>
            <a:r>
              <a:rPr sz="2700" spc="-569" baseline="29320" dirty="0">
                <a:latin typeface="Arial"/>
                <a:cs typeface="Arial"/>
              </a:rPr>
              <a:t>fl</a:t>
            </a:r>
            <a:r>
              <a:rPr sz="3200" spc="-380" dirty="0">
                <a:latin typeface="Arial"/>
                <a:cs typeface="Arial"/>
              </a:rPr>
              <a:t>e</a:t>
            </a:r>
            <a:r>
              <a:rPr sz="2700" spc="-569" baseline="29320" dirty="0">
                <a:latin typeface="Arial"/>
                <a:cs typeface="Arial"/>
              </a:rPr>
              <a:t>ow</a:t>
            </a:r>
            <a:r>
              <a:rPr sz="3200" spc="-380" dirty="0">
                <a:latin typeface="Arial"/>
                <a:cs typeface="Arial"/>
              </a:rPr>
              <a:t>g</a:t>
            </a:r>
            <a:r>
              <a:rPr sz="2700" spc="-569" baseline="29320" dirty="0">
                <a:latin typeface="Arial"/>
                <a:cs typeface="Arial"/>
              </a:rPr>
              <a:t>s      </a:t>
            </a:r>
            <a:r>
              <a:rPr sz="2700" spc="-450" baseline="29320" dirty="0">
                <a:latin typeface="Arial"/>
                <a:cs typeface="Arial"/>
              </a:rPr>
              <a:t> </a:t>
            </a:r>
            <a:r>
              <a:rPr sz="3200" spc="-500" dirty="0">
                <a:latin typeface="Arial"/>
                <a:cs typeface="Arial"/>
              </a:rPr>
              <a:t>o</a:t>
            </a:r>
            <a:r>
              <a:rPr sz="2700" spc="-750" baseline="29320" dirty="0">
                <a:latin typeface="Arial"/>
                <a:cs typeface="Arial"/>
              </a:rPr>
              <a:t>thr</a:t>
            </a:r>
            <a:r>
              <a:rPr sz="3200" spc="-500" dirty="0">
                <a:latin typeface="Arial"/>
                <a:cs typeface="Arial"/>
              </a:rPr>
              <a:t>e</a:t>
            </a:r>
            <a:r>
              <a:rPr sz="2700" spc="-750" baseline="29320" dirty="0">
                <a:latin typeface="Arial"/>
                <a:cs typeface="Arial"/>
              </a:rPr>
              <a:t>ou</a:t>
            </a:r>
            <a:r>
              <a:rPr sz="3200" spc="-500" dirty="0">
                <a:latin typeface="Arial"/>
                <a:cs typeface="Arial"/>
              </a:rPr>
              <a:t>s</a:t>
            </a:r>
            <a:r>
              <a:rPr sz="2700" spc="-750" baseline="29320" dirty="0">
                <a:latin typeface="Arial"/>
                <a:cs typeface="Arial"/>
              </a:rPr>
              <a:t>gh</a:t>
            </a:r>
            <a:r>
              <a:rPr sz="3200" spc="-500" dirty="0">
                <a:latin typeface="Arial"/>
                <a:cs typeface="Arial"/>
              </a:rPr>
              <a:t>to</a:t>
            </a:r>
            <a:r>
              <a:rPr sz="2700" spc="-750" baseline="29320" dirty="0">
                <a:latin typeface="Arial"/>
                <a:cs typeface="Arial"/>
              </a:rPr>
              <a:t>tra</a:t>
            </a:r>
            <a:r>
              <a:rPr sz="3200" spc="-500" dirty="0">
                <a:latin typeface="Arial"/>
                <a:cs typeface="Arial"/>
              </a:rPr>
              <a:t>z</a:t>
            </a:r>
            <a:r>
              <a:rPr sz="2700" spc="-750" baseline="29320" dirty="0">
                <a:latin typeface="Arial"/>
                <a:cs typeface="Arial"/>
              </a:rPr>
              <a:t>ns</a:t>
            </a:r>
            <a:r>
              <a:rPr sz="3200" spc="-500" dirty="0">
                <a:latin typeface="Arial"/>
                <a:cs typeface="Arial"/>
              </a:rPr>
              <a:t>e</a:t>
            </a:r>
            <a:r>
              <a:rPr sz="2700" spc="-750" baseline="29320" dirty="0">
                <a:latin typeface="Arial"/>
                <a:cs typeface="Arial"/>
              </a:rPr>
              <a:t>is</a:t>
            </a:r>
            <a:r>
              <a:rPr sz="3200" spc="-500" dirty="0">
                <a:latin typeface="Arial"/>
                <a:cs typeface="Arial"/>
              </a:rPr>
              <a:t>r</a:t>
            </a:r>
            <a:r>
              <a:rPr sz="2700" spc="-750" baseline="29320" dirty="0">
                <a:latin typeface="Arial"/>
                <a:cs typeface="Arial"/>
              </a:rPr>
              <a:t>to</a:t>
            </a:r>
            <a:r>
              <a:rPr sz="3200" spc="-500" dirty="0">
                <a:latin typeface="Arial"/>
                <a:cs typeface="Arial"/>
              </a:rPr>
              <a:t>o</a:t>
            </a:r>
            <a:r>
              <a:rPr sz="2700" spc="-750" baseline="29320" dirty="0">
                <a:latin typeface="Arial"/>
                <a:cs typeface="Arial"/>
              </a:rPr>
              <a:t>r.</a:t>
            </a:r>
            <a:r>
              <a:rPr sz="3200" spc="-500" dirty="0">
                <a:latin typeface="Arial"/>
                <a:cs typeface="Arial"/>
              </a:rPr>
              <a:t>.	</a:t>
            </a:r>
            <a:r>
              <a:rPr sz="3200" spc="-350" dirty="0">
                <a:latin typeface="Arial"/>
                <a:cs typeface="Arial"/>
              </a:rPr>
              <a:t>VOUT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“pulled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03559" y="3152010"/>
            <a:ext cx="2919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Power </a:t>
            </a:r>
            <a:r>
              <a:rPr sz="1800" spc="-5" dirty="0">
                <a:latin typeface="Arial"/>
                <a:cs typeface="Arial"/>
              </a:rPr>
              <a:t>is used even though  no new computation is being  performed.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166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888" y="461589"/>
            <a:ext cx="33515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95" dirty="0">
                <a:solidFill>
                  <a:srgbClr val="000000"/>
                </a:solidFill>
                <a:latin typeface="Arial"/>
                <a:cs typeface="Arial"/>
              </a:rPr>
              <a:t>PMOS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95" dirty="0">
                <a:solidFill>
                  <a:srgbClr val="000000"/>
                </a:solidFill>
                <a:latin typeface="Arial"/>
                <a:cs typeface="Arial"/>
              </a:rPr>
              <a:t>Inverter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3245" y="587692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3245" y="580072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8483" y="175734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0177" y="3513198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5070" y="3128894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490606"/>
                </a:moveTo>
                <a:lnTo>
                  <a:pt x="317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8275" y="3128894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490606"/>
                </a:moveTo>
                <a:lnTo>
                  <a:pt x="317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8275" y="3611483"/>
            <a:ext cx="500380" cy="1905"/>
          </a:xfrm>
          <a:custGeom>
            <a:avLst/>
            <a:gdLst/>
            <a:ahLst/>
            <a:cxnLst/>
            <a:rect l="l" t="t" r="r" b="b"/>
            <a:pathLst>
              <a:path w="500380" h="1904">
                <a:moveTo>
                  <a:pt x="0" y="1676"/>
                </a:moveTo>
                <a:lnTo>
                  <a:pt x="500121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720" y="3384560"/>
            <a:ext cx="514350" cy="1905"/>
          </a:xfrm>
          <a:custGeom>
            <a:avLst/>
            <a:gdLst/>
            <a:ahLst/>
            <a:cxnLst/>
            <a:rect l="l" t="t" r="r" b="b"/>
            <a:pathLst>
              <a:path w="514350" h="1904">
                <a:moveTo>
                  <a:pt x="514349" y="1523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9445" y="3609959"/>
            <a:ext cx="1905" cy="1223010"/>
          </a:xfrm>
          <a:custGeom>
            <a:avLst/>
            <a:gdLst/>
            <a:ahLst/>
            <a:cxnLst/>
            <a:rect l="l" t="t" r="r" b="b"/>
            <a:pathLst>
              <a:path w="1905" h="1223010">
                <a:moveTo>
                  <a:pt x="0" y="0"/>
                </a:moveTo>
                <a:lnTo>
                  <a:pt x="1655" y="122239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2150" y="1865376"/>
            <a:ext cx="1905" cy="1257300"/>
          </a:xfrm>
          <a:custGeom>
            <a:avLst/>
            <a:gdLst/>
            <a:ahLst/>
            <a:cxnLst/>
            <a:rect l="l" t="t" r="r" b="b"/>
            <a:pathLst>
              <a:path w="1905" h="1257300">
                <a:moveTo>
                  <a:pt x="0" y="0"/>
                </a:moveTo>
                <a:lnTo>
                  <a:pt x="1655" y="1257178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5304" y="3697345"/>
            <a:ext cx="127000" cy="635000"/>
          </a:xfrm>
          <a:custGeom>
            <a:avLst/>
            <a:gdLst/>
            <a:ahLst/>
            <a:cxnLst/>
            <a:rect l="l" t="t" r="r" b="b"/>
            <a:pathLst>
              <a:path w="127000" h="635000">
                <a:moveTo>
                  <a:pt x="66675" y="114309"/>
                </a:moveTo>
                <a:lnTo>
                  <a:pt x="60316" y="114309"/>
                </a:lnTo>
                <a:lnTo>
                  <a:pt x="60316" y="635005"/>
                </a:lnTo>
                <a:lnTo>
                  <a:pt x="66675" y="635005"/>
                </a:lnTo>
                <a:lnTo>
                  <a:pt x="66675" y="114309"/>
                </a:lnTo>
                <a:close/>
              </a:path>
              <a:path w="127000" h="635000">
                <a:moveTo>
                  <a:pt x="63495" y="0"/>
                </a:moveTo>
                <a:lnTo>
                  <a:pt x="0" y="127001"/>
                </a:lnTo>
                <a:lnTo>
                  <a:pt x="60316" y="127001"/>
                </a:lnTo>
                <a:lnTo>
                  <a:pt x="60316" y="114309"/>
                </a:lnTo>
                <a:lnTo>
                  <a:pt x="120646" y="114309"/>
                </a:lnTo>
                <a:lnTo>
                  <a:pt x="63495" y="0"/>
                </a:lnTo>
                <a:close/>
              </a:path>
              <a:path w="127000" h="635000">
                <a:moveTo>
                  <a:pt x="120646" y="114309"/>
                </a:moveTo>
                <a:lnTo>
                  <a:pt x="66675" y="114309"/>
                </a:lnTo>
                <a:lnTo>
                  <a:pt x="66675" y="127001"/>
                </a:lnTo>
                <a:lnTo>
                  <a:pt x="126991" y="127001"/>
                </a:lnTo>
                <a:lnTo>
                  <a:pt x="120646" y="114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4540" y="4064886"/>
            <a:ext cx="987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Arial"/>
                <a:cs typeface="Arial"/>
              </a:rPr>
              <a:t>I</a:t>
            </a:r>
            <a:r>
              <a:rPr sz="1950" spc="7" baseline="-21367" dirty="0">
                <a:latin typeface="Arial"/>
                <a:cs typeface="Arial"/>
              </a:rPr>
              <a:t>D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-5/R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150" y="3168476"/>
            <a:ext cx="22485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3735" algn="l"/>
              </a:tabLst>
            </a:pPr>
            <a:r>
              <a:rPr sz="3200" spc="-100" dirty="0">
                <a:latin typeface="Arial"/>
                <a:cs typeface="Arial"/>
              </a:rPr>
              <a:t>d</a:t>
            </a:r>
            <a:r>
              <a:rPr sz="3200" spc="-114" dirty="0">
                <a:latin typeface="Arial"/>
                <a:cs typeface="Arial"/>
              </a:rPr>
              <a:t>o</a:t>
            </a:r>
            <a:r>
              <a:rPr sz="3200" spc="-20" dirty="0">
                <a:latin typeface="Arial"/>
                <a:cs typeface="Arial"/>
              </a:rPr>
              <a:t>w</a:t>
            </a:r>
            <a:r>
              <a:rPr sz="3200" spc="110" dirty="0">
                <a:latin typeface="Arial"/>
                <a:cs typeface="Arial"/>
              </a:rPr>
              <a:t>n</a:t>
            </a:r>
            <a:r>
              <a:rPr sz="3200" spc="80" dirty="0">
                <a:latin typeface="Arial"/>
                <a:cs typeface="Arial"/>
              </a:rPr>
              <a:t>”</a:t>
            </a:r>
            <a:r>
              <a:rPr sz="3000" spc="-952" baseline="20833" dirty="0">
                <a:latin typeface="Arial"/>
                <a:cs typeface="Arial"/>
              </a:rPr>
              <a:t>V</a:t>
            </a:r>
            <a:r>
              <a:rPr sz="3200" spc="-265" dirty="0">
                <a:latin typeface="Arial"/>
                <a:cs typeface="Arial"/>
              </a:rPr>
              <a:t>t</a:t>
            </a:r>
            <a:r>
              <a:rPr sz="1950" spc="-817" baseline="10683" dirty="0">
                <a:latin typeface="Arial"/>
                <a:cs typeface="Arial"/>
              </a:rPr>
              <a:t>D</a:t>
            </a:r>
            <a:r>
              <a:rPr sz="3200" spc="-1225" dirty="0">
                <a:latin typeface="Arial"/>
                <a:cs typeface="Arial"/>
              </a:rPr>
              <a:t>o</a:t>
            </a:r>
            <a:r>
              <a:rPr sz="1950" spc="30" baseline="10683" dirty="0">
                <a:latin typeface="Arial"/>
                <a:cs typeface="Arial"/>
              </a:rPr>
              <a:t>S</a:t>
            </a:r>
            <a:r>
              <a:rPr sz="1950" baseline="10683" dirty="0">
                <a:latin typeface="Arial"/>
                <a:cs typeface="Arial"/>
              </a:rPr>
              <a:t>  </a:t>
            </a:r>
            <a:r>
              <a:rPr sz="1950" spc="-179" baseline="10683" dirty="0">
                <a:latin typeface="Arial"/>
                <a:cs typeface="Arial"/>
              </a:rPr>
              <a:t> </a:t>
            </a:r>
            <a:r>
              <a:rPr sz="3200" spc="-1730" dirty="0">
                <a:latin typeface="Arial"/>
                <a:cs typeface="Arial"/>
              </a:rPr>
              <a:t>0</a:t>
            </a:r>
            <a:r>
              <a:rPr sz="2700" baseline="-7716" dirty="0">
                <a:latin typeface="Arial"/>
                <a:cs typeface="Arial"/>
              </a:rPr>
              <a:t>V	</a:t>
            </a:r>
            <a:r>
              <a:rPr sz="3200" spc="-655" dirty="0">
                <a:latin typeface="Arial"/>
                <a:cs typeface="Arial"/>
              </a:rPr>
              <a:t>V</a:t>
            </a:r>
            <a:r>
              <a:rPr sz="3200" spc="-8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3995" y="3531486"/>
            <a:ext cx="174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44730" y="4816470"/>
            <a:ext cx="350769" cy="50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4050" y="5335654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098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18972" y="4887288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9283" y="3330633"/>
            <a:ext cx="161924" cy="161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49445" y="3944873"/>
            <a:ext cx="762000" cy="635"/>
          </a:xfrm>
          <a:custGeom>
            <a:avLst/>
            <a:gdLst/>
            <a:ahLst/>
            <a:cxnLst/>
            <a:rect l="l" t="t" r="r" b="b"/>
            <a:pathLst>
              <a:path w="762000" h="635">
                <a:moveTo>
                  <a:pt x="0" y="131"/>
                </a:moveTo>
                <a:lnTo>
                  <a:pt x="7619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0483" y="3864042"/>
            <a:ext cx="161924" cy="161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600" y="5715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17395" y="4064886"/>
            <a:ext cx="407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5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59330" y="3556751"/>
            <a:ext cx="2771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When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baseline="-20833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is logic </a:t>
            </a:r>
            <a:r>
              <a:rPr sz="1800" dirty="0">
                <a:latin typeface="Arial"/>
                <a:cs typeface="Arial"/>
              </a:rPr>
              <a:t>0, V</a:t>
            </a:r>
            <a:r>
              <a:rPr sz="1800" baseline="-20833" dirty="0">
                <a:latin typeface="Arial"/>
                <a:cs typeface="Arial"/>
              </a:rPr>
              <a:t>OUT </a:t>
            </a:r>
            <a:r>
              <a:rPr sz="1800" spc="-5" dirty="0">
                <a:latin typeface="Arial"/>
                <a:cs typeface="Arial"/>
              </a:rPr>
              <a:t>is  logic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59330" y="4242552"/>
            <a:ext cx="291909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131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Constant nonzero current  </a:t>
            </a:r>
            <a:r>
              <a:rPr sz="1800" spc="-10" dirty="0">
                <a:latin typeface="Arial"/>
                <a:cs typeface="Arial"/>
              </a:rPr>
              <a:t>flows </a:t>
            </a:r>
            <a:r>
              <a:rPr sz="1800" spc="-5" dirty="0">
                <a:latin typeface="Arial"/>
                <a:cs typeface="Arial"/>
              </a:rPr>
              <a:t>through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transistor.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latin typeface="Arial"/>
                <a:cs typeface="Arial"/>
              </a:rPr>
              <a:t>Power </a:t>
            </a:r>
            <a:r>
              <a:rPr sz="1800" spc="-5" dirty="0">
                <a:latin typeface="Arial"/>
                <a:cs typeface="Arial"/>
              </a:rPr>
              <a:t>is used even though  no new computation is being  performed.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5940" y="3607687"/>
            <a:ext cx="407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0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62889" y="595312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62889" y="587692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5940" y="1607637"/>
            <a:ext cx="78600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2128520" algn="l"/>
              </a:tabLst>
            </a:pPr>
            <a:r>
              <a:rPr sz="3200" spc="-140" dirty="0">
                <a:latin typeface="Arial"/>
                <a:cs typeface="Arial"/>
              </a:rPr>
              <a:t>When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700" dirty="0">
                <a:latin typeface="Arial"/>
                <a:cs typeface="Arial"/>
              </a:rPr>
              <a:t>V</a:t>
            </a:r>
            <a:r>
              <a:rPr sz="2700" spc="-1050" baseline="57098" dirty="0">
                <a:latin typeface="Arial"/>
                <a:cs typeface="Arial"/>
              </a:rPr>
              <a:t>5</a:t>
            </a:r>
            <a:r>
              <a:rPr sz="3200" spc="-700" dirty="0">
                <a:latin typeface="Arial"/>
                <a:cs typeface="Arial"/>
              </a:rPr>
              <a:t>IN</a:t>
            </a:r>
            <a:r>
              <a:rPr sz="2700" spc="-1050" baseline="57098" dirty="0">
                <a:latin typeface="Arial"/>
                <a:cs typeface="Arial"/>
              </a:rPr>
              <a:t>V	</a:t>
            </a:r>
            <a:r>
              <a:rPr sz="3200" spc="-220" dirty="0">
                <a:latin typeface="Arial"/>
                <a:cs typeface="Arial"/>
              </a:rPr>
              <a:t>changes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14" dirty="0">
                <a:latin typeface="Arial"/>
                <a:cs typeface="Arial"/>
              </a:rPr>
              <a:t>logic </a:t>
            </a:r>
            <a:r>
              <a:rPr sz="3200" spc="-125" dirty="0">
                <a:latin typeface="Arial"/>
                <a:cs typeface="Arial"/>
              </a:rPr>
              <a:t>1, </a:t>
            </a:r>
            <a:r>
              <a:rPr sz="3200" spc="-85" dirty="0">
                <a:latin typeface="Arial"/>
                <a:cs typeface="Arial"/>
              </a:rPr>
              <a:t>transistor </a:t>
            </a:r>
            <a:r>
              <a:rPr sz="3200" spc="-305" dirty="0">
                <a:latin typeface="Arial"/>
                <a:cs typeface="Arial"/>
              </a:rPr>
              <a:t>gets</a:t>
            </a:r>
            <a:r>
              <a:rPr sz="2700" spc="-457" baseline="38580" dirty="0">
                <a:latin typeface="Arial"/>
                <a:cs typeface="Arial"/>
              </a:rPr>
              <a:t>5</a:t>
            </a:r>
            <a:r>
              <a:rPr sz="2700" spc="-450" baseline="38580" dirty="0">
                <a:latin typeface="Arial"/>
                <a:cs typeface="Arial"/>
              </a:rPr>
              <a:t> </a:t>
            </a:r>
            <a:r>
              <a:rPr sz="2700" baseline="38580" dirty="0">
                <a:latin typeface="Arial"/>
                <a:cs typeface="Arial"/>
              </a:rPr>
              <a:t>V</a:t>
            </a:r>
            <a:endParaRPr sz="2700" baseline="3858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58127" y="1833547"/>
            <a:ext cx="161924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408296" y="3513198"/>
            <a:ext cx="49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124700" y="3205094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490606"/>
                </a:moveTo>
                <a:lnTo>
                  <a:pt x="31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27910" y="3205094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490606"/>
                </a:moveTo>
                <a:lnTo>
                  <a:pt x="316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27910" y="3687683"/>
            <a:ext cx="500380" cy="1905"/>
          </a:xfrm>
          <a:custGeom>
            <a:avLst/>
            <a:gdLst/>
            <a:ahLst/>
            <a:cxnLst/>
            <a:rect l="l" t="t" r="r" b="b"/>
            <a:pathLst>
              <a:path w="500379" h="1904">
                <a:moveTo>
                  <a:pt x="0" y="1676"/>
                </a:moveTo>
                <a:lnTo>
                  <a:pt x="500115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10350" y="3460760"/>
            <a:ext cx="514350" cy="1905"/>
          </a:xfrm>
          <a:custGeom>
            <a:avLst/>
            <a:gdLst/>
            <a:ahLst/>
            <a:cxnLst/>
            <a:rect l="l" t="t" r="r" b="b"/>
            <a:pathLst>
              <a:path w="514350" h="1904">
                <a:moveTo>
                  <a:pt x="514349" y="1523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39089" y="3686159"/>
            <a:ext cx="1905" cy="1223010"/>
          </a:xfrm>
          <a:custGeom>
            <a:avLst/>
            <a:gdLst/>
            <a:ahLst/>
            <a:cxnLst/>
            <a:rect l="l" t="t" r="r" b="b"/>
            <a:pathLst>
              <a:path w="1904" h="1223010">
                <a:moveTo>
                  <a:pt x="0" y="0"/>
                </a:moveTo>
                <a:lnTo>
                  <a:pt x="1645" y="122239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51769" y="1941576"/>
            <a:ext cx="1905" cy="1257300"/>
          </a:xfrm>
          <a:custGeom>
            <a:avLst/>
            <a:gdLst/>
            <a:ahLst/>
            <a:cxnLst/>
            <a:rect l="l" t="t" r="r" b="b"/>
            <a:pathLst>
              <a:path w="1904" h="1257300">
                <a:moveTo>
                  <a:pt x="0" y="0"/>
                </a:moveTo>
                <a:lnTo>
                  <a:pt x="1645" y="1257178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54930" y="3773545"/>
            <a:ext cx="127635" cy="635000"/>
          </a:xfrm>
          <a:custGeom>
            <a:avLst/>
            <a:gdLst/>
            <a:ahLst/>
            <a:cxnLst/>
            <a:rect l="l" t="t" r="r" b="b"/>
            <a:pathLst>
              <a:path w="127634" h="635000">
                <a:moveTo>
                  <a:pt x="66659" y="114309"/>
                </a:moveTo>
                <a:lnTo>
                  <a:pt x="60319" y="114309"/>
                </a:lnTo>
                <a:lnTo>
                  <a:pt x="60319" y="635005"/>
                </a:lnTo>
                <a:lnTo>
                  <a:pt x="66659" y="635005"/>
                </a:lnTo>
                <a:lnTo>
                  <a:pt x="66659" y="114309"/>
                </a:lnTo>
                <a:close/>
              </a:path>
              <a:path w="127634" h="635000">
                <a:moveTo>
                  <a:pt x="63489" y="0"/>
                </a:moveTo>
                <a:lnTo>
                  <a:pt x="0" y="127001"/>
                </a:lnTo>
                <a:lnTo>
                  <a:pt x="60319" y="127001"/>
                </a:lnTo>
                <a:lnTo>
                  <a:pt x="60319" y="114309"/>
                </a:lnTo>
                <a:lnTo>
                  <a:pt x="120662" y="114309"/>
                </a:lnTo>
                <a:lnTo>
                  <a:pt x="63489" y="0"/>
                </a:lnTo>
                <a:close/>
              </a:path>
              <a:path w="127634" h="635000">
                <a:moveTo>
                  <a:pt x="120662" y="114309"/>
                </a:moveTo>
                <a:lnTo>
                  <a:pt x="66659" y="114309"/>
                </a:lnTo>
                <a:lnTo>
                  <a:pt x="66659" y="127001"/>
                </a:lnTo>
                <a:lnTo>
                  <a:pt x="127010" y="127001"/>
                </a:lnTo>
                <a:lnTo>
                  <a:pt x="120662" y="114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014215" y="4141086"/>
            <a:ext cx="647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Arial"/>
                <a:cs typeface="Arial"/>
              </a:rPr>
              <a:t>I</a:t>
            </a:r>
            <a:r>
              <a:rPr sz="1950" spc="7" baseline="-21367" dirty="0">
                <a:latin typeface="Arial"/>
                <a:cs typeface="Arial"/>
              </a:rPr>
              <a:t>D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4895" y="2935703"/>
            <a:ext cx="429259" cy="100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-  </a:t>
            </a:r>
            <a:r>
              <a:rPr sz="3000" spc="-7" baseline="13888" dirty="0">
                <a:latin typeface="Arial"/>
                <a:cs typeface="Arial"/>
              </a:rPr>
              <a:t>V</a:t>
            </a:r>
            <a:r>
              <a:rPr sz="1300" spc="15" dirty="0">
                <a:latin typeface="Arial"/>
                <a:cs typeface="Arial"/>
              </a:rPr>
              <a:t>DS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200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634356" y="4892670"/>
            <a:ext cx="350763" cy="508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13669" y="5411854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098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309491" y="4963488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38927" y="3406833"/>
            <a:ext cx="161924" cy="161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39089" y="4021073"/>
            <a:ext cx="762000" cy="635"/>
          </a:xfrm>
          <a:custGeom>
            <a:avLst/>
            <a:gdLst/>
            <a:ahLst/>
            <a:cxnLst/>
            <a:rect l="l" t="t" r="r" b="b"/>
            <a:pathLst>
              <a:path w="762000" h="635">
                <a:moveTo>
                  <a:pt x="0" y="131"/>
                </a:moveTo>
                <a:lnTo>
                  <a:pt x="7619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20127" y="3940242"/>
            <a:ext cx="161924" cy="161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42219" y="5791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408296" y="4141086"/>
            <a:ext cx="407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0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192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35940" y="1998696"/>
            <a:ext cx="759714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865"/>
              </a:spcBef>
              <a:tabLst>
                <a:tab pos="1591945" algn="l"/>
              </a:tabLst>
            </a:pPr>
            <a:r>
              <a:rPr sz="3200" spc="-70" dirty="0">
                <a:latin typeface="Arial"/>
                <a:cs typeface="Arial"/>
              </a:rPr>
              <a:t>cutoff.</a:t>
            </a:r>
            <a:r>
              <a:rPr sz="3200" spc="-70" dirty="0">
                <a:latin typeface="Times New Roman"/>
                <a:cs typeface="Times New Roman"/>
              </a:rPr>
              <a:t>	</a:t>
            </a:r>
            <a:r>
              <a:rPr sz="3200" spc="-215" dirty="0">
                <a:latin typeface="Arial"/>
                <a:cs typeface="Arial"/>
              </a:rPr>
              <a:t>ID </a:t>
            </a:r>
            <a:r>
              <a:rPr sz="3200" spc="-235" dirty="0">
                <a:latin typeface="Arial"/>
                <a:cs typeface="Arial"/>
              </a:rPr>
              <a:t>goes </a:t>
            </a:r>
            <a:r>
              <a:rPr sz="3200" spc="20" dirty="0">
                <a:latin typeface="Arial"/>
                <a:cs typeface="Arial"/>
              </a:rPr>
              <a:t>to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0.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5338445" algn="l"/>
                <a:tab pos="6383655" algn="l"/>
              </a:tabLst>
            </a:pPr>
            <a:r>
              <a:rPr sz="2700" spc="-1807" baseline="21604" dirty="0">
                <a:latin typeface="Arial"/>
                <a:cs typeface="Arial"/>
              </a:rPr>
              <a:t>V</a:t>
            </a:r>
            <a:r>
              <a:rPr sz="3200" spc="75" dirty="0">
                <a:latin typeface="Arial"/>
                <a:cs typeface="Arial"/>
              </a:rPr>
              <a:t>•</a:t>
            </a:r>
            <a:r>
              <a:rPr sz="1800" baseline="11574" dirty="0">
                <a:latin typeface="Arial"/>
                <a:cs typeface="Arial"/>
              </a:rPr>
              <a:t>IN</a:t>
            </a:r>
            <a:r>
              <a:rPr sz="1800" spc="-52" baseline="11574" dirty="0">
                <a:latin typeface="Arial"/>
                <a:cs typeface="Arial"/>
              </a:rPr>
              <a:t> </a:t>
            </a:r>
            <a:r>
              <a:rPr sz="3200" spc="960" dirty="0">
                <a:latin typeface="Arial"/>
                <a:cs typeface="Arial"/>
              </a:rPr>
              <a:t>‘</a:t>
            </a:r>
            <a:r>
              <a:rPr sz="3200" spc="-270" dirty="0">
                <a:latin typeface="Arial"/>
                <a:cs typeface="Arial"/>
              </a:rPr>
              <a:t>es</a:t>
            </a:r>
            <a:r>
              <a:rPr sz="32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3200" u="sng" spc="-4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3200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3200" u="sng" spc="-5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3000" spc="-270" baseline="-19444" dirty="0">
                <a:latin typeface="Arial"/>
                <a:cs typeface="Arial"/>
              </a:rPr>
              <a:t>-</a:t>
            </a:r>
            <a:r>
              <a:rPr sz="3200" spc="50" dirty="0">
                <a:latin typeface="Arial"/>
                <a:cs typeface="Arial"/>
              </a:rPr>
              <a:t>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v</a:t>
            </a:r>
            <a:r>
              <a:rPr sz="3200" spc="-55" dirty="0">
                <a:latin typeface="Arial"/>
                <a:cs typeface="Arial"/>
              </a:rPr>
              <a:t>o</a:t>
            </a:r>
            <a:r>
              <a:rPr sz="3200" spc="-20" dirty="0">
                <a:latin typeface="Arial"/>
                <a:cs typeface="Arial"/>
              </a:rPr>
              <a:t>l</a:t>
            </a:r>
            <a:r>
              <a:rPr sz="3200" spc="135" dirty="0">
                <a:latin typeface="Arial"/>
                <a:cs typeface="Arial"/>
              </a:rPr>
              <a:t>t</a:t>
            </a:r>
            <a:r>
              <a:rPr sz="3200" spc="-260" dirty="0">
                <a:latin typeface="Arial"/>
                <a:cs typeface="Arial"/>
              </a:rPr>
              <a:t>a</a:t>
            </a:r>
            <a:r>
              <a:rPr sz="3200" spc="-280" dirty="0">
                <a:latin typeface="Arial"/>
                <a:cs typeface="Arial"/>
              </a:rPr>
              <a:t>g</a:t>
            </a:r>
            <a:r>
              <a:rPr sz="3200" spc="-190" dirty="0">
                <a:latin typeface="Arial"/>
                <a:cs typeface="Arial"/>
              </a:rPr>
              <a:t>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g</a:t>
            </a:r>
            <a:r>
              <a:rPr sz="3200" spc="-220" dirty="0">
                <a:latin typeface="Arial"/>
                <a:cs typeface="Arial"/>
              </a:rPr>
              <a:t>oe</a:t>
            </a:r>
            <a:r>
              <a:rPr sz="3200" spc="-195" dirty="0">
                <a:latin typeface="Arial"/>
                <a:cs typeface="Arial"/>
              </a:rPr>
              <a:t>s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135" dirty="0">
                <a:latin typeface="Arial"/>
                <a:cs typeface="Arial"/>
              </a:rPr>
              <a:t>t</a:t>
            </a:r>
            <a:r>
              <a:rPr sz="3200" spc="-95" dirty="0">
                <a:latin typeface="Arial"/>
                <a:cs typeface="Arial"/>
              </a:rPr>
              <a:t>o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415" dirty="0">
                <a:latin typeface="Arial"/>
                <a:cs typeface="Arial"/>
              </a:rPr>
              <a:t>z</a:t>
            </a:r>
            <a:r>
              <a:rPr sz="3200" spc="-85" dirty="0">
                <a:latin typeface="Arial"/>
                <a:cs typeface="Arial"/>
              </a:rPr>
              <a:t>e</a:t>
            </a:r>
            <a:r>
              <a:rPr sz="3200" spc="-105" dirty="0">
                <a:latin typeface="Arial"/>
                <a:cs typeface="Arial"/>
              </a:rPr>
              <a:t>r</a:t>
            </a:r>
            <a:r>
              <a:rPr sz="3200" spc="-120" dirty="0">
                <a:latin typeface="Arial"/>
                <a:cs typeface="Arial"/>
              </a:rPr>
              <a:t>o</a:t>
            </a:r>
            <a:r>
              <a:rPr sz="3200" spc="-60" dirty="0">
                <a:latin typeface="Arial"/>
                <a:cs typeface="Arial"/>
              </a:rPr>
              <a:t>.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370" dirty="0">
                <a:latin typeface="Arial"/>
                <a:cs typeface="Arial"/>
              </a:rPr>
              <a:t>V</a:t>
            </a:r>
            <a:r>
              <a:rPr sz="3200" spc="-375" dirty="0">
                <a:latin typeface="Arial"/>
                <a:cs typeface="Arial"/>
              </a:rPr>
              <a:t>O</a:t>
            </a:r>
            <a:r>
              <a:rPr sz="3200" spc="-1764" dirty="0">
                <a:latin typeface="Arial"/>
                <a:cs typeface="Arial"/>
              </a:rPr>
              <a:t>U</a:t>
            </a:r>
            <a:r>
              <a:rPr sz="2700" spc="-7" baseline="3086" dirty="0">
                <a:latin typeface="Arial"/>
                <a:cs typeface="Arial"/>
              </a:rPr>
              <a:t>V</a:t>
            </a:r>
            <a:r>
              <a:rPr sz="1800" spc="-52" baseline="-16203" dirty="0">
                <a:latin typeface="Arial"/>
                <a:cs typeface="Arial"/>
              </a:rPr>
              <a:t>I</a:t>
            </a:r>
            <a:r>
              <a:rPr sz="3200" spc="-1920" dirty="0">
                <a:latin typeface="Arial"/>
                <a:cs typeface="Arial"/>
              </a:rPr>
              <a:t>T</a:t>
            </a:r>
            <a:r>
              <a:rPr sz="1800" spc="-7" baseline="-16203" dirty="0">
                <a:latin typeface="Arial"/>
                <a:cs typeface="Arial"/>
              </a:rPr>
              <a:t>N</a:t>
            </a:r>
            <a:r>
              <a:rPr sz="1800" baseline="-16203" dirty="0">
                <a:latin typeface="Arial"/>
                <a:cs typeface="Arial"/>
              </a:rPr>
              <a:t>	</a:t>
            </a:r>
            <a:r>
              <a:rPr sz="3200" spc="20" dirty="0">
                <a:latin typeface="Arial"/>
                <a:cs typeface="Arial"/>
              </a:rPr>
              <a:t>“pu</a:t>
            </a:r>
            <a:r>
              <a:rPr sz="32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2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200" u="sng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3200" spc="-100" dirty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827" y="3683881"/>
            <a:ext cx="407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5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67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8870" y="461589"/>
            <a:ext cx="5910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0" dirty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95" dirty="0">
                <a:solidFill>
                  <a:srgbClr val="000000"/>
                </a:solidFill>
                <a:latin typeface="Arial"/>
                <a:cs typeface="Arial"/>
              </a:rPr>
              <a:t>Inverter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6" y="2875911"/>
            <a:ext cx="13030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14" dirty="0">
                <a:latin typeface="Arial"/>
                <a:cs typeface="Arial"/>
              </a:rPr>
              <a:t>ci</a:t>
            </a:r>
            <a:r>
              <a:rPr sz="3200" spc="-5" dirty="0">
                <a:latin typeface="Arial"/>
                <a:cs typeface="Arial"/>
              </a:rPr>
              <a:t>r</a:t>
            </a:r>
            <a:r>
              <a:rPr sz="3200" spc="-110" dirty="0">
                <a:latin typeface="Arial"/>
                <a:cs typeface="Arial"/>
              </a:rPr>
              <a:t>cui</a:t>
            </a:r>
            <a:r>
              <a:rPr sz="3200" spc="165" dirty="0">
                <a:latin typeface="Arial"/>
                <a:cs typeface="Arial"/>
              </a:rPr>
              <a:t>t</a:t>
            </a:r>
            <a:r>
              <a:rPr sz="3200" spc="-220" dirty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6" y="3412621"/>
            <a:ext cx="7541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04" dirty="0">
                <a:latin typeface="Arial"/>
                <a:cs typeface="Arial"/>
              </a:rPr>
              <a:t>Remember, </a:t>
            </a:r>
            <a:r>
              <a:rPr sz="3200" spc="-80" dirty="0">
                <a:latin typeface="Arial"/>
                <a:cs typeface="Arial"/>
              </a:rPr>
              <a:t>now </a:t>
            </a:r>
            <a:r>
              <a:rPr sz="3200" spc="-120" dirty="0">
                <a:latin typeface="Arial"/>
                <a:cs typeface="Arial"/>
              </a:rPr>
              <a:t>we </a:t>
            </a:r>
            <a:r>
              <a:rPr sz="3200" spc="-195" dirty="0">
                <a:latin typeface="Arial"/>
                <a:cs typeface="Arial"/>
              </a:rPr>
              <a:t>have </a:t>
            </a:r>
            <a:r>
              <a:rPr sz="3200" spc="10" dirty="0">
                <a:latin typeface="Arial"/>
                <a:cs typeface="Arial"/>
              </a:rPr>
              <a:t>two </a:t>
            </a:r>
            <a:r>
              <a:rPr sz="3200" spc="-114" dirty="0">
                <a:latin typeface="Arial"/>
                <a:cs typeface="Arial"/>
              </a:rPr>
              <a:t>transistors</a:t>
            </a:r>
            <a:r>
              <a:rPr sz="3200" spc="-385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so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6" y="3851534"/>
            <a:ext cx="7537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20" dirty="0">
                <a:latin typeface="Arial"/>
                <a:cs typeface="Arial"/>
              </a:rPr>
              <a:t>we </a:t>
            </a:r>
            <a:r>
              <a:rPr sz="3200" dirty="0">
                <a:latin typeface="Arial"/>
                <a:cs typeface="Arial"/>
              </a:rPr>
              <a:t>write </a:t>
            </a:r>
            <a:r>
              <a:rPr sz="3200" spc="10" dirty="0">
                <a:latin typeface="Arial"/>
                <a:cs typeface="Arial"/>
              </a:rPr>
              <a:t>two </a:t>
            </a:r>
            <a:r>
              <a:rPr sz="3200" spc="-165" dirty="0">
                <a:latin typeface="Arial"/>
                <a:cs typeface="Arial"/>
              </a:rPr>
              <a:t>I-V </a:t>
            </a:r>
            <a:r>
              <a:rPr sz="3200" spc="-105" dirty="0">
                <a:latin typeface="Arial"/>
                <a:cs typeface="Arial"/>
              </a:rPr>
              <a:t>relationships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195" dirty="0">
                <a:latin typeface="Arial"/>
                <a:cs typeface="Arial"/>
              </a:rPr>
              <a:t>have</a:t>
            </a:r>
            <a:r>
              <a:rPr sz="3200" spc="-63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twice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2805" y="4157603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0"/>
                </a:moveTo>
                <a:lnTo>
                  <a:pt x="3166" y="49059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5996" y="4157603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4">
                <a:moveTo>
                  <a:pt x="0" y="0"/>
                </a:moveTo>
                <a:lnTo>
                  <a:pt x="3179" y="49059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5996" y="4164079"/>
            <a:ext cx="500380" cy="1905"/>
          </a:xfrm>
          <a:custGeom>
            <a:avLst/>
            <a:gdLst/>
            <a:ahLst/>
            <a:cxnLst/>
            <a:rect l="l" t="t" r="r" b="b"/>
            <a:pathLst>
              <a:path w="500380" h="1904">
                <a:moveTo>
                  <a:pt x="0" y="0"/>
                </a:moveTo>
                <a:lnTo>
                  <a:pt x="500003" y="1523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979" y="4391025"/>
            <a:ext cx="1275080" cy="3175"/>
          </a:xfrm>
          <a:custGeom>
            <a:avLst/>
            <a:gdLst/>
            <a:ahLst/>
            <a:cxnLst/>
            <a:rect l="l" t="t" r="r" b="b"/>
            <a:pathLst>
              <a:path w="1275080" h="3175">
                <a:moveTo>
                  <a:pt x="1274825" y="0"/>
                </a:moveTo>
                <a:lnTo>
                  <a:pt x="0" y="317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9871" y="4632329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269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6379" y="4834001"/>
            <a:ext cx="123816" cy="13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6854" y="3802009"/>
            <a:ext cx="122173" cy="134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3735" y="3761610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6140" y="2686050"/>
            <a:ext cx="6350" cy="1681480"/>
          </a:xfrm>
          <a:custGeom>
            <a:avLst/>
            <a:gdLst/>
            <a:ahLst/>
            <a:cxnLst/>
            <a:rect l="l" t="t" r="r" b="b"/>
            <a:pathLst>
              <a:path w="6350" h="1681479">
                <a:moveTo>
                  <a:pt x="6348" y="1681221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86941" y="1926459"/>
            <a:ext cx="2698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0" dirty="0">
                <a:latin typeface="Arial"/>
                <a:cs typeface="Arial"/>
              </a:rPr>
              <a:t>DD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36" y="1558488"/>
            <a:ext cx="8054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35" dirty="0">
                <a:latin typeface="Arial"/>
                <a:cs typeface="Arial"/>
              </a:rPr>
              <a:t>We </a:t>
            </a:r>
            <a:r>
              <a:rPr sz="3200" spc="-204" dirty="0">
                <a:latin typeface="Arial"/>
                <a:cs typeface="Arial"/>
              </a:rPr>
              <a:t>can </a:t>
            </a:r>
            <a:r>
              <a:rPr sz="3200" spc="-430" dirty="0">
                <a:latin typeface="Arial"/>
                <a:cs typeface="Arial"/>
              </a:rPr>
              <a:t>fo</a:t>
            </a:r>
            <a:r>
              <a:rPr sz="3000" spc="-644" baseline="-15277" dirty="0">
                <a:latin typeface="Arial"/>
                <a:cs typeface="Arial"/>
              </a:rPr>
              <a:t>V</a:t>
            </a:r>
            <a:r>
              <a:rPr sz="3200" spc="-430" dirty="0">
                <a:latin typeface="Arial"/>
                <a:cs typeface="Arial"/>
              </a:rPr>
              <a:t>llow</a:t>
            </a:r>
            <a:r>
              <a:rPr sz="3000" spc="-644" baseline="-15277" dirty="0">
                <a:latin typeface="Arial"/>
                <a:cs typeface="Arial"/>
              </a:rPr>
              <a:t>(Lo</a:t>
            </a:r>
            <a:r>
              <a:rPr sz="3200" spc="-430" dirty="0">
                <a:latin typeface="Arial"/>
                <a:cs typeface="Arial"/>
              </a:rPr>
              <a:t>t</a:t>
            </a:r>
            <a:r>
              <a:rPr sz="3000" spc="-644" baseline="-15277" dirty="0">
                <a:latin typeface="Arial"/>
                <a:cs typeface="Arial"/>
              </a:rPr>
              <a:t>g</a:t>
            </a:r>
            <a:r>
              <a:rPr sz="3200" spc="-430" dirty="0">
                <a:latin typeface="Arial"/>
                <a:cs typeface="Arial"/>
              </a:rPr>
              <a:t>h</a:t>
            </a:r>
            <a:r>
              <a:rPr sz="3000" spc="-644" baseline="-15277" dirty="0">
                <a:latin typeface="Arial"/>
                <a:cs typeface="Arial"/>
              </a:rPr>
              <a:t>ic</a:t>
            </a:r>
            <a:r>
              <a:rPr sz="3200" spc="-430" dirty="0">
                <a:latin typeface="Arial"/>
                <a:cs typeface="Arial"/>
              </a:rPr>
              <a:t>e</a:t>
            </a:r>
            <a:r>
              <a:rPr sz="3000" spc="-644" baseline="-15277" dirty="0">
                <a:latin typeface="Arial"/>
                <a:cs typeface="Arial"/>
              </a:rPr>
              <a:t>1) </a:t>
            </a:r>
            <a:r>
              <a:rPr sz="3200" spc="-225" dirty="0">
                <a:latin typeface="Arial"/>
                <a:cs typeface="Arial"/>
              </a:rPr>
              <a:t>same </a:t>
            </a:r>
            <a:r>
              <a:rPr sz="3200" spc="-114" dirty="0">
                <a:latin typeface="Arial"/>
                <a:cs typeface="Arial"/>
              </a:rPr>
              <a:t>procedure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60" dirty="0">
                <a:latin typeface="Arial"/>
                <a:cs typeface="Arial"/>
              </a:rPr>
              <a:t>solve</a:t>
            </a:r>
            <a:r>
              <a:rPr sz="3200" spc="-37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for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79654" y="2935224"/>
            <a:ext cx="5080" cy="1202055"/>
          </a:xfrm>
          <a:custGeom>
            <a:avLst/>
            <a:gdLst/>
            <a:ahLst/>
            <a:cxnLst/>
            <a:rect l="l" t="t" r="r" b="b"/>
            <a:pathLst>
              <a:path w="5080" h="1202054">
                <a:moveTo>
                  <a:pt x="4821" y="1201805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9329" y="3109838"/>
            <a:ext cx="122292" cy="135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26336" y="3069079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81911" y="2453518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5">
                <a:moveTo>
                  <a:pt x="0" y="0"/>
                </a:moveTo>
                <a:lnTo>
                  <a:pt x="3179" y="490453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5116" y="2453518"/>
            <a:ext cx="3175" cy="490855"/>
          </a:xfrm>
          <a:custGeom>
            <a:avLst/>
            <a:gdLst/>
            <a:ahLst/>
            <a:cxnLst/>
            <a:rect l="l" t="t" r="r" b="b"/>
            <a:pathLst>
              <a:path w="3175" h="490855">
                <a:moveTo>
                  <a:pt x="0" y="0"/>
                </a:moveTo>
                <a:lnTo>
                  <a:pt x="3166" y="490453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85996" y="2460619"/>
            <a:ext cx="500380" cy="1905"/>
          </a:xfrm>
          <a:custGeom>
            <a:avLst/>
            <a:gdLst/>
            <a:ahLst/>
            <a:cxnLst/>
            <a:rect l="l" t="t" r="r" b="b"/>
            <a:pathLst>
              <a:path w="500380" h="1905">
                <a:moveTo>
                  <a:pt x="0" y="0"/>
                </a:moveTo>
                <a:lnTo>
                  <a:pt x="500003" y="164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2642" y="2945648"/>
            <a:ext cx="497205" cy="3175"/>
          </a:xfrm>
          <a:custGeom>
            <a:avLst/>
            <a:gdLst/>
            <a:ahLst/>
            <a:cxnLst/>
            <a:rect l="l" t="t" r="r" b="b"/>
            <a:pathLst>
              <a:path w="497205" h="3175">
                <a:moveTo>
                  <a:pt x="0" y="0"/>
                </a:moveTo>
                <a:lnTo>
                  <a:pt x="496823" y="316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2296" y="2601981"/>
            <a:ext cx="196849" cy="184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4000" y="2049536"/>
            <a:ext cx="1905" cy="401955"/>
          </a:xfrm>
          <a:custGeom>
            <a:avLst/>
            <a:gdLst/>
            <a:ahLst/>
            <a:cxnLst/>
            <a:rect l="l" t="t" r="r" b="b"/>
            <a:pathLst>
              <a:path w="1905" h="401955">
                <a:moveTo>
                  <a:pt x="1523" y="401573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44725" y="2243079"/>
            <a:ext cx="123829" cy="139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9146" y="1998087"/>
            <a:ext cx="756793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95" dirty="0">
                <a:latin typeface="Arial"/>
                <a:cs typeface="Arial"/>
              </a:rPr>
              <a:t>currents </a:t>
            </a:r>
            <a:r>
              <a:rPr sz="3200" spc="-380" dirty="0">
                <a:latin typeface="Arial"/>
                <a:cs typeface="Arial"/>
              </a:rPr>
              <a:t>a</a:t>
            </a:r>
            <a:r>
              <a:rPr sz="1600" spc="-380" dirty="0">
                <a:latin typeface="Arial"/>
                <a:cs typeface="Arial"/>
              </a:rPr>
              <a:t>S</a:t>
            </a:r>
            <a:r>
              <a:rPr sz="3200" spc="-380" dirty="0">
                <a:latin typeface="Arial"/>
                <a:cs typeface="Arial"/>
              </a:rPr>
              <a:t>nd </a:t>
            </a:r>
            <a:r>
              <a:rPr sz="3200" spc="-150" dirty="0">
                <a:latin typeface="Arial"/>
                <a:cs typeface="Arial"/>
              </a:rPr>
              <a:t>voltages </a:t>
            </a:r>
            <a:r>
              <a:rPr sz="3200" spc="-45" dirty="0">
                <a:latin typeface="Arial"/>
                <a:cs typeface="Arial"/>
              </a:rPr>
              <a:t>in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395" dirty="0">
                <a:latin typeface="Arial"/>
                <a:cs typeface="Arial"/>
              </a:rPr>
              <a:t>CMOS </a:t>
            </a:r>
            <a:r>
              <a:rPr sz="3200" spc="-60" dirty="0">
                <a:latin typeface="Arial"/>
                <a:cs typeface="Arial"/>
              </a:rPr>
              <a:t>inverter </a:t>
            </a:r>
            <a:r>
              <a:rPr sz="3200" spc="-300" dirty="0">
                <a:latin typeface="Arial"/>
                <a:cs typeface="Arial"/>
              </a:rPr>
              <a:t>as  </a:t>
            </a:r>
            <a:r>
              <a:rPr sz="3200" strike="sngStrike" spc="-120" dirty="0">
                <a:latin typeface="Arial"/>
                <a:cs typeface="Arial"/>
              </a:rPr>
              <a:t>we</a:t>
            </a:r>
            <a:r>
              <a:rPr sz="3200" strike="noStrike" spc="-120" dirty="0">
                <a:latin typeface="Arial"/>
                <a:cs typeface="Arial"/>
              </a:rPr>
              <a:t> </a:t>
            </a:r>
            <a:r>
              <a:rPr sz="3200" strike="noStrike" spc="-60" dirty="0">
                <a:latin typeface="Arial"/>
                <a:cs typeface="Arial"/>
              </a:rPr>
              <a:t>did </a:t>
            </a:r>
            <a:r>
              <a:rPr sz="3200" strike="noStrike" spc="-15" dirty="0">
                <a:latin typeface="Arial"/>
                <a:cs typeface="Arial"/>
              </a:rPr>
              <a:t>for </a:t>
            </a:r>
            <a:r>
              <a:rPr sz="3200" strike="noStrike" spc="-35" dirty="0">
                <a:latin typeface="Arial"/>
                <a:cs typeface="Arial"/>
              </a:rPr>
              <a:t>the </a:t>
            </a:r>
            <a:r>
              <a:rPr sz="3200" strike="noStrike" spc="-150" dirty="0">
                <a:latin typeface="Arial"/>
                <a:cs typeface="Arial"/>
              </a:rPr>
              <a:t>single </a:t>
            </a:r>
            <a:r>
              <a:rPr sz="3200" strike="noStrike" spc="-300" dirty="0">
                <a:latin typeface="Arial"/>
                <a:cs typeface="Arial"/>
              </a:rPr>
              <a:t>NMOS </a:t>
            </a:r>
            <a:r>
              <a:rPr sz="3200" strike="noStrike" spc="-150" dirty="0">
                <a:latin typeface="Arial"/>
                <a:cs typeface="Arial"/>
              </a:rPr>
              <a:t>and</a:t>
            </a:r>
            <a:r>
              <a:rPr sz="3200" strike="noStrike" spc="-490" dirty="0">
                <a:latin typeface="Arial"/>
                <a:cs typeface="Arial"/>
              </a:rPr>
              <a:t> </a:t>
            </a:r>
            <a:r>
              <a:rPr sz="3200" strike="noStrike" spc="-360" dirty="0">
                <a:latin typeface="Arial"/>
                <a:cs typeface="Arial"/>
              </a:rPr>
              <a:t>PMOS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89179" y="3530589"/>
            <a:ext cx="1275080" cy="3175"/>
          </a:xfrm>
          <a:custGeom>
            <a:avLst/>
            <a:gdLst/>
            <a:ahLst/>
            <a:cxnLst/>
            <a:rect l="l" t="t" r="r" b="b"/>
            <a:pathLst>
              <a:path w="1275079" h="3175">
                <a:moveTo>
                  <a:pt x="1274816" y="0"/>
                </a:moveTo>
                <a:lnTo>
                  <a:pt x="0" y="316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4415" y="3459109"/>
            <a:ext cx="122295" cy="134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07412" y="3093843"/>
            <a:ext cx="500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8604" y="4357751"/>
            <a:ext cx="122234" cy="1348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1267" y="3894198"/>
            <a:ext cx="33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01921" y="1895485"/>
            <a:ext cx="184158" cy="1968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740" y="4241627"/>
            <a:ext cx="7861934" cy="22694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12800">
              <a:lnSpc>
                <a:spcPct val="100000"/>
              </a:lnSpc>
              <a:spcBef>
                <a:spcPts val="484"/>
              </a:spcBef>
            </a:pP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95" dirty="0">
                <a:latin typeface="Arial"/>
                <a:cs typeface="Arial"/>
              </a:rPr>
              <a:t>nu</a:t>
            </a:r>
            <a:r>
              <a:rPr sz="3200" strike="sngStrike" spc="-95" dirty="0">
                <a:latin typeface="Arial"/>
                <a:cs typeface="Arial"/>
              </a:rPr>
              <a:t>m</a:t>
            </a:r>
            <a:r>
              <a:rPr sz="3200" strike="noStrike" spc="-95" dirty="0">
                <a:latin typeface="Arial"/>
                <a:cs typeface="Arial"/>
              </a:rPr>
              <a:t>ber </a:t>
            </a:r>
            <a:r>
              <a:rPr sz="3200" strike="noStrike" spc="-5" dirty="0">
                <a:latin typeface="Arial"/>
                <a:cs typeface="Arial"/>
              </a:rPr>
              <a:t>of</a:t>
            </a:r>
            <a:r>
              <a:rPr sz="3200" strike="noStrike" spc="-385" dirty="0">
                <a:latin typeface="Arial"/>
                <a:cs typeface="Arial"/>
              </a:rPr>
              <a:t> </a:t>
            </a:r>
            <a:r>
              <a:rPr sz="3200" strike="noStrike" spc="-135" dirty="0">
                <a:latin typeface="Arial"/>
                <a:cs typeface="Arial"/>
              </a:rPr>
              <a:t>variables.</a:t>
            </a:r>
            <a:endParaRPr sz="32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812800" algn="l"/>
                <a:tab pos="813435" algn="l"/>
              </a:tabLst>
            </a:pPr>
            <a:r>
              <a:rPr sz="3200" spc="-240" dirty="0">
                <a:latin typeface="Arial"/>
                <a:cs typeface="Arial"/>
              </a:rPr>
              <a:t>We </a:t>
            </a:r>
            <a:r>
              <a:rPr sz="3200" spc="-125" dirty="0">
                <a:latin typeface="Arial"/>
                <a:cs typeface="Arial"/>
              </a:rPr>
              <a:t>can</a:t>
            </a:r>
            <a:r>
              <a:rPr sz="3200" strike="sngStrike" spc="-125" dirty="0">
                <a:latin typeface="Arial"/>
                <a:cs typeface="Arial"/>
              </a:rPr>
              <a:t> </a:t>
            </a:r>
            <a:r>
              <a:rPr sz="3200" strike="sngStrike" spc="-225" dirty="0">
                <a:latin typeface="Arial"/>
                <a:cs typeface="Arial"/>
              </a:rPr>
              <a:t>ro</a:t>
            </a:r>
            <a:r>
              <a:rPr sz="2400" strike="noStrike" spc="-337" baseline="65972" dirty="0">
                <a:latin typeface="Arial"/>
                <a:cs typeface="Arial"/>
              </a:rPr>
              <a:t>S</a:t>
            </a:r>
            <a:r>
              <a:rPr sz="3200" strike="noStrike" spc="-225" dirty="0">
                <a:latin typeface="Arial"/>
                <a:cs typeface="Arial"/>
              </a:rPr>
              <a:t>ughly </a:t>
            </a:r>
            <a:r>
              <a:rPr sz="3200" strike="noStrike" spc="-195" dirty="0">
                <a:latin typeface="Arial"/>
                <a:cs typeface="Arial"/>
              </a:rPr>
              <a:t>analyze </a:t>
            </a:r>
            <a:r>
              <a:rPr sz="3200" strike="noStrike" spc="-35" dirty="0">
                <a:latin typeface="Arial"/>
                <a:cs typeface="Arial"/>
              </a:rPr>
              <a:t>the </a:t>
            </a:r>
            <a:r>
              <a:rPr sz="3200" strike="noStrike" spc="-395" dirty="0">
                <a:latin typeface="Arial"/>
                <a:cs typeface="Arial"/>
              </a:rPr>
              <a:t>CMOS</a:t>
            </a:r>
            <a:r>
              <a:rPr sz="3200" strike="noStrike" spc="-430" dirty="0">
                <a:latin typeface="Arial"/>
                <a:cs typeface="Arial"/>
              </a:rPr>
              <a:t> </a:t>
            </a:r>
            <a:r>
              <a:rPr sz="3200" strike="noStrike" spc="-55" dirty="0">
                <a:latin typeface="Arial"/>
                <a:cs typeface="Arial"/>
              </a:rPr>
              <a:t>inverter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latin typeface="Arial"/>
                <a:cs typeface="Arial"/>
              </a:rPr>
              <a:t>NMOS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95" dirty="0">
                <a:latin typeface="Arial"/>
                <a:cs typeface="Arial"/>
              </a:rPr>
              <a:t>is</a:t>
            </a:r>
            <a:r>
              <a:rPr sz="4800" spc="-742" baseline="6944" dirty="0">
                <a:latin typeface="Arial"/>
                <a:cs typeface="Arial"/>
              </a:rPr>
              <a:t>g</a:t>
            </a:r>
            <a:r>
              <a:rPr sz="1800" spc="-495" dirty="0">
                <a:latin typeface="Arial"/>
                <a:cs typeface="Arial"/>
              </a:rPr>
              <a:t>“</a:t>
            </a:r>
            <a:r>
              <a:rPr sz="4800" spc="-742" baseline="6944" dirty="0">
                <a:latin typeface="Arial"/>
                <a:cs typeface="Arial"/>
              </a:rPr>
              <a:t>r</a:t>
            </a:r>
            <a:r>
              <a:rPr sz="1800" spc="-495" dirty="0">
                <a:latin typeface="Arial"/>
                <a:cs typeface="Arial"/>
              </a:rPr>
              <a:t>p</a:t>
            </a:r>
            <a:r>
              <a:rPr sz="4800" spc="-742" baseline="6944" dirty="0">
                <a:latin typeface="Arial"/>
                <a:cs typeface="Arial"/>
              </a:rPr>
              <a:t>a</a:t>
            </a:r>
            <a:r>
              <a:rPr sz="1800" spc="-495" dirty="0">
                <a:latin typeface="Arial"/>
                <a:cs typeface="Arial"/>
              </a:rPr>
              <a:t>ul</a:t>
            </a:r>
            <a:r>
              <a:rPr sz="4800" spc="-742" baseline="6944" dirty="0">
                <a:latin typeface="Arial"/>
                <a:cs typeface="Arial"/>
              </a:rPr>
              <a:t>p</a:t>
            </a:r>
            <a:r>
              <a:rPr sz="1800" spc="-495" dirty="0">
                <a:latin typeface="Arial"/>
                <a:cs typeface="Arial"/>
              </a:rPr>
              <a:t>l-d</a:t>
            </a:r>
            <a:r>
              <a:rPr sz="4800" spc="-742" baseline="6944" dirty="0">
                <a:latin typeface="Arial"/>
                <a:cs typeface="Arial"/>
              </a:rPr>
              <a:t>h</a:t>
            </a:r>
            <a:r>
              <a:rPr sz="1800" spc="-495" dirty="0">
                <a:latin typeface="Arial"/>
                <a:cs typeface="Arial"/>
              </a:rPr>
              <a:t>ow</a:t>
            </a:r>
            <a:r>
              <a:rPr sz="4800" spc="-742" baseline="6944" dirty="0">
                <a:latin typeface="Arial"/>
                <a:cs typeface="Arial"/>
              </a:rPr>
              <a:t>ic</a:t>
            </a:r>
            <a:r>
              <a:rPr sz="1800" spc="-495" dirty="0">
                <a:latin typeface="Arial"/>
                <a:cs typeface="Arial"/>
              </a:rPr>
              <a:t>n</a:t>
            </a:r>
            <a:r>
              <a:rPr sz="4800" spc="-742" baseline="6944" dirty="0">
                <a:latin typeface="Arial"/>
                <a:cs typeface="Arial"/>
              </a:rPr>
              <a:t>a</a:t>
            </a:r>
            <a:r>
              <a:rPr sz="1800" spc="-495" dirty="0">
                <a:latin typeface="Arial"/>
                <a:cs typeface="Arial"/>
              </a:rPr>
              <a:t>d</a:t>
            </a:r>
            <a:r>
              <a:rPr sz="4800" spc="-742" baseline="6944" dirty="0">
                <a:latin typeface="Arial"/>
                <a:cs typeface="Arial"/>
              </a:rPr>
              <a:t>l</a:t>
            </a:r>
            <a:r>
              <a:rPr sz="1800" spc="-495" dirty="0">
                <a:latin typeface="Arial"/>
                <a:cs typeface="Arial"/>
              </a:rPr>
              <a:t>e</a:t>
            </a:r>
            <a:r>
              <a:rPr sz="4800" spc="-742" baseline="6944" dirty="0">
                <a:latin typeface="Arial"/>
                <a:cs typeface="Arial"/>
              </a:rPr>
              <a:t>l</a:t>
            </a:r>
            <a:r>
              <a:rPr sz="1800" spc="-495" dirty="0">
                <a:latin typeface="Arial"/>
                <a:cs typeface="Arial"/>
              </a:rPr>
              <a:t>v</a:t>
            </a:r>
            <a:r>
              <a:rPr sz="4800" spc="-742" baseline="6944" dirty="0">
                <a:latin typeface="Arial"/>
                <a:cs typeface="Arial"/>
              </a:rPr>
              <a:t>y</a:t>
            </a:r>
            <a:r>
              <a:rPr sz="1800" spc="-495" dirty="0">
                <a:latin typeface="Arial"/>
                <a:cs typeface="Arial"/>
              </a:rPr>
              <a:t>ic</a:t>
            </a:r>
            <a:r>
              <a:rPr sz="4800" spc="-742" baseline="6944" dirty="0">
                <a:latin typeface="Arial"/>
                <a:cs typeface="Arial"/>
              </a:rPr>
              <a:t>.</a:t>
            </a:r>
            <a:r>
              <a:rPr sz="1800" spc="-495" dirty="0">
                <a:latin typeface="Arial"/>
                <a:cs typeface="Arial"/>
              </a:rPr>
              <a:t>e”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Arial"/>
                <a:cs typeface="Arial"/>
              </a:rPr>
              <a:t>PMOS </a:t>
            </a:r>
            <a:r>
              <a:rPr sz="1800" spc="-5" dirty="0">
                <a:latin typeface="Arial"/>
                <a:cs typeface="Arial"/>
              </a:rPr>
              <a:t>is “pull-up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device”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latin typeface="Arial"/>
                <a:cs typeface="Arial"/>
              </a:rPr>
              <a:t>Each shuts </a:t>
            </a:r>
            <a:r>
              <a:rPr sz="1800" spc="-15" dirty="0">
                <a:latin typeface="Arial"/>
                <a:cs typeface="Arial"/>
              </a:rPr>
              <a:t>off when </a:t>
            </a:r>
            <a:r>
              <a:rPr sz="1800" spc="-5" dirty="0">
                <a:latin typeface="Arial"/>
                <a:cs typeface="Arial"/>
              </a:rPr>
              <a:t>not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pulling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193</a:t>
            </a:r>
          </a:p>
        </p:txBody>
      </p:sp>
    </p:spTree>
    <p:extLst>
      <p:ext uri="{BB962C8B-B14F-4D97-AF65-F5344CB8AC3E}">
        <p14:creationId xmlns:p14="http://schemas.microsoft.com/office/powerpoint/2010/main" val="83137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885" marR="5080" indent="89535">
              <a:lnSpc>
                <a:spcPct val="100000"/>
              </a:lnSpc>
              <a:spcBef>
                <a:spcPts val="95"/>
              </a:spcBef>
            </a:pPr>
            <a:r>
              <a:rPr sz="4000" b="0" spc="-505" dirty="0">
                <a:solidFill>
                  <a:srgbClr val="000000"/>
                </a:solidFill>
                <a:latin typeface="Arial"/>
                <a:cs typeface="Arial"/>
              </a:rPr>
              <a:t>MOSFET </a:t>
            </a: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I-V </a:t>
            </a:r>
            <a:r>
              <a:rPr sz="4000" b="0" spc="-185" dirty="0">
                <a:solidFill>
                  <a:srgbClr val="000000"/>
                </a:solidFill>
                <a:latin typeface="Arial"/>
                <a:cs typeface="Arial"/>
              </a:rPr>
              <a:t>Characteristics  </a:t>
            </a:r>
            <a:r>
              <a:rPr sz="4000" b="0" spc="-240" dirty="0">
                <a:solidFill>
                  <a:srgbClr val="000000"/>
                </a:solidFill>
                <a:latin typeface="Arial"/>
                <a:cs typeface="Arial"/>
              </a:rPr>
              <a:t>Channel </a:t>
            </a: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Length</a:t>
            </a:r>
            <a:r>
              <a:rPr sz="4000" b="0" spc="-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65" dirty="0">
                <a:solidFill>
                  <a:srgbClr val="000000"/>
                </a:solidFill>
                <a:latin typeface="Arial"/>
                <a:cs typeface="Arial"/>
              </a:rPr>
              <a:t>Modulation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50" y="1580129"/>
            <a:ext cx="316166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180" dirty="0">
                <a:latin typeface="Arial"/>
                <a:cs typeface="Arial"/>
              </a:rPr>
              <a:t>ΔL </a:t>
            </a:r>
            <a:r>
              <a:rPr sz="1500" spc="-85" dirty="0">
                <a:latin typeface="Arial"/>
                <a:cs typeface="Arial"/>
              </a:rPr>
              <a:t>increases </a:t>
            </a:r>
            <a:r>
              <a:rPr sz="1500" spc="5" dirty="0">
                <a:latin typeface="Arial"/>
                <a:cs typeface="Arial"/>
              </a:rPr>
              <a:t>with </a:t>
            </a:r>
            <a:r>
              <a:rPr sz="1500" spc="-85" dirty="0">
                <a:latin typeface="Arial"/>
                <a:cs typeface="Arial"/>
              </a:rPr>
              <a:t>an </a:t>
            </a:r>
            <a:r>
              <a:rPr sz="1500" spc="-75" dirty="0">
                <a:latin typeface="Arial"/>
                <a:cs typeface="Arial"/>
              </a:rPr>
              <a:t>increase </a:t>
            </a:r>
            <a:r>
              <a:rPr sz="1500" spc="-20" dirty="0">
                <a:latin typeface="Arial"/>
                <a:cs typeface="Arial"/>
              </a:rPr>
              <a:t>in</a:t>
            </a:r>
            <a:r>
              <a:rPr sz="1500" spc="-130" dirty="0">
                <a:latin typeface="Arial"/>
                <a:cs typeface="Arial"/>
              </a:rPr>
              <a:t> </a:t>
            </a:r>
            <a:r>
              <a:rPr sz="1500" spc="-170" dirty="0">
                <a:latin typeface="Arial"/>
                <a:cs typeface="Arial"/>
              </a:rPr>
              <a:t>VDS.</a:t>
            </a:r>
            <a:endParaRPr sz="1500">
              <a:latin typeface="Arial"/>
              <a:cs typeface="Arial"/>
            </a:endParaRPr>
          </a:p>
          <a:p>
            <a:pPr marL="299085">
              <a:lnSpc>
                <a:spcPts val="1620"/>
              </a:lnSpc>
            </a:pPr>
            <a:r>
              <a:rPr sz="1500" spc="-120" dirty="0">
                <a:latin typeface="Arial"/>
                <a:cs typeface="Arial"/>
              </a:rPr>
              <a:t>We </a:t>
            </a:r>
            <a:r>
              <a:rPr sz="1500" spc="-95" dirty="0">
                <a:latin typeface="Arial"/>
                <a:cs typeface="Arial"/>
              </a:rPr>
              <a:t>can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5" dirty="0">
                <a:latin typeface="Arial"/>
                <a:cs typeface="Arial"/>
              </a:rPr>
              <a:t>use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54" y="2677791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54" y="2677791"/>
            <a:ext cx="2792095" cy="6654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marR="5080" indent="214629">
              <a:lnSpc>
                <a:spcPct val="80000"/>
              </a:lnSpc>
              <a:spcBef>
                <a:spcPts val="459"/>
              </a:spcBef>
            </a:pPr>
            <a:r>
              <a:rPr sz="1500" spc="-40" dirty="0">
                <a:latin typeface="Arial"/>
                <a:cs typeface="Arial"/>
              </a:rPr>
              <a:t>λ: </a:t>
            </a:r>
            <a:r>
              <a:rPr sz="1500" spc="-65" dirty="0">
                <a:latin typeface="Arial"/>
                <a:cs typeface="Arial"/>
              </a:rPr>
              <a:t>channel </a:t>
            </a:r>
            <a:r>
              <a:rPr sz="1500" spc="-40" dirty="0">
                <a:latin typeface="Arial"/>
                <a:cs typeface="Arial"/>
              </a:rPr>
              <a:t>length</a:t>
            </a:r>
            <a:r>
              <a:rPr sz="1500" spc="-22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modulation  </a:t>
            </a:r>
            <a:r>
              <a:rPr sz="1500" spc="-35" dirty="0">
                <a:latin typeface="Arial"/>
                <a:cs typeface="Arial"/>
              </a:rPr>
              <a:t>coefficient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155" dirty="0">
                <a:latin typeface="Arial"/>
                <a:cs typeface="Arial"/>
              </a:rPr>
              <a:t>ID(SAT) </a:t>
            </a:r>
            <a:r>
              <a:rPr sz="1500" spc="-100" dirty="0">
                <a:latin typeface="Arial"/>
                <a:cs typeface="Arial"/>
              </a:rPr>
              <a:t>can </a:t>
            </a:r>
            <a:r>
              <a:rPr sz="1500" spc="-70" dirty="0">
                <a:latin typeface="Arial"/>
                <a:cs typeface="Arial"/>
              </a:rPr>
              <a:t>be </a:t>
            </a:r>
            <a:r>
              <a:rPr sz="1500" spc="-10" dirty="0">
                <a:latin typeface="Arial"/>
                <a:cs typeface="Arial"/>
              </a:rPr>
              <a:t>rewritten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54" y="4003934"/>
            <a:ext cx="3297554" cy="11690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459"/>
              </a:spcBef>
              <a:tabLst>
                <a:tab pos="29908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110" dirty="0">
                <a:latin typeface="Arial"/>
                <a:cs typeface="Arial"/>
              </a:rPr>
              <a:t>The </a:t>
            </a:r>
            <a:r>
              <a:rPr sz="1500" spc="-85" dirty="0">
                <a:latin typeface="Arial"/>
                <a:cs typeface="Arial"/>
              </a:rPr>
              <a:t>above </a:t>
            </a:r>
            <a:r>
              <a:rPr sz="1500" spc="-20" dirty="0">
                <a:latin typeface="Arial"/>
                <a:cs typeface="Arial"/>
              </a:rPr>
              <a:t>form </a:t>
            </a:r>
            <a:r>
              <a:rPr sz="1500" spc="-70" dirty="0">
                <a:latin typeface="Arial"/>
                <a:cs typeface="Arial"/>
              </a:rPr>
              <a:t>produces </a:t>
            </a:r>
            <a:r>
              <a:rPr sz="1500" spc="-120" dirty="0">
                <a:latin typeface="Arial"/>
                <a:cs typeface="Arial"/>
              </a:rPr>
              <a:t>a  </a:t>
            </a:r>
            <a:r>
              <a:rPr sz="1500" spc="-35" dirty="0">
                <a:latin typeface="Arial"/>
                <a:cs typeface="Arial"/>
              </a:rPr>
              <a:t>discontinuity </a:t>
            </a:r>
            <a:r>
              <a:rPr sz="1500" spc="-5" dirty="0">
                <a:latin typeface="Arial"/>
                <a:cs typeface="Arial"/>
              </a:rPr>
              <a:t>of </a:t>
            </a:r>
            <a:r>
              <a:rPr sz="1500" spc="-30" dirty="0">
                <a:latin typeface="Arial"/>
                <a:cs typeface="Arial"/>
              </a:rPr>
              <a:t>current </a:t>
            </a:r>
            <a:r>
              <a:rPr sz="1500" spc="-25" dirty="0">
                <a:latin typeface="Arial"/>
                <a:cs typeface="Arial"/>
              </a:rPr>
              <a:t>at </a:t>
            </a:r>
            <a:r>
              <a:rPr sz="1500" spc="-190" dirty="0">
                <a:latin typeface="Arial"/>
                <a:cs typeface="Arial"/>
              </a:rPr>
              <a:t>VDS=VGS-  </a:t>
            </a:r>
            <a:r>
              <a:rPr sz="1500" spc="-120" dirty="0">
                <a:latin typeface="Arial"/>
                <a:cs typeface="Arial"/>
              </a:rPr>
              <a:t>VT0. We </a:t>
            </a:r>
            <a:r>
              <a:rPr sz="1500" spc="-100" dirty="0">
                <a:latin typeface="Arial"/>
                <a:cs typeface="Arial"/>
              </a:rPr>
              <a:t>can </a:t>
            </a:r>
            <a:r>
              <a:rPr sz="1500" spc="-45" dirty="0">
                <a:latin typeface="Arial"/>
                <a:cs typeface="Arial"/>
              </a:rPr>
              <a:t>include </a:t>
            </a:r>
            <a:r>
              <a:rPr sz="1500" spc="-20" dirty="0">
                <a:latin typeface="Arial"/>
                <a:cs typeface="Arial"/>
              </a:rPr>
              <a:t>the </a:t>
            </a:r>
            <a:r>
              <a:rPr sz="1500" spc="-15" dirty="0">
                <a:latin typeface="Arial"/>
                <a:cs typeface="Arial"/>
              </a:rPr>
              <a:t>term </a:t>
            </a:r>
            <a:r>
              <a:rPr sz="1500" spc="-20" dirty="0">
                <a:latin typeface="Arial"/>
                <a:cs typeface="Arial"/>
              </a:rPr>
              <a:t>in</a:t>
            </a:r>
            <a:r>
              <a:rPr sz="1500" spc="-204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ID(lin)  </a:t>
            </a:r>
            <a:r>
              <a:rPr sz="1500" spc="5" dirty="0">
                <a:latin typeface="Arial"/>
                <a:cs typeface="Arial"/>
              </a:rPr>
              <a:t>with </a:t>
            </a:r>
            <a:r>
              <a:rPr sz="1500" spc="15" dirty="0">
                <a:latin typeface="Arial"/>
                <a:cs typeface="Arial"/>
              </a:rPr>
              <a:t>little </a:t>
            </a:r>
            <a:r>
              <a:rPr sz="1500" spc="-20" dirty="0">
                <a:latin typeface="Arial"/>
                <a:cs typeface="Arial"/>
              </a:rPr>
              <a:t>error </a:t>
            </a:r>
            <a:r>
              <a:rPr sz="1500" spc="-85" dirty="0">
                <a:latin typeface="Arial"/>
                <a:cs typeface="Arial"/>
              </a:rPr>
              <a:t>since </a:t>
            </a:r>
            <a:r>
              <a:rPr sz="1500" spc="-55" dirty="0">
                <a:latin typeface="Arial"/>
                <a:cs typeface="Arial"/>
              </a:rPr>
              <a:t>λ </a:t>
            </a:r>
            <a:r>
              <a:rPr sz="1500" spc="-80" dirty="0">
                <a:latin typeface="Arial"/>
                <a:cs typeface="Arial"/>
              </a:rPr>
              <a:t>is </a:t>
            </a:r>
            <a:r>
              <a:rPr sz="1500" spc="-35" dirty="0">
                <a:latin typeface="Arial"/>
                <a:cs typeface="Arial"/>
              </a:rPr>
              <a:t>typically </a:t>
            </a:r>
            <a:r>
              <a:rPr sz="1500" spc="-100" dirty="0">
                <a:latin typeface="Arial"/>
                <a:cs typeface="Arial"/>
              </a:rPr>
              <a:t>less  </a:t>
            </a:r>
            <a:r>
              <a:rPr sz="1500" spc="-35" dirty="0">
                <a:latin typeface="Arial"/>
                <a:cs typeface="Arial"/>
              </a:rPr>
              <a:t>than </a:t>
            </a:r>
            <a:r>
              <a:rPr sz="1500" spc="-60" dirty="0">
                <a:latin typeface="Arial"/>
                <a:cs typeface="Arial"/>
              </a:rPr>
              <a:t>0.1. </a:t>
            </a:r>
            <a:r>
              <a:rPr sz="1500" spc="-120" dirty="0">
                <a:latin typeface="Arial"/>
                <a:cs typeface="Arial"/>
              </a:rPr>
              <a:t>We </a:t>
            </a:r>
            <a:r>
              <a:rPr sz="1500" spc="5" dirty="0">
                <a:latin typeface="Arial"/>
                <a:cs typeface="Arial"/>
              </a:rPr>
              <a:t>will </a:t>
            </a:r>
            <a:r>
              <a:rPr sz="1500" spc="-65" dirty="0">
                <a:latin typeface="Arial"/>
                <a:cs typeface="Arial"/>
              </a:rPr>
              <a:t>usually </a:t>
            </a:r>
            <a:r>
              <a:rPr sz="1500" spc="-50" dirty="0">
                <a:latin typeface="Arial"/>
                <a:cs typeface="Arial"/>
              </a:rPr>
              <a:t>ignore </a:t>
            </a:r>
            <a:r>
              <a:rPr sz="1500" spc="-60" dirty="0">
                <a:latin typeface="Arial"/>
                <a:cs typeface="Arial"/>
              </a:rPr>
              <a:t>λ </a:t>
            </a:r>
            <a:r>
              <a:rPr sz="1500" spc="-20" dirty="0">
                <a:latin typeface="Arial"/>
                <a:cs typeface="Arial"/>
              </a:rPr>
              <a:t>in  </a:t>
            </a:r>
            <a:r>
              <a:rPr sz="1500" spc="-60" dirty="0">
                <a:latin typeface="Arial"/>
                <a:cs typeface="Arial"/>
              </a:rPr>
              <a:t>manual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calculations.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1153" y="2614541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772" y="0"/>
                </a:lnTo>
              </a:path>
            </a:pathLst>
          </a:custGeom>
          <a:ln w="62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15497" y="2614541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5">
                <a:moveTo>
                  <a:pt x="0" y="0"/>
                </a:moveTo>
                <a:lnTo>
                  <a:pt x="425817" y="0"/>
                </a:lnTo>
              </a:path>
            </a:pathLst>
          </a:custGeom>
          <a:ln w="62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4857" y="2614541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15" y="0"/>
                </a:lnTo>
              </a:path>
            </a:pathLst>
          </a:custGeom>
          <a:ln w="62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9590" y="2802218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5">
                <a:moveTo>
                  <a:pt x="0" y="0"/>
                </a:moveTo>
                <a:lnTo>
                  <a:pt x="425573" y="0"/>
                </a:lnTo>
              </a:path>
            </a:pathLst>
          </a:custGeom>
          <a:ln w="32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6848" y="2614541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088" y="0"/>
                </a:lnTo>
              </a:path>
            </a:pathLst>
          </a:custGeom>
          <a:ln w="62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51722" y="2614541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501" y="0"/>
                </a:lnTo>
              </a:path>
            </a:pathLst>
          </a:custGeom>
          <a:ln w="62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4170" y="2802218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298" y="0"/>
                </a:lnTo>
              </a:path>
            </a:pathLst>
          </a:custGeom>
          <a:ln w="32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83408" y="2614541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892" y="0"/>
                </a:lnTo>
              </a:path>
            </a:pathLst>
          </a:custGeom>
          <a:ln w="62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9813" y="2614541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715" y="0"/>
                </a:lnTo>
              </a:path>
            </a:pathLst>
          </a:custGeom>
          <a:ln w="62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91530" y="2614541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2020" y="0"/>
                </a:lnTo>
              </a:path>
            </a:pathLst>
          </a:custGeom>
          <a:ln w="62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87061" y="2614541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84" y="0"/>
                </a:lnTo>
              </a:path>
            </a:pathLst>
          </a:custGeom>
          <a:ln w="62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89023" y="260603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0503" y="2554756"/>
            <a:ext cx="192405" cy="44577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2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ΔL</a:t>
            </a:r>
            <a:endParaRPr sz="120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  <a:spcBef>
                <a:spcPts val="215"/>
              </a:spcBef>
            </a:pPr>
            <a:r>
              <a:rPr sz="12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53687" y="260603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1548" y="279184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45620" y="2579093"/>
            <a:ext cx="1390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85154" y="2696858"/>
            <a:ext cx="1390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52365" y="2443222"/>
            <a:ext cx="89408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9944" algn="l"/>
              </a:tabLst>
            </a:pPr>
            <a:r>
              <a:rPr sz="1200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12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aseline="34722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spc="-30" baseline="3472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spc="-254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200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Symbol"/>
                <a:cs typeface="Symbol"/>
              </a:rPr>
              <a:t></a:t>
            </a:r>
            <a:r>
              <a:rPr sz="12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50" i="1" spc="25" dirty="0">
                <a:solidFill>
                  <a:srgbClr val="FF0000"/>
                </a:solidFill>
                <a:latin typeface="Symbol"/>
                <a:cs typeface="Symbol"/>
              </a:rPr>
              <a:t></a:t>
            </a:r>
            <a:r>
              <a:rPr sz="1800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V	</a:t>
            </a:r>
            <a:r>
              <a:rPr sz="1550" spc="-12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6339" y="2675952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200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7028" y="2369996"/>
            <a:ext cx="1368425" cy="4464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434340" algn="l"/>
                <a:tab pos="720725" algn="l"/>
                <a:tab pos="1202055" algn="l"/>
              </a:tabLst>
            </a:pPr>
            <a:r>
              <a:rPr sz="1800" baseline="-34722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1800" spc="179" baseline="-3472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1	1	</a:t>
            </a:r>
            <a:r>
              <a:rPr sz="1800" baseline="-34722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1800" spc="179" baseline="-3472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1	1</a:t>
            </a:r>
            <a:endParaRPr sz="1200">
              <a:latin typeface="Times New Roman"/>
              <a:cs typeface="Times New Roman"/>
            </a:endParaRPr>
          </a:p>
          <a:p>
            <a:pPr marL="857250">
              <a:lnSpc>
                <a:spcPct val="100000"/>
              </a:lnSpc>
              <a:spcBef>
                <a:spcPts val="195"/>
              </a:spcBef>
            </a:pPr>
            <a:r>
              <a:rPr sz="12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200" i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200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12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50" i="1" spc="10" dirty="0">
                <a:solidFill>
                  <a:srgbClr val="FF0000"/>
                </a:solidFill>
                <a:latin typeface="Symbol"/>
                <a:cs typeface="Symbol"/>
              </a:rPr>
              <a:t></a:t>
            </a:r>
            <a:r>
              <a:rPr sz="1800" i="1" spc="15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 baseline="-6944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70422" y="2391881"/>
            <a:ext cx="704215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</a:tabLst>
            </a:pPr>
            <a:r>
              <a:rPr sz="1800" baseline="-34722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1800" spc="172" baseline="-3472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1	1</a:t>
            </a:r>
            <a:endParaRPr sz="120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  <a:spcBef>
                <a:spcPts val="55"/>
              </a:spcBef>
            </a:pPr>
            <a:r>
              <a:rPr sz="1800" i="1" baseline="-9259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sz="1200" i="1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sz="1200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1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ΔL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23315" y="2360568"/>
            <a:ext cx="717550" cy="4540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345"/>
              </a:spcBef>
              <a:tabLst>
                <a:tab pos="466725" algn="l"/>
              </a:tabLst>
            </a:pP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2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aseline="-34722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1800" baseline="-34722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306705" algn="l"/>
              </a:tabLst>
            </a:pPr>
            <a:r>
              <a:rPr sz="1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'	</a:t>
            </a:r>
            <a:r>
              <a:rPr sz="1200" i="1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sz="1200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12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ΔL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77055" y="5042861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010" y="0"/>
                </a:lnTo>
              </a:path>
            </a:pathLst>
          </a:custGeom>
          <a:ln w="627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84124" y="504286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3" y="0"/>
                </a:lnTo>
              </a:path>
            </a:pathLst>
          </a:custGeom>
          <a:ln w="627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17694" y="5034331"/>
            <a:ext cx="40132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03530" algn="l"/>
              </a:tabLst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2	</a:t>
            </a:r>
            <a:r>
              <a:rPr sz="1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132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724466" y="5007612"/>
            <a:ext cx="13970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5027" y="5007612"/>
            <a:ext cx="48260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045" algn="l"/>
              </a:tabLst>
            </a:pPr>
            <a:r>
              <a:rPr sz="7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GS	</a:t>
            </a:r>
            <a:r>
              <a:rPr sz="7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700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spc="-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27254" y="4943486"/>
            <a:ext cx="40386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i="1" spc="-7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i="1" spc="-254" baseline="23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700" i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7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SAT</a:t>
            </a:r>
            <a:r>
              <a:rPr sz="700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00" spc="-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40433" y="4909281"/>
            <a:ext cx="108267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0200" algn="l"/>
                <a:tab pos="1018540" algn="l"/>
              </a:tabLst>
            </a:pPr>
            <a:r>
              <a:rPr sz="1200" spc="55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1800" i="1" spc="-15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200" spc="2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050" spc="-7" baseline="4365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050" spc="-89" baseline="436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2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Symbol"/>
                <a:cs typeface="Symbol"/>
              </a:rPr>
              <a:t></a:t>
            </a:r>
            <a:r>
              <a:rPr sz="12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50" i="1" spc="25" dirty="0">
                <a:solidFill>
                  <a:srgbClr val="FF0000"/>
                </a:solidFill>
                <a:latin typeface="Symbol"/>
                <a:cs typeface="Symbol"/>
              </a:rPr>
              <a:t></a:t>
            </a:r>
            <a:r>
              <a:rPr sz="1800" i="1" spc="-15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i="1" baseline="-6944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42629" y="4837950"/>
            <a:ext cx="85661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7" baseline="-25462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1800" spc="-7" baseline="-2546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75" i="1" spc="44" baseline="8888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r>
              <a:rPr sz="1050" i="1" spc="44" baseline="-7936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1800" i="1" spc="37" baseline="462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7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ox </a:t>
            </a:r>
            <a:r>
              <a:rPr sz="1800" i="1" spc="-15" baseline="9259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800" i="1" spc="135" baseline="92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82" baseline="-25462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800" i="1" spc="-82" baseline="-32407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800" baseline="-32407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2362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559" y="5988046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79" h="74929">
                <a:moveTo>
                  <a:pt x="80960" y="0"/>
                </a:moveTo>
                <a:lnTo>
                  <a:pt x="0" y="7461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559" y="5956304"/>
            <a:ext cx="50800" cy="109855"/>
          </a:xfrm>
          <a:custGeom>
            <a:avLst/>
            <a:gdLst/>
            <a:ahLst/>
            <a:cxnLst/>
            <a:rect l="l" t="t" r="r" b="b"/>
            <a:pathLst>
              <a:path w="50800" h="109854">
                <a:moveTo>
                  <a:pt x="50804" y="0"/>
                </a:moveTo>
                <a:lnTo>
                  <a:pt x="0" y="10953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15" y="5946779"/>
            <a:ext cx="34925" cy="106680"/>
          </a:xfrm>
          <a:custGeom>
            <a:avLst/>
            <a:gdLst/>
            <a:ahLst/>
            <a:cxnLst/>
            <a:rect l="l" t="t" r="r" b="b"/>
            <a:pathLst>
              <a:path w="34925" h="106679">
                <a:moveTo>
                  <a:pt x="34923" y="0"/>
                </a:moveTo>
                <a:lnTo>
                  <a:pt x="0" y="10635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050" y="6027739"/>
            <a:ext cx="6837680" cy="76200"/>
          </a:xfrm>
          <a:custGeom>
            <a:avLst/>
            <a:gdLst/>
            <a:ahLst/>
            <a:cxnLst/>
            <a:rect l="l" t="t" r="r" b="b"/>
            <a:pathLst>
              <a:path w="6837680" h="76200">
                <a:moveTo>
                  <a:pt x="6761104" y="0"/>
                </a:moveTo>
                <a:lnTo>
                  <a:pt x="6761104" y="76200"/>
                </a:lnTo>
                <a:lnTo>
                  <a:pt x="6830964" y="41269"/>
                </a:lnTo>
                <a:lnTo>
                  <a:pt x="6773936" y="41269"/>
                </a:lnTo>
                <a:lnTo>
                  <a:pt x="6773936" y="34920"/>
                </a:lnTo>
                <a:lnTo>
                  <a:pt x="6830946" y="34920"/>
                </a:lnTo>
                <a:lnTo>
                  <a:pt x="6761104" y="0"/>
                </a:lnTo>
                <a:close/>
              </a:path>
              <a:path w="6837680" h="76200">
                <a:moveTo>
                  <a:pt x="6761104" y="34920"/>
                </a:moveTo>
                <a:lnTo>
                  <a:pt x="0" y="34920"/>
                </a:lnTo>
                <a:lnTo>
                  <a:pt x="0" y="41269"/>
                </a:lnTo>
                <a:lnTo>
                  <a:pt x="6761104" y="41269"/>
                </a:lnTo>
                <a:lnTo>
                  <a:pt x="6761104" y="34920"/>
                </a:lnTo>
                <a:close/>
              </a:path>
              <a:path w="6837680" h="76200">
                <a:moveTo>
                  <a:pt x="6830946" y="34920"/>
                </a:moveTo>
                <a:lnTo>
                  <a:pt x="6773936" y="34920"/>
                </a:lnTo>
                <a:lnTo>
                  <a:pt x="6773936" y="41269"/>
                </a:lnTo>
                <a:lnTo>
                  <a:pt x="6830964" y="41269"/>
                </a:lnTo>
                <a:lnTo>
                  <a:pt x="6837304" y="38100"/>
                </a:lnTo>
                <a:lnTo>
                  <a:pt x="6830946" y="34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639" y="1812919"/>
            <a:ext cx="76200" cy="4392930"/>
          </a:xfrm>
          <a:custGeom>
            <a:avLst/>
            <a:gdLst/>
            <a:ahLst/>
            <a:cxnLst/>
            <a:rect l="l" t="t" r="r" b="b"/>
            <a:pathLst>
              <a:path w="76200" h="4392930">
                <a:moveTo>
                  <a:pt x="41276" y="63489"/>
                </a:moveTo>
                <a:lnTo>
                  <a:pt x="34920" y="63489"/>
                </a:lnTo>
                <a:lnTo>
                  <a:pt x="34920" y="4392616"/>
                </a:lnTo>
                <a:lnTo>
                  <a:pt x="41276" y="4392616"/>
                </a:lnTo>
                <a:lnTo>
                  <a:pt x="41276" y="63489"/>
                </a:lnTo>
                <a:close/>
              </a:path>
              <a:path w="76200" h="4392930">
                <a:moveTo>
                  <a:pt x="38100" y="0"/>
                </a:moveTo>
                <a:lnTo>
                  <a:pt x="0" y="76200"/>
                </a:lnTo>
                <a:lnTo>
                  <a:pt x="34920" y="76200"/>
                </a:lnTo>
                <a:lnTo>
                  <a:pt x="34920" y="63489"/>
                </a:lnTo>
                <a:lnTo>
                  <a:pt x="69844" y="63489"/>
                </a:lnTo>
                <a:lnTo>
                  <a:pt x="38100" y="0"/>
                </a:lnTo>
                <a:close/>
              </a:path>
              <a:path w="76200" h="4392930">
                <a:moveTo>
                  <a:pt x="69844" y="63489"/>
                </a:moveTo>
                <a:lnTo>
                  <a:pt x="41276" y="63489"/>
                </a:lnTo>
                <a:lnTo>
                  <a:pt x="41276" y="76200"/>
                </a:lnTo>
                <a:lnTo>
                  <a:pt x="76200" y="76200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692" y="13458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aseline="13888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spc="-15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27915" y="5913440"/>
            <a:ext cx="0" cy="319405"/>
          </a:xfrm>
          <a:custGeom>
            <a:avLst/>
            <a:gdLst/>
            <a:ahLst/>
            <a:cxnLst/>
            <a:rect l="l" t="t" r="r" b="b"/>
            <a:pathLst>
              <a:path h="319404">
                <a:moveTo>
                  <a:pt x="0" y="0"/>
                </a:moveTo>
                <a:lnTo>
                  <a:pt x="0" y="31908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220" y="2286000"/>
            <a:ext cx="6297930" cy="3751579"/>
          </a:xfrm>
          <a:custGeom>
            <a:avLst/>
            <a:gdLst/>
            <a:ahLst/>
            <a:cxnLst/>
            <a:rect l="l" t="t" r="r" b="b"/>
            <a:pathLst>
              <a:path w="6297930" h="3751579">
                <a:moveTo>
                  <a:pt x="6297695" y="3751264"/>
                </a:moveTo>
                <a:lnTo>
                  <a:pt x="6276121" y="3706731"/>
                </a:lnTo>
                <a:lnTo>
                  <a:pt x="6254408" y="3656291"/>
                </a:lnTo>
                <a:lnTo>
                  <a:pt x="6232463" y="3600267"/>
                </a:lnTo>
                <a:lnTo>
                  <a:pt x="6210197" y="3538983"/>
                </a:lnTo>
                <a:lnTo>
                  <a:pt x="6187521" y="3472762"/>
                </a:lnTo>
                <a:lnTo>
                  <a:pt x="6164344" y="3401926"/>
                </a:lnTo>
                <a:lnTo>
                  <a:pt x="6152539" y="3364879"/>
                </a:lnTo>
                <a:lnTo>
                  <a:pt x="6140575" y="3326800"/>
                </a:lnTo>
                <a:lnTo>
                  <a:pt x="6128442" y="3287728"/>
                </a:lnTo>
                <a:lnTo>
                  <a:pt x="6116126" y="3247705"/>
                </a:lnTo>
                <a:lnTo>
                  <a:pt x="6103618" y="3206771"/>
                </a:lnTo>
                <a:lnTo>
                  <a:pt x="6090906" y="3164966"/>
                </a:lnTo>
                <a:lnTo>
                  <a:pt x="6077978" y="3122330"/>
                </a:lnTo>
                <a:lnTo>
                  <a:pt x="6064824" y="3078905"/>
                </a:lnTo>
                <a:lnTo>
                  <a:pt x="6051432" y="3034730"/>
                </a:lnTo>
                <a:lnTo>
                  <a:pt x="6037791" y="2989846"/>
                </a:lnTo>
                <a:lnTo>
                  <a:pt x="6023890" y="2944292"/>
                </a:lnTo>
                <a:lnTo>
                  <a:pt x="6009717" y="2898111"/>
                </a:lnTo>
                <a:lnTo>
                  <a:pt x="5995261" y="2851341"/>
                </a:lnTo>
                <a:lnTo>
                  <a:pt x="5980511" y="2804024"/>
                </a:lnTo>
                <a:lnTo>
                  <a:pt x="5965456" y="2756200"/>
                </a:lnTo>
                <a:lnTo>
                  <a:pt x="5950084" y="2707908"/>
                </a:lnTo>
                <a:lnTo>
                  <a:pt x="5934384" y="2659191"/>
                </a:lnTo>
                <a:lnTo>
                  <a:pt x="5918345" y="2610087"/>
                </a:lnTo>
                <a:lnTo>
                  <a:pt x="5901956" y="2560637"/>
                </a:lnTo>
                <a:lnTo>
                  <a:pt x="5885205" y="2510882"/>
                </a:lnTo>
                <a:lnTo>
                  <a:pt x="5868081" y="2460862"/>
                </a:lnTo>
                <a:lnTo>
                  <a:pt x="5850573" y="2410618"/>
                </a:lnTo>
                <a:lnTo>
                  <a:pt x="5832670" y="2360190"/>
                </a:lnTo>
                <a:lnTo>
                  <a:pt x="5814360" y="2309618"/>
                </a:lnTo>
                <a:lnTo>
                  <a:pt x="5795632" y="2258942"/>
                </a:lnTo>
                <a:lnTo>
                  <a:pt x="5776475" y="2208204"/>
                </a:lnTo>
                <a:lnTo>
                  <a:pt x="5756877" y="2157443"/>
                </a:lnTo>
                <a:lnTo>
                  <a:pt x="5736828" y="2106700"/>
                </a:lnTo>
                <a:lnTo>
                  <a:pt x="5716315" y="2056015"/>
                </a:lnTo>
                <a:lnTo>
                  <a:pt x="5695329" y="2005429"/>
                </a:lnTo>
                <a:lnTo>
                  <a:pt x="5673857" y="1954982"/>
                </a:lnTo>
                <a:lnTo>
                  <a:pt x="5651888" y="1904714"/>
                </a:lnTo>
                <a:lnTo>
                  <a:pt x="5629411" y="1854666"/>
                </a:lnTo>
                <a:lnTo>
                  <a:pt x="5606415" y="1804879"/>
                </a:lnTo>
                <a:lnTo>
                  <a:pt x="5582888" y="1755392"/>
                </a:lnTo>
                <a:lnTo>
                  <a:pt x="5558820" y="1706246"/>
                </a:lnTo>
                <a:lnTo>
                  <a:pt x="5534199" y="1657481"/>
                </a:lnTo>
                <a:lnTo>
                  <a:pt x="5509013" y="1609138"/>
                </a:lnTo>
                <a:lnTo>
                  <a:pt x="5483252" y="1561257"/>
                </a:lnTo>
                <a:lnTo>
                  <a:pt x="5456904" y="1513879"/>
                </a:lnTo>
                <a:lnTo>
                  <a:pt x="5429957" y="1467044"/>
                </a:lnTo>
                <a:lnTo>
                  <a:pt x="5402402" y="1420792"/>
                </a:lnTo>
                <a:lnTo>
                  <a:pt x="5374226" y="1375164"/>
                </a:lnTo>
                <a:lnTo>
                  <a:pt x="5345418" y="1330200"/>
                </a:lnTo>
                <a:lnTo>
                  <a:pt x="5315967" y="1285941"/>
                </a:lnTo>
                <a:lnTo>
                  <a:pt x="5285862" y="1242426"/>
                </a:lnTo>
                <a:lnTo>
                  <a:pt x="5255091" y="1199697"/>
                </a:lnTo>
                <a:lnTo>
                  <a:pt x="5223643" y="1157794"/>
                </a:lnTo>
                <a:lnTo>
                  <a:pt x="5191507" y="1116756"/>
                </a:lnTo>
                <a:lnTo>
                  <a:pt x="5158672" y="1076626"/>
                </a:lnTo>
                <a:lnTo>
                  <a:pt x="5125126" y="1037442"/>
                </a:lnTo>
                <a:lnTo>
                  <a:pt x="5090858" y="999245"/>
                </a:lnTo>
                <a:lnTo>
                  <a:pt x="5055857" y="962076"/>
                </a:lnTo>
                <a:lnTo>
                  <a:pt x="5020112" y="925975"/>
                </a:lnTo>
                <a:lnTo>
                  <a:pt x="4983611" y="890983"/>
                </a:lnTo>
                <a:lnTo>
                  <a:pt x="4946343" y="857139"/>
                </a:lnTo>
                <a:lnTo>
                  <a:pt x="4908297" y="824485"/>
                </a:lnTo>
                <a:lnTo>
                  <a:pt x="4869461" y="793060"/>
                </a:lnTo>
                <a:lnTo>
                  <a:pt x="4829825" y="762905"/>
                </a:lnTo>
                <a:lnTo>
                  <a:pt x="4789376" y="734061"/>
                </a:lnTo>
                <a:lnTo>
                  <a:pt x="4748105" y="706568"/>
                </a:lnTo>
                <a:lnTo>
                  <a:pt x="4705999" y="680465"/>
                </a:lnTo>
                <a:lnTo>
                  <a:pt x="4672690" y="661127"/>
                </a:lnTo>
                <a:lnTo>
                  <a:pt x="4638345" y="642247"/>
                </a:lnTo>
                <a:lnTo>
                  <a:pt x="4602985" y="623818"/>
                </a:lnTo>
                <a:lnTo>
                  <a:pt x="4566632" y="605836"/>
                </a:lnTo>
                <a:lnTo>
                  <a:pt x="4529311" y="588292"/>
                </a:lnTo>
                <a:lnTo>
                  <a:pt x="4491042" y="571182"/>
                </a:lnTo>
                <a:lnTo>
                  <a:pt x="4451849" y="554498"/>
                </a:lnTo>
                <a:lnTo>
                  <a:pt x="4411754" y="538234"/>
                </a:lnTo>
                <a:lnTo>
                  <a:pt x="4370779" y="522383"/>
                </a:lnTo>
                <a:lnTo>
                  <a:pt x="4328948" y="506940"/>
                </a:lnTo>
                <a:lnTo>
                  <a:pt x="4286282" y="491898"/>
                </a:lnTo>
                <a:lnTo>
                  <a:pt x="4242805" y="477250"/>
                </a:lnTo>
                <a:lnTo>
                  <a:pt x="4198538" y="462990"/>
                </a:lnTo>
                <a:lnTo>
                  <a:pt x="4153505" y="449112"/>
                </a:lnTo>
                <a:lnTo>
                  <a:pt x="4107727" y="435609"/>
                </a:lnTo>
                <a:lnTo>
                  <a:pt x="4061229" y="422475"/>
                </a:lnTo>
                <a:lnTo>
                  <a:pt x="4014031" y="409703"/>
                </a:lnTo>
                <a:lnTo>
                  <a:pt x="3966156" y="397288"/>
                </a:lnTo>
                <a:lnTo>
                  <a:pt x="3917628" y="385222"/>
                </a:lnTo>
                <a:lnTo>
                  <a:pt x="3868468" y="373499"/>
                </a:lnTo>
                <a:lnTo>
                  <a:pt x="3818700" y="362113"/>
                </a:lnTo>
                <a:lnTo>
                  <a:pt x="3768345" y="351057"/>
                </a:lnTo>
                <a:lnTo>
                  <a:pt x="3717426" y="340326"/>
                </a:lnTo>
                <a:lnTo>
                  <a:pt x="3665966" y="329912"/>
                </a:lnTo>
                <a:lnTo>
                  <a:pt x="3613988" y="319810"/>
                </a:lnTo>
                <a:lnTo>
                  <a:pt x="3561513" y="310012"/>
                </a:lnTo>
                <a:lnTo>
                  <a:pt x="3508565" y="300513"/>
                </a:lnTo>
                <a:lnTo>
                  <a:pt x="3455166" y="291305"/>
                </a:lnTo>
                <a:lnTo>
                  <a:pt x="3401338" y="282384"/>
                </a:lnTo>
                <a:lnTo>
                  <a:pt x="3347105" y="273741"/>
                </a:lnTo>
                <a:lnTo>
                  <a:pt x="3292488" y="265372"/>
                </a:lnTo>
                <a:lnTo>
                  <a:pt x="3237510" y="257269"/>
                </a:lnTo>
                <a:lnTo>
                  <a:pt x="3182194" y="249426"/>
                </a:lnTo>
                <a:lnTo>
                  <a:pt x="3126562" y="241836"/>
                </a:lnTo>
                <a:lnTo>
                  <a:pt x="3070637" y="234494"/>
                </a:lnTo>
                <a:lnTo>
                  <a:pt x="3014441" y="227393"/>
                </a:lnTo>
                <a:lnTo>
                  <a:pt x="2957997" y="220526"/>
                </a:lnTo>
                <a:lnTo>
                  <a:pt x="2901328" y="213887"/>
                </a:lnTo>
                <a:lnTo>
                  <a:pt x="2844455" y="207470"/>
                </a:lnTo>
                <a:lnTo>
                  <a:pt x="2787402" y="201268"/>
                </a:lnTo>
                <a:lnTo>
                  <a:pt x="2730191" y="195275"/>
                </a:lnTo>
                <a:lnTo>
                  <a:pt x="2672845" y="189484"/>
                </a:lnTo>
                <a:lnTo>
                  <a:pt x="2615386" y="183889"/>
                </a:lnTo>
                <a:lnTo>
                  <a:pt x="2557836" y="178484"/>
                </a:lnTo>
                <a:lnTo>
                  <a:pt x="2500219" y="173263"/>
                </a:lnTo>
                <a:lnTo>
                  <a:pt x="2442556" y="168218"/>
                </a:lnTo>
                <a:lnTo>
                  <a:pt x="2384871" y="163343"/>
                </a:lnTo>
                <a:lnTo>
                  <a:pt x="2327186" y="158633"/>
                </a:lnTo>
                <a:lnTo>
                  <a:pt x="2269523" y="154080"/>
                </a:lnTo>
                <a:lnTo>
                  <a:pt x="2211905" y="149678"/>
                </a:lnTo>
                <a:lnTo>
                  <a:pt x="2154354" y="145421"/>
                </a:lnTo>
                <a:lnTo>
                  <a:pt x="2096894" y="141303"/>
                </a:lnTo>
                <a:lnTo>
                  <a:pt x="2039546" y="137317"/>
                </a:lnTo>
                <a:lnTo>
                  <a:pt x="1982333" y="133456"/>
                </a:lnTo>
                <a:lnTo>
                  <a:pt x="1925278" y="129715"/>
                </a:lnTo>
                <a:lnTo>
                  <a:pt x="1868403" y="126086"/>
                </a:lnTo>
                <a:lnTo>
                  <a:pt x="1811731" y="122564"/>
                </a:lnTo>
                <a:lnTo>
                  <a:pt x="1755284" y="119142"/>
                </a:lnTo>
                <a:lnTo>
                  <a:pt x="1699085" y="115814"/>
                </a:lnTo>
                <a:lnTo>
                  <a:pt x="1643157" y="112572"/>
                </a:lnTo>
                <a:lnTo>
                  <a:pt x="1587521" y="109412"/>
                </a:lnTo>
                <a:lnTo>
                  <a:pt x="1532201" y="106326"/>
                </a:lnTo>
                <a:lnTo>
                  <a:pt x="1477219" y="103308"/>
                </a:lnTo>
                <a:lnTo>
                  <a:pt x="1422597" y="100352"/>
                </a:lnTo>
                <a:lnTo>
                  <a:pt x="1368359" y="97451"/>
                </a:lnTo>
                <a:lnTo>
                  <a:pt x="1314526" y="94599"/>
                </a:lnTo>
                <a:lnTo>
                  <a:pt x="1261122" y="91789"/>
                </a:lnTo>
                <a:lnTo>
                  <a:pt x="1208168" y="89015"/>
                </a:lnTo>
                <a:lnTo>
                  <a:pt x="1155688" y="86271"/>
                </a:lnTo>
                <a:lnTo>
                  <a:pt x="1103703" y="83551"/>
                </a:lnTo>
                <a:lnTo>
                  <a:pt x="1052237" y="80847"/>
                </a:lnTo>
                <a:lnTo>
                  <a:pt x="1001311" y="78153"/>
                </a:lnTo>
                <a:lnTo>
                  <a:pt x="950950" y="75464"/>
                </a:lnTo>
                <a:lnTo>
                  <a:pt x="901174" y="72772"/>
                </a:lnTo>
                <a:lnTo>
                  <a:pt x="852007" y="70071"/>
                </a:lnTo>
                <a:lnTo>
                  <a:pt x="803470" y="67355"/>
                </a:lnTo>
                <a:lnTo>
                  <a:pt x="755588" y="64618"/>
                </a:lnTo>
                <a:lnTo>
                  <a:pt x="708382" y="61853"/>
                </a:lnTo>
                <a:lnTo>
                  <a:pt x="661874" y="59053"/>
                </a:lnTo>
                <a:lnTo>
                  <a:pt x="616088" y="56213"/>
                </a:lnTo>
                <a:lnTo>
                  <a:pt x="571045" y="53325"/>
                </a:lnTo>
                <a:lnTo>
                  <a:pt x="526769" y="50384"/>
                </a:lnTo>
                <a:lnTo>
                  <a:pt x="483282" y="47383"/>
                </a:lnTo>
                <a:lnTo>
                  <a:pt x="440607" y="44315"/>
                </a:lnTo>
                <a:lnTo>
                  <a:pt x="398765" y="41175"/>
                </a:lnTo>
                <a:lnTo>
                  <a:pt x="357780" y="37956"/>
                </a:lnTo>
                <a:lnTo>
                  <a:pt x="317674" y="34651"/>
                </a:lnTo>
                <a:lnTo>
                  <a:pt x="278470" y="31254"/>
                </a:lnTo>
                <a:lnTo>
                  <a:pt x="240190" y="27758"/>
                </a:lnTo>
                <a:lnTo>
                  <a:pt x="166492" y="20447"/>
                </a:lnTo>
                <a:lnTo>
                  <a:pt x="96762" y="12666"/>
                </a:lnTo>
                <a:lnTo>
                  <a:pt x="31179" y="4363"/>
                </a:lnTo>
                <a:lnTo>
                  <a:pt x="0" y="0"/>
                </a:lnTo>
              </a:path>
            </a:pathLst>
          </a:custGeom>
          <a:ln w="380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33215" y="1625849"/>
            <a:ext cx="1873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NMOS I-V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3215" y="2235831"/>
            <a:ext cx="211010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F80BC"/>
                </a:solidFill>
                <a:latin typeface="Arial"/>
                <a:cs typeface="Arial"/>
              </a:rPr>
              <a:t>PMOS I-V curve  (written in terms</a:t>
            </a:r>
            <a:r>
              <a:rPr sz="2000" spc="-150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F80BC"/>
                </a:solidFill>
                <a:latin typeface="Arial"/>
                <a:cs typeface="Arial"/>
              </a:rPr>
              <a:t>of  NMOS</a:t>
            </a:r>
            <a:r>
              <a:rPr sz="2000" spc="-45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F80BC"/>
                </a:solidFill>
                <a:latin typeface="Arial"/>
                <a:cs typeface="Arial"/>
              </a:rPr>
              <a:t>variables)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79600" y="461589"/>
            <a:ext cx="33851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50" dirty="0">
                <a:solidFill>
                  <a:srgbClr val="000000"/>
                </a:solidFill>
                <a:latin typeface="Arial"/>
                <a:cs typeface="Arial"/>
              </a:rPr>
              <a:t>Analysis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4215" y="4070995"/>
            <a:ext cx="134683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IN </a:t>
            </a:r>
            <a:r>
              <a:rPr sz="2700" baseline="13888" dirty="0">
                <a:latin typeface="Arial"/>
                <a:cs typeface="Arial"/>
              </a:rPr>
              <a:t>= </a:t>
            </a: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GS(n)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2700" baseline="13888" dirty="0">
                <a:latin typeface="Arial"/>
                <a:cs typeface="Arial"/>
              </a:rPr>
              <a:t>=</a:t>
            </a:r>
            <a:endParaRPr sz="2700" baseline="13888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spc="-5" dirty="0">
                <a:latin typeface="Arial"/>
                <a:cs typeface="Arial"/>
              </a:rPr>
              <a:t>0.9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00837" y="5938837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11047" y="1590873"/>
            <a:ext cx="3414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V</a:t>
            </a:r>
            <a:r>
              <a:rPr sz="1800" spc="-7" baseline="-20833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goes up,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baseline="-20833" dirty="0">
                <a:latin typeface="Arial"/>
                <a:cs typeface="Arial"/>
              </a:rPr>
              <a:t>GS(n) </a:t>
            </a:r>
            <a:r>
              <a:rPr sz="1800" spc="-5" dirty="0">
                <a:latin typeface="Arial"/>
                <a:cs typeface="Arial"/>
              </a:rPr>
              <a:t>gets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bigger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baseline="-20833" dirty="0">
                <a:latin typeface="Arial"/>
                <a:cs typeface="Arial"/>
              </a:rPr>
              <a:t>GS(p) </a:t>
            </a:r>
            <a:r>
              <a:rPr sz="1800" spc="-5" dirty="0">
                <a:latin typeface="Arial"/>
                <a:cs typeface="Arial"/>
              </a:rPr>
              <a:t>gets less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negative.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" y="601980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59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95216" y="5795102"/>
            <a:ext cx="575945" cy="293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DS(n)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72763" y="6292236"/>
            <a:ext cx="397510" cy="293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spc="-10" dirty="0">
                <a:latin typeface="Arial"/>
                <a:cs typeface="Arial"/>
              </a:rPr>
              <a:t>DD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195</a:t>
            </a:r>
          </a:p>
        </p:txBody>
      </p:sp>
    </p:spTree>
    <p:extLst>
      <p:ext uri="{BB962C8B-B14F-4D97-AF65-F5344CB8AC3E}">
        <p14:creationId xmlns:p14="http://schemas.microsoft.com/office/powerpoint/2010/main" val="1010727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559" y="5988046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79" h="74929">
                <a:moveTo>
                  <a:pt x="80960" y="0"/>
                </a:moveTo>
                <a:lnTo>
                  <a:pt x="0" y="7461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559" y="5956304"/>
            <a:ext cx="50800" cy="109855"/>
          </a:xfrm>
          <a:custGeom>
            <a:avLst/>
            <a:gdLst/>
            <a:ahLst/>
            <a:cxnLst/>
            <a:rect l="l" t="t" r="r" b="b"/>
            <a:pathLst>
              <a:path w="50800" h="109854">
                <a:moveTo>
                  <a:pt x="50804" y="0"/>
                </a:moveTo>
                <a:lnTo>
                  <a:pt x="0" y="109535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15" y="5946779"/>
            <a:ext cx="34925" cy="106680"/>
          </a:xfrm>
          <a:custGeom>
            <a:avLst/>
            <a:gdLst/>
            <a:ahLst/>
            <a:cxnLst/>
            <a:rect l="l" t="t" r="r" b="b"/>
            <a:pathLst>
              <a:path w="34925" h="106679">
                <a:moveTo>
                  <a:pt x="34923" y="0"/>
                </a:moveTo>
                <a:lnTo>
                  <a:pt x="0" y="106356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050" y="6027739"/>
            <a:ext cx="6837680" cy="76200"/>
          </a:xfrm>
          <a:custGeom>
            <a:avLst/>
            <a:gdLst/>
            <a:ahLst/>
            <a:cxnLst/>
            <a:rect l="l" t="t" r="r" b="b"/>
            <a:pathLst>
              <a:path w="6837680" h="76200">
                <a:moveTo>
                  <a:pt x="6761104" y="0"/>
                </a:moveTo>
                <a:lnTo>
                  <a:pt x="6761104" y="76200"/>
                </a:lnTo>
                <a:lnTo>
                  <a:pt x="6830964" y="41269"/>
                </a:lnTo>
                <a:lnTo>
                  <a:pt x="6773936" y="41269"/>
                </a:lnTo>
                <a:lnTo>
                  <a:pt x="6773936" y="34920"/>
                </a:lnTo>
                <a:lnTo>
                  <a:pt x="6830946" y="34920"/>
                </a:lnTo>
                <a:lnTo>
                  <a:pt x="6761104" y="0"/>
                </a:lnTo>
                <a:close/>
              </a:path>
              <a:path w="6837680" h="76200">
                <a:moveTo>
                  <a:pt x="6761104" y="34920"/>
                </a:moveTo>
                <a:lnTo>
                  <a:pt x="0" y="34920"/>
                </a:lnTo>
                <a:lnTo>
                  <a:pt x="0" y="41269"/>
                </a:lnTo>
                <a:lnTo>
                  <a:pt x="6761104" y="41269"/>
                </a:lnTo>
                <a:lnTo>
                  <a:pt x="6761104" y="34920"/>
                </a:lnTo>
                <a:close/>
              </a:path>
              <a:path w="6837680" h="76200">
                <a:moveTo>
                  <a:pt x="6830946" y="34920"/>
                </a:moveTo>
                <a:lnTo>
                  <a:pt x="6773936" y="34920"/>
                </a:lnTo>
                <a:lnTo>
                  <a:pt x="6773936" y="41269"/>
                </a:lnTo>
                <a:lnTo>
                  <a:pt x="6830964" y="41269"/>
                </a:lnTo>
                <a:lnTo>
                  <a:pt x="6837304" y="38100"/>
                </a:lnTo>
                <a:lnTo>
                  <a:pt x="6830946" y="34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639" y="1812919"/>
            <a:ext cx="76200" cy="4392930"/>
          </a:xfrm>
          <a:custGeom>
            <a:avLst/>
            <a:gdLst/>
            <a:ahLst/>
            <a:cxnLst/>
            <a:rect l="l" t="t" r="r" b="b"/>
            <a:pathLst>
              <a:path w="76200" h="4392930">
                <a:moveTo>
                  <a:pt x="41276" y="63489"/>
                </a:moveTo>
                <a:lnTo>
                  <a:pt x="34920" y="63489"/>
                </a:lnTo>
                <a:lnTo>
                  <a:pt x="34920" y="4392616"/>
                </a:lnTo>
                <a:lnTo>
                  <a:pt x="41276" y="4392616"/>
                </a:lnTo>
                <a:lnTo>
                  <a:pt x="41276" y="63489"/>
                </a:lnTo>
                <a:close/>
              </a:path>
              <a:path w="76200" h="4392930">
                <a:moveTo>
                  <a:pt x="38100" y="0"/>
                </a:moveTo>
                <a:lnTo>
                  <a:pt x="0" y="76200"/>
                </a:lnTo>
                <a:lnTo>
                  <a:pt x="34920" y="76200"/>
                </a:lnTo>
                <a:lnTo>
                  <a:pt x="34920" y="63489"/>
                </a:lnTo>
                <a:lnTo>
                  <a:pt x="69844" y="63489"/>
                </a:lnTo>
                <a:lnTo>
                  <a:pt x="38100" y="0"/>
                </a:lnTo>
                <a:close/>
              </a:path>
              <a:path w="76200" h="4392930">
                <a:moveTo>
                  <a:pt x="69844" y="63489"/>
                </a:moveTo>
                <a:lnTo>
                  <a:pt x="41276" y="63489"/>
                </a:lnTo>
                <a:lnTo>
                  <a:pt x="41276" y="76200"/>
                </a:lnTo>
                <a:lnTo>
                  <a:pt x="76200" y="76200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104" y="1905000"/>
            <a:ext cx="6311900" cy="4148454"/>
          </a:xfrm>
          <a:custGeom>
            <a:avLst/>
            <a:gdLst/>
            <a:ahLst/>
            <a:cxnLst/>
            <a:rect l="l" t="t" r="r" b="b"/>
            <a:pathLst>
              <a:path w="6311900" h="4148454">
                <a:moveTo>
                  <a:pt x="0" y="4148135"/>
                </a:moveTo>
                <a:lnTo>
                  <a:pt x="19993" y="4102816"/>
                </a:lnTo>
                <a:lnTo>
                  <a:pt x="40102" y="4051884"/>
                </a:lnTo>
                <a:lnTo>
                  <a:pt x="60397" y="3995623"/>
                </a:lnTo>
                <a:lnTo>
                  <a:pt x="80949" y="3934316"/>
                </a:lnTo>
                <a:lnTo>
                  <a:pt x="101830" y="3868245"/>
                </a:lnTo>
                <a:lnTo>
                  <a:pt x="123111" y="3797694"/>
                </a:lnTo>
                <a:lnTo>
                  <a:pt x="133925" y="3760826"/>
                </a:lnTo>
                <a:lnTo>
                  <a:pt x="144865" y="3722945"/>
                </a:lnTo>
                <a:lnTo>
                  <a:pt x="155941" y="3684085"/>
                </a:lnTo>
                <a:lnTo>
                  <a:pt x="167162" y="3644281"/>
                </a:lnTo>
                <a:lnTo>
                  <a:pt x="178537" y="3603569"/>
                </a:lnTo>
                <a:lnTo>
                  <a:pt x="190074" y="3561985"/>
                </a:lnTo>
                <a:lnTo>
                  <a:pt x="201783" y="3519563"/>
                </a:lnTo>
                <a:lnTo>
                  <a:pt x="213672" y="3476339"/>
                </a:lnTo>
                <a:lnTo>
                  <a:pt x="225751" y="3432349"/>
                </a:lnTo>
                <a:lnTo>
                  <a:pt x="238028" y="3387628"/>
                </a:lnTo>
                <a:lnTo>
                  <a:pt x="250512" y="3342210"/>
                </a:lnTo>
                <a:lnTo>
                  <a:pt x="263213" y="3296132"/>
                </a:lnTo>
                <a:lnTo>
                  <a:pt x="276139" y="3249429"/>
                </a:lnTo>
                <a:lnTo>
                  <a:pt x="289299" y="3202136"/>
                </a:lnTo>
                <a:lnTo>
                  <a:pt x="302702" y="3154289"/>
                </a:lnTo>
                <a:lnTo>
                  <a:pt x="316357" y="3105922"/>
                </a:lnTo>
                <a:lnTo>
                  <a:pt x="330274" y="3057072"/>
                </a:lnTo>
                <a:lnTo>
                  <a:pt x="344459" y="3007773"/>
                </a:lnTo>
                <a:lnTo>
                  <a:pt x="358924" y="2958061"/>
                </a:lnTo>
                <a:lnTo>
                  <a:pt x="373676" y="2907972"/>
                </a:lnTo>
                <a:lnTo>
                  <a:pt x="388726" y="2857540"/>
                </a:lnTo>
                <a:lnTo>
                  <a:pt x="404080" y="2806801"/>
                </a:lnTo>
                <a:lnTo>
                  <a:pt x="419749" y="2755790"/>
                </a:lnTo>
                <a:lnTo>
                  <a:pt x="435742" y="2704544"/>
                </a:lnTo>
                <a:lnTo>
                  <a:pt x="452067" y="2653096"/>
                </a:lnTo>
                <a:lnTo>
                  <a:pt x="468733" y="2601483"/>
                </a:lnTo>
                <a:lnTo>
                  <a:pt x="485750" y="2549739"/>
                </a:lnTo>
                <a:lnTo>
                  <a:pt x="503126" y="2497901"/>
                </a:lnTo>
                <a:lnTo>
                  <a:pt x="520869" y="2446003"/>
                </a:lnTo>
                <a:lnTo>
                  <a:pt x="538990" y="2394081"/>
                </a:lnTo>
                <a:lnTo>
                  <a:pt x="557497" y="2342170"/>
                </a:lnTo>
                <a:lnTo>
                  <a:pt x="576399" y="2290306"/>
                </a:lnTo>
                <a:lnTo>
                  <a:pt x="595705" y="2238524"/>
                </a:lnTo>
                <a:lnTo>
                  <a:pt x="615423" y="2186859"/>
                </a:lnTo>
                <a:lnTo>
                  <a:pt x="635564" y="2135346"/>
                </a:lnTo>
                <a:lnTo>
                  <a:pt x="656135" y="2084022"/>
                </a:lnTo>
                <a:lnTo>
                  <a:pt x="677145" y="2032921"/>
                </a:lnTo>
                <a:lnTo>
                  <a:pt x="698604" y="1982079"/>
                </a:lnTo>
                <a:lnTo>
                  <a:pt x="720520" y="1931530"/>
                </a:lnTo>
                <a:lnTo>
                  <a:pt x="742903" y="1881311"/>
                </a:lnTo>
                <a:lnTo>
                  <a:pt x="765761" y="1831457"/>
                </a:lnTo>
                <a:lnTo>
                  <a:pt x="789104" y="1782003"/>
                </a:lnTo>
                <a:lnTo>
                  <a:pt x="812939" y="1732984"/>
                </a:lnTo>
                <a:lnTo>
                  <a:pt x="837277" y="1684437"/>
                </a:lnTo>
                <a:lnTo>
                  <a:pt x="862126" y="1636395"/>
                </a:lnTo>
                <a:lnTo>
                  <a:pt x="887495" y="1588895"/>
                </a:lnTo>
                <a:lnTo>
                  <a:pt x="913392" y="1541972"/>
                </a:lnTo>
                <a:lnTo>
                  <a:pt x="939828" y="1495661"/>
                </a:lnTo>
                <a:lnTo>
                  <a:pt x="966810" y="1449997"/>
                </a:lnTo>
                <a:lnTo>
                  <a:pt x="994348" y="1405017"/>
                </a:lnTo>
                <a:lnTo>
                  <a:pt x="1022451" y="1360755"/>
                </a:lnTo>
                <a:lnTo>
                  <a:pt x="1051127" y="1317246"/>
                </a:lnTo>
                <a:lnTo>
                  <a:pt x="1080386" y="1274527"/>
                </a:lnTo>
                <a:lnTo>
                  <a:pt x="1110237" y="1232632"/>
                </a:lnTo>
                <a:lnTo>
                  <a:pt x="1140687" y="1191597"/>
                </a:lnTo>
                <a:lnTo>
                  <a:pt x="1171747" y="1151456"/>
                </a:lnTo>
                <a:lnTo>
                  <a:pt x="1203425" y="1112247"/>
                </a:lnTo>
                <a:lnTo>
                  <a:pt x="1235731" y="1074003"/>
                </a:lnTo>
                <a:lnTo>
                  <a:pt x="1268673" y="1036760"/>
                </a:lnTo>
                <a:lnTo>
                  <a:pt x="1302259" y="1000553"/>
                </a:lnTo>
                <a:lnTo>
                  <a:pt x="1336500" y="965419"/>
                </a:lnTo>
                <a:lnTo>
                  <a:pt x="1371403" y="931392"/>
                </a:lnTo>
                <a:lnTo>
                  <a:pt x="1406979" y="898507"/>
                </a:lnTo>
                <a:lnTo>
                  <a:pt x="1443235" y="866800"/>
                </a:lnTo>
                <a:lnTo>
                  <a:pt x="1480181" y="836307"/>
                </a:lnTo>
                <a:lnTo>
                  <a:pt x="1517826" y="807062"/>
                </a:lnTo>
                <a:lnTo>
                  <a:pt x="1556178" y="779101"/>
                </a:lnTo>
                <a:lnTo>
                  <a:pt x="1595246" y="752459"/>
                </a:lnTo>
                <a:lnTo>
                  <a:pt x="1628281" y="731296"/>
                </a:lnTo>
                <a:lnTo>
                  <a:pt x="1662335" y="710629"/>
                </a:lnTo>
                <a:lnTo>
                  <a:pt x="1697384" y="690452"/>
                </a:lnTo>
                <a:lnTo>
                  <a:pt x="1733409" y="670757"/>
                </a:lnTo>
                <a:lnTo>
                  <a:pt x="1770386" y="651538"/>
                </a:lnTo>
                <a:lnTo>
                  <a:pt x="1808293" y="632788"/>
                </a:lnTo>
                <a:lnTo>
                  <a:pt x="1847110" y="614501"/>
                </a:lnTo>
                <a:lnTo>
                  <a:pt x="1886814" y="596669"/>
                </a:lnTo>
                <a:lnTo>
                  <a:pt x="1927382" y="579285"/>
                </a:lnTo>
                <a:lnTo>
                  <a:pt x="1968794" y="562343"/>
                </a:lnTo>
                <a:lnTo>
                  <a:pt x="2011027" y="545835"/>
                </a:lnTo>
                <a:lnTo>
                  <a:pt x="2054060" y="529756"/>
                </a:lnTo>
                <a:lnTo>
                  <a:pt x="2097869" y="514097"/>
                </a:lnTo>
                <a:lnTo>
                  <a:pt x="2142435" y="498853"/>
                </a:lnTo>
                <a:lnTo>
                  <a:pt x="2187734" y="484016"/>
                </a:lnTo>
                <a:lnTo>
                  <a:pt x="2233745" y="469579"/>
                </a:lnTo>
                <a:lnTo>
                  <a:pt x="2280445" y="455536"/>
                </a:lnTo>
                <a:lnTo>
                  <a:pt x="2327814" y="441880"/>
                </a:lnTo>
                <a:lnTo>
                  <a:pt x="2375828" y="428603"/>
                </a:lnTo>
                <a:lnTo>
                  <a:pt x="2424467" y="415700"/>
                </a:lnTo>
                <a:lnTo>
                  <a:pt x="2473708" y="403162"/>
                </a:lnTo>
                <a:lnTo>
                  <a:pt x="2523529" y="390984"/>
                </a:lnTo>
                <a:lnTo>
                  <a:pt x="2573909" y="379159"/>
                </a:lnTo>
                <a:lnTo>
                  <a:pt x="2624825" y="367679"/>
                </a:lnTo>
                <a:lnTo>
                  <a:pt x="2676256" y="356538"/>
                </a:lnTo>
                <a:lnTo>
                  <a:pt x="2728180" y="345728"/>
                </a:lnTo>
                <a:lnTo>
                  <a:pt x="2780574" y="335244"/>
                </a:lnTo>
                <a:lnTo>
                  <a:pt x="2833417" y="325078"/>
                </a:lnTo>
                <a:lnTo>
                  <a:pt x="2886688" y="315223"/>
                </a:lnTo>
                <a:lnTo>
                  <a:pt x="2940363" y="305673"/>
                </a:lnTo>
                <a:lnTo>
                  <a:pt x="2994422" y="296420"/>
                </a:lnTo>
                <a:lnTo>
                  <a:pt x="3048842" y="287458"/>
                </a:lnTo>
                <a:lnTo>
                  <a:pt x="3103601" y="278779"/>
                </a:lnTo>
                <a:lnTo>
                  <a:pt x="3158678" y="270378"/>
                </a:lnTo>
                <a:lnTo>
                  <a:pt x="3214050" y="262247"/>
                </a:lnTo>
                <a:lnTo>
                  <a:pt x="3269696" y="254379"/>
                </a:lnTo>
                <a:lnTo>
                  <a:pt x="3325594" y="246768"/>
                </a:lnTo>
                <a:lnTo>
                  <a:pt x="3381722" y="239406"/>
                </a:lnTo>
                <a:lnTo>
                  <a:pt x="3438058" y="232287"/>
                </a:lnTo>
                <a:lnTo>
                  <a:pt x="3494580" y="225404"/>
                </a:lnTo>
                <a:lnTo>
                  <a:pt x="3551266" y="218749"/>
                </a:lnTo>
                <a:lnTo>
                  <a:pt x="3608094" y="212317"/>
                </a:lnTo>
                <a:lnTo>
                  <a:pt x="3665043" y="206101"/>
                </a:lnTo>
                <a:lnTo>
                  <a:pt x="3722090" y="200092"/>
                </a:lnTo>
                <a:lnTo>
                  <a:pt x="3779214" y="194285"/>
                </a:lnTo>
                <a:lnTo>
                  <a:pt x="3836392" y="188673"/>
                </a:lnTo>
                <a:lnTo>
                  <a:pt x="3893603" y="183249"/>
                </a:lnTo>
                <a:lnTo>
                  <a:pt x="3950825" y="178006"/>
                </a:lnTo>
                <a:lnTo>
                  <a:pt x="4008036" y="172937"/>
                </a:lnTo>
                <a:lnTo>
                  <a:pt x="4065214" y="168035"/>
                </a:lnTo>
                <a:lnTo>
                  <a:pt x="4122338" y="163294"/>
                </a:lnTo>
                <a:lnTo>
                  <a:pt x="4179384" y="158706"/>
                </a:lnTo>
                <a:lnTo>
                  <a:pt x="4236332" y="154265"/>
                </a:lnTo>
                <a:lnTo>
                  <a:pt x="4293159" y="149964"/>
                </a:lnTo>
                <a:lnTo>
                  <a:pt x="4349844" y="145795"/>
                </a:lnTo>
                <a:lnTo>
                  <a:pt x="4406364" y="141753"/>
                </a:lnTo>
                <a:lnTo>
                  <a:pt x="4462699" y="137830"/>
                </a:lnTo>
                <a:lnTo>
                  <a:pt x="4518825" y="134020"/>
                </a:lnTo>
                <a:lnTo>
                  <a:pt x="4574721" y="130315"/>
                </a:lnTo>
                <a:lnTo>
                  <a:pt x="4630365" y="126709"/>
                </a:lnTo>
                <a:lnTo>
                  <a:pt x="4685735" y="123195"/>
                </a:lnTo>
                <a:lnTo>
                  <a:pt x="4740809" y="119765"/>
                </a:lnTo>
                <a:lnTo>
                  <a:pt x="4795566" y="116414"/>
                </a:lnTo>
                <a:lnTo>
                  <a:pt x="4849983" y="113134"/>
                </a:lnTo>
                <a:lnTo>
                  <a:pt x="4904039" y="109919"/>
                </a:lnTo>
                <a:lnTo>
                  <a:pt x="4957711" y="106761"/>
                </a:lnTo>
                <a:lnTo>
                  <a:pt x="5010978" y="103654"/>
                </a:lnTo>
                <a:lnTo>
                  <a:pt x="5063818" y="100590"/>
                </a:lnTo>
                <a:lnTo>
                  <a:pt x="5116208" y="97564"/>
                </a:lnTo>
                <a:lnTo>
                  <a:pt x="5168128" y="94568"/>
                </a:lnTo>
                <a:lnTo>
                  <a:pt x="5219555" y="91595"/>
                </a:lnTo>
                <a:lnTo>
                  <a:pt x="5270467" y="88638"/>
                </a:lnTo>
                <a:lnTo>
                  <a:pt x="5320842" y="85691"/>
                </a:lnTo>
                <a:lnTo>
                  <a:pt x="5370659" y="82747"/>
                </a:lnTo>
                <a:lnTo>
                  <a:pt x="5419895" y="79798"/>
                </a:lnTo>
                <a:lnTo>
                  <a:pt x="5468529" y="76839"/>
                </a:lnTo>
                <a:lnTo>
                  <a:pt x="5516539" y="73862"/>
                </a:lnTo>
                <a:lnTo>
                  <a:pt x="5563902" y="70859"/>
                </a:lnTo>
                <a:lnTo>
                  <a:pt x="5610597" y="67826"/>
                </a:lnTo>
                <a:lnTo>
                  <a:pt x="5656602" y="64754"/>
                </a:lnTo>
                <a:lnTo>
                  <a:pt x="5701896" y="61636"/>
                </a:lnTo>
                <a:lnTo>
                  <a:pt x="5746455" y="58467"/>
                </a:lnTo>
                <a:lnTo>
                  <a:pt x="5790259" y="55238"/>
                </a:lnTo>
                <a:lnTo>
                  <a:pt x="5833285" y="51943"/>
                </a:lnTo>
                <a:lnTo>
                  <a:pt x="5875512" y="48576"/>
                </a:lnTo>
                <a:lnTo>
                  <a:pt x="5916917" y="45129"/>
                </a:lnTo>
                <a:lnTo>
                  <a:pt x="5957479" y="41596"/>
                </a:lnTo>
                <a:lnTo>
                  <a:pt x="5997175" y="37969"/>
                </a:lnTo>
                <a:lnTo>
                  <a:pt x="6035985" y="34243"/>
                </a:lnTo>
                <a:lnTo>
                  <a:pt x="6110855" y="26461"/>
                </a:lnTo>
                <a:lnTo>
                  <a:pt x="6181913" y="18197"/>
                </a:lnTo>
                <a:lnTo>
                  <a:pt x="6248985" y="9394"/>
                </a:lnTo>
                <a:lnTo>
                  <a:pt x="6280971" y="4775"/>
                </a:lnTo>
                <a:lnTo>
                  <a:pt x="6311895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6692" y="13458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aseline="13888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spc="-15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27915" y="5913440"/>
            <a:ext cx="0" cy="319405"/>
          </a:xfrm>
          <a:custGeom>
            <a:avLst/>
            <a:gdLst/>
            <a:ahLst/>
            <a:cxnLst/>
            <a:rect l="l" t="t" r="r" b="b"/>
            <a:pathLst>
              <a:path h="319404">
                <a:moveTo>
                  <a:pt x="0" y="0"/>
                </a:moveTo>
                <a:lnTo>
                  <a:pt x="0" y="31908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33223" y="1625849"/>
            <a:ext cx="1873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NMOS I-V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3215" y="2235831"/>
            <a:ext cx="211010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F80BC"/>
                </a:solidFill>
                <a:latin typeface="Arial"/>
                <a:cs typeface="Arial"/>
              </a:rPr>
              <a:t>PMOS I-V curve  (written in terms</a:t>
            </a:r>
            <a:r>
              <a:rPr sz="2000" spc="-150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F80BC"/>
                </a:solidFill>
                <a:latin typeface="Arial"/>
                <a:cs typeface="Arial"/>
              </a:rPr>
              <a:t>of  NMOS</a:t>
            </a:r>
            <a:r>
              <a:rPr sz="2000" spc="-45" dirty="0">
                <a:solidFill>
                  <a:srgbClr val="4F80B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F80BC"/>
                </a:solidFill>
                <a:latin typeface="Arial"/>
                <a:cs typeface="Arial"/>
              </a:rPr>
              <a:t>variables)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79600" y="461589"/>
            <a:ext cx="33851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50" dirty="0">
                <a:solidFill>
                  <a:srgbClr val="000000"/>
                </a:solidFill>
                <a:latin typeface="Arial"/>
                <a:cs typeface="Arial"/>
              </a:rPr>
              <a:t>Analysis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4215" y="4070995"/>
            <a:ext cx="134683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IN </a:t>
            </a:r>
            <a:r>
              <a:rPr sz="2700" baseline="13888" dirty="0">
                <a:latin typeface="Arial"/>
                <a:cs typeface="Arial"/>
              </a:rPr>
              <a:t>= </a:t>
            </a: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GS(n)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2700" baseline="13888" dirty="0">
                <a:latin typeface="Arial"/>
                <a:cs typeface="Arial"/>
              </a:rPr>
              <a:t>=</a:t>
            </a:r>
            <a:endParaRPr sz="2700" baseline="13888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spc="-5" dirty="0">
                <a:latin typeface="Arial"/>
                <a:cs typeface="Arial"/>
              </a:rPr>
              <a:t>4.1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2437" y="5862637"/>
            <a:ext cx="238124" cy="2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11047" y="1590873"/>
            <a:ext cx="3414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V</a:t>
            </a:r>
            <a:r>
              <a:rPr sz="1800" spc="-7" baseline="-20833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goes up,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baseline="-20833" dirty="0">
                <a:latin typeface="Arial"/>
                <a:cs typeface="Arial"/>
              </a:rPr>
              <a:t>GS(n) </a:t>
            </a:r>
            <a:r>
              <a:rPr sz="1800" spc="-5" dirty="0">
                <a:latin typeface="Arial"/>
                <a:cs typeface="Arial"/>
              </a:rPr>
              <a:t>gets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bigger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baseline="-20833" dirty="0">
                <a:latin typeface="Arial"/>
                <a:cs typeface="Arial"/>
              </a:rPr>
              <a:t>GS(p) </a:t>
            </a:r>
            <a:r>
              <a:rPr sz="1800" spc="-5" dirty="0">
                <a:latin typeface="Arial"/>
                <a:cs typeface="Arial"/>
              </a:rPr>
              <a:t>gets less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negative.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" y="601980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399" y="0"/>
                </a:lnTo>
              </a:path>
            </a:pathLst>
          </a:custGeom>
          <a:ln w="380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95216" y="5795102"/>
            <a:ext cx="575945" cy="293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DS(n)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72763" y="6292236"/>
            <a:ext cx="397510" cy="293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spc="-7" baseline="13888" dirty="0">
                <a:latin typeface="Arial"/>
                <a:cs typeface="Arial"/>
              </a:rPr>
              <a:t>V</a:t>
            </a:r>
            <a:r>
              <a:rPr sz="1200" spc="-10" dirty="0">
                <a:latin typeface="Arial"/>
                <a:cs typeface="Arial"/>
              </a:rPr>
              <a:t>DD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201</a:t>
            </a:r>
          </a:p>
        </p:txBody>
      </p:sp>
    </p:spTree>
    <p:extLst>
      <p:ext uri="{BB962C8B-B14F-4D97-AF65-F5344CB8AC3E}">
        <p14:creationId xmlns:p14="http://schemas.microsoft.com/office/powerpoint/2010/main" val="3509275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3188" y="461589"/>
            <a:ext cx="23590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40" dirty="0">
                <a:solidFill>
                  <a:srgbClr val="000000"/>
                </a:solidFill>
                <a:latin typeface="Arial"/>
                <a:cs typeface="Arial"/>
              </a:rPr>
              <a:t>Beta</a:t>
            </a: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00" dirty="0">
                <a:solidFill>
                  <a:srgbClr val="000000"/>
                </a:solidFill>
                <a:latin typeface="Arial"/>
                <a:cs typeface="Arial"/>
              </a:rPr>
              <a:t>Ratio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86"/>
            <a:ext cx="7781290" cy="9988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marR="5080" indent="-342900">
              <a:lnSpc>
                <a:spcPts val="3820"/>
              </a:lnSpc>
              <a:spcBef>
                <a:spcPts val="25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If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bp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345" dirty="0">
                <a:latin typeface="Arial"/>
                <a:cs typeface="Arial"/>
              </a:rPr>
              <a:t>/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bn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Symbol"/>
                <a:cs typeface="Symbol"/>
              </a:rPr>
              <a:t>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Arial"/>
                <a:cs typeface="Arial"/>
              </a:rPr>
              <a:t>1,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switching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point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will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move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from  </a:t>
            </a:r>
            <a:r>
              <a:rPr sz="3200" spc="-170" dirty="0">
                <a:latin typeface="Arial"/>
                <a:cs typeface="Arial"/>
              </a:rPr>
              <a:t>VDD/2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3808" y="2700826"/>
            <a:ext cx="0" cy="2932430"/>
          </a:xfrm>
          <a:custGeom>
            <a:avLst/>
            <a:gdLst/>
            <a:ahLst/>
            <a:cxnLst/>
            <a:rect l="l" t="t" r="r" b="b"/>
            <a:pathLst>
              <a:path h="2932429">
                <a:moveTo>
                  <a:pt x="0" y="0"/>
                </a:moveTo>
                <a:lnTo>
                  <a:pt x="0" y="2932102"/>
                </a:lnTo>
              </a:path>
            </a:pathLst>
          </a:custGeom>
          <a:ln w="21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3808" y="5632928"/>
            <a:ext cx="3731895" cy="0"/>
          </a:xfrm>
          <a:custGeom>
            <a:avLst/>
            <a:gdLst/>
            <a:ahLst/>
            <a:cxnLst/>
            <a:rect l="l" t="t" r="r" b="b"/>
            <a:pathLst>
              <a:path w="3731895">
                <a:moveTo>
                  <a:pt x="0" y="0"/>
                </a:moveTo>
                <a:lnTo>
                  <a:pt x="3731416" y="0"/>
                </a:lnTo>
              </a:path>
            </a:pathLst>
          </a:custGeom>
          <a:ln w="21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32026" y="3905622"/>
            <a:ext cx="39751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75" spc="30" baseline="18018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1955" y="5488995"/>
            <a:ext cx="15811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0" dirty="0"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0698" y="6040721"/>
            <a:ext cx="30924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75" spc="37" baseline="18018" dirty="0">
                <a:latin typeface="Arial"/>
                <a:cs typeface="Arial"/>
              </a:rPr>
              <a:t>V</a:t>
            </a:r>
            <a:r>
              <a:rPr sz="1200" spc="15" dirty="0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0022" y="5834540"/>
            <a:ext cx="41275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75" spc="30" baseline="18018" dirty="0">
                <a:latin typeface="Arial"/>
                <a:cs typeface="Arial"/>
              </a:rPr>
              <a:t>V</a:t>
            </a:r>
            <a:r>
              <a:rPr sz="1200" spc="25" dirty="0">
                <a:latin typeface="Arial"/>
                <a:cs typeface="Arial"/>
              </a:rPr>
              <a:t>DD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5629" y="2866967"/>
            <a:ext cx="41275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75" spc="30" baseline="18018" dirty="0">
                <a:latin typeface="Arial"/>
                <a:cs typeface="Arial"/>
              </a:rPr>
              <a:t>V</a:t>
            </a:r>
            <a:r>
              <a:rPr sz="1200" spc="25" dirty="0">
                <a:latin typeface="Arial"/>
                <a:cs typeface="Arial"/>
              </a:rPr>
              <a:t>DD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66164" y="5903807"/>
            <a:ext cx="387985" cy="0"/>
          </a:xfrm>
          <a:custGeom>
            <a:avLst/>
            <a:gdLst/>
            <a:ahLst/>
            <a:cxnLst/>
            <a:rect l="l" t="t" r="r" b="b"/>
            <a:pathLst>
              <a:path w="387985">
                <a:moveTo>
                  <a:pt x="0" y="0"/>
                </a:moveTo>
                <a:lnTo>
                  <a:pt x="387828" y="0"/>
                </a:lnTo>
              </a:path>
            </a:pathLst>
          </a:custGeom>
          <a:ln w="21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7793" y="5807857"/>
            <a:ext cx="191780" cy="19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7467" y="3914464"/>
            <a:ext cx="0" cy="387985"/>
          </a:xfrm>
          <a:custGeom>
            <a:avLst/>
            <a:gdLst/>
            <a:ahLst/>
            <a:cxnLst/>
            <a:rect l="l" t="t" r="r" b="b"/>
            <a:pathLst>
              <a:path h="387985">
                <a:moveTo>
                  <a:pt x="0" y="387489"/>
                </a:moveTo>
                <a:lnTo>
                  <a:pt x="0" y="0"/>
                </a:lnTo>
              </a:path>
            </a:pathLst>
          </a:custGeom>
          <a:ln w="21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1586" y="3768730"/>
            <a:ext cx="191737" cy="191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6132" y="300203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01"/>
                </a:lnTo>
              </a:path>
            </a:pathLst>
          </a:custGeom>
          <a:ln w="41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907" y="3002035"/>
            <a:ext cx="1699260" cy="2600960"/>
          </a:xfrm>
          <a:custGeom>
            <a:avLst/>
            <a:gdLst/>
            <a:ahLst/>
            <a:cxnLst/>
            <a:rect l="l" t="t" r="r" b="b"/>
            <a:pathLst>
              <a:path w="1699260" h="2600960">
                <a:moveTo>
                  <a:pt x="0" y="0"/>
                </a:moveTo>
                <a:lnTo>
                  <a:pt x="522743" y="0"/>
                </a:lnTo>
                <a:lnTo>
                  <a:pt x="533381" y="7101"/>
                </a:lnTo>
                <a:lnTo>
                  <a:pt x="558255" y="7101"/>
                </a:lnTo>
                <a:lnTo>
                  <a:pt x="572460" y="21334"/>
                </a:lnTo>
                <a:lnTo>
                  <a:pt x="586665" y="21334"/>
                </a:lnTo>
                <a:lnTo>
                  <a:pt x="597303" y="28435"/>
                </a:lnTo>
                <a:lnTo>
                  <a:pt x="611538" y="39102"/>
                </a:lnTo>
                <a:lnTo>
                  <a:pt x="622146" y="39102"/>
                </a:lnTo>
                <a:lnTo>
                  <a:pt x="636381" y="46204"/>
                </a:lnTo>
                <a:lnTo>
                  <a:pt x="650556" y="63972"/>
                </a:lnTo>
                <a:lnTo>
                  <a:pt x="661225" y="78205"/>
                </a:lnTo>
                <a:lnTo>
                  <a:pt x="675460" y="85306"/>
                </a:lnTo>
                <a:lnTo>
                  <a:pt x="689634" y="95973"/>
                </a:lnTo>
                <a:lnTo>
                  <a:pt x="707405" y="103075"/>
                </a:lnTo>
                <a:lnTo>
                  <a:pt x="721610" y="131510"/>
                </a:lnTo>
                <a:lnTo>
                  <a:pt x="732279" y="135076"/>
                </a:lnTo>
                <a:lnTo>
                  <a:pt x="746453" y="156380"/>
                </a:lnTo>
                <a:lnTo>
                  <a:pt x="757122" y="167047"/>
                </a:lnTo>
                <a:lnTo>
                  <a:pt x="796201" y="227484"/>
                </a:lnTo>
                <a:lnTo>
                  <a:pt x="810375" y="259455"/>
                </a:lnTo>
                <a:lnTo>
                  <a:pt x="835218" y="298558"/>
                </a:lnTo>
                <a:lnTo>
                  <a:pt x="849454" y="330529"/>
                </a:lnTo>
                <a:lnTo>
                  <a:pt x="860092" y="355429"/>
                </a:lnTo>
                <a:lnTo>
                  <a:pt x="874297" y="387400"/>
                </a:lnTo>
                <a:lnTo>
                  <a:pt x="931116" y="536679"/>
                </a:lnTo>
                <a:lnTo>
                  <a:pt x="945351" y="586449"/>
                </a:lnTo>
                <a:lnTo>
                  <a:pt x="959526" y="643321"/>
                </a:lnTo>
                <a:lnTo>
                  <a:pt x="970195" y="697357"/>
                </a:lnTo>
                <a:lnTo>
                  <a:pt x="984369" y="768462"/>
                </a:lnTo>
                <a:lnTo>
                  <a:pt x="995038" y="850205"/>
                </a:lnTo>
                <a:lnTo>
                  <a:pt x="1009273" y="942647"/>
                </a:lnTo>
                <a:lnTo>
                  <a:pt x="1023447" y="1070613"/>
                </a:lnTo>
                <a:lnTo>
                  <a:pt x="1034116" y="1269711"/>
                </a:lnTo>
                <a:lnTo>
                  <a:pt x="1048321" y="2273622"/>
                </a:lnTo>
                <a:lnTo>
                  <a:pt x="1062526" y="2312709"/>
                </a:lnTo>
                <a:lnTo>
                  <a:pt x="1073164" y="2344726"/>
                </a:lnTo>
                <a:lnTo>
                  <a:pt x="1094502" y="2362504"/>
                </a:lnTo>
                <a:lnTo>
                  <a:pt x="1105110" y="2390933"/>
                </a:lnTo>
                <a:lnTo>
                  <a:pt x="1126448" y="2401603"/>
                </a:lnTo>
                <a:lnTo>
                  <a:pt x="1137086" y="2415818"/>
                </a:lnTo>
                <a:lnTo>
                  <a:pt x="1151291" y="2433583"/>
                </a:lnTo>
                <a:lnTo>
                  <a:pt x="1161929" y="2440691"/>
                </a:lnTo>
                <a:lnTo>
                  <a:pt x="1176164" y="2454942"/>
                </a:lnTo>
                <a:lnTo>
                  <a:pt x="1190369" y="2454942"/>
                </a:lnTo>
                <a:lnTo>
                  <a:pt x="1201008" y="2465600"/>
                </a:lnTo>
                <a:lnTo>
                  <a:pt x="1215212" y="2472708"/>
                </a:lnTo>
                <a:lnTo>
                  <a:pt x="1229417" y="2486922"/>
                </a:lnTo>
                <a:lnTo>
                  <a:pt x="1240086" y="2486922"/>
                </a:lnTo>
                <a:lnTo>
                  <a:pt x="1254260" y="2494030"/>
                </a:lnTo>
                <a:lnTo>
                  <a:pt x="1264929" y="2494030"/>
                </a:lnTo>
                <a:lnTo>
                  <a:pt x="1286236" y="2504700"/>
                </a:lnTo>
                <a:lnTo>
                  <a:pt x="1296905" y="2511807"/>
                </a:lnTo>
                <a:lnTo>
                  <a:pt x="1325315" y="2511807"/>
                </a:lnTo>
                <a:lnTo>
                  <a:pt x="1335953" y="2526022"/>
                </a:lnTo>
                <a:lnTo>
                  <a:pt x="1350158" y="2526022"/>
                </a:lnTo>
                <a:lnTo>
                  <a:pt x="1364363" y="2536680"/>
                </a:lnTo>
                <a:lnTo>
                  <a:pt x="1389237" y="2536680"/>
                </a:lnTo>
                <a:lnTo>
                  <a:pt x="1399875" y="2543787"/>
                </a:lnTo>
                <a:lnTo>
                  <a:pt x="1428285" y="2543787"/>
                </a:lnTo>
                <a:lnTo>
                  <a:pt x="1438923" y="2558002"/>
                </a:lnTo>
                <a:lnTo>
                  <a:pt x="1471600" y="2558002"/>
                </a:lnTo>
                <a:lnTo>
                  <a:pt x="1485835" y="2568694"/>
                </a:lnTo>
                <a:lnTo>
                  <a:pt x="1535522" y="2568694"/>
                </a:lnTo>
                <a:lnTo>
                  <a:pt x="1549757" y="2582911"/>
                </a:lnTo>
                <a:lnTo>
                  <a:pt x="1588805" y="2582911"/>
                </a:lnTo>
                <a:lnTo>
                  <a:pt x="1603010" y="2597126"/>
                </a:lnTo>
                <a:lnTo>
                  <a:pt x="1670498" y="2597126"/>
                </a:lnTo>
                <a:lnTo>
                  <a:pt x="1684672" y="2600686"/>
                </a:lnTo>
                <a:lnTo>
                  <a:pt x="1698908" y="2600686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23815" y="5602722"/>
            <a:ext cx="1645285" cy="46355"/>
          </a:xfrm>
          <a:custGeom>
            <a:avLst/>
            <a:gdLst/>
            <a:ahLst/>
            <a:cxnLst/>
            <a:rect l="l" t="t" r="r" b="b"/>
            <a:pathLst>
              <a:path w="1645285" h="46354">
                <a:moveTo>
                  <a:pt x="0" y="0"/>
                </a:moveTo>
                <a:lnTo>
                  <a:pt x="63891" y="0"/>
                </a:lnTo>
                <a:lnTo>
                  <a:pt x="74560" y="14217"/>
                </a:lnTo>
                <a:lnTo>
                  <a:pt x="198836" y="14217"/>
                </a:lnTo>
                <a:lnTo>
                  <a:pt x="209505" y="21325"/>
                </a:lnTo>
                <a:lnTo>
                  <a:pt x="372769" y="21325"/>
                </a:lnTo>
                <a:lnTo>
                  <a:pt x="383438" y="31980"/>
                </a:lnTo>
                <a:lnTo>
                  <a:pt x="667534" y="31980"/>
                </a:lnTo>
                <a:lnTo>
                  <a:pt x="678173" y="46197"/>
                </a:lnTo>
                <a:lnTo>
                  <a:pt x="1644771" y="46197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907" y="3002035"/>
            <a:ext cx="1699260" cy="2391410"/>
          </a:xfrm>
          <a:custGeom>
            <a:avLst/>
            <a:gdLst/>
            <a:ahLst/>
            <a:cxnLst/>
            <a:rect l="l" t="t" r="r" b="b"/>
            <a:pathLst>
              <a:path w="1699260" h="2391410">
                <a:moveTo>
                  <a:pt x="0" y="0"/>
                </a:moveTo>
                <a:lnTo>
                  <a:pt x="586665" y="0"/>
                </a:lnTo>
                <a:lnTo>
                  <a:pt x="597303" y="7101"/>
                </a:lnTo>
                <a:lnTo>
                  <a:pt x="661225" y="7101"/>
                </a:lnTo>
                <a:lnTo>
                  <a:pt x="675460" y="21334"/>
                </a:lnTo>
                <a:lnTo>
                  <a:pt x="721610" y="21334"/>
                </a:lnTo>
                <a:lnTo>
                  <a:pt x="732279" y="28435"/>
                </a:lnTo>
                <a:lnTo>
                  <a:pt x="771297" y="28435"/>
                </a:lnTo>
                <a:lnTo>
                  <a:pt x="785532" y="39102"/>
                </a:lnTo>
                <a:lnTo>
                  <a:pt x="810375" y="39102"/>
                </a:lnTo>
                <a:lnTo>
                  <a:pt x="824610" y="46204"/>
                </a:lnTo>
                <a:lnTo>
                  <a:pt x="835218" y="46204"/>
                </a:lnTo>
                <a:lnTo>
                  <a:pt x="849454" y="63972"/>
                </a:lnTo>
                <a:lnTo>
                  <a:pt x="860092" y="63972"/>
                </a:lnTo>
                <a:lnTo>
                  <a:pt x="874297" y="78205"/>
                </a:lnTo>
                <a:lnTo>
                  <a:pt x="892038" y="78205"/>
                </a:lnTo>
                <a:lnTo>
                  <a:pt x="906273" y="85306"/>
                </a:lnTo>
                <a:lnTo>
                  <a:pt x="920447" y="85306"/>
                </a:lnTo>
                <a:lnTo>
                  <a:pt x="931116" y="95973"/>
                </a:lnTo>
                <a:lnTo>
                  <a:pt x="945351" y="95973"/>
                </a:lnTo>
                <a:lnTo>
                  <a:pt x="959526" y="103075"/>
                </a:lnTo>
                <a:lnTo>
                  <a:pt x="970195" y="117277"/>
                </a:lnTo>
                <a:lnTo>
                  <a:pt x="984369" y="117277"/>
                </a:lnTo>
                <a:lnTo>
                  <a:pt x="995038" y="131510"/>
                </a:lnTo>
                <a:lnTo>
                  <a:pt x="1009273" y="135076"/>
                </a:lnTo>
                <a:lnTo>
                  <a:pt x="1023447" y="135076"/>
                </a:lnTo>
                <a:lnTo>
                  <a:pt x="1034116" y="149279"/>
                </a:lnTo>
                <a:lnTo>
                  <a:pt x="1048321" y="156380"/>
                </a:lnTo>
                <a:lnTo>
                  <a:pt x="1062526" y="167047"/>
                </a:lnTo>
                <a:lnTo>
                  <a:pt x="1073164" y="174148"/>
                </a:lnTo>
                <a:lnTo>
                  <a:pt x="1094502" y="188381"/>
                </a:lnTo>
                <a:lnTo>
                  <a:pt x="1105110" y="199049"/>
                </a:lnTo>
                <a:lnTo>
                  <a:pt x="1126448" y="206150"/>
                </a:lnTo>
                <a:lnTo>
                  <a:pt x="1137086" y="220352"/>
                </a:lnTo>
                <a:lnTo>
                  <a:pt x="1151291" y="227484"/>
                </a:lnTo>
                <a:lnTo>
                  <a:pt x="1161929" y="238121"/>
                </a:lnTo>
                <a:lnTo>
                  <a:pt x="1190369" y="277224"/>
                </a:lnTo>
                <a:lnTo>
                  <a:pt x="1201008" y="284325"/>
                </a:lnTo>
                <a:lnTo>
                  <a:pt x="1215212" y="309195"/>
                </a:lnTo>
                <a:lnTo>
                  <a:pt x="1229417" y="316326"/>
                </a:lnTo>
                <a:lnTo>
                  <a:pt x="1240086" y="334095"/>
                </a:lnTo>
                <a:lnTo>
                  <a:pt x="1254260" y="348297"/>
                </a:lnTo>
                <a:lnTo>
                  <a:pt x="1264929" y="366066"/>
                </a:lnTo>
                <a:lnTo>
                  <a:pt x="1286236" y="387400"/>
                </a:lnTo>
                <a:lnTo>
                  <a:pt x="1296905" y="405169"/>
                </a:lnTo>
                <a:lnTo>
                  <a:pt x="1325315" y="458504"/>
                </a:lnTo>
                <a:lnTo>
                  <a:pt x="1335953" y="490475"/>
                </a:lnTo>
                <a:lnTo>
                  <a:pt x="1350158" y="515315"/>
                </a:lnTo>
                <a:lnTo>
                  <a:pt x="1364363" y="536679"/>
                </a:lnTo>
                <a:lnTo>
                  <a:pt x="1375001" y="579318"/>
                </a:lnTo>
                <a:lnTo>
                  <a:pt x="1389237" y="611319"/>
                </a:lnTo>
                <a:lnTo>
                  <a:pt x="1399875" y="657554"/>
                </a:lnTo>
                <a:lnTo>
                  <a:pt x="1428285" y="761360"/>
                </a:lnTo>
                <a:lnTo>
                  <a:pt x="1438923" y="839538"/>
                </a:lnTo>
                <a:lnTo>
                  <a:pt x="1453158" y="942647"/>
                </a:lnTo>
                <a:lnTo>
                  <a:pt x="1471600" y="1963643"/>
                </a:lnTo>
                <a:lnTo>
                  <a:pt x="1485835" y="2041831"/>
                </a:lnTo>
                <a:lnTo>
                  <a:pt x="1500010" y="2092338"/>
                </a:lnTo>
                <a:lnTo>
                  <a:pt x="1510679" y="2131426"/>
                </a:lnTo>
                <a:lnTo>
                  <a:pt x="1524853" y="2163418"/>
                </a:lnTo>
                <a:lnTo>
                  <a:pt x="1535522" y="2191850"/>
                </a:lnTo>
                <a:lnTo>
                  <a:pt x="1549757" y="2223867"/>
                </a:lnTo>
                <a:lnTo>
                  <a:pt x="1574600" y="2259407"/>
                </a:lnTo>
                <a:lnTo>
                  <a:pt x="1588805" y="2273622"/>
                </a:lnTo>
                <a:lnTo>
                  <a:pt x="1613648" y="2312709"/>
                </a:lnTo>
                <a:lnTo>
                  <a:pt x="1627853" y="2326964"/>
                </a:lnTo>
                <a:lnTo>
                  <a:pt x="1638522" y="2330511"/>
                </a:lnTo>
                <a:lnTo>
                  <a:pt x="1670498" y="2362504"/>
                </a:lnTo>
                <a:lnTo>
                  <a:pt x="1684672" y="2383826"/>
                </a:lnTo>
                <a:lnTo>
                  <a:pt x="1698908" y="2390933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3815" y="5392969"/>
            <a:ext cx="1645285" cy="256540"/>
          </a:xfrm>
          <a:custGeom>
            <a:avLst/>
            <a:gdLst/>
            <a:ahLst/>
            <a:cxnLst/>
            <a:rect l="l" t="t" r="r" b="b"/>
            <a:pathLst>
              <a:path w="1645285" h="256539">
                <a:moveTo>
                  <a:pt x="0" y="0"/>
                </a:moveTo>
                <a:lnTo>
                  <a:pt x="24843" y="24884"/>
                </a:lnTo>
                <a:lnTo>
                  <a:pt x="39048" y="31992"/>
                </a:lnTo>
                <a:lnTo>
                  <a:pt x="49686" y="31992"/>
                </a:lnTo>
                <a:lnTo>
                  <a:pt x="63891" y="42650"/>
                </a:lnTo>
                <a:lnTo>
                  <a:pt x="74560" y="49757"/>
                </a:lnTo>
                <a:lnTo>
                  <a:pt x="88764" y="64009"/>
                </a:lnTo>
                <a:lnTo>
                  <a:pt x="102969" y="64009"/>
                </a:lnTo>
                <a:lnTo>
                  <a:pt x="113608" y="74667"/>
                </a:lnTo>
                <a:lnTo>
                  <a:pt x="127812" y="81774"/>
                </a:lnTo>
                <a:lnTo>
                  <a:pt x="138481" y="81774"/>
                </a:lnTo>
                <a:lnTo>
                  <a:pt x="159788" y="95989"/>
                </a:lnTo>
                <a:lnTo>
                  <a:pt x="173993" y="103096"/>
                </a:lnTo>
                <a:lnTo>
                  <a:pt x="184632" y="103096"/>
                </a:lnTo>
                <a:lnTo>
                  <a:pt x="198836" y="113766"/>
                </a:lnTo>
                <a:lnTo>
                  <a:pt x="209505" y="113766"/>
                </a:lnTo>
                <a:lnTo>
                  <a:pt x="223710" y="120874"/>
                </a:lnTo>
                <a:lnTo>
                  <a:pt x="237915" y="120874"/>
                </a:lnTo>
                <a:lnTo>
                  <a:pt x="248553" y="135088"/>
                </a:lnTo>
                <a:lnTo>
                  <a:pt x="262758" y="135088"/>
                </a:lnTo>
                <a:lnTo>
                  <a:pt x="273427" y="145746"/>
                </a:lnTo>
                <a:lnTo>
                  <a:pt x="301837" y="145746"/>
                </a:lnTo>
                <a:lnTo>
                  <a:pt x="312475" y="152854"/>
                </a:lnTo>
                <a:lnTo>
                  <a:pt x="326680" y="152854"/>
                </a:lnTo>
                <a:lnTo>
                  <a:pt x="340793" y="167069"/>
                </a:lnTo>
                <a:lnTo>
                  <a:pt x="372769" y="167069"/>
                </a:lnTo>
                <a:lnTo>
                  <a:pt x="383438" y="177760"/>
                </a:lnTo>
                <a:lnTo>
                  <a:pt x="408342" y="177760"/>
                </a:lnTo>
                <a:lnTo>
                  <a:pt x="422547" y="191978"/>
                </a:lnTo>
                <a:lnTo>
                  <a:pt x="461656" y="191978"/>
                </a:lnTo>
                <a:lnTo>
                  <a:pt x="475861" y="206193"/>
                </a:lnTo>
                <a:lnTo>
                  <a:pt x="511403" y="206193"/>
                </a:lnTo>
                <a:lnTo>
                  <a:pt x="532741" y="209752"/>
                </a:lnTo>
                <a:lnTo>
                  <a:pt x="589316" y="209752"/>
                </a:lnTo>
                <a:lnTo>
                  <a:pt x="603552" y="223970"/>
                </a:lnTo>
                <a:lnTo>
                  <a:pt x="667534" y="223970"/>
                </a:lnTo>
                <a:lnTo>
                  <a:pt x="678173" y="231078"/>
                </a:lnTo>
                <a:lnTo>
                  <a:pt x="778308" y="231078"/>
                </a:lnTo>
                <a:lnTo>
                  <a:pt x="788976" y="241733"/>
                </a:lnTo>
                <a:lnTo>
                  <a:pt x="938279" y="241733"/>
                </a:lnTo>
                <a:lnTo>
                  <a:pt x="948918" y="255950"/>
                </a:lnTo>
                <a:lnTo>
                  <a:pt x="1644771" y="255950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907" y="3002035"/>
            <a:ext cx="1699260" cy="1953260"/>
          </a:xfrm>
          <a:custGeom>
            <a:avLst/>
            <a:gdLst/>
            <a:ahLst/>
            <a:cxnLst/>
            <a:rect l="l" t="t" r="r" b="b"/>
            <a:pathLst>
              <a:path w="1699260" h="1953260">
                <a:moveTo>
                  <a:pt x="0" y="0"/>
                </a:moveTo>
                <a:lnTo>
                  <a:pt x="622146" y="0"/>
                </a:lnTo>
                <a:lnTo>
                  <a:pt x="636381" y="7101"/>
                </a:lnTo>
                <a:lnTo>
                  <a:pt x="746453" y="7101"/>
                </a:lnTo>
                <a:lnTo>
                  <a:pt x="757122" y="21334"/>
                </a:lnTo>
                <a:lnTo>
                  <a:pt x="824610" y="21334"/>
                </a:lnTo>
                <a:lnTo>
                  <a:pt x="835218" y="28435"/>
                </a:lnTo>
                <a:lnTo>
                  <a:pt x="874297" y="28435"/>
                </a:lnTo>
                <a:lnTo>
                  <a:pt x="892038" y="39102"/>
                </a:lnTo>
                <a:lnTo>
                  <a:pt x="931116" y="39102"/>
                </a:lnTo>
                <a:lnTo>
                  <a:pt x="945351" y="46204"/>
                </a:lnTo>
                <a:lnTo>
                  <a:pt x="970195" y="46204"/>
                </a:lnTo>
                <a:lnTo>
                  <a:pt x="984369" y="63972"/>
                </a:lnTo>
                <a:lnTo>
                  <a:pt x="1009273" y="63972"/>
                </a:lnTo>
                <a:lnTo>
                  <a:pt x="1023447" y="78205"/>
                </a:lnTo>
                <a:lnTo>
                  <a:pt x="1048321" y="78205"/>
                </a:lnTo>
                <a:lnTo>
                  <a:pt x="1062526" y="85306"/>
                </a:lnTo>
                <a:lnTo>
                  <a:pt x="1073164" y="85306"/>
                </a:lnTo>
                <a:lnTo>
                  <a:pt x="1094502" y="95973"/>
                </a:lnTo>
                <a:lnTo>
                  <a:pt x="1105110" y="95973"/>
                </a:lnTo>
                <a:lnTo>
                  <a:pt x="1126448" y="103075"/>
                </a:lnTo>
                <a:lnTo>
                  <a:pt x="1137086" y="103075"/>
                </a:lnTo>
                <a:lnTo>
                  <a:pt x="1151291" y="117277"/>
                </a:lnTo>
                <a:lnTo>
                  <a:pt x="1161929" y="117277"/>
                </a:lnTo>
                <a:lnTo>
                  <a:pt x="1176164" y="131510"/>
                </a:lnTo>
                <a:lnTo>
                  <a:pt x="1190369" y="131510"/>
                </a:lnTo>
                <a:lnTo>
                  <a:pt x="1201008" y="135076"/>
                </a:lnTo>
                <a:lnTo>
                  <a:pt x="1215212" y="135076"/>
                </a:lnTo>
                <a:lnTo>
                  <a:pt x="1229417" y="149279"/>
                </a:lnTo>
                <a:lnTo>
                  <a:pt x="1240086" y="156380"/>
                </a:lnTo>
                <a:lnTo>
                  <a:pt x="1254260" y="156380"/>
                </a:lnTo>
                <a:lnTo>
                  <a:pt x="1264929" y="167047"/>
                </a:lnTo>
                <a:lnTo>
                  <a:pt x="1286236" y="174148"/>
                </a:lnTo>
                <a:lnTo>
                  <a:pt x="1296905" y="188381"/>
                </a:lnTo>
                <a:lnTo>
                  <a:pt x="1311080" y="188381"/>
                </a:lnTo>
                <a:lnTo>
                  <a:pt x="1325315" y="199049"/>
                </a:lnTo>
                <a:lnTo>
                  <a:pt x="1335953" y="206150"/>
                </a:lnTo>
                <a:lnTo>
                  <a:pt x="1350158" y="220352"/>
                </a:lnTo>
                <a:lnTo>
                  <a:pt x="1364363" y="227484"/>
                </a:lnTo>
                <a:lnTo>
                  <a:pt x="1375001" y="238121"/>
                </a:lnTo>
                <a:lnTo>
                  <a:pt x="1389237" y="259455"/>
                </a:lnTo>
                <a:lnTo>
                  <a:pt x="1399875" y="266557"/>
                </a:lnTo>
                <a:lnTo>
                  <a:pt x="1414080" y="277224"/>
                </a:lnTo>
                <a:lnTo>
                  <a:pt x="1428285" y="298558"/>
                </a:lnTo>
                <a:lnTo>
                  <a:pt x="1438923" y="309195"/>
                </a:lnTo>
                <a:lnTo>
                  <a:pt x="1485835" y="348297"/>
                </a:lnTo>
                <a:lnTo>
                  <a:pt x="1510679" y="380299"/>
                </a:lnTo>
                <a:lnTo>
                  <a:pt x="1535522" y="419402"/>
                </a:lnTo>
                <a:lnTo>
                  <a:pt x="1549757" y="444271"/>
                </a:lnTo>
                <a:lnTo>
                  <a:pt x="1563931" y="465606"/>
                </a:lnTo>
                <a:lnTo>
                  <a:pt x="1603010" y="561549"/>
                </a:lnTo>
                <a:lnTo>
                  <a:pt x="1613648" y="586449"/>
                </a:lnTo>
                <a:lnTo>
                  <a:pt x="1638522" y="690256"/>
                </a:lnTo>
                <a:lnTo>
                  <a:pt x="1652727" y="761360"/>
                </a:lnTo>
                <a:lnTo>
                  <a:pt x="1670498" y="1693441"/>
                </a:lnTo>
                <a:lnTo>
                  <a:pt x="1684672" y="1881872"/>
                </a:lnTo>
                <a:lnTo>
                  <a:pt x="1698908" y="1952952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3815" y="4954988"/>
            <a:ext cx="1645285" cy="694055"/>
          </a:xfrm>
          <a:custGeom>
            <a:avLst/>
            <a:gdLst/>
            <a:ahLst/>
            <a:cxnLst/>
            <a:rect l="l" t="t" r="r" b="b"/>
            <a:pathLst>
              <a:path w="1645285" h="694054">
                <a:moveTo>
                  <a:pt x="0" y="0"/>
                </a:moveTo>
                <a:lnTo>
                  <a:pt x="10638" y="56898"/>
                </a:lnTo>
                <a:lnTo>
                  <a:pt x="24843" y="103096"/>
                </a:lnTo>
                <a:lnTo>
                  <a:pt x="39048" y="128682"/>
                </a:lnTo>
                <a:lnTo>
                  <a:pt x="63891" y="192691"/>
                </a:lnTo>
                <a:lnTo>
                  <a:pt x="74560" y="231791"/>
                </a:lnTo>
                <a:lnTo>
                  <a:pt x="127812" y="306455"/>
                </a:lnTo>
                <a:lnTo>
                  <a:pt x="173993" y="352650"/>
                </a:lnTo>
                <a:lnTo>
                  <a:pt x="184632" y="374011"/>
                </a:lnTo>
                <a:lnTo>
                  <a:pt x="198836" y="377559"/>
                </a:lnTo>
                <a:lnTo>
                  <a:pt x="209505" y="391774"/>
                </a:lnTo>
                <a:lnTo>
                  <a:pt x="237915" y="430873"/>
                </a:lnTo>
                <a:lnTo>
                  <a:pt x="248553" y="437981"/>
                </a:lnTo>
                <a:lnTo>
                  <a:pt x="273427" y="462866"/>
                </a:lnTo>
                <a:lnTo>
                  <a:pt x="287632" y="469973"/>
                </a:lnTo>
                <a:lnTo>
                  <a:pt x="301837" y="480631"/>
                </a:lnTo>
                <a:lnTo>
                  <a:pt x="312475" y="487739"/>
                </a:lnTo>
                <a:lnTo>
                  <a:pt x="326680" y="501990"/>
                </a:lnTo>
                <a:lnTo>
                  <a:pt x="340793" y="501990"/>
                </a:lnTo>
                <a:lnTo>
                  <a:pt x="358564" y="512648"/>
                </a:lnTo>
                <a:lnTo>
                  <a:pt x="372769" y="519755"/>
                </a:lnTo>
                <a:lnTo>
                  <a:pt x="383438" y="533970"/>
                </a:lnTo>
                <a:lnTo>
                  <a:pt x="397673" y="533970"/>
                </a:lnTo>
                <a:lnTo>
                  <a:pt x="408342" y="541077"/>
                </a:lnTo>
                <a:lnTo>
                  <a:pt x="422547" y="551748"/>
                </a:lnTo>
                <a:lnTo>
                  <a:pt x="436752" y="551748"/>
                </a:lnTo>
                <a:lnTo>
                  <a:pt x="447421" y="558855"/>
                </a:lnTo>
                <a:lnTo>
                  <a:pt x="461656" y="558855"/>
                </a:lnTo>
                <a:lnTo>
                  <a:pt x="475861" y="573070"/>
                </a:lnTo>
                <a:lnTo>
                  <a:pt x="486530" y="573070"/>
                </a:lnTo>
                <a:lnTo>
                  <a:pt x="500735" y="583728"/>
                </a:lnTo>
                <a:lnTo>
                  <a:pt x="511403" y="583728"/>
                </a:lnTo>
                <a:lnTo>
                  <a:pt x="532741" y="590835"/>
                </a:lnTo>
                <a:lnTo>
                  <a:pt x="550512" y="590835"/>
                </a:lnTo>
                <a:lnTo>
                  <a:pt x="564717" y="605050"/>
                </a:lnTo>
                <a:lnTo>
                  <a:pt x="578952" y="605050"/>
                </a:lnTo>
                <a:lnTo>
                  <a:pt x="589316" y="615741"/>
                </a:lnTo>
                <a:lnTo>
                  <a:pt x="614190" y="615741"/>
                </a:lnTo>
                <a:lnTo>
                  <a:pt x="628425" y="629959"/>
                </a:lnTo>
                <a:lnTo>
                  <a:pt x="653299" y="629959"/>
                </a:lnTo>
                <a:lnTo>
                  <a:pt x="667534" y="644174"/>
                </a:lnTo>
                <a:lnTo>
                  <a:pt x="692408" y="644174"/>
                </a:lnTo>
                <a:lnTo>
                  <a:pt x="706643" y="647734"/>
                </a:lnTo>
                <a:lnTo>
                  <a:pt x="749867" y="647734"/>
                </a:lnTo>
                <a:lnTo>
                  <a:pt x="764103" y="661951"/>
                </a:lnTo>
                <a:lnTo>
                  <a:pt x="803181" y="661951"/>
                </a:lnTo>
                <a:lnTo>
                  <a:pt x="813850" y="669059"/>
                </a:lnTo>
                <a:lnTo>
                  <a:pt x="881399" y="669059"/>
                </a:lnTo>
                <a:lnTo>
                  <a:pt x="892068" y="679714"/>
                </a:lnTo>
                <a:lnTo>
                  <a:pt x="1002262" y="679714"/>
                </a:lnTo>
                <a:lnTo>
                  <a:pt x="1016193" y="693932"/>
                </a:lnTo>
                <a:lnTo>
                  <a:pt x="1644771" y="693932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4907" y="3002035"/>
            <a:ext cx="1699260" cy="309245"/>
          </a:xfrm>
          <a:custGeom>
            <a:avLst/>
            <a:gdLst/>
            <a:ahLst/>
            <a:cxnLst/>
            <a:rect l="l" t="t" r="r" b="b"/>
            <a:pathLst>
              <a:path w="1699260" h="309245">
                <a:moveTo>
                  <a:pt x="0" y="0"/>
                </a:moveTo>
                <a:lnTo>
                  <a:pt x="689634" y="0"/>
                </a:lnTo>
                <a:lnTo>
                  <a:pt x="707405" y="7101"/>
                </a:lnTo>
                <a:lnTo>
                  <a:pt x="849454" y="7101"/>
                </a:lnTo>
                <a:lnTo>
                  <a:pt x="860092" y="21334"/>
                </a:lnTo>
                <a:lnTo>
                  <a:pt x="959526" y="21334"/>
                </a:lnTo>
                <a:lnTo>
                  <a:pt x="970195" y="28435"/>
                </a:lnTo>
                <a:lnTo>
                  <a:pt x="1034116" y="28435"/>
                </a:lnTo>
                <a:lnTo>
                  <a:pt x="1048321" y="39102"/>
                </a:lnTo>
                <a:lnTo>
                  <a:pt x="1105110" y="39102"/>
                </a:lnTo>
                <a:lnTo>
                  <a:pt x="1126448" y="46204"/>
                </a:lnTo>
                <a:lnTo>
                  <a:pt x="1161929" y="46204"/>
                </a:lnTo>
                <a:lnTo>
                  <a:pt x="1176164" y="63972"/>
                </a:lnTo>
                <a:lnTo>
                  <a:pt x="1215212" y="63972"/>
                </a:lnTo>
                <a:lnTo>
                  <a:pt x="1229417" y="78205"/>
                </a:lnTo>
                <a:lnTo>
                  <a:pt x="1254260" y="78205"/>
                </a:lnTo>
                <a:lnTo>
                  <a:pt x="1264929" y="85306"/>
                </a:lnTo>
                <a:lnTo>
                  <a:pt x="1296905" y="85306"/>
                </a:lnTo>
                <a:lnTo>
                  <a:pt x="1311080" y="95973"/>
                </a:lnTo>
                <a:lnTo>
                  <a:pt x="1325315" y="95973"/>
                </a:lnTo>
                <a:lnTo>
                  <a:pt x="1335953" y="103075"/>
                </a:lnTo>
                <a:lnTo>
                  <a:pt x="1364363" y="103075"/>
                </a:lnTo>
                <a:lnTo>
                  <a:pt x="1375001" y="117277"/>
                </a:lnTo>
                <a:lnTo>
                  <a:pt x="1389237" y="117277"/>
                </a:lnTo>
                <a:lnTo>
                  <a:pt x="1399875" y="131510"/>
                </a:lnTo>
                <a:lnTo>
                  <a:pt x="1414080" y="131510"/>
                </a:lnTo>
                <a:lnTo>
                  <a:pt x="1428285" y="135076"/>
                </a:lnTo>
                <a:lnTo>
                  <a:pt x="1438923" y="135076"/>
                </a:lnTo>
                <a:lnTo>
                  <a:pt x="1453158" y="149279"/>
                </a:lnTo>
                <a:lnTo>
                  <a:pt x="1471600" y="149279"/>
                </a:lnTo>
                <a:lnTo>
                  <a:pt x="1485835" y="156380"/>
                </a:lnTo>
                <a:lnTo>
                  <a:pt x="1500010" y="167047"/>
                </a:lnTo>
                <a:lnTo>
                  <a:pt x="1510679" y="167047"/>
                </a:lnTo>
                <a:lnTo>
                  <a:pt x="1524853" y="174148"/>
                </a:lnTo>
                <a:lnTo>
                  <a:pt x="1535522" y="188381"/>
                </a:lnTo>
                <a:lnTo>
                  <a:pt x="1549757" y="188381"/>
                </a:lnTo>
                <a:lnTo>
                  <a:pt x="1563931" y="199049"/>
                </a:lnTo>
                <a:lnTo>
                  <a:pt x="1574600" y="206150"/>
                </a:lnTo>
                <a:lnTo>
                  <a:pt x="1588805" y="220352"/>
                </a:lnTo>
                <a:lnTo>
                  <a:pt x="1603010" y="220352"/>
                </a:lnTo>
                <a:lnTo>
                  <a:pt x="1613648" y="227484"/>
                </a:lnTo>
                <a:lnTo>
                  <a:pt x="1627853" y="238121"/>
                </a:lnTo>
                <a:lnTo>
                  <a:pt x="1638522" y="259455"/>
                </a:lnTo>
                <a:lnTo>
                  <a:pt x="1652727" y="266557"/>
                </a:lnTo>
                <a:lnTo>
                  <a:pt x="1670498" y="277224"/>
                </a:lnTo>
                <a:lnTo>
                  <a:pt x="1684672" y="298558"/>
                </a:lnTo>
                <a:lnTo>
                  <a:pt x="1698908" y="309195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3815" y="3311231"/>
            <a:ext cx="1645285" cy="2338070"/>
          </a:xfrm>
          <a:custGeom>
            <a:avLst/>
            <a:gdLst/>
            <a:ahLst/>
            <a:cxnLst/>
            <a:rect l="l" t="t" r="r" b="b"/>
            <a:pathLst>
              <a:path w="1645285" h="2338070">
                <a:moveTo>
                  <a:pt x="0" y="0"/>
                </a:moveTo>
                <a:lnTo>
                  <a:pt x="10638" y="7131"/>
                </a:lnTo>
                <a:lnTo>
                  <a:pt x="24843" y="21334"/>
                </a:lnTo>
                <a:lnTo>
                  <a:pt x="49686" y="56871"/>
                </a:lnTo>
                <a:lnTo>
                  <a:pt x="63891" y="71104"/>
                </a:lnTo>
                <a:lnTo>
                  <a:pt x="88764" y="110206"/>
                </a:lnTo>
                <a:lnTo>
                  <a:pt x="102969" y="149309"/>
                </a:lnTo>
                <a:lnTo>
                  <a:pt x="113608" y="167047"/>
                </a:lnTo>
                <a:lnTo>
                  <a:pt x="127812" y="199018"/>
                </a:lnTo>
                <a:lnTo>
                  <a:pt x="138481" y="238151"/>
                </a:lnTo>
                <a:lnTo>
                  <a:pt x="159788" y="291457"/>
                </a:lnTo>
                <a:lnTo>
                  <a:pt x="173993" y="366127"/>
                </a:lnTo>
                <a:lnTo>
                  <a:pt x="184632" y="1391356"/>
                </a:lnTo>
                <a:lnTo>
                  <a:pt x="198836" y="1501560"/>
                </a:lnTo>
                <a:lnTo>
                  <a:pt x="209505" y="1572677"/>
                </a:lnTo>
                <a:lnTo>
                  <a:pt x="223710" y="1622431"/>
                </a:lnTo>
                <a:lnTo>
                  <a:pt x="237915" y="1679333"/>
                </a:lnTo>
                <a:lnTo>
                  <a:pt x="248553" y="1718421"/>
                </a:lnTo>
                <a:lnTo>
                  <a:pt x="262758" y="1750413"/>
                </a:lnTo>
                <a:lnTo>
                  <a:pt x="273427" y="1797358"/>
                </a:lnTo>
                <a:lnTo>
                  <a:pt x="287632" y="1815123"/>
                </a:lnTo>
                <a:lnTo>
                  <a:pt x="301837" y="1843556"/>
                </a:lnTo>
                <a:lnTo>
                  <a:pt x="312475" y="1882655"/>
                </a:lnTo>
                <a:lnTo>
                  <a:pt x="326680" y="1900454"/>
                </a:lnTo>
                <a:lnTo>
                  <a:pt x="340793" y="1925327"/>
                </a:lnTo>
                <a:lnTo>
                  <a:pt x="358564" y="1946652"/>
                </a:lnTo>
                <a:lnTo>
                  <a:pt x="383438" y="1985752"/>
                </a:lnTo>
                <a:lnTo>
                  <a:pt x="397673" y="1996407"/>
                </a:lnTo>
                <a:lnTo>
                  <a:pt x="408342" y="2017768"/>
                </a:lnTo>
                <a:lnTo>
                  <a:pt x="422547" y="2021316"/>
                </a:lnTo>
                <a:lnTo>
                  <a:pt x="436752" y="2049749"/>
                </a:lnTo>
                <a:lnTo>
                  <a:pt x="447421" y="2053308"/>
                </a:lnTo>
                <a:lnTo>
                  <a:pt x="461656" y="2081738"/>
                </a:lnTo>
                <a:lnTo>
                  <a:pt x="486530" y="2106623"/>
                </a:lnTo>
                <a:lnTo>
                  <a:pt x="500735" y="2113730"/>
                </a:lnTo>
                <a:lnTo>
                  <a:pt x="511403" y="2124388"/>
                </a:lnTo>
                <a:lnTo>
                  <a:pt x="532741" y="2131496"/>
                </a:lnTo>
                <a:lnTo>
                  <a:pt x="550512" y="2145747"/>
                </a:lnTo>
                <a:lnTo>
                  <a:pt x="564717" y="2156405"/>
                </a:lnTo>
                <a:lnTo>
                  <a:pt x="578952" y="2163512"/>
                </a:lnTo>
                <a:lnTo>
                  <a:pt x="589316" y="2177727"/>
                </a:lnTo>
                <a:lnTo>
                  <a:pt x="603552" y="2184834"/>
                </a:lnTo>
                <a:lnTo>
                  <a:pt x="614190" y="2195505"/>
                </a:lnTo>
                <a:lnTo>
                  <a:pt x="628425" y="2195505"/>
                </a:lnTo>
                <a:lnTo>
                  <a:pt x="642630" y="2202612"/>
                </a:lnTo>
                <a:lnTo>
                  <a:pt x="653299" y="2216827"/>
                </a:lnTo>
                <a:lnTo>
                  <a:pt x="667534" y="2216827"/>
                </a:lnTo>
                <a:lnTo>
                  <a:pt x="678173" y="2227485"/>
                </a:lnTo>
                <a:lnTo>
                  <a:pt x="692408" y="2234592"/>
                </a:lnTo>
                <a:lnTo>
                  <a:pt x="706643" y="2234592"/>
                </a:lnTo>
                <a:lnTo>
                  <a:pt x="717282" y="2248807"/>
                </a:lnTo>
                <a:lnTo>
                  <a:pt x="739199" y="2248807"/>
                </a:lnTo>
                <a:lnTo>
                  <a:pt x="749867" y="2259498"/>
                </a:lnTo>
                <a:lnTo>
                  <a:pt x="764103" y="2259498"/>
                </a:lnTo>
                <a:lnTo>
                  <a:pt x="778308" y="2273716"/>
                </a:lnTo>
                <a:lnTo>
                  <a:pt x="788976" y="2273716"/>
                </a:lnTo>
                <a:lnTo>
                  <a:pt x="803181" y="2287931"/>
                </a:lnTo>
                <a:lnTo>
                  <a:pt x="813850" y="2287931"/>
                </a:lnTo>
                <a:lnTo>
                  <a:pt x="828085" y="2291491"/>
                </a:lnTo>
                <a:lnTo>
                  <a:pt x="852959" y="2291491"/>
                </a:lnTo>
                <a:lnTo>
                  <a:pt x="867164" y="2305709"/>
                </a:lnTo>
                <a:lnTo>
                  <a:pt x="906273" y="2305709"/>
                </a:lnTo>
                <a:lnTo>
                  <a:pt x="916942" y="2312816"/>
                </a:lnTo>
                <a:lnTo>
                  <a:pt x="963153" y="2312816"/>
                </a:lnTo>
                <a:lnTo>
                  <a:pt x="977388" y="2323471"/>
                </a:lnTo>
                <a:lnTo>
                  <a:pt x="1041066" y="2323471"/>
                </a:lnTo>
                <a:lnTo>
                  <a:pt x="1051705" y="2337689"/>
                </a:lnTo>
                <a:lnTo>
                  <a:pt x="1644771" y="2337689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4907" y="3002035"/>
            <a:ext cx="1699260" cy="46355"/>
          </a:xfrm>
          <a:custGeom>
            <a:avLst/>
            <a:gdLst/>
            <a:ahLst/>
            <a:cxnLst/>
            <a:rect l="l" t="t" r="r" b="b"/>
            <a:pathLst>
              <a:path w="1699260" h="46355">
                <a:moveTo>
                  <a:pt x="0" y="0"/>
                </a:moveTo>
                <a:lnTo>
                  <a:pt x="959526" y="0"/>
                </a:lnTo>
                <a:lnTo>
                  <a:pt x="970195" y="7101"/>
                </a:lnTo>
                <a:lnTo>
                  <a:pt x="1254260" y="7101"/>
                </a:lnTo>
                <a:lnTo>
                  <a:pt x="1264929" y="21334"/>
                </a:lnTo>
                <a:lnTo>
                  <a:pt x="1428285" y="21334"/>
                </a:lnTo>
                <a:lnTo>
                  <a:pt x="1438923" y="28435"/>
                </a:lnTo>
                <a:lnTo>
                  <a:pt x="1563931" y="28435"/>
                </a:lnTo>
                <a:lnTo>
                  <a:pt x="1574600" y="39102"/>
                </a:lnTo>
                <a:lnTo>
                  <a:pt x="1652727" y="39102"/>
                </a:lnTo>
                <a:lnTo>
                  <a:pt x="1670498" y="46204"/>
                </a:lnTo>
                <a:lnTo>
                  <a:pt x="1698908" y="46204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23815" y="3048240"/>
            <a:ext cx="1645285" cy="2600960"/>
          </a:xfrm>
          <a:custGeom>
            <a:avLst/>
            <a:gdLst/>
            <a:ahLst/>
            <a:cxnLst/>
            <a:rect l="l" t="t" r="r" b="b"/>
            <a:pathLst>
              <a:path w="1645285" h="2600960">
                <a:moveTo>
                  <a:pt x="0" y="0"/>
                </a:moveTo>
                <a:lnTo>
                  <a:pt x="39048" y="0"/>
                </a:lnTo>
                <a:lnTo>
                  <a:pt x="49686" y="17768"/>
                </a:lnTo>
                <a:lnTo>
                  <a:pt x="88764" y="17768"/>
                </a:lnTo>
                <a:lnTo>
                  <a:pt x="102969" y="32001"/>
                </a:lnTo>
                <a:lnTo>
                  <a:pt x="159788" y="32001"/>
                </a:lnTo>
                <a:lnTo>
                  <a:pt x="173993" y="39102"/>
                </a:lnTo>
                <a:lnTo>
                  <a:pt x="198836" y="39102"/>
                </a:lnTo>
                <a:lnTo>
                  <a:pt x="209505" y="49769"/>
                </a:lnTo>
                <a:lnTo>
                  <a:pt x="237915" y="49769"/>
                </a:lnTo>
                <a:lnTo>
                  <a:pt x="248553" y="56871"/>
                </a:lnTo>
                <a:lnTo>
                  <a:pt x="273427" y="56871"/>
                </a:lnTo>
                <a:lnTo>
                  <a:pt x="287632" y="71073"/>
                </a:lnTo>
                <a:lnTo>
                  <a:pt x="301837" y="71073"/>
                </a:lnTo>
                <a:lnTo>
                  <a:pt x="312475" y="85306"/>
                </a:lnTo>
                <a:lnTo>
                  <a:pt x="340793" y="85306"/>
                </a:lnTo>
                <a:lnTo>
                  <a:pt x="358564" y="88872"/>
                </a:lnTo>
                <a:lnTo>
                  <a:pt x="372769" y="103075"/>
                </a:lnTo>
                <a:lnTo>
                  <a:pt x="383438" y="103075"/>
                </a:lnTo>
                <a:lnTo>
                  <a:pt x="397673" y="110176"/>
                </a:lnTo>
                <a:lnTo>
                  <a:pt x="408342" y="110176"/>
                </a:lnTo>
                <a:lnTo>
                  <a:pt x="422547" y="120843"/>
                </a:lnTo>
                <a:lnTo>
                  <a:pt x="436752" y="127944"/>
                </a:lnTo>
                <a:lnTo>
                  <a:pt x="447421" y="142177"/>
                </a:lnTo>
                <a:lnTo>
                  <a:pt x="461656" y="142177"/>
                </a:lnTo>
                <a:lnTo>
                  <a:pt x="475861" y="152845"/>
                </a:lnTo>
                <a:lnTo>
                  <a:pt x="486530" y="159946"/>
                </a:lnTo>
                <a:lnTo>
                  <a:pt x="500735" y="181280"/>
                </a:lnTo>
                <a:lnTo>
                  <a:pt x="550512" y="231020"/>
                </a:lnTo>
                <a:lnTo>
                  <a:pt x="578952" y="284325"/>
                </a:lnTo>
                <a:lnTo>
                  <a:pt x="603552" y="1326604"/>
                </a:lnTo>
                <a:lnTo>
                  <a:pt x="614190" y="1526366"/>
                </a:lnTo>
                <a:lnTo>
                  <a:pt x="628425" y="1654348"/>
                </a:lnTo>
                <a:lnTo>
                  <a:pt x="642630" y="1750334"/>
                </a:lnTo>
                <a:lnTo>
                  <a:pt x="653299" y="1828557"/>
                </a:lnTo>
                <a:lnTo>
                  <a:pt x="667534" y="1899640"/>
                </a:lnTo>
                <a:lnTo>
                  <a:pt x="678173" y="1956539"/>
                </a:lnTo>
                <a:lnTo>
                  <a:pt x="706643" y="2060349"/>
                </a:lnTo>
                <a:lnTo>
                  <a:pt x="717282" y="2099439"/>
                </a:lnTo>
                <a:lnTo>
                  <a:pt x="739199" y="2145646"/>
                </a:lnTo>
                <a:lnTo>
                  <a:pt x="778308" y="2241636"/>
                </a:lnTo>
                <a:lnTo>
                  <a:pt x="788976" y="2266505"/>
                </a:lnTo>
                <a:lnTo>
                  <a:pt x="803181" y="2298522"/>
                </a:lnTo>
                <a:lnTo>
                  <a:pt x="813850" y="2316300"/>
                </a:lnTo>
                <a:lnTo>
                  <a:pt x="842290" y="2369614"/>
                </a:lnTo>
                <a:lnTo>
                  <a:pt x="881399" y="2426503"/>
                </a:lnTo>
                <a:lnTo>
                  <a:pt x="892068" y="2440718"/>
                </a:lnTo>
                <a:lnTo>
                  <a:pt x="906273" y="2458496"/>
                </a:lnTo>
                <a:lnTo>
                  <a:pt x="916942" y="2465603"/>
                </a:lnTo>
                <a:lnTo>
                  <a:pt x="938279" y="2490476"/>
                </a:lnTo>
                <a:lnTo>
                  <a:pt x="948918" y="2497583"/>
                </a:lnTo>
                <a:lnTo>
                  <a:pt x="1002262" y="2550922"/>
                </a:lnTo>
                <a:lnTo>
                  <a:pt x="1016193" y="2554482"/>
                </a:lnTo>
                <a:lnTo>
                  <a:pt x="1026831" y="2554482"/>
                </a:lnTo>
                <a:lnTo>
                  <a:pt x="1041066" y="2568700"/>
                </a:lnTo>
                <a:lnTo>
                  <a:pt x="1051705" y="2575807"/>
                </a:lnTo>
                <a:lnTo>
                  <a:pt x="1065940" y="2575807"/>
                </a:lnTo>
                <a:lnTo>
                  <a:pt x="1080175" y="2586462"/>
                </a:lnTo>
                <a:lnTo>
                  <a:pt x="1105049" y="2586462"/>
                </a:lnTo>
                <a:lnTo>
                  <a:pt x="1122820" y="2600680"/>
                </a:lnTo>
                <a:lnTo>
                  <a:pt x="1644771" y="2600680"/>
                </a:lnTo>
              </a:path>
            </a:pathLst>
          </a:custGeom>
          <a:ln w="4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98316" y="3855825"/>
            <a:ext cx="356870" cy="8451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670">
              <a:lnSpc>
                <a:spcPts val="2050"/>
              </a:lnSpc>
              <a:spcBef>
                <a:spcPts val="120"/>
              </a:spcBef>
            </a:pPr>
            <a:r>
              <a:rPr sz="1850" spc="10" dirty="0">
                <a:latin typeface="Arial"/>
                <a:cs typeface="Arial"/>
              </a:rPr>
              <a:t>2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2050"/>
              </a:lnSpc>
            </a:pPr>
            <a:r>
              <a:rPr sz="1850" spc="10" dirty="0"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dirty="0">
                <a:latin typeface="Arial"/>
                <a:cs typeface="Arial"/>
              </a:rPr>
              <a:t>0</a:t>
            </a:r>
            <a:r>
              <a:rPr sz="1850" spc="10" dirty="0">
                <a:latin typeface="Arial"/>
                <a:cs typeface="Arial"/>
              </a:rPr>
              <a:t>.5</a:t>
            </a:r>
            <a:endParaRPr sz="1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9713" y="3675092"/>
            <a:ext cx="774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i="1" spc="5" dirty="0"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76854" y="3276089"/>
            <a:ext cx="123189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i="1" spc="-30" dirty="0">
                <a:latin typeface="Symbol"/>
                <a:cs typeface="Symbol"/>
              </a:rPr>
              <a:t>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82485" y="3544694"/>
            <a:ext cx="123189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i="1" spc="-30" dirty="0">
                <a:latin typeface="Symbol"/>
                <a:cs typeface="Symbol"/>
              </a:rPr>
              <a:t>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60574" y="3416364"/>
            <a:ext cx="588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u="sng" baseline="4513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1200" i="1" u="sng" spc="89" baseline="4513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i="1" u="sng" spc="7" baseline="4513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200" i="1" spc="7" baseline="45138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</a:t>
            </a:r>
            <a:r>
              <a:rPr sz="1400" spc="-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13263" y="5070038"/>
            <a:ext cx="774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i="1" spc="5" dirty="0"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01062" y="4670918"/>
            <a:ext cx="123189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i="1" spc="-30" dirty="0">
                <a:latin typeface="Symbol"/>
                <a:cs typeface="Symbol"/>
              </a:rPr>
              <a:t>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07456" y="4939678"/>
            <a:ext cx="123189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i="1" spc="-30" dirty="0">
                <a:latin typeface="Symbol"/>
                <a:cs typeface="Symbol"/>
              </a:rPr>
              <a:t>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84733" y="4811346"/>
            <a:ext cx="6457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u="sng" baseline="4513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1200" i="1" u="sng" spc="82" baseline="4513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i="1" u="sng" spc="7" baseline="4513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200" i="1" spc="7" baseline="45138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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0.1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41625" y="4035336"/>
            <a:ext cx="391160" cy="110489"/>
          </a:xfrm>
          <a:custGeom>
            <a:avLst/>
            <a:gdLst/>
            <a:ahLst/>
            <a:cxnLst/>
            <a:rect l="l" t="t" r="r" b="b"/>
            <a:pathLst>
              <a:path w="391160" h="110489">
                <a:moveTo>
                  <a:pt x="390601" y="0"/>
                </a:moveTo>
                <a:lnTo>
                  <a:pt x="0" y="110203"/>
                </a:lnTo>
              </a:path>
            </a:pathLst>
          </a:custGeom>
          <a:ln w="21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99573" y="4042446"/>
            <a:ext cx="213024" cy="184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32119" y="4301954"/>
            <a:ext cx="735965" cy="157480"/>
          </a:xfrm>
          <a:custGeom>
            <a:avLst/>
            <a:gdLst/>
            <a:ahLst/>
            <a:cxnLst/>
            <a:rect l="l" t="t" r="r" b="b"/>
            <a:pathLst>
              <a:path w="735964" h="157479">
                <a:moveTo>
                  <a:pt x="735785" y="0"/>
                </a:moveTo>
                <a:lnTo>
                  <a:pt x="0" y="157115"/>
                </a:lnTo>
              </a:path>
            </a:pathLst>
          </a:custGeom>
          <a:ln w="21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90054" y="4355271"/>
            <a:ext cx="209519" cy="18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3252" y="4569285"/>
            <a:ext cx="799465" cy="220979"/>
          </a:xfrm>
          <a:custGeom>
            <a:avLst/>
            <a:gdLst/>
            <a:ahLst/>
            <a:cxnLst/>
            <a:rect l="l" t="t" r="r" b="b"/>
            <a:pathLst>
              <a:path w="799464" h="220979">
                <a:moveTo>
                  <a:pt x="798975" y="0"/>
                </a:moveTo>
                <a:lnTo>
                  <a:pt x="0" y="220407"/>
                </a:lnTo>
              </a:path>
            </a:pathLst>
          </a:custGeom>
          <a:ln w="21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94738" y="4686598"/>
            <a:ext cx="209519" cy="184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206</a:t>
            </a:r>
          </a:p>
        </p:txBody>
      </p:sp>
    </p:spTree>
    <p:extLst>
      <p:ext uri="{BB962C8B-B14F-4D97-AF65-F5344CB8AC3E}">
        <p14:creationId xmlns:p14="http://schemas.microsoft.com/office/powerpoint/2010/main" val="3797668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207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138" y="75940"/>
            <a:ext cx="54241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0" spc="-380" dirty="0" smtClean="0">
                <a:latin typeface="Arial"/>
                <a:cs typeface="Arial"/>
              </a:rPr>
              <a:t>VLSI </a:t>
            </a:r>
            <a:r>
              <a:rPr sz="3200" b="0" spc="-380" dirty="0">
                <a:latin typeface="Arial"/>
                <a:cs typeface="Arial"/>
              </a:rPr>
              <a:t>CIRCUIT </a:t>
            </a:r>
            <a:r>
              <a:rPr sz="3200" b="0" spc="-405" dirty="0">
                <a:latin typeface="Arial"/>
                <a:cs typeface="Arial"/>
              </a:rPr>
              <a:t>DESIGN</a:t>
            </a:r>
            <a:r>
              <a:rPr sz="3200" b="0" spc="-235" dirty="0">
                <a:latin typeface="Arial"/>
                <a:cs typeface="Arial"/>
              </a:rPr>
              <a:t> </a:t>
            </a:r>
            <a:r>
              <a:rPr sz="3200" b="0" spc="-590" dirty="0">
                <a:latin typeface="Arial"/>
                <a:cs typeface="Arial"/>
              </a:rPr>
              <a:t>PROCESSES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298" y="1123005"/>
            <a:ext cx="801306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9" dirty="0">
                <a:solidFill>
                  <a:srgbClr val="FF0000"/>
                </a:solidFill>
                <a:latin typeface="Arial"/>
                <a:cs typeface="Arial"/>
              </a:rPr>
              <a:t>Topics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360" dirty="0">
                <a:latin typeface="Arial"/>
                <a:cs typeface="Arial"/>
              </a:rPr>
              <a:t>VLSI </a:t>
            </a:r>
            <a:r>
              <a:rPr sz="3000" spc="-160" dirty="0">
                <a:latin typeface="Arial"/>
                <a:cs typeface="Arial"/>
              </a:rPr>
              <a:t>design</a:t>
            </a:r>
            <a:r>
              <a:rPr sz="3000" spc="-4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flow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300" dirty="0">
                <a:latin typeface="Arial"/>
                <a:cs typeface="Arial"/>
              </a:rPr>
              <a:t>MOS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layers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165" dirty="0">
                <a:latin typeface="Arial"/>
                <a:cs typeface="Arial"/>
              </a:rPr>
              <a:t>Stick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spc="-160" dirty="0">
                <a:latin typeface="Arial"/>
                <a:cs typeface="Arial"/>
              </a:rPr>
              <a:t>diagrams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195" dirty="0">
                <a:latin typeface="Arial"/>
                <a:cs typeface="Arial"/>
              </a:rPr>
              <a:t>Design </a:t>
            </a:r>
            <a:r>
              <a:rPr sz="3000" spc="-229" dirty="0">
                <a:latin typeface="Arial"/>
                <a:cs typeface="Arial"/>
              </a:rPr>
              <a:t>Rules </a:t>
            </a:r>
            <a:r>
              <a:rPr sz="3000" spc="-140" dirty="0">
                <a:latin typeface="Arial"/>
                <a:cs typeface="Arial"/>
              </a:rPr>
              <a:t>and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155" dirty="0">
                <a:latin typeface="Arial"/>
                <a:cs typeface="Arial"/>
              </a:rPr>
              <a:t>Layout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150" dirty="0">
                <a:latin typeface="Arial"/>
                <a:cs typeface="Arial"/>
              </a:rPr>
              <a:t>2 </a:t>
            </a:r>
            <a:r>
              <a:rPr sz="3000" spc="-100" dirty="0">
                <a:latin typeface="Arial"/>
                <a:cs typeface="Arial"/>
              </a:rPr>
              <a:t>um </a:t>
            </a:r>
            <a:r>
              <a:rPr sz="3000" spc="-370" dirty="0">
                <a:latin typeface="Arial"/>
                <a:cs typeface="Arial"/>
              </a:rPr>
              <a:t>CMOS </a:t>
            </a:r>
            <a:r>
              <a:rPr sz="3000" spc="-160" dirty="0">
                <a:latin typeface="Arial"/>
                <a:cs typeface="Arial"/>
              </a:rPr>
              <a:t>design </a:t>
            </a:r>
            <a:r>
              <a:rPr sz="3000" spc="-110" dirty="0">
                <a:latin typeface="Arial"/>
                <a:cs typeface="Arial"/>
              </a:rPr>
              <a:t>rules </a:t>
            </a:r>
            <a:r>
              <a:rPr sz="3000" spc="-10" dirty="0">
                <a:latin typeface="Arial"/>
                <a:cs typeface="Arial"/>
              </a:rPr>
              <a:t>for</a:t>
            </a:r>
            <a:r>
              <a:rPr sz="3000" spc="-535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wires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60" dirty="0">
                <a:latin typeface="Arial"/>
                <a:cs typeface="Arial"/>
              </a:rPr>
              <a:t>Contacts </a:t>
            </a:r>
            <a:r>
              <a:rPr sz="3000" spc="-140" dirty="0">
                <a:latin typeface="Arial"/>
                <a:cs typeface="Arial"/>
              </a:rPr>
              <a:t>and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170" dirty="0">
                <a:latin typeface="Arial"/>
                <a:cs typeface="Arial"/>
              </a:rPr>
              <a:t>Transistors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155" dirty="0">
                <a:latin typeface="Arial"/>
                <a:cs typeface="Arial"/>
              </a:rPr>
              <a:t>Layout </a:t>
            </a:r>
            <a:r>
              <a:rPr sz="3000" spc="-160" dirty="0">
                <a:latin typeface="Arial"/>
                <a:cs typeface="Arial"/>
              </a:rPr>
              <a:t>diagrams </a:t>
            </a:r>
            <a:r>
              <a:rPr sz="3000" spc="-10" dirty="0">
                <a:latin typeface="Arial"/>
                <a:cs typeface="Arial"/>
              </a:rPr>
              <a:t>for </a:t>
            </a:r>
            <a:r>
              <a:rPr sz="3000" spc="-290" dirty="0">
                <a:latin typeface="Arial"/>
                <a:cs typeface="Arial"/>
              </a:rPr>
              <a:t>NMOS </a:t>
            </a:r>
            <a:r>
              <a:rPr sz="3000" spc="-140" dirty="0">
                <a:latin typeface="Arial"/>
                <a:cs typeface="Arial"/>
              </a:rPr>
              <a:t>and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375" dirty="0">
                <a:latin typeface="Arial"/>
                <a:cs typeface="Arial"/>
              </a:rPr>
              <a:t>CMOS </a:t>
            </a:r>
            <a:r>
              <a:rPr sz="3000" spc="-95" dirty="0">
                <a:latin typeface="Arial"/>
                <a:cs typeface="Arial"/>
              </a:rPr>
              <a:t>inverters </a:t>
            </a:r>
            <a:r>
              <a:rPr sz="3000" spc="-140" dirty="0">
                <a:latin typeface="Arial"/>
                <a:cs typeface="Arial"/>
              </a:rPr>
              <a:t>and </a:t>
            </a:r>
            <a:r>
              <a:rPr sz="3000" spc="-175" dirty="0">
                <a:latin typeface="Arial"/>
                <a:cs typeface="Arial"/>
              </a:rPr>
              <a:t>gates, </a:t>
            </a:r>
            <a:r>
              <a:rPr sz="3000" spc="-204" dirty="0">
                <a:latin typeface="Arial"/>
                <a:cs typeface="Arial"/>
              </a:rPr>
              <a:t>Scaling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305" dirty="0">
                <a:latin typeface="Arial"/>
                <a:cs typeface="Arial"/>
              </a:rPr>
              <a:t>MOS</a:t>
            </a:r>
            <a:r>
              <a:rPr sz="3000" spc="-615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circuits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949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268" y="152471"/>
            <a:ext cx="6356122" cy="6444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8737" y="134487"/>
            <a:ext cx="4228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335" dirty="0">
                <a:solidFill>
                  <a:srgbClr val="000000"/>
                </a:solidFill>
                <a:latin typeface="Arial"/>
                <a:cs typeface="Arial"/>
              </a:rPr>
              <a:t>VLSI </a:t>
            </a:r>
            <a:r>
              <a:rPr b="0" spc="-185" dirty="0">
                <a:solidFill>
                  <a:srgbClr val="000000"/>
                </a:solidFill>
                <a:latin typeface="Arial"/>
                <a:cs typeface="Arial"/>
              </a:rPr>
              <a:t>Design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b="0" spc="-130" dirty="0">
                <a:solidFill>
                  <a:srgbClr val="000000"/>
                </a:solidFill>
                <a:latin typeface="Arial"/>
                <a:cs typeface="Arial"/>
              </a:rPr>
              <a:t>approach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-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05" dirty="0">
                <a:solidFill>
                  <a:srgbClr val="000000"/>
                </a:solidFill>
                <a:latin typeface="Arial"/>
                <a:cs typeface="Arial"/>
              </a:rPr>
              <a:t>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70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sz="1200" spc="-3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204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r>
              <a:rPr sz="1200" spc="-52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-204" dirty="0">
                <a:solidFill>
                  <a:srgbClr val="00007F"/>
                </a:solidFill>
                <a:latin typeface="Arial"/>
                <a:cs typeface="Arial"/>
              </a:rPr>
              <a:t>8</a:t>
            </a:r>
            <a:r>
              <a:rPr sz="1200" spc="13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2852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36795" y="6465216"/>
            <a:ext cx="271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3836" y="461589"/>
            <a:ext cx="2656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Layer </a:t>
            </a:r>
            <a:r>
              <a:rPr sz="4400" b="0" spc="-370" dirty="0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6984"/>
            <a:ext cx="4299585" cy="44234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6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14" dirty="0">
                <a:latin typeface="Arial"/>
                <a:cs typeface="Arial"/>
              </a:rPr>
              <a:t>p-substrate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65" dirty="0">
                <a:latin typeface="Arial"/>
                <a:cs typeface="Arial"/>
              </a:rPr>
              <a:t>n-well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85" dirty="0">
                <a:latin typeface="Arial"/>
                <a:cs typeface="Arial"/>
              </a:rPr>
              <a:t>n+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85" dirty="0">
                <a:latin typeface="Arial"/>
                <a:cs typeface="Arial"/>
              </a:rPr>
              <a:t>p+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85" dirty="0">
                <a:latin typeface="Arial"/>
                <a:cs typeface="Arial"/>
              </a:rPr>
              <a:t>Gate </a:t>
            </a:r>
            <a:r>
              <a:rPr sz="3000" spc="-125" dirty="0">
                <a:latin typeface="Arial"/>
                <a:cs typeface="Arial"/>
              </a:rPr>
              <a:t>oxide </a:t>
            </a:r>
            <a:r>
              <a:rPr sz="3000" spc="-20" dirty="0">
                <a:latin typeface="Arial"/>
                <a:cs typeface="Arial"/>
              </a:rPr>
              <a:t>(thin</a:t>
            </a:r>
            <a:r>
              <a:rPr sz="3000" spc="-204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oxide)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85" dirty="0">
                <a:latin typeface="Arial"/>
                <a:cs typeface="Arial"/>
              </a:rPr>
              <a:t>Gate </a:t>
            </a:r>
            <a:r>
              <a:rPr sz="3000" spc="-90" dirty="0">
                <a:latin typeface="Arial"/>
                <a:cs typeface="Arial"/>
              </a:rPr>
              <a:t>(polycilicon)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40" dirty="0">
                <a:latin typeface="Arial"/>
                <a:cs typeface="Arial"/>
              </a:rPr>
              <a:t>Field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Oxide</a:t>
            </a:r>
            <a:endParaRPr sz="3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40"/>
              </a:spcBef>
              <a:buChar char="–"/>
              <a:tabLst>
                <a:tab pos="756920" algn="l"/>
              </a:tabLst>
            </a:pPr>
            <a:r>
              <a:rPr sz="2600" spc="-90" dirty="0">
                <a:latin typeface="Arial"/>
                <a:cs typeface="Arial"/>
              </a:rPr>
              <a:t>Insulated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-195" dirty="0">
                <a:latin typeface="Arial"/>
                <a:cs typeface="Arial"/>
              </a:rPr>
              <a:t>glass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15"/>
              </a:spcBef>
              <a:buChar char="–"/>
              <a:tabLst>
                <a:tab pos="756920" algn="l"/>
              </a:tabLst>
            </a:pPr>
            <a:r>
              <a:rPr sz="2600" spc="-120" dirty="0">
                <a:latin typeface="Arial"/>
                <a:cs typeface="Arial"/>
              </a:rPr>
              <a:t>Provide </a:t>
            </a:r>
            <a:r>
              <a:rPr sz="2600" spc="-70" dirty="0">
                <a:latin typeface="Arial"/>
                <a:cs typeface="Arial"/>
              </a:rPr>
              <a:t>electrical</a:t>
            </a:r>
            <a:r>
              <a:rPr sz="2600" spc="-22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isolation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173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9450" y="1340861"/>
            <a:ext cx="2334260" cy="386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1F487C"/>
                </a:solidFill>
                <a:latin typeface="Arial"/>
                <a:cs typeface="Arial"/>
              </a:rPr>
              <a:t>Stick</a:t>
            </a:r>
            <a:r>
              <a:rPr sz="8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1F487C"/>
                </a:solidFill>
                <a:latin typeface="Arial"/>
                <a:cs typeface="Arial"/>
              </a:rPr>
              <a:t>diagram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3200"/>
                </a:solidFill>
                <a:latin typeface="Arial"/>
                <a:cs typeface="Arial"/>
              </a:rPr>
              <a:t>Encodings for a simple single metal </a:t>
            </a:r>
            <a:r>
              <a:rPr sz="800" spc="-5" dirty="0">
                <a:solidFill>
                  <a:srgbClr val="FF3200"/>
                </a:solidFill>
                <a:latin typeface="Arial"/>
                <a:cs typeface="Arial"/>
              </a:rPr>
              <a:t>nMOS</a:t>
            </a:r>
            <a:r>
              <a:rPr sz="800" spc="-60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3200"/>
                </a:solidFill>
                <a:latin typeface="Arial"/>
                <a:cs typeface="Arial"/>
              </a:rPr>
              <a:t>process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9129" y="2589139"/>
            <a:ext cx="981075" cy="0"/>
          </a:xfrm>
          <a:custGeom>
            <a:avLst/>
            <a:gdLst/>
            <a:ahLst/>
            <a:cxnLst/>
            <a:rect l="l" t="t" r="r" b="b"/>
            <a:pathLst>
              <a:path w="981075">
                <a:moveTo>
                  <a:pt x="0" y="0"/>
                </a:moveTo>
                <a:lnTo>
                  <a:pt x="981075" y="0"/>
                </a:lnTo>
              </a:path>
            </a:pathLst>
          </a:custGeom>
          <a:ln w="4702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9129" y="2565624"/>
            <a:ext cx="981075" cy="47625"/>
          </a:xfrm>
          <a:custGeom>
            <a:avLst/>
            <a:gdLst/>
            <a:ahLst/>
            <a:cxnLst/>
            <a:rect l="l" t="t" r="r" b="b"/>
            <a:pathLst>
              <a:path w="981075" h="47625">
                <a:moveTo>
                  <a:pt x="0" y="47029"/>
                </a:moveTo>
                <a:lnTo>
                  <a:pt x="981074" y="47029"/>
                </a:lnTo>
                <a:lnTo>
                  <a:pt x="981074" y="0"/>
                </a:lnTo>
                <a:lnTo>
                  <a:pt x="0" y="0"/>
                </a:lnTo>
                <a:lnTo>
                  <a:pt x="0" y="47029"/>
                </a:lnTo>
                <a:close/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3356" y="2330464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9"/>
                </a:lnTo>
              </a:path>
            </a:pathLst>
          </a:custGeom>
          <a:ln w="4672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9995" y="2330464"/>
            <a:ext cx="46990" cy="282575"/>
          </a:xfrm>
          <a:custGeom>
            <a:avLst/>
            <a:gdLst/>
            <a:ahLst/>
            <a:cxnLst/>
            <a:rect l="l" t="t" r="r" b="b"/>
            <a:pathLst>
              <a:path w="46989" h="282575">
                <a:moveTo>
                  <a:pt x="0" y="282189"/>
                </a:moveTo>
                <a:lnTo>
                  <a:pt x="46720" y="282189"/>
                </a:lnTo>
                <a:lnTo>
                  <a:pt x="46720" y="0"/>
                </a:lnTo>
                <a:lnTo>
                  <a:pt x="0" y="0"/>
                </a:lnTo>
                <a:lnTo>
                  <a:pt x="0" y="282189"/>
                </a:lnTo>
                <a:close/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2691" y="2565534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5">
                <a:moveTo>
                  <a:pt x="0" y="0"/>
                </a:moveTo>
                <a:lnTo>
                  <a:pt x="0" y="141089"/>
                </a:lnTo>
              </a:path>
            </a:pathLst>
          </a:custGeom>
          <a:ln w="46708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9336" y="2565534"/>
            <a:ext cx="46990" cy="141605"/>
          </a:xfrm>
          <a:custGeom>
            <a:avLst/>
            <a:gdLst/>
            <a:ahLst/>
            <a:cxnLst/>
            <a:rect l="l" t="t" r="r" b="b"/>
            <a:pathLst>
              <a:path w="46989" h="141605">
                <a:moveTo>
                  <a:pt x="0" y="141089"/>
                </a:moveTo>
                <a:lnTo>
                  <a:pt x="46708" y="141089"/>
                </a:lnTo>
                <a:lnTo>
                  <a:pt x="46708" y="0"/>
                </a:lnTo>
                <a:lnTo>
                  <a:pt x="0" y="0"/>
                </a:lnTo>
                <a:lnTo>
                  <a:pt x="0" y="141089"/>
                </a:lnTo>
                <a:close/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0710" y="2147956"/>
            <a:ext cx="107950" cy="892175"/>
          </a:xfrm>
          <a:custGeom>
            <a:avLst/>
            <a:gdLst/>
            <a:ahLst/>
            <a:cxnLst/>
            <a:rect l="l" t="t" r="r" b="b"/>
            <a:pathLst>
              <a:path w="107950" h="892175">
                <a:moveTo>
                  <a:pt x="107929" y="892180"/>
                </a:moveTo>
                <a:lnTo>
                  <a:pt x="65939" y="883684"/>
                </a:lnTo>
                <a:lnTo>
                  <a:pt x="31630" y="860518"/>
                </a:lnTo>
                <a:lnTo>
                  <a:pt x="8488" y="826163"/>
                </a:lnTo>
                <a:lnTo>
                  <a:pt x="0" y="784097"/>
                </a:lnTo>
                <a:lnTo>
                  <a:pt x="0" y="107929"/>
                </a:lnTo>
                <a:lnTo>
                  <a:pt x="8488" y="65888"/>
                </a:lnTo>
                <a:lnTo>
                  <a:pt x="31630" y="31584"/>
                </a:lnTo>
                <a:lnTo>
                  <a:pt x="65939" y="8471"/>
                </a:lnTo>
                <a:lnTo>
                  <a:pt x="107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0450" y="2147956"/>
            <a:ext cx="108585" cy="892175"/>
          </a:xfrm>
          <a:custGeom>
            <a:avLst/>
            <a:gdLst/>
            <a:ahLst/>
            <a:cxnLst/>
            <a:rect l="l" t="t" r="r" b="b"/>
            <a:pathLst>
              <a:path w="108585" h="892175">
                <a:moveTo>
                  <a:pt x="0" y="0"/>
                </a:moveTo>
                <a:lnTo>
                  <a:pt x="41994" y="8471"/>
                </a:lnTo>
                <a:lnTo>
                  <a:pt x="76314" y="31584"/>
                </a:lnTo>
                <a:lnTo>
                  <a:pt x="99466" y="65888"/>
                </a:lnTo>
                <a:lnTo>
                  <a:pt x="107960" y="107929"/>
                </a:lnTo>
                <a:lnTo>
                  <a:pt x="107960" y="784097"/>
                </a:lnTo>
                <a:lnTo>
                  <a:pt x="99466" y="826163"/>
                </a:lnTo>
                <a:lnTo>
                  <a:pt x="76314" y="860518"/>
                </a:lnTo>
                <a:lnTo>
                  <a:pt x="41994" y="883684"/>
                </a:lnTo>
                <a:lnTo>
                  <a:pt x="0" y="89218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9129" y="3012933"/>
            <a:ext cx="981075" cy="0"/>
          </a:xfrm>
          <a:custGeom>
            <a:avLst/>
            <a:gdLst/>
            <a:ahLst/>
            <a:cxnLst/>
            <a:rect l="l" t="t" r="r" b="b"/>
            <a:pathLst>
              <a:path w="981075">
                <a:moveTo>
                  <a:pt x="0" y="0"/>
                </a:moveTo>
                <a:lnTo>
                  <a:pt x="981075" y="0"/>
                </a:lnTo>
              </a:path>
            </a:pathLst>
          </a:custGeom>
          <a:ln w="470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9129" y="2989418"/>
            <a:ext cx="981075" cy="47625"/>
          </a:xfrm>
          <a:custGeom>
            <a:avLst/>
            <a:gdLst/>
            <a:ahLst/>
            <a:cxnLst/>
            <a:rect l="l" t="t" r="r" b="b"/>
            <a:pathLst>
              <a:path w="981075" h="47625">
                <a:moveTo>
                  <a:pt x="0" y="47029"/>
                </a:moveTo>
                <a:lnTo>
                  <a:pt x="981074" y="47029"/>
                </a:lnTo>
                <a:lnTo>
                  <a:pt x="981074" y="0"/>
                </a:lnTo>
                <a:lnTo>
                  <a:pt x="0" y="0"/>
                </a:lnTo>
                <a:lnTo>
                  <a:pt x="0" y="4702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3356" y="2754269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78"/>
                </a:lnTo>
              </a:path>
            </a:pathLst>
          </a:custGeom>
          <a:ln w="46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9995" y="2754270"/>
            <a:ext cx="46990" cy="282575"/>
          </a:xfrm>
          <a:custGeom>
            <a:avLst/>
            <a:gdLst/>
            <a:ahLst/>
            <a:cxnLst/>
            <a:rect l="l" t="t" r="r" b="b"/>
            <a:pathLst>
              <a:path w="46989" h="282575">
                <a:moveTo>
                  <a:pt x="0" y="282178"/>
                </a:moveTo>
                <a:lnTo>
                  <a:pt x="46720" y="282178"/>
                </a:lnTo>
                <a:lnTo>
                  <a:pt x="46720" y="0"/>
                </a:lnTo>
                <a:lnTo>
                  <a:pt x="0" y="0"/>
                </a:lnTo>
                <a:lnTo>
                  <a:pt x="0" y="282178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2691" y="2989462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5">
                <a:moveTo>
                  <a:pt x="0" y="0"/>
                </a:moveTo>
                <a:lnTo>
                  <a:pt x="0" y="141077"/>
                </a:lnTo>
              </a:path>
            </a:pathLst>
          </a:custGeom>
          <a:ln w="467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9336" y="2989462"/>
            <a:ext cx="46990" cy="141605"/>
          </a:xfrm>
          <a:custGeom>
            <a:avLst/>
            <a:gdLst/>
            <a:ahLst/>
            <a:cxnLst/>
            <a:rect l="l" t="t" r="r" b="b"/>
            <a:pathLst>
              <a:path w="46989" h="141605">
                <a:moveTo>
                  <a:pt x="0" y="141077"/>
                </a:moveTo>
                <a:lnTo>
                  <a:pt x="46708" y="141077"/>
                </a:lnTo>
                <a:lnTo>
                  <a:pt x="46708" y="0"/>
                </a:lnTo>
                <a:lnTo>
                  <a:pt x="0" y="0"/>
                </a:lnTo>
                <a:lnTo>
                  <a:pt x="0" y="141077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6953" y="2847984"/>
            <a:ext cx="560705" cy="234950"/>
          </a:xfrm>
          <a:custGeom>
            <a:avLst/>
            <a:gdLst/>
            <a:ahLst/>
            <a:cxnLst/>
            <a:rect l="l" t="t" r="r" b="b"/>
            <a:pathLst>
              <a:path w="560704" h="234950">
                <a:moveTo>
                  <a:pt x="0" y="234945"/>
                </a:moveTo>
                <a:lnTo>
                  <a:pt x="560390" y="234945"/>
                </a:lnTo>
                <a:lnTo>
                  <a:pt x="560390" y="0"/>
                </a:lnTo>
                <a:lnTo>
                  <a:pt x="0" y="0"/>
                </a:lnTo>
                <a:lnTo>
                  <a:pt x="0" y="234945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0663" y="2847959"/>
            <a:ext cx="46990" cy="47625"/>
          </a:xfrm>
          <a:custGeom>
            <a:avLst/>
            <a:gdLst/>
            <a:ahLst/>
            <a:cxnLst/>
            <a:rect l="l" t="t" r="r" b="b"/>
            <a:pathLst>
              <a:path w="46989" h="47625">
                <a:moveTo>
                  <a:pt x="0" y="0"/>
                </a:moveTo>
                <a:lnTo>
                  <a:pt x="46725" y="4700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4059" y="2847959"/>
            <a:ext cx="93345" cy="94615"/>
          </a:xfrm>
          <a:custGeom>
            <a:avLst/>
            <a:gdLst/>
            <a:ahLst/>
            <a:cxnLst/>
            <a:rect l="l" t="t" r="r" b="b"/>
            <a:pathLst>
              <a:path w="93345" h="94614">
                <a:moveTo>
                  <a:pt x="0" y="0"/>
                </a:moveTo>
                <a:lnTo>
                  <a:pt x="93329" y="9400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7334" y="2847959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69">
                <a:moveTo>
                  <a:pt x="0" y="0"/>
                </a:moveTo>
                <a:lnTo>
                  <a:pt x="140055" y="14096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0577" y="2847959"/>
            <a:ext cx="187325" cy="188595"/>
          </a:xfrm>
          <a:custGeom>
            <a:avLst/>
            <a:gdLst/>
            <a:ahLst/>
            <a:cxnLst/>
            <a:rect l="l" t="t" r="r" b="b"/>
            <a:pathLst>
              <a:path w="187325" h="188594">
                <a:moveTo>
                  <a:pt x="0" y="0"/>
                </a:moveTo>
                <a:lnTo>
                  <a:pt x="186811" y="187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7248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415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63851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537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70491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568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23765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568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0436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415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77162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415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83679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568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6953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537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36953" y="2894959"/>
            <a:ext cx="187325" cy="188595"/>
          </a:xfrm>
          <a:custGeom>
            <a:avLst/>
            <a:gdLst/>
            <a:ahLst/>
            <a:cxnLst/>
            <a:rect l="l" t="t" r="r" b="b"/>
            <a:pathLst>
              <a:path w="187325" h="188594">
                <a:moveTo>
                  <a:pt x="0" y="0"/>
                </a:moveTo>
                <a:lnTo>
                  <a:pt x="186811" y="187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36953" y="2941960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69">
                <a:moveTo>
                  <a:pt x="0" y="0"/>
                </a:moveTo>
                <a:lnTo>
                  <a:pt x="140207" y="14096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37076" y="2988929"/>
            <a:ext cx="93980" cy="94615"/>
          </a:xfrm>
          <a:custGeom>
            <a:avLst/>
            <a:gdLst/>
            <a:ahLst/>
            <a:cxnLst/>
            <a:rect l="l" t="t" r="r" b="b"/>
            <a:pathLst>
              <a:path w="93979" h="94614">
                <a:moveTo>
                  <a:pt x="0" y="0"/>
                </a:moveTo>
                <a:lnTo>
                  <a:pt x="93360" y="9400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7076" y="3035930"/>
            <a:ext cx="46990" cy="47625"/>
          </a:xfrm>
          <a:custGeom>
            <a:avLst/>
            <a:gdLst/>
            <a:ahLst/>
            <a:cxnLst/>
            <a:rect l="l" t="t" r="r" b="b"/>
            <a:pathLst>
              <a:path w="46989" h="47625">
                <a:moveTo>
                  <a:pt x="0" y="0"/>
                </a:moveTo>
                <a:lnTo>
                  <a:pt x="46603" y="4700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97389" y="2847984"/>
            <a:ext cx="560705" cy="234950"/>
          </a:xfrm>
          <a:custGeom>
            <a:avLst/>
            <a:gdLst/>
            <a:ahLst/>
            <a:cxnLst/>
            <a:rect l="l" t="t" r="r" b="b"/>
            <a:pathLst>
              <a:path w="560704" h="234950">
                <a:moveTo>
                  <a:pt x="0" y="234945"/>
                </a:moveTo>
                <a:lnTo>
                  <a:pt x="560390" y="234945"/>
                </a:lnTo>
                <a:lnTo>
                  <a:pt x="560390" y="0"/>
                </a:lnTo>
                <a:lnTo>
                  <a:pt x="0" y="0"/>
                </a:lnTo>
                <a:lnTo>
                  <a:pt x="0" y="234945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11130" y="2847959"/>
            <a:ext cx="46990" cy="47625"/>
          </a:xfrm>
          <a:custGeom>
            <a:avLst/>
            <a:gdLst/>
            <a:ahLst/>
            <a:cxnLst/>
            <a:rect l="l" t="t" r="r" b="b"/>
            <a:pathLst>
              <a:path w="46989" h="47625">
                <a:moveTo>
                  <a:pt x="0" y="0"/>
                </a:moveTo>
                <a:lnTo>
                  <a:pt x="46603" y="4700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64373" y="2847959"/>
            <a:ext cx="93980" cy="94615"/>
          </a:xfrm>
          <a:custGeom>
            <a:avLst/>
            <a:gdLst/>
            <a:ahLst/>
            <a:cxnLst/>
            <a:rect l="l" t="t" r="r" b="b"/>
            <a:pathLst>
              <a:path w="93979" h="94614">
                <a:moveTo>
                  <a:pt x="0" y="0"/>
                </a:moveTo>
                <a:lnTo>
                  <a:pt x="93360" y="9400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17647" y="2847959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69">
                <a:moveTo>
                  <a:pt x="0" y="0"/>
                </a:moveTo>
                <a:lnTo>
                  <a:pt x="140086" y="14096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71043" y="2847959"/>
            <a:ext cx="186690" cy="188595"/>
          </a:xfrm>
          <a:custGeom>
            <a:avLst/>
            <a:gdLst/>
            <a:ahLst/>
            <a:cxnLst/>
            <a:rect l="l" t="t" r="r" b="b"/>
            <a:pathLst>
              <a:path w="186689" h="188594">
                <a:moveTo>
                  <a:pt x="0" y="0"/>
                </a:moveTo>
                <a:lnTo>
                  <a:pt x="186689" y="187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77561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568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24287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446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30836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537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84232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415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90750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537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37475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568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44145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415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97389" y="2847959"/>
            <a:ext cx="233679" cy="235585"/>
          </a:xfrm>
          <a:custGeom>
            <a:avLst/>
            <a:gdLst/>
            <a:ahLst/>
            <a:cxnLst/>
            <a:rect l="l" t="t" r="r" b="b"/>
            <a:pathLst>
              <a:path w="233679" h="235585">
                <a:moveTo>
                  <a:pt x="0" y="0"/>
                </a:moveTo>
                <a:lnTo>
                  <a:pt x="233446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97389" y="2894959"/>
            <a:ext cx="187325" cy="188595"/>
          </a:xfrm>
          <a:custGeom>
            <a:avLst/>
            <a:gdLst/>
            <a:ahLst/>
            <a:cxnLst/>
            <a:rect l="l" t="t" r="r" b="b"/>
            <a:pathLst>
              <a:path w="187325" h="188594">
                <a:moveTo>
                  <a:pt x="0" y="0"/>
                </a:moveTo>
                <a:lnTo>
                  <a:pt x="186842" y="187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97389" y="2941960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69">
                <a:moveTo>
                  <a:pt x="0" y="0"/>
                </a:moveTo>
                <a:lnTo>
                  <a:pt x="140086" y="14096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97389" y="2988929"/>
            <a:ext cx="93980" cy="94615"/>
          </a:xfrm>
          <a:custGeom>
            <a:avLst/>
            <a:gdLst/>
            <a:ahLst/>
            <a:cxnLst/>
            <a:rect l="l" t="t" r="r" b="b"/>
            <a:pathLst>
              <a:path w="93979" h="94614">
                <a:moveTo>
                  <a:pt x="0" y="0"/>
                </a:moveTo>
                <a:lnTo>
                  <a:pt x="93360" y="9400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97389" y="3035930"/>
            <a:ext cx="46990" cy="47625"/>
          </a:xfrm>
          <a:custGeom>
            <a:avLst/>
            <a:gdLst/>
            <a:ahLst/>
            <a:cxnLst/>
            <a:rect l="l" t="t" r="r" b="b"/>
            <a:pathLst>
              <a:path w="46989" h="47625">
                <a:moveTo>
                  <a:pt x="0" y="0"/>
                </a:moveTo>
                <a:lnTo>
                  <a:pt x="46756" y="4700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97389" y="2847959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497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97389" y="2847959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497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36953" y="2378062"/>
            <a:ext cx="560705" cy="235585"/>
          </a:xfrm>
          <a:custGeom>
            <a:avLst/>
            <a:gdLst/>
            <a:ahLst/>
            <a:cxnLst/>
            <a:rect l="l" t="t" r="r" b="b"/>
            <a:pathLst>
              <a:path w="560704" h="235585">
                <a:moveTo>
                  <a:pt x="0" y="234957"/>
                </a:moveTo>
                <a:lnTo>
                  <a:pt x="560390" y="234957"/>
                </a:lnTo>
                <a:lnTo>
                  <a:pt x="560390" y="0"/>
                </a:lnTo>
                <a:lnTo>
                  <a:pt x="0" y="0"/>
                </a:lnTo>
                <a:lnTo>
                  <a:pt x="0" y="234957"/>
                </a:lnTo>
                <a:close/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50663" y="2566019"/>
            <a:ext cx="46990" cy="47625"/>
          </a:xfrm>
          <a:custGeom>
            <a:avLst/>
            <a:gdLst/>
            <a:ahLst/>
            <a:cxnLst/>
            <a:rect l="l" t="t" r="r" b="b"/>
            <a:pathLst>
              <a:path w="46989" h="47625">
                <a:moveTo>
                  <a:pt x="0" y="47000"/>
                </a:moveTo>
                <a:lnTo>
                  <a:pt x="46725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04059" y="2519050"/>
            <a:ext cx="93345" cy="93980"/>
          </a:xfrm>
          <a:custGeom>
            <a:avLst/>
            <a:gdLst/>
            <a:ahLst/>
            <a:cxnLst/>
            <a:rect l="l" t="t" r="r" b="b"/>
            <a:pathLst>
              <a:path w="93345" h="93980">
                <a:moveTo>
                  <a:pt x="0" y="93969"/>
                </a:moveTo>
                <a:lnTo>
                  <a:pt x="93329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57334" y="2472050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69">
                <a:moveTo>
                  <a:pt x="0" y="140969"/>
                </a:moveTo>
                <a:lnTo>
                  <a:pt x="140055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10577" y="2425049"/>
            <a:ext cx="187325" cy="188595"/>
          </a:xfrm>
          <a:custGeom>
            <a:avLst/>
            <a:gdLst/>
            <a:ahLst/>
            <a:cxnLst/>
            <a:rect l="l" t="t" r="r" b="b"/>
            <a:pathLst>
              <a:path w="187325" h="188594">
                <a:moveTo>
                  <a:pt x="0" y="187970"/>
                </a:moveTo>
                <a:lnTo>
                  <a:pt x="186811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17248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415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63851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537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70491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568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23765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568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30436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415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77162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415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83679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568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36953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537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36953" y="2378080"/>
            <a:ext cx="187325" cy="187960"/>
          </a:xfrm>
          <a:custGeom>
            <a:avLst/>
            <a:gdLst/>
            <a:ahLst/>
            <a:cxnLst/>
            <a:rect l="l" t="t" r="r" b="b"/>
            <a:pathLst>
              <a:path w="187325" h="187960">
                <a:moveTo>
                  <a:pt x="0" y="187939"/>
                </a:moveTo>
                <a:lnTo>
                  <a:pt x="186811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36953" y="2378080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69">
                <a:moveTo>
                  <a:pt x="0" y="140969"/>
                </a:moveTo>
                <a:lnTo>
                  <a:pt x="140207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37076" y="237808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0" y="93969"/>
                </a:moveTo>
                <a:lnTo>
                  <a:pt x="93360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37076" y="237808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0" y="46969"/>
                </a:moveTo>
                <a:lnTo>
                  <a:pt x="46603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97389" y="2378062"/>
            <a:ext cx="560705" cy="235585"/>
          </a:xfrm>
          <a:custGeom>
            <a:avLst/>
            <a:gdLst/>
            <a:ahLst/>
            <a:cxnLst/>
            <a:rect l="l" t="t" r="r" b="b"/>
            <a:pathLst>
              <a:path w="560704" h="235585">
                <a:moveTo>
                  <a:pt x="0" y="234957"/>
                </a:moveTo>
                <a:lnTo>
                  <a:pt x="560390" y="234957"/>
                </a:lnTo>
                <a:lnTo>
                  <a:pt x="560390" y="0"/>
                </a:lnTo>
                <a:lnTo>
                  <a:pt x="0" y="0"/>
                </a:lnTo>
                <a:lnTo>
                  <a:pt x="0" y="234957"/>
                </a:lnTo>
                <a:close/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11130" y="2566019"/>
            <a:ext cx="46990" cy="47625"/>
          </a:xfrm>
          <a:custGeom>
            <a:avLst/>
            <a:gdLst/>
            <a:ahLst/>
            <a:cxnLst/>
            <a:rect l="l" t="t" r="r" b="b"/>
            <a:pathLst>
              <a:path w="46989" h="47625">
                <a:moveTo>
                  <a:pt x="0" y="47000"/>
                </a:moveTo>
                <a:lnTo>
                  <a:pt x="46603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64373" y="251905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0" y="93969"/>
                </a:moveTo>
                <a:lnTo>
                  <a:pt x="93360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17647" y="2472050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69">
                <a:moveTo>
                  <a:pt x="0" y="140969"/>
                </a:moveTo>
                <a:lnTo>
                  <a:pt x="140086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71043" y="2425049"/>
            <a:ext cx="186690" cy="188595"/>
          </a:xfrm>
          <a:custGeom>
            <a:avLst/>
            <a:gdLst/>
            <a:ahLst/>
            <a:cxnLst/>
            <a:rect l="l" t="t" r="r" b="b"/>
            <a:pathLst>
              <a:path w="186689" h="188594">
                <a:moveTo>
                  <a:pt x="0" y="187970"/>
                </a:moveTo>
                <a:lnTo>
                  <a:pt x="186689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77561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568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24287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446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30836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537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84232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415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750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537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7475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568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44145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415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97389" y="2378080"/>
            <a:ext cx="233679" cy="234950"/>
          </a:xfrm>
          <a:custGeom>
            <a:avLst/>
            <a:gdLst/>
            <a:ahLst/>
            <a:cxnLst/>
            <a:rect l="l" t="t" r="r" b="b"/>
            <a:pathLst>
              <a:path w="233679" h="234950">
                <a:moveTo>
                  <a:pt x="0" y="234939"/>
                </a:moveTo>
                <a:lnTo>
                  <a:pt x="233446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97389" y="2378080"/>
            <a:ext cx="187325" cy="187960"/>
          </a:xfrm>
          <a:custGeom>
            <a:avLst/>
            <a:gdLst/>
            <a:ahLst/>
            <a:cxnLst/>
            <a:rect l="l" t="t" r="r" b="b"/>
            <a:pathLst>
              <a:path w="187325" h="187960">
                <a:moveTo>
                  <a:pt x="0" y="187939"/>
                </a:moveTo>
                <a:lnTo>
                  <a:pt x="186842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97389" y="2378080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69">
                <a:moveTo>
                  <a:pt x="0" y="140969"/>
                </a:moveTo>
                <a:lnTo>
                  <a:pt x="140086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97389" y="237808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0" y="93969"/>
                </a:moveTo>
                <a:lnTo>
                  <a:pt x="93360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97389" y="237808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0" y="46969"/>
                </a:moveTo>
                <a:lnTo>
                  <a:pt x="46756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97389" y="237808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939"/>
                </a:moveTo>
                <a:lnTo>
                  <a:pt x="0" y="0"/>
                </a:lnTo>
              </a:path>
            </a:pathLst>
          </a:custGeom>
          <a:ln w="952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97389" y="237808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89129" y="3406851"/>
            <a:ext cx="935355" cy="17780"/>
          </a:xfrm>
          <a:custGeom>
            <a:avLst/>
            <a:gdLst/>
            <a:ahLst/>
            <a:cxnLst/>
            <a:rect l="l" t="t" r="r" b="b"/>
            <a:pathLst>
              <a:path w="935355" h="17779">
                <a:moveTo>
                  <a:pt x="0" y="17454"/>
                </a:moveTo>
                <a:lnTo>
                  <a:pt x="935034" y="17454"/>
                </a:lnTo>
                <a:lnTo>
                  <a:pt x="935034" y="0"/>
                </a:lnTo>
                <a:lnTo>
                  <a:pt x="0" y="0"/>
                </a:lnTo>
                <a:lnTo>
                  <a:pt x="0" y="1745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84366" y="3402089"/>
            <a:ext cx="944880" cy="27305"/>
          </a:xfrm>
          <a:custGeom>
            <a:avLst/>
            <a:gdLst/>
            <a:ahLst/>
            <a:cxnLst/>
            <a:rect l="l" t="t" r="r" b="b"/>
            <a:pathLst>
              <a:path w="944880" h="27304">
                <a:moveTo>
                  <a:pt x="0" y="26979"/>
                </a:moveTo>
                <a:lnTo>
                  <a:pt x="944559" y="26979"/>
                </a:lnTo>
                <a:lnTo>
                  <a:pt x="944559" y="0"/>
                </a:lnTo>
                <a:lnTo>
                  <a:pt x="0" y="0"/>
                </a:lnTo>
                <a:lnTo>
                  <a:pt x="0" y="269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06683" y="3224159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200025"/>
                </a:lnTo>
              </a:path>
            </a:pathLst>
          </a:custGeom>
          <a:ln w="476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82870" y="3224159"/>
            <a:ext cx="47625" cy="200025"/>
          </a:xfrm>
          <a:custGeom>
            <a:avLst/>
            <a:gdLst/>
            <a:ahLst/>
            <a:cxnLst/>
            <a:rect l="l" t="t" r="r" b="b"/>
            <a:pathLst>
              <a:path w="47625" h="200025">
                <a:moveTo>
                  <a:pt x="0" y="200024"/>
                </a:moveTo>
                <a:lnTo>
                  <a:pt x="47624" y="200024"/>
                </a:lnTo>
                <a:lnTo>
                  <a:pt x="47624" y="0"/>
                </a:lnTo>
                <a:lnTo>
                  <a:pt x="0" y="0"/>
                </a:lnTo>
                <a:lnTo>
                  <a:pt x="0" y="2000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53369" y="341317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666"/>
                </a:lnTo>
              </a:path>
            </a:pathLst>
          </a:custGeom>
          <a:ln w="4604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30348" y="3413179"/>
            <a:ext cx="46355" cy="93980"/>
          </a:xfrm>
          <a:custGeom>
            <a:avLst/>
            <a:gdLst/>
            <a:ahLst/>
            <a:cxnLst/>
            <a:rect l="l" t="t" r="r" b="b"/>
            <a:pathLst>
              <a:path w="46355" h="93979">
                <a:moveTo>
                  <a:pt x="0" y="93666"/>
                </a:moveTo>
                <a:lnTo>
                  <a:pt x="46041" y="93666"/>
                </a:lnTo>
                <a:lnTo>
                  <a:pt x="46041" y="0"/>
                </a:lnTo>
                <a:lnTo>
                  <a:pt x="0" y="0"/>
                </a:lnTo>
                <a:lnTo>
                  <a:pt x="0" y="93666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37076" y="3224137"/>
            <a:ext cx="1120775" cy="234950"/>
          </a:xfrm>
          <a:custGeom>
            <a:avLst/>
            <a:gdLst/>
            <a:ahLst/>
            <a:cxnLst/>
            <a:rect l="l" t="t" r="r" b="b"/>
            <a:pathLst>
              <a:path w="1120775" h="234950">
                <a:moveTo>
                  <a:pt x="0" y="234945"/>
                </a:moveTo>
                <a:lnTo>
                  <a:pt x="1120770" y="234945"/>
                </a:lnTo>
                <a:lnTo>
                  <a:pt x="1120770" y="0"/>
                </a:lnTo>
                <a:lnTo>
                  <a:pt x="0" y="0"/>
                </a:lnTo>
                <a:lnTo>
                  <a:pt x="0" y="234945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83679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30436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77162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23765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70491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17248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63851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10577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57334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04059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50663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97389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44145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90750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7475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84232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30957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77561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24287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71043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17647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64373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11130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57856" y="322414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3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05109" y="3689413"/>
            <a:ext cx="103132" cy="104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10090" y="3694115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0" y="141279"/>
                </a:moveTo>
                <a:lnTo>
                  <a:pt x="141291" y="141279"/>
                </a:lnTo>
                <a:lnTo>
                  <a:pt x="141291" y="0"/>
                </a:lnTo>
                <a:lnTo>
                  <a:pt x="0" y="0"/>
                </a:lnTo>
                <a:lnTo>
                  <a:pt x="0" y="14127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10090" y="3694116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0" y="141279"/>
                </a:moveTo>
                <a:lnTo>
                  <a:pt x="141291" y="141279"/>
                </a:lnTo>
                <a:lnTo>
                  <a:pt x="141291" y="0"/>
                </a:lnTo>
                <a:lnTo>
                  <a:pt x="0" y="0"/>
                </a:lnTo>
                <a:lnTo>
                  <a:pt x="0" y="1412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84716" y="3976627"/>
            <a:ext cx="979805" cy="234950"/>
          </a:xfrm>
          <a:custGeom>
            <a:avLst/>
            <a:gdLst/>
            <a:ahLst/>
            <a:cxnLst/>
            <a:rect l="l" t="t" r="r" b="b"/>
            <a:pathLst>
              <a:path w="979804" h="234950">
                <a:moveTo>
                  <a:pt x="0" y="234945"/>
                </a:moveTo>
                <a:lnTo>
                  <a:pt x="979490" y="234945"/>
                </a:lnTo>
                <a:lnTo>
                  <a:pt x="979490" y="0"/>
                </a:lnTo>
                <a:lnTo>
                  <a:pt x="0" y="0"/>
                </a:lnTo>
                <a:lnTo>
                  <a:pt x="0" y="23494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84716" y="3976628"/>
            <a:ext cx="979805" cy="234950"/>
          </a:xfrm>
          <a:custGeom>
            <a:avLst/>
            <a:gdLst/>
            <a:ahLst/>
            <a:cxnLst/>
            <a:rect l="l" t="t" r="r" b="b"/>
            <a:pathLst>
              <a:path w="979804" h="234950">
                <a:moveTo>
                  <a:pt x="0" y="234945"/>
                </a:moveTo>
                <a:lnTo>
                  <a:pt x="979490" y="234945"/>
                </a:lnTo>
                <a:lnTo>
                  <a:pt x="979490" y="0"/>
                </a:lnTo>
                <a:lnTo>
                  <a:pt x="0" y="0"/>
                </a:lnTo>
                <a:lnTo>
                  <a:pt x="0" y="23494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27236" y="4006024"/>
            <a:ext cx="894715" cy="176530"/>
          </a:xfrm>
          <a:custGeom>
            <a:avLst/>
            <a:gdLst/>
            <a:ahLst/>
            <a:cxnLst/>
            <a:rect l="l" t="t" r="r" b="b"/>
            <a:pathLst>
              <a:path w="894714" h="176529">
                <a:moveTo>
                  <a:pt x="0" y="176212"/>
                </a:moveTo>
                <a:lnTo>
                  <a:pt x="894313" y="176212"/>
                </a:lnTo>
                <a:lnTo>
                  <a:pt x="894313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27235" y="4006024"/>
            <a:ext cx="894715" cy="176530"/>
          </a:xfrm>
          <a:custGeom>
            <a:avLst/>
            <a:gdLst/>
            <a:ahLst/>
            <a:cxnLst/>
            <a:rect l="l" t="t" r="r" b="b"/>
            <a:pathLst>
              <a:path w="894714" h="176529">
                <a:moveTo>
                  <a:pt x="0" y="176212"/>
                </a:moveTo>
                <a:lnTo>
                  <a:pt x="894313" y="176212"/>
                </a:lnTo>
                <a:lnTo>
                  <a:pt x="894313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70176" y="4352925"/>
            <a:ext cx="279400" cy="282575"/>
          </a:xfrm>
          <a:custGeom>
            <a:avLst/>
            <a:gdLst/>
            <a:ahLst/>
            <a:cxnLst/>
            <a:rect l="l" t="t" r="r" b="b"/>
            <a:pathLst>
              <a:path w="279400" h="282575">
                <a:moveTo>
                  <a:pt x="0" y="282570"/>
                </a:moveTo>
                <a:lnTo>
                  <a:pt x="279404" y="282570"/>
                </a:lnTo>
                <a:lnTo>
                  <a:pt x="279404" y="0"/>
                </a:lnTo>
                <a:lnTo>
                  <a:pt x="0" y="0"/>
                </a:lnTo>
                <a:lnTo>
                  <a:pt x="0" y="28257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70175" y="4352925"/>
            <a:ext cx="279400" cy="282575"/>
          </a:xfrm>
          <a:custGeom>
            <a:avLst/>
            <a:gdLst/>
            <a:ahLst/>
            <a:cxnLst/>
            <a:rect l="l" t="t" r="r" b="b"/>
            <a:pathLst>
              <a:path w="279400" h="282575">
                <a:moveTo>
                  <a:pt x="0" y="282570"/>
                </a:moveTo>
                <a:lnTo>
                  <a:pt x="279404" y="282570"/>
                </a:lnTo>
                <a:lnTo>
                  <a:pt x="279404" y="0"/>
                </a:lnTo>
                <a:lnTo>
                  <a:pt x="0" y="0"/>
                </a:lnTo>
                <a:lnTo>
                  <a:pt x="0" y="282570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205096" y="4388274"/>
            <a:ext cx="209550" cy="212090"/>
          </a:xfrm>
          <a:custGeom>
            <a:avLst/>
            <a:gdLst/>
            <a:ahLst/>
            <a:cxnLst/>
            <a:rect l="l" t="t" r="r" b="b"/>
            <a:pathLst>
              <a:path w="209550" h="212089">
                <a:moveTo>
                  <a:pt x="0" y="211919"/>
                </a:moveTo>
                <a:lnTo>
                  <a:pt x="209550" y="211919"/>
                </a:lnTo>
                <a:lnTo>
                  <a:pt x="209550" y="0"/>
                </a:lnTo>
                <a:lnTo>
                  <a:pt x="0" y="0"/>
                </a:lnTo>
                <a:lnTo>
                  <a:pt x="0" y="211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05096" y="4388274"/>
            <a:ext cx="209550" cy="212090"/>
          </a:xfrm>
          <a:custGeom>
            <a:avLst/>
            <a:gdLst/>
            <a:ahLst/>
            <a:cxnLst/>
            <a:rect l="l" t="t" r="r" b="b"/>
            <a:pathLst>
              <a:path w="209550" h="212089">
                <a:moveTo>
                  <a:pt x="0" y="211919"/>
                </a:moveTo>
                <a:lnTo>
                  <a:pt x="209549" y="211919"/>
                </a:lnTo>
                <a:lnTo>
                  <a:pt x="209549" y="0"/>
                </a:lnTo>
                <a:lnTo>
                  <a:pt x="0" y="0"/>
                </a:lnTo>
                <a:lnTo>
                  <a:pt x="0" y="211919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10090" y="4306881"/>
            <a:ext cx="327025" cy="328930"/>
          </a:xfrm>
          <a:custGeom>
            <a:avLst/>
            <a:gdLst/>
            <a:ahLst/>
            <a:cxnLst/>
            <a:rect l="l" t="t" r="r" b="b"/>
            <a:pathLst>
              <a:path w="327025" h="328929">
                <a:moveTo>
                  <a:pt x="0" y="328614"/>
                </a:moveTo>
                <a:lnTo>
                  <a:pt x="327029" y="328614"/>
                </a:lnTo>
                <a:lnTo>
                  <a:pt x="327029" y="0"/>
                </a:lnTo>
                <a:lnTo>
                  <a:pt x="0" y="0"/>
                </a:lnTo>
                <a:lnTo>
                  <a:pt x="0" y="32861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410090" y="4306882"/>
            <a:ext cx="327025" cy="328930"/>
          </a:xfrm>
          <a:custGeom>
            <a:avLst/>
            <a:gdLst/>
            <a:ahLst/>
            <a:cxnLst/>
            <a:rect l="l" t="t" r="r" b="b"/>
            <a:pathLst>
              <a:path w="327025" h="328929">
                <a:moveTo>
                  <a:pt x="0" y="328614"/>
                </a:moveTo>
                <a:lnTo>
                  <a:pt x="327029" y="328614"/>
                </a:lnTo>
                <a:lnTo>
                  <a:pt x="327029" y="0"/>
                </a:lnTo>
                <a:lnTo>
                  <a:pt x="0" y="0"/>
                </a:lnTo>
                <a:lnTo>
                  <a:pt x="0" y="328614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450963" y="4348019"/>
            <a:ext cx="245745" cy="247015"/>
          </a:xfrm>
          <a:custGeom>
            <a:avLst/>
            <a:gdLst/>
            <a:ahLst/>
            <a:cxnLst/>
            <a:rect l="l" t="t" r="r" b="b"/>
            <a:pathLst>
              <a:path w="245745" h="247014">
                <a:moveTo>
                  <a:pt x="0" y="246459"/>
                </a:moveTo>
                <a:lnTo>
                  <a:pt x="245268" y="246459"/>
                </a:lnTo>
                <a:lnTo>
                  <a:pt x="245268" y="0"/>
                </a:lnTo>
                <a:lnTo>
                  <a:pt x="0" y="0"/>
                </a:lnTo>
                <a:lnTo>
                  <a:pt x="0" y="246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450963" y="4348019"/>
            <a:ext cx="245745" cy="247015"/>
          </a:xfrm>
          <a:custGeom>
            <a:avLst/>
            <a:gdLst/>
            <a:ahLst/>
            <a:cxnLst/>
            <a:rect l="l" t="t" r="r" b="b"/>
            <a:pathLst>
              <a:path w="245745" h="247014">
                <a:moveTo>
                  <a:pt x="0" y="246459"/>
                </a:moveTo>
                <a:lnTo>
                  <a:pt x="245268" y="246459"/>
                </a:lnTo>
                <a:lnTo>
                  <a:pt x="245268" y="0"/>
                </a:lnTo>
                <a:lnTo>
                  <a:pt x="0" y="0"/>
                </a:lnTo>
                <a:lnTo>
                  <a:pt x="0" y="246459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1271144" y="5034151"/>
            <a:ext cx="4235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1F487C"/>
                </a:solidFill>
                <a:latin typeface="Arial"/>
                <a:cs typeface="Arial"/>
              </a:rPr>
              <a:t>BR</a:t>
            </a:r>
            <a:r>
              <a:rPr sz="800" b="1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800" b="1" spc="15" dirty="0">
                <a:solidFill>
                  <a:srgbClr val="1F487C"/>
                </a:solidFill>
                <a:latin typeface="Arial"/>
                <a:cs typeface="Arial"/>
              </a:rPr>
              <a:t>W</a:t>
            </a:r>
            <a:r>
              <a:rPr sz="800" b="1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305109" y="4819590"/>
            <a:ext cx="103132" cy="103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57700" y="4776727"/>
            <a:ext cx="279400" cy="282575"/>
          </a:xfrm>
          <a:custGeom>
            <a:avLst/>
            <a:gdLst/>
            <a:ahLst/>
            <a:cxnLst/>
            <a:rect l="l" t="t" r="r" b="b"/>
            <a:pathLst>
              <a:path w="279400" h="282575">
                <a:moveTo>
                  <a:pt x="0" y="282570"/>
                </a:moveTo>
                <a:lnTo>
                  <a:pt x="279404" y="282570"/>
                </a:lnTo>
                <a:lnTo>
                  <a:pt x="279404" y="0"/>
                </a:lnTo>
                <a:lnTo>
                  <a:pt x="0" y="0"/>
                </a:lnTo>
                <a:lnTo>
                  <a:pt x="0" y="282570"/>
                </a:lnTo>
                <a:close/>
              </a:path>
            </a:pathLst>
          </a:custGeom>
          <a:solidFill>
            <a:srgbClr val="98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57700" y="4776728"/>
            <a:ext cx="279400" cy="282575"/>
          </a:xfrm>
          <a:custGeom>
            <a:avLst/>
            <a:gdLst/>
            <a:ahLst/>
            <a:cxnLst/>
            <a:rect l="l" t="t" r="r" b="b"/>
            <a:pathLst>
              <a:path w="279400" h="282575">
                <a:moveTo>
                  <a:pt x="0" y="282570"/>
                </a:moveTo>
                <a:lnTo>
                  <a:pt x="279404" y="282570"/>
                </a:lnTo>
                <a:lnTo>
                  <a:pt x="279404" y="0"/>
                </a:lnTo>
                <a:lnTo>
                  <a:pt x="0" y="0"/>
                </a:lnTo>
                <a:lnTo>
                  <a:pt x="0" y="282570"/>
                </a:lnTo>
                <a:close/>
              </a:path>
            </a:pathLst>
          </a:custGeom>
          <a:ln w="9524">
            <a:solidFill>
              <a:srgbClr val="98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68124" y="4796027"/>
            <a:ext cx="245920" cy="245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68124" y="4796028"/>
            <a:ext cx="217804" cy="245745"/>
          </a:xfrm>
          <a:custGeom>
            <a:avLst/>
            <a:gdLst/>
            <a:ahLst/>
            <a:cxnLst/>
            <a:rect l="l" t="t" r="r" b="b"/>
            <a:pathLst>
              <a:path w="217804" h="245745">
                <a:moveTo>
                  <a:pt x="217291" y="30729"/>
                </a:moveTo>
                <a:lnTo>
                  <a:pt x="180959" y="0"/>
                </a:lnTo>
                <a:lnTo>
                  <a:pt x="0" y="215015"/>
                </a:lnTo>
                <a:lnTo>
                  <a:pt x="36301" y="245613"/>
                </a:lnTo>
                <a:lnTo>
                  <a:pt x="217291" y="30729"/>
                </a:lnTo>
                <a:close/>
              </a:path>
            </a:pathLst>
          </a:custGeom>
          <a:ln w="9524">
            <a:solidFill>
              <a:srgbClr val="98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1" name="object 141"/>
          <p:cNvGraphicFramePr>
            <a:graphicFrameLocks noGrp="1"/>
          </p:cNvGraphicFramePr>
          <p:nvPr/>
        </p:nvGraphicFramePr>
        <p:xfrm>
          <a:off x="1184277" y="1901761"/>
          <a:ext cx="5041264" cy="3202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695"/>
                <a:gridCol w="1213485"/>
                <a:gridCol w="793750"/>
                <a:gridCol w="1680210"/>
                <a:gridCol w="276860"/>
                <a:gridCol w="469264"/>
              </a:tblGrid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COLOR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4160" marR="156210" indent="-93345">
                        <a:lnSpc>
                          <a:spcPts val="110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STICK</a:t>
                      </a:r>
                      <a:r>
                        <a:rPr sz="800" spc="-5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ENCODING  MONOCROME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LAYERS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MASK LAYOUT</a:t>
                      </a:r>
                      <a:r>
                        <a:rPr sz="800" spc="-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ENCODING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46735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MONOCROME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IF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LAYER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265"/>
                        </a:lnSpc>
                      </a:pP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0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009800"/>
                          </a:solidFill>
                          <a:latin typeface="Arial"/>
                          <a:cs typeface="Arial"/>
                        </a:rPr>
                        <a:t>GREEN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diffusion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750" baseline="27777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active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9405" marR="344805" algn="ctr">
                        <a:lnSpc>
                          <a:spcPct val="125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  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solidFill>
                            <a:srgbClr val="FF3200"/>
                          </a:solidFill>
                          <a:latin typeface="Arial"/>
                          <a:cs typeface="Arial"/>
                        </a:rPr>
                        <a:t>RED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Thniox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Polysilicon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8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BLUE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Metal </a:t>
                      </a: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3055" marR="339725" indent="635" algn="ctr">
                        <a:lnSpc>
                          <a:spcPct val="125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  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BLACK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r>
                        <a:rPr sz="800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cut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5400" algn="ctr">
                        <a:lnSpc>
                          <a:spcPts val="94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0070">
                <a:tc>
                  <a:txBody>
                    <a:bodyPr/>
                    <a:lstStyle/>
                    <a:p>
                      <a:pPr marL="99060" indent="165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GRAY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9060" marR="203200">
                        <a:lnSpc>
                          <a:spcPct val="125000"/>
                        </a:lnSpc>
                        <a:spcBef>
                          <a:spcPts val="200"/>
                        </a:spcBef>
                      </a:pPr>
                      <a:r>
                        <a:rPr sz="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spc="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OS  O</a:t>
                      </a:r>
                      <a:r>
                        <a:rPr sz="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LY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1770" marR="38798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NOT  APP</a:t>
                      </a: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Overglass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Implant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26034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8145">
                <a:tc>
                  <a:txBody>
                    <a:bodyPr/>
                    <a:lstStyle/>
                    <a:p>
                      <a:pPr marL="99060" marR="160655">
                        <a:lnSpc>
                          <a:spcPts val="940"/>
                        </a:lnSpc>
                        <a:spcBef>
                          <a:spcPts val="65"/>
                        </a:spcBef>
                      </a:pPr>
                      <a:r>
                        <a:rPr sz="8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ELLO  </a:t>
                      </a:r>
                      <a:r>
                        <a:rPr sz="800" b="1" spc="-1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225" baseline="-1736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-1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MOS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ts val="880"/>
                        </a:lnSpc>
                        <a:spcBef>
                          <a:spcPts val="210"/>
                        </a:spcBef>
                      </a:pPr>
                      <a:r>
                        <a:rPr sz="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Buried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575"/>
                        </a:lnSpc>
                      </a:pPr>
                      <a:r>
                        <a:rPr sz="8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2" name="object 14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43" name="object 143"/>
          <p:cNvSpPr txBox="1"/>
          <p:nvPr/>
        </p:nvSpPr>
        <p:spPr>
          <a:xfrm>
            <a:off x="8336795" y="6465216"/>
            <a:ext cx="271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219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3798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493" y="749548"/>
            <a:ext cx="1910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9898"/>
                </a:solidFill>
                <a:latin typeface="Times New Roman"/>
                <a:cs typeface="Times New Roman"/>
              </a:rPr>
              <a:t>Stick</a:t>
            </a:r>
            <a:r>
              <a:rPr sz="2400" b="0" spc="-95" dirty="0">
                <a:solidFill>
                  <a:srgbClr val="009898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9898"/>
                </a:solidFill>
                <a:latin typeface="Times New Roman"/>
                <a:cs typeface="Times New Roman"/>
              </a:rPr>
              <a:t>Diagrams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2500" y="200189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748" y="0"/>
                </a:lnTo>
              </a:path>
            </a:pathLst>
          </a:custGeom>
          <a:ln w="5714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700" y="268769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748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700" y="329729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748" y="0"/>
                </a:lnTo>
              </a:path>
            </a:pathLst>
          </a:custGeom>
          <a:ln w="57149">
            <a:solidFill>
              <a:srgbClr val="5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700" y="39831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748" y="0"/>
                </a:lnTo>
              </a:path>
            </a:pathLst>
          </a:custGeom>
          <a:ln w="57149">
            <a:solidFill>
              <a:srgbClr val="FAF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99" y="1774058"/>
            <a:ext cx="889635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Metal</a:t>
            </a:r>
            <a:endParaRPr sz="2400">
              <a:latin typeface="Times New Roman"/>
              <a:cs typeface="Times New Roman"/>
            </a:endParaRPr>
          </a:p>
          <a:p>
            <a:pPr marL="290195" marR="5080" indent="41275">
              <a:lnSpc>
                <a:spcPct val="1667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  ndi</a:t>
            </a:r>
            <a:r>
              <a:rPr sz="2400" spc="-5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29019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pdi</a:t>
            </a:r>
            <a:r>
              <a:rPr sz="2400" spc="-5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05600" y="19812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399" y="0"/>
                </a:lnTo>
              </a:path>
            </a:pathLst>
          </a:custGeom>
          <a:ln w="28574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600" y="26670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39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1800" y="32766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399" y="0"/>
                </a:lnTo>
              </a:path>
            </a:pathLst>
          </a:custGeom>
          <a:ln w="190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1800" y="39624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399" y="0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09922" y="4220335"/>
            <a:ext cx="13227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Can also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draw  in shades of  gray/line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style.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1058" y="4677916"/>
            <a:ext cx="1478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Buried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Contact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24200" y="4648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2800" y="4648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399" y="152399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4876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399" y="152399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2800" y="4876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1050" y="5897066"/>
            <a:ext cx="1175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Contact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00400" y="5867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0400" y="5867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599"/>
                </a:moveTo>
                <a:lnTo>
                  <a:pt x="228599" y="228599"/>
                </a:lnTo>
                <a:lnTo>
                  <a:pt x="228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32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36290628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212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2460" y="461589"/>
            <a:ext cx="3339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Stick</a:t>
            </a:r>
            <a:r>
              <a:rPr sz="4400" b="0" spc="-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65" dirty="0">
                <a:solidFill>
                  <a:srgbClr val="000000"/>
                </a:solidFill>
                <a:latin typeface="Arial"/>
                <a:cs typeface="Arial"/>
              </a:rPr>
              <a:t>Diagrams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9162"/>
            <a:ext cx="796163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858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355" dirty="0">
                <a:latin typeface="Arial"/>
                <a:cs typeface="Arial"/>
              </a:rPr>
              <a:t>VLSI </a:t>
            </a:r>
            <a:r>
              <a:rPr sz="3000" spc="-160" dirty="0">
                <a:latin typeface="Arial"/>
                <a:cs typeface="Arial"/>
              </a:rPr>
              <a:t>design aims </a:t>
            </a:r>
            <a:r>
              <a:rPr sz="3000" spc="30" dirty="0">
                <a:latin typeface="Arial"/>
                <a:cs typeface="Arial"/>
              </a:rPr>
              <a:t>to </a:t>
            </a:r>
            <a:r>
              <a:rPr sz="3000" spc="-90" dirty="0">
                <a:latin typeface="Arial"/>
                <a:cs typeface="Arial"/>
              </a:rPr>
              <a:t>translate </a:t>
            </a:r>
            <a:r>
              <a:rPr sz="3000" spc="-50" dirty="0">
                <a:latin typeface="Arial"/>
                <a:cs typeface="Arial"/>
              </a:rPr>
              <a:t>circuit</a:t>
            </a:r>
            <a:r>
              <a:rPr sz="3000" spc="-285" dirty="0">
                <a:latin typeface="Arial"/>
                <a:cs typeface="Arial"/>
              </a:rPr>
              <a:t> </a:t>
            </a:r>
            <a:r>
              <a:rPr sz="3000" spc="-145" dirty="0">
                <a:latin typeface="Arial"/>
                <a:cs typeface="Arial"/>
              </a:rPr>
              <a:t>concepts  </a:t>
            </a:r>
            <a:r>
              <a:rPr sz="3000" spc="-40" dirty="0">
                <a:latin typeface="Arial"/>
                <a:cs typeface="Arial"/>
              </a:rPr>
              <a:t>onto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silicon.</a:t>
            </a:r>
            <a:endParaRPr sz="3000">
              <a:latin typeface="Arial"/>
              <a:cs typeface="Arial"/>
            </a:endParaRPr>
          </a:p>
          <a:p>
            <a:pPr marL="355600" marR="39116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65" dirty="0">
                <a:latin typeface="Arial"/>
                <a:cs typeface="Arial"/>
              </a:rPr>
              <a:t>Stick </a:t>
            </a:r>
            <a:r>
              <a:rPr sz="3000" spc="-160" dirty="0">
                <a:latin typeface="Arial"/>
                <a:cs typeface="Arial"/>
              </a:rPr>
              <a:t>diagrams </a:t>
            </a:r>
            <a:r>
              <a:rPr sz="3000" spc="-135" dirty="0">
                <a:latin typeface="Arial"/>
                <a:cs typeface="Arial"/>
              </a:rPr>
              <a:t>are </a:t>
            </a:r>
            <a:r>
              <a:rPr sz="3000" spc="-235" dirty="0">
                <a:latin typeface="Arial"/>
                <a:cs typeface="Arial"/>
              </a:rPr>
              <a:t>a </a:t>
            </a:r>
            <a:r>
              <a:rPr sz="3000" spc="-190" dirty="0">
                <a:latin typeface="Arial"/>
                <a:cs typeface="Arial"/>
              </a:rPr>
              <a:t>means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90" dirty="0">
                <a:latin typeface="Arial"/>
                <a:cs typeface="Arial"/>
              </a:rPr>
              <a:t>capturing  </a:t>
            </a:r>
            <a:r>
              <a:rPr sz="3000" spc="-105" dirty="0">
                <a:latin typeface="Arial"/>
                <a:cs typeface="Arial"/>
              </a:rPr>
              <a:t>topography </a:t>
            </a:r>
            <a:r>
              <a:rPr sz="3000" spc="-140" dirty="0">
                <a:latin typeface="Arial"/>
                <a:cs typeface="Arial"/>
              </a:rPr>
              <a:t>and </a:t>
            </a:r>
            <a:r>
              <a:rPr sz="3000" spc="-120" dirty="0">
                <a:latin typeface="Arial"/>
                <a:cs typeface="Arial"/>
              </a:rPr>
              <a:t>layer </a:t>
            </a:r>
            <a:r>
              <a:rPr sz="3000" spc="-45" dirty="0">
                <a:latin typeface="Arial"/>
                <a:cs typeface="Arial"/>
              </a:rPr>
              <a:t>information </a:t>
            </a:r>
            <a:r>
              <a:rPr sz="3000" spc="-155" dirty="0">
                <a:latin typeface="Arial"/>
                <a:cs typeface="Arial"/>
              </a:rPr>
              <a:t>using</a:t>
            </a:r>
            <a:r>
              <a:rPr sz="3000" spc="-375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simple  </a:t>
            </a:r>
            <a:r>
              <a:rPr sz="3000" spc="-150" dirty="0">
                <a:latin typeface="Arial"/>
                <a:cs typeface="Arial"/>
              </a:rPr>
              <a:t>diagrams.</a:t>
            </a:r>
            <a:endParaRPr sz="3000">
              <a:latin typeface="Arial"/>
              <a:cs typeface="Arial"/>
            </a:endParaRPr>
          </a:p>
          <a:p>
            <a:pPr marL="355600" marR="14097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65" dirty="0">
                <a:latin typeface="Arial"/>
                <a:cs typeface="Arial"/>
              </a:rPr>
              <a:t>Stick </a:t>
            </a:r>
            <a:r>
              <a:rPr sz="3000" spc="-160" dirty="0">
                <a:latin typeface="Arial"/>
                <a:cs typeface="Arial"/>
              </a:rPr>
              <a:t>diagrams </a:t>
            </a:r>
            <a:r>
              <a:rPr sz="3000" spc="-170" dirty="0">
                <a:latin typeface="Arial"/>
                <a:cs typeface="Arial"/>
              </a:rPr>
              <a:t>convey </a:t>
            </a:r>
            <a:r>
              <a:rPr sz="3000" spc="-120" dirty="0">
                <a:latin typeface="Arial"/>
                <a:cs typeface="Arial"/>
              </a:rPr>
              <a:t>layer </a:t>
            </a:r>
            <a:r>
              <a:rPr sz="3000" spc="-45" dirty="0">
                <a:latin typeface="Arial"/>
                <a:cs typeface="Arial"/>
              </a:rPr>
              <a:t>information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through  </a:t>
            </a:r>
            <a:r>
              <a:rPr sz="3000" spc="-80" dirty="0">
                <a:latin typeface="Arial"/>
                <a:cs typeface="Arial"/>
              </a:rPr>
              <a:t>colour </a:t>
            </a:r>
            <a:r>
              <a:rPr sz="3000" spc="-190" dirty="0">
                <a:latin typeface="Arial"/>
                <a:cs typeface="Arial"/>
              </a:rPr>
              <a:t>codes </a:t>
            </a:r>
            <a:r>
              <a:rPr sz="3000" spc="-50" dirty="0">
                <a:latin typeface="Arial"/>
                <a:cs typeface="Arial"/>
              </a:rPr>
              <a:t>(or </a:t>
            </a:r>
            <a:r>
              <a:rPr sz="3000" spc="-110" dirty="0">
                <a:latin typeface="Arial"/>
                <a:cs typeface="Arial"/>
              </a:rPr>
              <a:t>monochrome</a:t>
            </a:r>
            <a:r>
              <a:rPr sz="3000" spc="-330" dirty="0">
                <a:latin typeface="Arial"/>
                <a:cs typeface="Arial"/>
              </a:rPr>
              <a:t> </a:t>
            </a:r>
            <a:r>
              <a:rPr sz="3000" spc="-125" dirty="0">
                <a:latin typeface="Arial"/>
                <a:cs typeface="Arial"/>
              </a:rPr>
              <a:t>encoding).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65" dirty="0">
                <a:latin typeface="Arial"/>
                <a:cs typeface="Arial"/>
              </a:rPr>
              <a:t>Acts </a:t>
            </a:r>
            <a:r>
              <a:rPr sz="3000" spc="-280" dirty="0">
                <a:latin typeface="Arial"/>
                <a:cs typeface="Arial"/>
              </a:rPr>
              <a:t>as </a:t>
            </a:r>
            <a:r>
              <a:rPr sz="3000" spc="-165" dirty="0">
                <a:latin typeface="Arial"/>
                <a:cs typeface="Arial"/>
              </a:rPr>
              <a:t>an </a:t>
            </a:r>
            <a:r>
              <a:rPr sz="3000" spc="-85" dirty="0">
                <a:latin typeface="Arial"/>
                <a:cs typeface="Arial"/>
              </a:rPr>
              <a:t>interface </a:t>
            </a:r>
            <a:r>
              <a:rPr sz="3000" spc="-90" dirty="0">
                <a:latin typeface="Arial"/>
                <a:cs typeface="Arial"/>
              </a:rPr>
              <a:t>between </a:t>
            </a:r>
            <a:r>
              <a:rPr sz="3000" spc="-130" dirty="0">
                <a:latin typeface="Arial"/>
                <a:cs typeface="Arial"/>
              </a:rPr>
              <a:t>symbolic </a:t>
            </a:r>
            <a:r>
              <a:rPr sz="3000" spc="-50" dirty="0">
                <a:latin typeface="Arial"/>
                <a:cs typeface="Arial"/>
              </a:rPr>
              <a:t>circuit</a:t>
            </a:r>
            <a:r>
              <a:rPr sz="3000" spc="-254" dirty="0">
                <a:latin typeface="Arial"/>
                <a:cs typeface="Arial"/>
              </a:rPr>
              <a:t> </a:t>
            </a:r>
            <a:r>
              <a:rPr sz="3000" spc="-140" dirty="0">
                <a:latin typeface="Arial"/>
                <a:cs typeface="Arial"/>
              </a:rPr>
              <a:t>and 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100" dirty="0">
                <a:latin typeface="Arial"/>
                <a:cs typeface="Arial"/>
              </a:rPr>
              <a:t>actual</a:t>
            </a:r>
            <a:r>
              <a:rPr sz="3000" spc="-315" dirty="0">
                <a:latin typeface="Arial"/>
                <a:cs typeface="Arial"/>
              </a:rPr>
              <a:t> </a:t>
            </a:r>
            <a:r>
              <a:rPr sz="3000" spc="-80" dirty="0">
                <a:latin typeface="Arial"/>
                <a:cs typeface="Arial"/>
              </a:rPr>
              <a:t>layout.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8262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213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850" y="449397"/>
            <a:ext cx="3785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Stick</a:t>
            </a:r>
            <a:r>
              <a:rPr sz="44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Diagrams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013" y="2212139"/>
            <a:ext cx="6525259" cy="262763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515"/>
              </a:spcBef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3200" dirty="0">
                <a:latin typeface="Arial"/>
                <a:cs typeface="Arial"/>
              </a:rPr>
              <a:t>Does show all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components/vias.</a:t>
            </a:r>
            <a:endParaRPr sz="3200">
              <a:latin typeface="Arial"/>
              <a:cs typeface="Arial"/>
            </a:endParaRPr>
          </a:p>
          <a:p>
            <a:pPr marL="353695" marR="816610" indent="-340995">
              <a:lnSpc>
                <a:spcPts val="3460"/>
              </a:lnSpc>
              <a:spcBef>
                <a:spcPts val="855"/>
              </a:spcBef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3200" dirty="0">
                <a:latin typeface="Arial"/>
                <a:cs typeface="Arial"/>
              </a:rPr>
              <a:t>It shows </a:t>
            </a:r>
            <a:r>
              <a:rPr sz="3200" spc="-5" dirty="0">
                <a:latin typeface="Arial"/>
                <a:cs typeface="Arial"/>
              </a:rPr>
              <a:t>relative placement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components.</a:t>
            </a:r>
            <a:endParaRPr sz="32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355"/>
              </a:spcBef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3200" dirty="0">
                <a:latin typeface="Arial"/>
                <a:cs typeface="Arial"/>
              </a:rPr>
              <a:t>Goes </a:t>
            </a:r>
            <a:r>
              <a:rPr sz="3200" spc="-5" dirty="0">
                <a:latin typeface="Arial"/>
                <a:cs typeface="Arial"/>
              </a:rPr>
              <a:t>one step </a:t>
            </a:r>
            <a:r>
              <a:rPr sz="3200" dirty="0">
                <a:latin typeface="Arial"/>
                <a:cs typeface="Arial"/>
              </a:rPr>
              <a:t>closer to the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layout</a:t>
            </a:r>
            <a:endParaRPr sz="32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420"/>
              </a:spcBef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Arial"/>
                <a:cs typeface="Arial"/>
              </a:rPr>
              <a:t>Helps plan the layout and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routing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06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8950" marR="5080" indent="-685165">
              <a:lnSpc>
                <a:spcPct val="100000"/>
              </a:lnSpc>
              <a:spcBef>
                <a:spcPts val="95"/>
              </a:spcBef>
            </a:pPr>
            <a:r>
              <a:rPr sz="4000" b="0" spc="-505" dirty="0">
                <a:solidFill>
                  <a:srgbClr val="000000"/>
                </a:solidFill>
                <a:latin typeface="Arial"/>
                <a:cs typeface="Arial"/>
              </a:rPr>
              <a:t>MOSFET </a:t>
            </a: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I-V </a:t>
            </a:r>
            <a:r>
              <a:rPr sz="4000" b="0" spc="-185" dirty="0">
                <a:solidFill>
                  <a:srgbClr val="000000"/>
                </a:solidFill>
                <a:latin typeface="Arial"/>
                <a:cs typeface="Arial"/>
              </a:rPr>
              <a:t>Characteristics  </a:t>
            </a:r>
            <a:r>
              <a:rPr sz="4000" b="0" spc="-200" dirty="0">
                <a:solidFill>
                  <a:srgbClr val="000000"/>
                </a:solidFill>
                <a:latin typeface="Arial"/>
                <a:cs typeface="Arial"/>
              </a:rPr>
              <a:t>Substrate </a:t>
            </a:r>
            <a:r>
              <a:rPr sz="4000" b="0" spc="-305" dirty="0">
                <a:solidFill>
                  <a:srgbClr val="000000"/>
                </a:solidFill>
                <a:latin typeface="Arial"/>
                <a:cs typeface="Arial"/>
              </a:rPr>
              <a:t>Bias</a:t>
            </a:r>
            <a:r>
              <a:rPr sz="4000" b="0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180" dirty="0">
                <a:solidFill>
                  <a:srgbClr val="000000"/>
                </a:solidFill>
                <a:latin typeface="Arial"/>
                <a:cs typeface="Arial"/>
              </a:rPr>
              <a:t>Effect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5" y="1561841"/>
            <a:ext cx="55810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spc="-240" dirty="0">
                <a:latin typeface="Arial"/>
                <a:cs typeface="Arial"/>
              </a:rPr>
              <a:t>So </a:t>
            </a:r>
            <a:r>
              <a:rPr sz="2000" spc="-85" dirty="0">
                <a:latin typeface="Arial"/>
                <a:cs typeface="Arial"/>
              </a:rPr>
              <a:t>far, </a:t>
            </a:r>
            <a:r>
              <a:rPr sz="2000" spc="-235" dirty="0">
                <a:latin typeface="Arial"/>
                <a:cs typeface="Arial"/>
              </a:rPr>
              <a:t>VSB=0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55" dirty="0">
                <a:latin typeface="Arial"/>
                <a:cs typeface="Arial"/>
              </a:rPr>
              <a:t>thus </a:t>
            </a:r>
            <a:r>
              <a:rPr sz="2000" spc="-185" dirty="0">
                <a:latin typeface="Arial"/>
                <a:cs typeface="Arial"/>
              </a:rPr>
              <a:t>VT0 </a:t>
            </a:r>
            <a:r>
              <a:rPr sz="2000" spc="-120" dirty="0">
                <a:latin typeface="Arial"/>
                <a:cs typeface="Arial"/>
              </a:rPr>
              <a:t>used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equations.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–"/>
              <a:tabLst>
                <a:tab pos="299085" algn="l"/>
                <a:tab pos="299720" algn="l"/>
              </a:tabLst>
            </a:pPr>
            <a:r>
              <a:rPr sz="2000" spc="-100" dirty="0">
                <a:latin typeface="Arial"/>
                <a:cs typeface="Arial"/>
              </a:rPr>
              <a:t>Clearly </a:t>
            </a:r>
            <a:r>
              <a:rPr sz="2000" spc="-5" dirty="0">
                <a:latin typeface="Arial"/>
                <a:cs typeface="Arial"/>
              </a:rPr>
              <a:t>not </a:t>
            </a:r>
            <a:r>
              <a:rPr sz="2000" spc="-120" dirty="0">
                <a:latin typeface="Arial"/>
                <a:cs typeface="Arial"/>
              </a:rPr>
              <a:t>always </a:t>
            </a:r>
            <a:r>
              <a:rPr sz="2000" spc="-10" dirty="0">
                <a:latin typeface="Arial"/>
                <a:cs typeface="Arial"/>
              </a:rPr>
              <a:t>true </a:t>
            </a:r>
            <a:r>
              <a:rPr sz="2000" spc="-114" dirty="0">
                <a:latin typeface="Arial"/>
                <a:cs typeface="Arial"/>
              </a:rPr>
              <a:t>– </a:t>
            </a:r>
            <a:r>
              <a:rPr sz="2000" spc="-70" dirty="0">
                <a:latin typeface="Arial"/>
                <a:cs typeface="Arial"/>
              </a:rPr>
              <a:t>must </a:t>
            </a:r>
            <a:r>
              <a:rPr sz="2000" spc="-85" dirty="0">
                <a:latin typeface="Arial"/>
                <a:cs typeface="Arial"/>
              </a:rPr>
              <a:t>consider </a:t>
            </a:r>
            <a:r>
              <a:rPr sz="2000" spc="-70" dirty="0">
                <a:latin typeface="Arial"/>
                <a:cs typeface="Arial"/>
              </a:rPr>
              <a:t>body</a:t>
            </a:r>
            <a:r>
              <a:rPr sz="2000" spc="-37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effect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9" y="2171823"/>
            <a:ext cx="2714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45" dirty="0">
                <a:latin typeface="Arial"/>
                <a:cs typeface="Arial"/>
              </a:rPr>
              <a:t>Two </a:t>
            </a:r>
            <a:r>
              <a:rPr sz="2000" spc="-270" dirty="0">
                <a:latin typeface="Arial"/>
                <a:cs typeface="Arial"/>
              </a:rPr>
              <a:t>MOSFETs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series: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9" y="4610555"/>
            <a:ext cx="7360284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  <a:tabLst>
                <a:tab pos="58356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5" dirty="0">
                <a:latin typeface="Arial"/>
                <a:cs typeface="Arial"/>
              </a:rPr>
              <a:t>V“B(M1) </a:t>
            </a:r>
            <a:r>
              <a:rPr sz="2000" spc="-170" dirty="0">
                <a:latin typeface="Arial"/>
                <a:cs typeface="Arial"/>
              </a:rPr>
              <a:t>= </a:t>
            </a:r>
            <a:r>
              <a:rPr sz="2000" spc="-50" dirty="0">
                <a:latin typeface="Arial"/>
                <a:cs typeface="Arial"/>
              </a:rPr>
              <a:t>VD“(M2) </a:t>
            </a:r>
            <a:r>
              <a:rPr sz="2000" spc="-100" dirty="0">
                <a:latin typeface="Arial"/>
                <a:cs typeface="Arial"/>
              </a:rPr>
              <a:t>≠ </a:t>
            </a:r>
            <a:r>
              <a:rPr sz="2000" spc="-75" dirty="0">
                <a:latin typeface="Arial"/>
                <a:cs typeface="Arial"/>
              </a:rPr>
              <a:t>0. </a:t>
            </a:r>
            <a:r>
              <a:rPr sz="2000" spc="-135" dirty="0">
                <a:latin typeface="Arial"/>
                <a:cs typeface="Arial"/>
              </a:rPr>
              <a:t>Thus, </a:t>
            </a:r>
            <a:r>
              <a:rPr sz="2000" spc="-185" dirty="0">
                <a:latin typeface="Arial"/>
                <a:cs typeface="Arial"/>
              </a:rPr>
              <a:t>VT0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25" dirty="0">
                <a:latin typeface="Arial"/>
                <a:cs typeface="Arial"/>
              </a:rPr>
              <a:t>M1 </a:t>
            </a:r>
            <a:r>
              <a:rPr sz="2000" spc="-50" dirty="0">
                <a:latin typeface="Arial"/>
                <a:cs typeface="Arial"/>
              </a:rPr>
              <a:t>equation </a:t>
            </a:r>
            <a:r>
              <a:rPr sz="2000" spc="-105" dirty="0">
                <a:latin typeface="Arial"/>
                <a:cs typeface="Arial"/>
              </a:rPr>
              <a:t>is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replaced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ts val="2160"/>
              </a:lnSpc>
            </a:pPr>
            <a:r>
              <a:rPr sz="2000" spc="-85" dirty="0">
                <a:latin typeface="Arial"/>
                <a:cs typeface="Arial"/>
              </a:rPr>
              <a:t>by </a:t>
            </a:r>
            <a:r>
              <a:rPr sz="2000" spc="-225" dirty="0">
                <a:latin typeface="Arial"/>
                <a:cs typeface="Arial"/>
              </a:rPr>
              <a:t>VT </a:t>
            </a:r>
            <a:r>
              <a:rPr sz="2000" spc="-170" dirty="0">
                <a:latin typeface="Arial"/>
                <a:cs typeface="Arial"/>
              </a:rPr>
              <a:t>= </a:t>
            </a:r>
            <a:r>
              <a:rPr sz="2000" spc="-210" dirty="0">
                <a:latin typeface="Arial"/>
                <a:cs typeface="Arial"/>
              </a:rPr>
              <a:t>VT(VSB)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85" dirty="0">
                <a:latin typeface="Arial"/>
                <a:cs typeface="Arial"/>
              </a:rPr>
              <a:t>developed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50" dirty="0">
                <a:latin typeface="Arial"/>
                <a:cs typeface="Arial"/>
              </a:rPr>
              <a:t>threshold </a:t>
            </a:r>
            <a:r>
              <a:rPr sz="2000" spc="-80" dirty="0">
                <a:latin typeface="Arial"/>
                <a:cs typeface="Arial"/>
              </a:rPr>
              <a:t>voltage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section.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90288" y="3995678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6561" y="4003679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0"/>
                </a:moveTo>
                <a:lnTo>
                  <a:pt x="0" y="38252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0288" y="3995678"/>
            <a:ext cx="127635" cy="635"/>
          </a:xfrm>
          <a:custGeom>
            <a:avLst/>
            <a:gdLst/>
            <a:ahLst/>
            <a:cxnLst/>
            <a:rect l="l" t="t" r="r" b="b"/>
            <a:pathLst>
              <a:path w="127635" h="635">
                <a:moveTo>
                  <a:pt x="127010" y="0"/>
                </a:moveTo>
                <a:lnTo>
                  <a:pt x="0" y="118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0288" y="4376678"/>
            <a:ext cx="127635" cy="635"/>
          </a:xfrm>
          <a:custGeom>
            <a:avLst/>
            <a:gdLst/>
            <a:ahLst/>
            <a:cxnLst/>
            <a:rect l="l" t="t" r="r" b="b"/>
            <a:pathLst>
              <a:path w="127635" h="635">
                <a:moveTo>
                  <a:pt x="127010" y="0"/>
                </a:moveTo>
                <a:lnTo>
                  <a:pt x="0" y="118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7298" y="3613160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0"/>
                </a:moveTo>
                <a:lnTo>
                  <a:pt x="0" y="38251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7298" y="4376678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0"/>
                </a:moveTo>
                <a:lnTo>
                  <a:pt x="0" y="382642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7822" y="418782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15873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66567" y="353948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8796" y="419353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39511" y="5064121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528706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09281" y="4787896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>
                <a:moveTo>
                  <a:pt x="793760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4674" y="3435339"/>
            <a:ext cx="547370" cy="989330"/>
          </a:xfrm>
          <a:custGeom>
            <a:avLst/>
            <a:gdLst/>
            <a:ahLst/>
            <a:cxnLst/>
            <a:rect l="l" t="t" r="r" b="b"/>
            <a:pathLst>
              <a:path w="547370" h="989329">
                <a:moveTo>
                  <a:pt x="21483" y="33256"/>
                </a:moveTo>
                <a:lnTo>
                  <a:pt x="20917" y="52068"/>
                </a:lnTo>
                <a:lnTo>
                  <a:pt x="529986" y="988832"/>
                </a:lnTo>
                <a:lnTo>
                  <a:pt x="546750" y="979688"/>
                </a:lnTo>
                <a:lnTo>
                  <a:pt x="37706" y="43088"/>
                </a:lnTo>
                <a:lnTo>
                  <a:pt x="21483" y="33256"/>
                </a:lnTo>
                <a:close/>
              </a:path>
              <a:path w="547370" h="989329">
                <a:moveTo>
                  <a:pt x="3444" y="0"/>
                </a:moveTo>
                <a:lnTo>
                  <a:pt x="247" y="105034"/>
                </a:lnTo>
                <a:lnTo>
                  <a:pt x="0" y="109728"/>
                </a:lnTo>
                <a:lnTo>
                  <a:pt x="4206" y="114056"/>
                </a:lnTo>
                <a:lnTo>
                  <a:pt x="9418" y="114300"/>
                </a:lnTo>
                <a:lnTo>
                  <a:pt x="14752" y="114421"/>
                </a:lnTo>
                <a:lnTo>
                  <a:pt x="19050" y="110246"/>
                </a:lnTo>
                <a:lnTo>
                  <a:pt x="19339" y="104515"/>
                </a:lnTo>
                <a:lnTo>
                  <a:pt x="20917" y="52068"/>
                </a:lnTo>
                <a:lnTo>
                  <a:pt x="4084" y="21092"/>
                </a:lnTo>
                <a:lnTo>
                  <a:pt x="20848" y="12070"/>
                </a:lnTo>
                <a:lnTo>
                  <a:pt x="23388" y="12070"/>
                </a:lnTo>
                <a:lnTo>
                  <a:pt x="3444" y="0"/>
                </a:lnTo>
                <a:close/>
              </a:path>
              <a:path w="547370" h="989329">
                <a:moveTo>
                  <a:pt x="23388" y="12070"/>
                </a:moveTo>
                <a:lnTo>
                  <a:pt x="20848" y="12070"/>
                </a:lnTo>
                <a:lnTo>
                  <a:pt x="37706" y="43088"/>
                </a:lnTo>
                <a:lnTo>
                  <a:pt x="82936" y="70500"/>
                </a:lnTo>
                <a:lnTo>
                  <a:pt x="87386" y="73152"/>
                </a:lnTo>
                <a:lnTo>
                  <a:pt x="93238" y="71749"/>
                </a:lnTo>
                <a:lnTo>
                  <a:pt x="98694" y="62758"/>
                </a:lnTo>
                <a:lnTo>
                  <a:pt x="97292" y="56906"/>
                </a:lnTo>
                <a:lnTo>
                  <a:pt x="92842" y="54102"/>
                </a:lnTo>
                <a:lnTo>
                  <a:pt x="23388" y="12070"/>
                </a:lnTo>
                <a:close/>
              </a:path>
              <a:path w="547370" h="989329">
                <a:moveTo>
                  <a:pt x="20848" y="12070"/>
                </a:moveTo>
                <a:lnTo>
                  <a:pt x="4084" y="21092"/>
                </a:lnTo>
                <a:lnTo>
                  <a:pt x="20917" y="52068"/>
                </a:lnTo>
                <a:lnTo>
                  <a:pt x="21483" y="33256"/>
                </a:lnTo>
                <a:lnTo>
                  <a:pt x="7498" y="24780"/>
                </a:lnTo>
                <a:lnTo>
                  <a:pt x="21976" y="16885"/>
                </a:lnTo>
                <a:lnTo>
                  <a:pt x="23465" y="16885"/>
                </a:lnTo>
                <a:lnTo>
                  <a:pt x="20848" y="12070"/>
                </a:lnTo>
                <a:close/>
              </a:path>
              <a:path w="547370" h="989329">
                <a:moveTo>
                  <a:pt x="23465" y="16885"/>
                </a:moveTo>
                <a:lnTo>
                  <a:pt x="21976" y="16885"/>
                </a:lnTo>
                <a:lnTo>
                  <a:pt x="21483" y="33256"/>
                </a:lnTo>
                <a:lnTo>
                  <a:pt x="37706" y="43088"/>
                </a:lnTo>
                <a:lnTo>
                  <a:pt x="23465" y="16885"/>
                </a:lnTo>
                <a:close/>
              </a:path>
              <a:path w="547370" h="989329">
                <a:moveTo>
                  <a:pt x="21976" y="16885"/>
                </a:moveTo>
                <a:lnTo>
                  <a:pt x="7498" y="24780"/>
                </a:lnTo>
                <a:lnTo>
                  <a:pt x="21483" y="33256"/>
                </a:lnTo>
                <a:lnTo>
                  <a:pt x="21976" y="16885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90288" y="2846313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6561" y="2855854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90288" y="2846313"/>
            <a:ext cx="127635" cy="635"/>
          </a:xfrm>
          <a:custGeom>
            <a:avLst/>
            <a:gdLst/>
            <a:ahLst/>
            <a:cxnLst/>
            <a:rect l="l" t="t" r="r" b="b"/>
            <a:pathLst>
              <a:path w="127635" h="635">
                <a:moveTo>
                  <a:pt x="127010" y="0"/>
                </a:moveTo>
                <a:lnTo>
                  <a:pt x="0" y="12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0288" y="322743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127010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17298" y="2463789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5">
                <a:moveTo>
                  <a:pt x="0" y="0"/>
                </a:moveTo>
                <a:lnTo>
                  <a:pt x="0" y="38252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17298" y="3227435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20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37822" y="303845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15873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96794" y="239610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F80BC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66477" y="3606810"/>
            <a:ext cx="79390" cy="81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3042" y="4441829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229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1338" y="5202173"/>
            <a:ext cx="265430" cy="635"/>
          </a:xfrm>
          <a:custGeom>
            <a:avLst/>
            <a:gdLst/>
            <a:ahLst/>
            <a:cxnLst/>
            <a:rect l="l" t="t" r="r" b="b"/>
            <a:pathLst>
              <a:path w="265429" h="635">
                <a:moveTo>
                  <a:pt x="265054" y="0"/>
                </a:moveTo>
                <a:lnTo>
                  <a:pt x="0" y="13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38028" y="5340346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131673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80767" y="2338454"/>
            <a:ext cx="343535" cy="84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6355">
              <a:lnSpc>
                <a:spcPct val="148800"/>
              </a:lnSpc>
              <a:spcBef>
                <a:spcPts val="100"/>
              </a:spcBef>
            </a:pPr>
            <a:r>
              <a:rPr sz="1800" spc="-5" dirty="0">
                <a:solidFill>
                  <a:srgbClr val="4F80BC"/>
                </a:solidFill>
                <a:latin typeface="Arial"/>
                <a:cs typeface="Arial"/>
              </a:rPr>
              <a:t>M1  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0767" y="3475860"/>
            <a:ext cx="343535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6355">
              <a:lnSpc>
                <a:spcPct val="151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M2  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00273" y="3646167"/>
            <a:ext cx="38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spc="-7" baseline="7716" dirty="0">
                <a:solidFill>
                  <a:srgbClr val="4F80BC"/>
                </a:solidFill>
                <a:latin typeface="Arial"/>
                <a:cs typeface="Arial"/>
              </a:rPr>
              <a:t>V</a:t>
            </a:r>
            <a:r>
              <a:rPr sz="1200" i="1" dirty="0">
                <a:solidFill>
                  <a:srgbClr val="4F80BC"/>
                </a:solidFill>
                <a:latin typeface="Arial"/>
                <a:cs typeface="Arial"/>
              </a:rPr>
              <a:t>SB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66564" y="3158105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F80B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66477" y="3352789"/>
            <a:ext cx="79390" cy="8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133</a:t>
            </a:r>
          </a:p>
        </p:txBody>
      </p:sp>
    </p:spTree>
    <p:extLst>
      <p:ext uri="{BB962C8B-B14F-4D97-AF65-F5344CB8AC3E}">
        <p14:creationId xmlns:p14="http://schemas.microsoft.com/office/powerpoint/2010/main" val="3287906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214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850" y="449397"/>
            <a:ext cx="3785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Stick</a:t>
            </a:r>
            <a:r>
              <a:rPr sz="44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Diagrams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023" y="1878964"/>
            <a:ext cx="6974205" cy="35769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430"/>
              </a:spcBef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3400" spc="-10" dirty="0">
                <a:latin typeface="Arial"/>
                <a:cs typeface="Arial"/>
              </a:rPr>
              <a:t>Does </a:t>
            </a:r>
            <a:r>
              <a:rPr sz="3400" b="1" i="1" spc="-5" dirty="0">
                <a:latin typeface="Arial"/>
                <a:cs typeface="Arial"/>
              </a:rPr>
              <a:t>not</a:t>
            </a:r>
            <a:r>
              <a:rPr sz="3400" b="1" i="1" spc="25" dirty="0"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show</a:t>
            </a:r>
            <a:endParaRPr sz="3400">
              <a:latin typeface="Arial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32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3200" dirty="0">
                <a:latin typeface="Arial"/>
                <a:cs typeface="Arial"/>
              </a:rPr>
              <a:t>Exact </a:t>
            </a:r>
            <a:r>
              <a:rPr sz="3200" spc="-5" dirty="0">
                <a:latin typeface="Arial"/>
                <a:cs typeface="Arial"/>
              </a:rPr>
              <a:t>placement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components</a:t>
            </a:r>
            <a:endParaRPr sz="3200">
              <a:latin typeface="Arial"/>
              <a:cs typeface="Arial"/>
            </a:endParaRPr>
          </a:p>
          <a:p>
            <a:pPr marL="754380" lvl="1" indent="-285115">
              <a:lnSpc>
                <a:spcPct val="100000"/>
              </a:lnSpc>
              <a:spcBef>
                <a:spcPts val="32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3200" spc="-15" dirty="0">
                <a:latin typeface="Arial"/>
                <a:cs typeface="Arial"/>
              </a:rPr>
              <a:t>Transistor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sizes</a:t>
            </a:r>
            <a:endParaRPr sz="3200">
              <a:latin typeface="Arial"/>
              <a:cs typeface="Arial"/>
            </a:endParaRPr>
          </a:p>
          <a:p>
            <a:pPr marL="754380" marR="930275" lvl="1" indent="-285115">
              <a:lnSpc>
                <a:spcPts val="3460"/>
              </a:lnSpc>
              <a:spcBef>
                <a:spcPts val="74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3200" dirty="0">
                <a:latin typeface="Arial"/>
                <a:cs typeface="Arial"/>
              </a:rPr>
              <a:t>Wire </a:t>
            </a:r>
            <a:r>
              <a:rPr sz="3200" spc="-5" dirty="0">
                <a:latin typeface="Arial"/>
                <a:cs typeface="Arial"/>
              </a:rPr>
              <a:t>lengths, </a:t>
            </a:r>
            <a:r>
              <a:rPr sz="3200" dirty="0">
                <a:latin typeface="Arial"/>
                <a:cs typeface="Arial"/>
              </a:rPr>
              <a:t>wire widths,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tub  boundaries.</a:t>
            </a:r>
            <a:endParaRPr sz="3200">
              <a:latin typeface="Arial"/>
              <a:cs typeface="Arial"/>
            </a:endParaRPr>
          </a:p>
          <a:p>
            <a:pPr marL="754380" marR="5080" lvl="1" indent="-285115">
              <a:lnSpc>
                <a:spcPts val="3460"/>
              </a:lnSpc>
              <a:spcBef>
                <a:spcPts val="69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3200" dirty="0">
                <a:latin typeface="Arial"/>
                <a:cs typeface="Arial"/>
              </a:rPr>
              <a:t>Any </a:t>
            </a:r>
            <a:r>
              <a:rPr sz="3200" spc="-5" dirty="0">
                <a:latin typeface="Arial"/>
                <a:cs typeface="Arial"/>
              </a:rPr>
              <a:t>other low level details </a:t>
            </a:r>
            <a:r>
              <a:rPr sz="3200" dirty="0">
                <a:latin typeface="Arial"/>
                <a:cs typeface="Arial"/>
              </a:rPr>
              <a:t>such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  parasitics..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793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554" y="461589"/>
            <a:ext cx="6390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Stick 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Diagrams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Some</a:t>
            </a: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55" dirty="0">
                <a:solidFill>
                  <a:srgbClr val="000000"/>
                </a:solidFill>
                <a:latin typeface="Arial"/>
                <a:cs typeface="Arial"/>
              </a:rPr>
              <a:t>rules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7840980" cy="21723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0" dirty="0">
                <a:latin typeface="Arial"/>
                <a:cs typeface="Arial"/>
              </a:rPr>
              <a:t>Rule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1.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631190" algn="l"/>
                <a:tab pos="631825" algn="l"/>
              </a:tabLst>
            </a:pPr>
            <a:r>
              <a:rPr sz="3200" spc="-140" dirty="0">
                <a:latin typeface="Arial"/>
                <a:cs typeface="Arial"/>
              </a:rPr>
              <a:t>When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two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or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more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‘sticks’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same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type  </a:t>
            </a:r>
            <a:r>
              <a:rPr sz="3200" spc="-210" dirty="0">
                <a:latin typeface="Arial"/>
                <a:cs typeface="Arial"/>
              </a:rPr>
              <a:t>cross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85" dirty="0">
                <a:latin typeface="Arial"/>
                <a:cs typeface="Arial"/>
              </a:rPr>
              <a:t>touch </a:t>
            </a:r>
            <a:r>
              <a:rPr sz="3200" spc="-195" dirty="0">
                <a:latin typeface="Arial"/>
                <a:cs typeface="Arial"/>
              </a:rPr>
              <a:t>each </a:t>
            </a:r>
            <a:r>
              <a:rPr sz="3200" spc="-35" dirty="0">
                <a:latin typeface="Arial"/>
                <a:cs typeface="Arial"/>
              </a:rPr>
              <a:t>other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spc="-130" dirty="0">
                <a:latin typeface="Arial"/>
                <a:cs typeface="Arial"/>
              </a:rPr>
              <a:t>represents  </a:t>
            </a:r>
            <a:r>
              <a:rPr sz="3200" spc="-85" dirty="0">
                <a:latin typeface="Arial"/>
                <a:cs typeface="Arial"/>
              </a:rPr>
              <a:t>electrical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contact.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44958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32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8100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32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44958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FF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600" y="4114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FF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9144000" y="5334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399"/>
                </a:moveTo>
                <a:lnTo>
                  <a:pt x="9143999" y="533399"/>
                </a:lnTo>
                <a:lnTo>
                  <a:pt x="9143999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34565" y="110738"/>
            <a:ext cx="1675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Stick</a:t>
            </a:r>
            <a:r>
              <a:rPr sz="18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Diagrams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215</a:t>
            </a:r>
          </a:p>
        </p:txBody>
      </p:sp>
    </p:spTree>
    <p:extLst>
      <p:ext uri="{BB962C8B-B14F-4D97-AF65-F5344CB8AC3E}">
        <p14:creationId xmlns:p14="http://schemas.microsoft.com/office/powerpoint/2010/main" val="3943698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554" y="461589"/>
            <a:ext cx="6390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Stick 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Diagrams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Some</a:t>
            </a: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55" dirty="0">
                <a:solidFill>
                  <a:srgbClr val="000000"/>
                </a:solidFill>
                <a:latin typeface="Arial"/>
                <a:cs typeface="Arial"/>
              </a:rPr>
              <a:t>rules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8040370" cy="314769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0" dirty="0">
                <a:latin typeface="Arial"/>
                <a:cs typeface="Arial"/>
              </a:rPr>
              <a:t>Rule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2.</a:t>
            </a:r>
            <a:endParaRPr sz="3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927735" algn="l"/>
              </a:tabLst>
            </a:pPr>
            <a:r>
              <a:rPr sz="3200" spc="-140" dirty="0">
                <a:latin typeface="Arial"/>
                <a:cs typeface="Arial"/>
              </a:rPr>
              <a:t>When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two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more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‘sticks’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different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type  </a:t>
            </a:r>
            <a:r>
              <a:rPr sz="3200" spc="-210" dirty="0">
                <a:latin typeface="Arial"/>
                <a:cs typeface="Arial"/>
              </a:rPr>
              <a:t>cross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85" dirty="0">
                <a:latin typeface="Arial"/>
                <a:cs typeface="Arial"/>
              </a:rPr>
              <a:t>touch </a:t>
            </a:r>
            <a:r>
              <a:rPr sz="3200" spc="-195" dirty="0">
                <a:latin typeface="Arial"/>
                <a:cs typeface="Arial"/>
              </a:rPr>
              <a:t>each </a:t>
            </a:r>
            <a:r>
              <a:rPr sz="3200" spc="-35" dirty="0">
                <a:latin typeface="Arial"/>
                <a:cs typeface="Arial"/>
              </a:rPr>
              <a:t>other </a:t>
            </a:r>
            <a:r>
              <a:rPr sz="3200" spc="-60" dirty="0">
                <a:latin typeface="Arial"/>
                <a:cs typeface="Arial"/>
              </a:rPr>
              <a:t>there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00" dirty="0">
                <a:latin typeface="Arial"/>
                <a:cs typeface="Arial"/>
              </a:rPr>
              <a:t>no</a:t>
            </a:r>
            <a:r>
              <a:rPr sz="3200" spc="-59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electrical  </a:t>
            </a:r>
            <a:r>
              <a:rPr sz="3200" spc="-95" dirty="0">
                <a:latin typeface="Arial"/>
                <a:cs typeface="Arial"/>
              </a:rPr>
              <a:t>contact.</a:t>
            </a:r>
            <a:endParaRPr sz="3200">
              <a:latin typeface="Arial"/>
              <a:cs typeface="Arial"/>
            </a:endParaRPr>
          </a:p>
          <a:p>
            <a:pPr marL="355600" marR="838200">
              <a:lnSpc>
                <a:spcPct val="100000"/>
              </a:lnSpc>
              <a:spcBef>
                <a:spcPts val="5"/>
              </a:spcBef>
            </a:pPr>
            <a:r>
              <a:rPr sz="3200" spc="-35" dirty="0">
                <a:latin typeface="Arial"/>
                <a:cs typeface="Arial"/>
              </a:rPr>
              <a:t>(If </a:t>
            </a:r>
            <a:r>
              <a:rPr sz="3200" spc="-85" dirty="0">
                <a:latin typeface="Arial"/>
                <a:cs typeface="Arial"/>
              </a:rPr>
              <a:t>electrical </a:t>
            </a:r>
            <a:r>
              <a:rPr sz="3200" spc="-95" dirty="0">
                <a:latin typeface="Arial"/>
                <a:cs typeface="Arial"/>
              </a:rPr>
              <a:t>contact </a:t>
            </a:r>
            <a:r>
              <a:rPr sz="3200" spc="-170" dirty="0">
                <a:latin typeface="Arial"/>
                <a:cs typeface="Arial"/>
              </a:rPr>
              <a:t>is </a:t>
            </a:r>
            <a:r>
              <a:rPr sz="3200" spc="-150" dirty="0">
                <a:latin typeface="Arial"/>
                <a:cs typeface="Arial"/>
              </a:rPr>
              <a:t>needed </a:t>
            </a:r>
            <a:r>
              <a:rPr sz="3200" spc="-120" dirty="0">
                <a:latin typeface="Arial"/>
                <a:cs typeface="Arial"/>
              </a:rPr>
              <a:t>we </a:t>
            </a:r>
            <a:r>
              <a:rPr sz="3200" spc="-195" dirty="0">
                <a:latin typeface="Arial"/>
                <a:cs typeface="Arial"/>
              </a:rPr>
              <a:t>have</a:t>
            </a:r>
            <a:r>
              <a:rPr sz="3200" spc="-555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  </a:t>
            </a:r>
            <a:r>
              <a:rPr sz="3200" spc="-150" dirty="0">
                <a:latin typeface="Arial"/>
                <a:cs typeface="Arial"/>
              </a:rPr>
              <a:t>show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105" dirty="0">
                <a:latin typeface="Arial"/>
                <a:cs typeface="Arial"/>
              </a:rPr>
              <a:t>connection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explicitly).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44958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32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38100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FF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44958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CC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4114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32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2200" y="57912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32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4200" y="51054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FF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57912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CC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8400" y="5410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32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7437" y="57102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3237" y="57102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9144000" y="5334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399"/>
                </a:moveTo>
                <a:lnTo>
                  <a:pt x="9143999" y="533399"/>
                </a:lnTo>
                <a:lnTo>
                  <a:pt x="9143999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34565" y="110738"/>
            <a:ext cx="1675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Stick</a:t>
            </a:r>
            <a:r>
              <a:rPr sz="18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Diagrams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216</a:t>
            </a:r>
          </a:p>
        </p:txBody>
      </p:sp>
    </p:spTree>
    <p:extLst>
      <p:ext uri="{BB962C8B-B14F-4D97-AF65-F5344CB8AC3E}">
        <p14:creationId xmlns:p14="http://schemas.microsoft.com/office/powerpoint/2010/main" val="8880068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554" y="461589"/>
            <a:ext cx="6390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Stick 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Diagrams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Some</a:t>
            </a: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55" dirty="0">
                <a:solidFill>
                  <a:srgbClr val="000000"/>
                </a:solidFill>
                <a:latin typeface="Arial"/>
                <a:cs typeface="Arial"/>
              </a:rPr>
              <a:t>rules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8004175" cy="16840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0" dirty="0">
                <a:latin typeface="Arial"/>
                <a:cs typeface="Arial"/>
              </a:rPr>
              <a:t>Rule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3.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907415" algn="l"/>
                <a:tab pos="908050" algn="l"/>
              </a:tabLst>
            </a:pPr>
            <a:r>
              <a:rPr sz="3200" spc="-140" dirty="0">
                <a:latin typeface="Arial"/>
                <a:cs typeface="Arial"/>
              </a:rPr>
              <a:t>When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80" dirty="0">
                <a:latin typeface="Arial"/>
                <a:cs typeface="Arial"/>
              </a:rPr>
              <a:t>poly </a:t>
            </a:r>
            <a:r>
              <a:rPr sz="3200" spc="-229" dirty="0">
                <a:latin typeface="Arial"/>
                <a:cs typeface="Arial"/>
              </a:rPr>
              <a:t>crosses </a:t>
            </a:r>
            <a:r>
              <a:rPr sz="3200" spc="-65" dirty="0">
                <a:latin typeface="Arial"/>
                <a:cs typeface="Arial"/>
              </a:rPr>
              <a:t>diffusion </a:t>
            </a:r>
            <a:r>
              <a:rPr sz="3200" spc="100" dirty="0">
                <a:latin typeface="Arial"/>
                <a:cs typeface="Arial"/>
              </a:rPr>
              <a:t>it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represents  </a:t>
            </a:r>
            <a:r>
              <a:rPr sz="3200" spc="-245" dirty="0">
                <a:latin typeface="Arial"/>
                <a:cs typeface="Arial"/>
              </a:rPr>
              <a:t>a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transistor.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650" y="5970218"/>
            <a:ext cx="71221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9955" algn="l"/>
              </a:tabLst>
            </a:pPr>
            <a:r>
              <a:rPr sz="2400" spc="-5" dirty="0">
                <a:solidFill>
                  <a:srgbClr val="FF3200"/>
                </a:solidFill>
                <a:latin typeface="Arial"/>
                <a:cs typeface="Arial"/>
              </a:rPr>
              <a:t>Note:	</a:t>
            </a:r>
            <a:r>
              <a:rPr sz="2400" dirty="0">
                <a:solidFill>
                  <a:srgbClr val="FF3200"/>
                </a:solidFill>
                <a:latin typeface="Arial"/>
                <a:cs typeface="Arial"/>
              </a:rPr>
              <a:t>If a </a:t>
            </a:r>
            <a:r>
              <a:rPr sz="2400" spc="-5" dirty="0">
                <a:solidFill>
                  <a:srgbClr val="FF3200"/>
                </a:solidFill>
                <a:latin typeface="Arial"/>
                <a:cs typeface="Arial"/>
              </a:rPr>
              <a:t>contact is shown </a:t>
            </a:r>
            <a:r>
              <a:rPr sz="2400" dirty="0">
                <a:solidFill>
                  <a:srgbClr val="FF3200"/>
                </a:solidFill>
                <a:latin typeface="Arial"/>
                <a:cs typeface="Arial"/>
              </a:rPr>
              <a:t>then </a:t>
            </a:r>
            <a:r>
              <a:rPr sz="2400" spc="-5" dirty="0">
                <a:solidFill>
                  <a:srgbClr val="FF3200"/>
                </a:solidFill>
                <a:latin typeface="Arial"/>
                <a:cs typeface="Arial"/>
              </a:rPr>
              <a:t>it is </a:t>
            </a:r>
            <a:r>
              <a:rPr sz="2400" b="1" i="1" u="heavy" spc="-5" dirty="0">
                <a:solidFill>
                  <a:srgbClr val="FF3200"/>
                </a:solidFill>
                <a:uFill>
                  <a:solidFill>
                    <a:srgbClr val="FF3200"/>
                  </a:solidFill>
                </a:uFill>
                <a:latin typeface="Arial"/>
                <a:cs typeface="Arial"/>
              </a:rPr>
              <a:t>not</a:t>
            </a:r>
            <a:r>
              <a:rPr sz="2400" b="1" i="1" spc="-5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3200"/>
                </a:solidFill>
                <a:latin typeface="Arial"/>
                <a:cs typeface="Arial"/>
              </a:rPr>
              <a:t>a</a:t>
            </a:r>
            <a:r>
              <a:rPr sz="2400" spc="15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3200"/>
                </a:solidFill>
                <a:latin typeface="Arial"/>
                <a:cs typeface="Arial"/>
              </a:rPr>
              <a:t>transistor.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36576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3352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FF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6576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CC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2200" y="32766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FF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49530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0" y="45720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FF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49530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099">
            <a:solidFill>
              <a:srgbClr val="CC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2200" y="45720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CC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1237" y="4872037"/>
            <a:ext cx="161924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7037" y="4872037"/>
            <a:ext cx="161924" cy="16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9144000" y="5334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399"/>
                </a:moveTo>
                <a:lnTo>
                  <a:pt x="9143999" y="533399"/>
                </a:lnTo>
                <a:lnTo>
                  <a:pt x="9143999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34565" y="110738"/>
            <a:ext cx="1675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Stick</a:t>
            </a:r>
            <a:r>
              <a:rPr sz="18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Diagrams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217</a:t>
            </a:r>
          </a:p>
        </p:txBody>
      </p:sp>
    </p:spTree>
    <p:extLst>
      <p:ext uri="{BB962C8B-B14F-4D97-AF65-F5344CB8AC3E}">
        <p14:creationId xmlns:p14="http://schemas.microsoft.com/office/powerpoint/2010/main" val="2168356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554" y="461589"/>
            <a:ext cx="6390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35" dirty="0">
                <a:solidFill>
                  <a:srgbClr val="000000"/>
                </a:solidFill>
                <a:latin typeface="Arial"/>
                <a:cs typeface="Arial"/>
              </a:rPr>
              <a:t>Stick 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Diagrams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Some</a:t>
            </a:r>
            <a:r>
              <a:rPr sz="4400" b="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55" dirty="0">
                <a:solidFill>
                  <a:srgbClr val="000000"/>
                </a:solidFill>
                <a:latin typeface="Arial"/>
                <a:cs typeface="Arial"/>
              </a:rPr>
              <a:t>rules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7751445" cy="266001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0" dirty="0">
                <a:latin typeface="Arial"/>
                <a:cs typeface="Arial"/>
              </a:rPr>
              <a:t>Rule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4.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907415" algn="l"/>
                <a:tab pos="908050" algn="l"/>
              </a:tabLst>
            </a:pPr>
            <a:r>
              <a:rPr sz="3200" spc="-90" dirty="0">
                <a:latin typeface="Arial"/>
                <a:cs typeface="Arial"/>
              </a:rPr>
              <a:t>In </a:t>
            </a:r>
            <a:r>
              <a:rPr sz="3200" spc="-395" dirty="0">
                <a:latin typeface="Arial"/>
                <a:cs typeface="Arial"/>
              </a:rPr>
              <a:t>CMOS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10" dirty="0">
                <a:latin typeface="Arial"/>
                <a:cs typeface="Arial"/>
              </a:rPr>
              <a:t>demarcation </a:t>
            </a:r>
            <a:r>
              <a:rPr sz="3200" spc="-60" dirty="0">
                <a:latin typeface="Arial"/>
                <a:cs typeface="Arial"/>
              </a:rPr>
              <a:t>line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05" dirty="0">
                <a:latin typeface="Arial"/>
                <a:cs typeface="Arial"/>
              </a:rPr>
              <a:t>drawn </a:t>
            </a:r>
            <a:r>
              <a:rPr sz="3200" spc="25" dirty="0">
                <a:latin typeface="Arial"/>
                <a:cs typeface="Arial"/>
              </a:rPr>
              <a:t>to  </a:t>
            </a:r>
            <a:r>
              <a:rPr sz="3200" spc="-130" dirty="0">
                <a:latin typeface="Arial"/>
                <a:cs typeface="Arial"/>
              </a:rPr>
              <a:t>avoid </a:t>
            </a:r>
            <a:r>
              <a:rPr sz="3200" spc="-100" dirty="0">
                <a:latin typeface="Arial"/>
                <a:cs typeface="Arial"/>
              </a:rPr>
              <a:t>touching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25" dirty="0">
                <a:latin typeface="Arial"/>
                <a:cs typeface="Arial"/>
              </a:rPr>
              <a:t>p-diff </a:t>
            </a:r>
            <a:r>
              <a:rPr sz="3200" spc="20" dirty="0">
                <a:latin typeface="Arial"/>
                <a:cs typeface="Arial"/>
              </a:rPr>
              <a:t>with</a:t>
            </a:r>
            <a:r>
              <a:rPr sz="3200" spc="-67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n-diff. </a:t>
            </a:r>
            <a:r>
              <a:rPr sz="3200" spc="-85" dirty="0">
                <a:latin typeface="Arial"/>
                <a:cs typeface="Arial"/>
              </a:rPr>
              <a:t>All </a:t>
            </a:r>
            <a:r>
              <a:rPr sz="3200" spc="-270" dirty="0">
                <a:latin typeface="Arial"/>
                <a:cs typeface="Arial"/>
              </a:rPr>
              <a:t>pMOS  </a:t>
            </a:r>
            <a:r>
              <a:rPr sz="3200" spc="-105" dirty="0">
                <a:latin typeface="Arial"/>
                <a:cs typeface="Arial"/>
              </a:rPr>
              <a:t>must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lie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one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side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line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and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all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nMOS  </a:t>
            </a:r>
            <a:r>
              <a:rPr sz="3200" spc="10" dirty="0">
                <a:latin typeface="Arial"/>
                <a:cs typeface="Arial"/>
              </a:rPr>
              <a:t>will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have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be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on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other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side.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457200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599" y="0"/>
                </a:lnTo>
              </a:path>
            </a:pathLst>
          </a:custGeom>
          <a:ln w="38099">
            <a:solidFill>
              <a:srgbClr val="FF98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449580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599" y="0"/>
                </a:lnTo>
              </a:path>
            </a:pathLst>
          </a:custGeom>
          <a:ln w="38099">
            <a:solidFill>
              <a:srgbClr val="FF98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32766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CC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9800" y="4724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0" y="3657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199" y="0"/>
                </a:lnTo>
              </a:path>
            </a:pathLst>
          </a:custGeom>
          <a:ln w="38099">
            <a:solidFill>
              <a:srgbClr val="FF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51054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199" y="0"/>
                </a:lnTo>
              </a:path>
            </a:pathLst>
          </a:custGeom>
          <a:ln w="38099">
            <a:solidFill>
              <a:srgbClr val="FF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9144000" y="5334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399"/>
                </a:moveTo>
                <a:lnTo>
                  <a:pt x="9143999" y="533399"/>
                </a:lnTo>
                <a:lnTo>
                  <a:pt x="9143999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34565" y="110738"/>
            <a:ext cx="1675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Stick</a:t>
            </a:r>
            <a:r>
              <a:rPr sz="18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Diagrams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218</a:t>
            </a:r>
          </a:p>
        </p:txBody>
      </p:sp>
    </p:spTree>
    <p:extLst>
      <p:ext uri="{BB962C8B-B14F-4D97-AF65-F5344CB8AC3E}">
        <p14:creationId xmlns:p14="http://schemas.microsoft.com/office/powerpoint/2010/main" val="28953730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6325" y="4495800"/>
            <a:ext cx="3267088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3881" y="657411"/>
            <a:ext cx="3597671" cy="2361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5954" y="714795"/>
            <a:ext cx="3353210" cy="2274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6870" y="4050095"/>
            <a:ext cx="2910908" cy="1740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219</a:t>
            </a:r>
          </a:p>
        </p:txBody>
      </p:sp>
    </p:spTree>
    <p:extLst>
      <p:ext uri="{BB962C8B-B14F-4D97-AF65-F5344CB8AC3E}">
        <p14:creationId xmlns:p14="http://schemas.microsoft.com/office/powerpoint/2010/main" val="30456050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914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91440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39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775" y="1828800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2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1676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2286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0" y="2286000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800" y="20574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09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800" y="205740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800" y="30480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000" y="4648200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0"/>
                </a:moveTo>
                <a:lnTo>
                  <a:pt x="0" y="8858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3962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0200" y="4038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4648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0" y="43434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7619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00" y="55626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17395" y="708401"/>
            <a:ext cx="468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5</a:t>
            </a:r>
            <a:r>
              <a:rPr sz="2400" b="1" spc="-13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17395" y="1806063"/>
            <a:ext cx="55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200"/>
                </a:solidFill>
                <a:latin typeface="Times New Roman"/>
                <a:cs typeface="Times New Roman"/>
              </a:rPr>
              <a:t>Dep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87500" y="2978019"/>
            <a:ext cx="50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37" baseline="13888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16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out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17395" y="4000878"/>
            <a:ext cx="567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200"/>
                </a:solidFill>
                <a:latin typeface="Times New Roman"/>
                <a:cs typeface="Times New Roman"/>
              </a:rPr>
              <a:t>Enh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17395" y="5647121"/>
            <a:ext cx="39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0V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43600" y="237808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399" y="0"/>
                </a:lnTo>
              </a:path>
            </a:pathLst>
          </a:custGeom>
          <a:ln w="253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0" y="237808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53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19800" y="965209"/>
            <a:ext cx="1066800" cy="25400"/>
          </a:xfrm>
          <a:custGeom>
            <a:avLst/>
            <a:gdLst/>
            <a:ahLst/>
            <a:cxnLst/>
            <a:rect l="l" t="t" r="r" b="b"/>
            <a:pathLst>
              <a:path w="1066800" h="25400">
                <a:moveTo>
                  <a:pt x="0" y="25389"/>
                </a:moveTo>
                <a:lnTo>
                  <a:pt x="1066800" y="25389"/>
                </a:lnTo>
                <a:lnTo>
                  <a:pt x="1066800" y="0"/>
                </a:lnTo>
                <a:lnTo>
                  <a:pt x="0" y="0"/>
                </a:lnTo>
                <a:lnTo>
                  <a:pt x="0" y="25389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24400" y="965209"/>
            <a:ext cx="1066800" cy="25400"/>
          </a:xfrm>
          <a:custGeom>
            <a:avLst/>
            <a:gdLst/>
            <a:ahLst/>
            <a:cxnLst/>
            <a:rect l="l" t="t" r="r" b="b"/>
            <a:pathLst>
              <a:path w="1066800" h="25400">
                <a:moveTo>
                  <a:pt x="0" y="25389"/>
                </a:moveTo>
                <a:lnTo>
                  <a:pt x="1066800" y="25389"/>
                </a:lnTo>
                <a:lnTo>
                  <a:pt x="1066800" y="0"/>
                </a:lnTo>
                <a:lnTo>
                  <a:pt x="0" y="0"/>
                </a:lnTo>
                <a:lnTo>
                  <a:pt x="0" y="25389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19800" y="5384803"/>
            <a:ext cx="1066800" cy="25400"/>
          </a:xfrm>
          <a:custGeom>
            <a:avLst/>
            <a:gdLst/>
            <a:ahLst/>
            <a:cxnLst/>
            <a:rect l="l" t="t" r="r" b="b"/>
            <a:pathLst>
              <a:path w="1066800" h="25400">
                <a:moveTo>
                  <a:pt x="0" y="25395"/>
                </a:moveTo>
                <a:lnTo>
                  <a:pt x="1066800" y="25395"/>
                </a:lnTo>
                <a:lnTo>
                  <a:pt x="1066800" y="0"/>
                </a:lnTo>
                <a:lnTo>
                  <a:pt x="0" y="0"/>
                </a:lnTo>
                <a:lnTo>
                  <a:pt x="0" y="25395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0600" y="5384803"/>
            <a:ext cx="990600" cy="25400"/>
          </a:xfrm>
          <a:custGeom>
            <a:avLst/>
            <a:gdLst/>
            <a:ahLst/>
            <a:cxnLst/>
            <a:rect l="l" t="t" r="r" b="b"/>
            <a:pathLst>
              <a:path w="990600" h="25400">
                <a:moveTo>
                  <a:pt x="0" y="25395"/>
                </a:moveTo>
                <a:lnTo>
                  <a:pt x="990600" y="25395"/>
                </a:lnTo>
                <a:lnTo>
                  <a:pt x="990600" y="0"/>
                </a:lnTo>
                <a:lnTo>
                  <a:pt x="0" y="0"/>
                </a:lnTo>
                <a:lnTo>
                  <a:pt x="0" y="25395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1200" y="5461003"/>
            <a:ext cx="228600" cy="25400"/>
          </a:xfrm>
          <a:custGeom>
            <a:avLst/>
            <a:gdLst/>
            <a:ahLst/>
            <a:cxnLst/>
            <a:rect l="l" t="t" r="r" b="b"/>
            <a:pathLst>
              <a:path w="228600" h="25400">
                <a:moveTo>
                  <a:pt x="0" y="25395"/>
                </a:moveTo>
                <a:lnTo>
                  <a:pt x="228600" y="25395"/>
                </a:lnTo>
                <a:lnTo>
                  <a:pt x="228600" y="0"/>
                </a:lnTo>
                <a:lnTo>
                  <a:pt x="0" y="0"/>
                </a:lnTo>
                <a:lnTo>
                  <a:pt x="0" y="2539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1200" y="5257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599"/>
                </a:moveTo>
                <a:lnTo>
                  <a:pt x="228599" y="228599"/>
                </a:lnTo>
                <a:lnTo>
                  <a:pt x="228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43600" y="1041409"/>
            <a:ext cx="76200" cy="25400"/>
          </a:xfrm>
          <a:custGeom>
            <a:avLst/>
            <a:gdLst/>
            <a:ahLst/>
            <a:cxnLst/>
            <a:rect l="l" t="t" r="r" b="b"/>
            <a:pathLst>
              <a:path w="76200" h="25400">
                <a:moveTo>
                  <a:pt x="0" y="25389"/>
                </a:moveTo>
                <a:lnTo>
                  <a:pt x="76200" y="25389"/>
                </a:lnTo>
                <a:lnTo>
                  <a:pt x="76200" y="0"/>
                </a:lnTo>
                <a:lnTo>
                  <a:pt x="0" y="0"/>
                </a:lnTo>
                <a:lnTo>
                  <a:pt x="0" y="2538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1200" y="1041409"/>
            <a:ext cx="76200" cy="25400"/>
          </a:xfrm>
          <a:custGeom>
            <a:avLst/>
            <a:gdLst/>
            <a:ahLst/>
            <a:cxnLst/>
            <a:rect l="l" t="t" r="r" b="b"/>
            <a:pathLst>
              <a:path w="76200" h="25400">
                <a:moveTo>
                  <a:pt x="0" y="25389"/>
                </a:moveTo>
                <a:lnTo>
                  <a:pt x="76200" y="25389"/>
                </a:lnTo>
                <a:lnTo>
                  <a:pt x="76200" y="0"/>
                </a:lnTo>
                <a:lnTo>
                  <a:pt x="0" y="0"/>
                </a:lnTo>
                <a:lnTo>
                  <a:pt x="0" y="2538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1200" y="838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599"/>
                </a:moveTo>
                <a:lnTo>
                  <a:pt x="228599" y="228599"/>
                </a:lnTo>
                <a:lnTo>
                  <a:pt x="228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38800" y="1600200"/>
            <a:ext cx="533400" cy="1066800"/>
          </a:xfrm>
          <a:custGeom>
            <a:avLst/>
            <a:gdLst/>
            <a:ahLst/>
            <a:cxnLst/>
            <a:rect l="l" t="t" r="r" b="b"/>
            <a:pathLst>
              <a:path w="533400" h="1066800">
                <a:moveTo>
                  <a:pt x="0" y="1066799"/>
                </a:moveTo>
                <a:lnTo>
                  <a:pt x="533399" y="1066799"/>
                </a:lnTo>
                <a:lnTo>
                  <a:pt x="5333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CC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3600" y="192088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253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62575" y="1920880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ln w="253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05425" y="23495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49" y="0"/>
                </a:lnTo>
              </a:path>
            </a:pathLst>
          </a:custGeom>
          <a:ln w="253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5000" y="2133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43600" y="2133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399" y="152399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2362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399" y="152399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43600" y="2362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420687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53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9200" y="4206876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253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395216" y="5211316"/>
            <a:ext cx="330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0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943600" y="233681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399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34000" y="233681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19800" y="889009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0" y="76200"/>
                </a:moveTo>
                <a:lnTo>
                  <a:pt x="1066800" y="76200"/>
                </a:lnTo>
                <a:lnTo>
                  <a:pt x="1066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24400" y="889009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0" y="76200"/>
                </a:moveTo>
                <a:lnTo>
                  <a:pt x="1066800" y="76200"/>
                </a:lnTo>
                <a:lnTo>
                  <a:pt x="1066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19800" y="5308603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0" y="76200"/>
                </a:moveTo>
                <a:lnTo>
                  <a:pt x="1066800" y="76200"/>
                </a:lnTo>
                <a:lnTo>
                  <a:pt x="1066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00600" y="5308603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0" y="76200"/>
                </a:moveTo>
                <a:lnTo>
                  <a:pt x="990600" y="76200"/>
                </a:lnTo>
                <a:lnTo>
                  <a:pt x="990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05500" y="1041409"/>
            <a:ext cx="0" cy="809625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625"/>
                </a:lnTo>
              </a:path>
            </a:pathLst>
          </a:custGeom>
          <a:ln w="76200">
            <a:solidFill>
              <a:srgbClr val="65FF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05500" y="1908185"/>
            <a:ext cx="0" cy="2228850"/>
          </a:xfrm>
          <a:custGeom>
            <a:avLst/>
            <a:gdLst/>
            <a:ahLst/>
            <a:cxnLst/>
            <a:rect l="l" t="t" r="r" b="b"/>
            <a:pathLst>
              <a:path h="2228850">
                <a:moveTo>
                  <a:pt x="0" y="0"/>
                </a:moveTo>
                <a:lnTo>
                  <a:pt x="0" y="2228843"/>
                </a:lnTo>
              </a:path>
            </a:pathLst>
          </a:custGeom>
          <a:ln w="76200">
            <a:solidFill>
              <a:srgbClr val="65FF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5500" y="4194179"/>
            <a:ext cx="0" cy="1038225"/>
          </a:xfrm>
          <a:custGeom>
            <a:avLst/>
            <a:gdLst/>
            <a:ahLst/>
            <a:cxnLst/>
            <a:rect l="l" t="t" r="r" b="b"/>
            <a:pathLst>
              <a:path h="1038225">
                <a:moveTo>
                  <a:pt x="0" y="0"/>
                </a:moveTo>
                <a:lnTo>
                  <a:pt x="0" y="1038224"/>
                </a:lnTo>
              </a:path>
            </a:pathLst>
          </a:custGeom>
          <a:ln w="76200">
            <a:solidFill>
              <a:srgbClr val="65FF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91200" y="523240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91200" y="523240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599"/>
                </a:moveTo>
                <a:lnTo>
                  <a:pt x="228599" y="228599"/>
                </a:lnTo>
                <a:lnTo>
                  <a:pt x="228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91200" y="81280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91200" y="81281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599"/>
                </a:moveTo>
                <a:lnTo>
                  <a:pt x="228599" y="228599"/>
                </a:lnTo>
                <a:lnTo>
                  <a:pt x="228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8800" y="1574810"/>
            <a:ext cx="533400" cy="1066800"/>
          </a:xfrm>
          <a:custGeom>
            <a:avLst/>
            <a:gdLst/>
            <a:ahLst/>
            <a:cxnLst/>
            <a:rect l="l" t="t" r="r" b="b"/>
            <a:pathLst>
              <a:path w="533400" h="1066800">
                <a:moveTo>
                  <a:pt x="0" y="1066799"/>
                </a:moveTo>
                <a:lnTo>
                  <a:pt x="533399" y="1066799"/>
                </a:lnTo>
                <a:lnTo>
                  <a:pt x="5333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CC006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34000" y="187961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1066799" y="0"/>
                </a:moveTo>
                <a:lnTo>
                  <a:pt x="0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34000" y="187961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15000" y="210821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43600" y="210821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399" y="152399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15000" y="233681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399" y="152399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43600" y="233681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65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29200" y="4165604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499232" y="4091429"/>
            <a:ext cx="279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44" baseline="13888" dirty="0">
                <a:latin typeface="Arial"/>
                <a:cs typeface="Arial"/>
              </a:rPr>
              <a:t>V</a:t>
            </a:r>
            <a:r>
              <a:rPr sz="1050" b="1" spc="5" dirty="0">
                <a:latin typeface="Arial"/>
                <a:cs typeface="Arial"/>
              </a:rPr>
              <a:t>i</a:t>
            </a:r>
            <a:r>
              <a:rPr sz="1050" b="1" spc="10" dirty="0"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319016" y="765170"/>
            <a:ext cx="307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5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524000" y="40386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59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47800" y="17526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59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3541016" y="253994"/>
            <a:ext cx="2139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20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INVERTER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220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0273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5716" y="461589"/>
            <a:ext cx="30568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30" dirty="0">
                <a:solidFill>
                  <a:srgbClr val="000000"/>
                </a:solidFill>
                <a:latin typeface="Arial"/>
                <a:cs typeface="Arial"/>
              </a:rPr>
              <a:t>NMO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400" b="0" spc="-12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4400" b="0" spc="-380" dirty="0">
                <a:solidFill>
                  <a:srgbClr val="000000"/>
                </a:solidFill>
                <a:latin typeface="Arial"/>
                <a:cs typeface="Arial"/>
              </a:rPr>
              <a:t>NAND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848" y="1628759"/>
            <a:ext cx="6260592" cy="454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221</a:t>
            </a:r>
          </a:p>
        </p:txBody>
      </p:sp>
    </p:spTree>
    <p:extLst>
      <p:ext uri="{BB962C8B-B14F-4D97-AF65-F5344CB8AC3E}">
        <p14:creationId xmlns:p14="http://schemas.microsoft.com/office/powerpoint/2010/main" val="971424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500" y="461589"/>
            <a:ext cx="2701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30" dirty="0">
                <a:solidFill>
                  <a:srgbClr val="000000"/>
                </a:solidFill>
                <a:latin typeface="Arial"/>
                <a:cs typeface="Arial"/>
              </a:rPr>
              <a:t>NMO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400" b="0" spc="-12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4400" b="0" spc="-545" dirty="0">
                <a:solidFill>
                  <a:srgbClr val="000000"/>
                </a:solidFill>
                <a:latin typeface="Arial"/>
                <a:cs typeface="Arial"/>
              </a:rPr>
              <a:t>NOR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3642" y="1514459"/>
            <a:ext cx="6613071" cy="4074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222</a:t>
            </a:r>
          </a:p>
        </p:txBody>
      </p:sp>
    </p:spTree>
    <p:extLst>
      <p:ext uri="{BB962C8B-B14F-4D97-AF65-F5344CB8AC3E}">
        <p14:creationId xmlns:p14="http://schemas.microsoft.com/office/powerpoint/2010/main" val="2115418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432" y="461589"/>
            <a:ext cx="3026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580" dirty="0">
                <a:solidFill>
                  <a:srgbClr val="000000"/>
                </a:solidFill>
                <a:latin typeface="Arial"/>
                <a:cs typeface="Arial"/>
              </a:rPr>
              <a:t>EX-OR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87700" y="1749919"/>
            <a:ext cx="6529629" cy="426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223</a:t>
            </a:r>
          </a:p>
        </p:txBody>
      </p:sp>
    </p:spTree>
    <p:extLst>
      <p:ext uri="{BB962C8B-B14F-4D97-AF65-F5344CB8AC3E}">
        <p14:creationId xmlns:p14="http://schemas.microsoft.com/office/powerpoint/2010/main" val="330721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spc="-60" dirty="0"/>
              <a:t>134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6005" marR="5080" indent="17780">
              <a:lnSpc>
                <a:spcPct val="100000"/>
              </a:lnSpc>
              <a:spcBef>
                <a:spcPts val="95"/>
              </a:spcBef>
            </a:pPr>
            <a:r>
              <a:rPr sz="4000" b="0" spc="-505" dirty="0">
                <a:solidFill>
                  <a:srgbClr val="000000"/>
                </a:solidFill>
                <a:latin typeface="Arial"/>
                <a:cs typeface="Arial"/>
              </a:rPr>
              <a:t>MOSFET </a:t>
            </a:r>
            <a:r>
              <a:rPr sz="4000" b="0" spc="-210" dirty="0">
                <a:solidFill>
                  <a:srgbClr val="000000"/>
                </a:solidFill>
                <a:latin typeface="Arial"/>
                <a:cs typeface="Arial"/>
              </a:rPr>
              <a:t>I-V </a:t>
            </a:r>
            <a:r>
              <a:rPr sz="4000" b="0" spc="-185" dirty="0">
                <a:solidFill>
                  <a:srgbClr val="000000"/>
                </a:solidFill>
                <a:latin typeface="Arial"/>
                <a:cs typeface="Arial"/>
              </a:rPr>
              <a:t>Characteristics  </a:t>
            </a:r>
            <a:r>
              <a:rPr sz="4000" b="0" spc="-200" dirty="0">
                <a:solidFill>
                  <a:srgbClr val="000000"/>
                </a:solidFill>
                <a:latin typeface="Arial"/>
                <a:cs typeface="Arial"/>
              </a:rPr>
              <a:t>Substrate </a:t>
            </a:r>
            <a:r>
              <a:rPr sz="4000" b="0" spc="-305" dirty="0">
                <a:solidFill>
                  <a:srgbClr val="000000"/>
                </a:solidFill>
                <a:latin typeface="Arial"/>
                <a:cs typeface="Arial"/>
              </a:rPr>
              <a:t>Bias </a:t>
            </a:r>
            <a:r>
              <a:rPr sz="4000" b="0" spc="-180" dirty="0">
                <a:solidFill>
                  <a:srgbClr val="000000"/>
                </a:solidFill>
                <a:latin typeface="Arial"/>
                <a:cs typeface="Arial"/>
              </a:rPr>
              <a:t>Effect</a:t>
            </a:r>
            <a:r>
              <a:rPr sz="4000" b="0" spc="-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165" dirty="0">
                <a:solidFill>
                  <a:srgbClr val="000000"/>
                </a:solidFill>
                <a:latin typeface="Arial"/>
                <a:cs typeface="Arial"/>
              </a:rPr>
              <a:t>(Cont.)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7780020" cy="275717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927100" algn="l"/>
                <a:tab pos="927735" algn="l"/>
              </a:tabLst>
            </a:pPr>
            <a:r>
              <a:rPr sz="3200" spc="-229" dirty="0">
                <a:latin typeface="Arial"/>
                <a:cs typeface="Arial"/>
              </a:rPr>
              <a:t>The </a:t>
            </a:r>
            <a:r>
              <a:rPr sz="3200" spc="-145" dirty="0">
                <a:latin typeface="Arial"/>
                <a:cs typeface="Arial"/>
              </a:rPr>
              <a:t>general </a:t>
            </a:r>
            <a:r>
              <a:rPr sz="3200" spc="-40" dirty="0">
                <a:latin typeface="Arial"/>
                <a:cs typeface="Arial"/>
              </a:rPr>
              <a:t>form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210" dirty="0">
                <a:latin typeface="Arial"/>
                <a:cs typeface="Arial"/>
              </a:rPr>
              <a:t>ID </a:t>
            </a:r>
            <a:r>
              <a:rPr sz="3200" spc="-204" dirty="0">
                <a:latin typeface="Arial"/>
                <a:cs typeface="Arial"/>
              </a:rPr>
              <a:t>can </a:t>
            </a:r>
            <a:r>
              <a:rPr sz="3200" spc="-150" dirty="0">
                <a:latin typeface="Arial"/>
                <a:cs typeface="Arial"/>
              </a:rPr>
              <a:t>be </a:t>
            </a:r>
            <a:r>
              <a:rPr sz="3200" spc="5" dirty="0">
                <a:latin typeface="Arial"/>
                <a:cs typeface="Arial"/>
              </a:rPr>
              <a:t>written</a:t>
            </a:r>
            <a:r>
              <a:rPr sz="3200" spc="-390" dirty="0">
                <a:latin typeface="Arial"/>
                <a:cs typeface="Arial"/>
              </a:rPr>
              <a:t> </a:t>
            </a:r>
            <a:r>
              <a:rPr sz="3200" spc="-295" dirty="0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5" dirty="0">
                <a:latin typeface="Arial"/>
                <a:cs typeface="Arial"/>
              </a:rPr>
              <a:t>ID </a:t>
            </a:r>
            <a:r>
              <a:rPr sz="3200" spc="-275" dirty="0">
                <a:latin typeface="Arial"/>
                <a:cs typeface="Arial"/>
              </a:rPr>
              <a:t>= </a:t>
            </a:r>
            <a:r>
              <a:rPr sz="3200" spc="85" dirty="0">
                <a:latin typeface="Arial"/>
                <a:cs typeface="Arial"/>
              </a:rPr>
              <a:t>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390" dirty="0">
                <a:latin typeface="Arial"/>
                <a:cs typeface="Arial"/>
              </a:rPr>
              <a:t>(VGS,VDS,VSB)</a:t>
            </a:r>
            <a:endParaRPr sz="3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927735" algn="l"/>
              </a:tabLst>
            </a:pPr>
            <a:r>
              <a:rPr sz="3200" spc="-90" dirty="0">
                <a:latin typeface="Arial"/>
                <a:cs typeface="Arial"/>
              </a:rPr>
              <a:t>which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due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body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effect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term</a:t>
            </a:r>
            <a:r>
              <a:rPr sz="3200" spc="-165" dirty="0">
                <a:latin typeface="Arial"/>
                <a:cs typeface="Arial"/>
              </a:rPr>
              <a:t> is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non-  </a:t>
            </a:r>
            <a:r>
              <a:rPr sz="3200" spc="-75" dirty="0">
                <a:latin typeface="Arial"/>
                <a:cs typeface="Arial"/>
              </a:rPr>
              <a:t>linear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and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more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difficult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handle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in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manual  </a:t>
            </a:r>
            <a:r>
              <a:rPr sz="3200" spc="-120" dirty="0">
                <a:latin typeface="Arial"/>
                <a:cs typeface="Arial"/>
              </a:rPr>
              <a:t>calculations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3002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600" y="461589"/>
            <a:ext cx="3390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535" dirty="0">
                <a:solidFill>
                  <a:srgbClr val="000000"/>
                </a:solidFill>
                <a:latin typeface="Arial"/>
                <a:cs typeface="Arial"/>
              </a:rPr>
              <a:t>EX-NOR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2984"/>
            <a:ext cx="6181709" cy="4410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224</a:t>
            </a:r>
          </a:p>
        </p:txBody>
      </p:sp>
    </p:spTree>
    <p:extLst>
      <p:ext uri="{BB962C8B-B14F-4D97-AF65-F5344CB8AC3E}">
        <p14:creationId xmlns:p14="http://schemas.microsoft.com/office/powerpoint/2010/main" val="2483284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7096" y="461589"/>
            <a:ext cx="3832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20" dirty="0">
                <a:solidFill>
                  <a:srgbClr val="000000"/>
                </a:solidFill>
                <a:latin typeface="Arial"/>
                <a:cs typeface="Arial"/>
              </a:rPr>
              <a:t>PMOS-INVERTER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9247" y="1600200"/>
            <a:ext cx="6203576" cy="444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225</a:t>
            </a:r>
          </a:p>
        </p:txBody>
      </p:sp>
    </p:spTree>
    <p:extLst>
      <p:ext uri="{BB962C8B-B14F-4D97-AF65-F5344CB8AC3E}">
        <p14:creationId xmlns:p14="http://schemas.microsoft.com/office/powerpoint/2010/main" val="38249807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628" y="461589"/>
            <a:ext cx="2939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95" dirty="0">
                <a:solidFill>
                  <a:srgbClr val="000000"/>
                </a:solidFill>
                <a:latin typeface="Arial"/>
                <a:cs typeface="Arial"/>
              </a:rPr>
              <a:t>PMOS</a:t>
            </a:r>
            <a:r>
              <a:rPr sz="4400" b="0" spc="-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85" dirty="0">
                <a:solidFill>
                  <a:srgbClr val="000000"/>
                </a:solidFill>
                <a:latin typeface="Arial"/>
                <a:cs typeface="Arial"/>
              </a:rPr>
              <a:t>NAND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2263" y="1600200"/>
            <a:ext cx="5538422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226</a:t>
            </a:r>
          </a:p>
        </p:txBody>
      </p:sp>
    </p:spTree>
    <p:extLst>
      <p:ext uri="{BB962C8B-B14F-4D97-AF65-F5344CB8AC3E}">
        <p14:creationId xmlns:p14="http://schemas.microsoft.com/office/powerpoint/2010/main" val="37605378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9076" y="461589"/>
            <a:ext cx="2630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09" dirty="0">
                <a:solidFill>
                  <a:srgbClr val="000000"/>
                </a:solidFill>
                <a:latin typeface="Arial"/>
                <a:cs typeface="Arial"/>
              </a:rPr>
              <a:t>PMO</a:t>
            </a:r>
            <a:r>
              <a:rPr sz="4400" b="0" spc="-44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400" b="0" spc="-12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4400" b="0" spc="-545" dirty="0">
                <a:solidFill>
                  <a:srgbClr val="000000"/>
                </a:solidFill>
                <a:latin typeface="Arial"/>
                <a:cs typeface="Arial"/>
              </a:rPr>
              <a:t>NOR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1780" y="2182629"/>
            <a:ext cx="5773643" cy="3608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227</a:t>
            </a:r>
          </a:p>
        </p:txBody>
      </p:sp>
    </p:spTree>
    <p:extLst>
      <p:ext uri="{BB962C8B-B14F-4D97-AF65-F5344CB8AC3E}">
        <p14:creationId xmlns:p14="http://schemas.microsoft.com/office/powerpoint/2010/main" val="39750730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810" y="461589"/>
            <a:ext cx="61029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Sticks </a:t>
            </a:r>
            <a:r>
              <a:rPr sz="4400" b="0" spc="-225" dirty="0">
                <a:solidFill>
                  <a:srgbClr val="000000"/>
                </a:solidFill>
                <a:latin typeface="Arial"/>
                <a:cs typeface="Arial"/>
              </a:rPr>
              <a:t>design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20" dirty="0">
                <a:solidFill>
                  <a:srgbClr val="000000"/>
                </a:solidFill>
                <a:latin typeface="Arial"/>
                <a:cs typeface="Arial"/>
              </a:rPr>
              <a:t>NAND: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6" y="1607637"/>
            <a:ext cx="4001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Arial"/>
                <a:cs typeface="Arial"/>
              </a:rPr>
              <a:t>Start </a:t>
            </a:r>
            <a:r>
              <a:rPr sz="3200" spc="20" dirty="0">
                <a:latin typeface="Arial"/>
                <a:cs typeface="Arial"/>
              </a:rPr>
              <a:t>with </a:t>
            </a:r>
            <a:r>
              <a:rPr sz="3200" spc="-280" dirty="0">
                <a:latin typeface="Arial"/>
                <a:cs typeface="Arial"/>
              </a:rPr>
              <a:t>NAND</a:t>
            </a:r>
            <a:r>
              <a:rPr sz="3200" spc="-48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gate: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1556" y="2588105"/>
            <a:ext cx="3579442" cy="371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228</a:t>
            </a:r>
          </a:p>
        </p:txBody>
      </p:sp>
    </p:spTree>
    <p:extLst>
      <p:ext uri="{BB962C8B-B14F-4D97-AF65-F5344CB8AC3E}">
        <p14:creationId xmlns:p14="http://schemas.microsoft.com/office/powerpoint/2010/main" val="901184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7200" y="461589"/>
            <a:ext cx="27774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80" dirty="0">
                <a:solidFill>
                  <a:srgbClr val="000000"/>
                </a:solidFill>
                <a:latin typeface="Arial"/>
                <a:cs typeface="Arial"/>
              </a:rPr>
              <a:t>NAND</a:t>
            </a:r>
            <a:r>
              <a:rPr sz="4400" b="0" spc="-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20" dirty="0">
                <a:solidFill>
                  <a:srgbClr val="000000"/>
                </a:solidFill>
                <a:latin typeface="Arial"/>
                <a:cs typeface="Arial"/>
              </a:rPr>
              <a:t>sticks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2057400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389" y="0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07200" y="27432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599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0" y="2743200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399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4200" y="49530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89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4000" y="49530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399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9800" y="4953000"/>
            <a:ext cx="1803400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3399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1800" y="2514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50800">
            <a:solidFill>
              <a:srgbClr val="FAF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0" y="4584703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800095"/>
                </a:lnTo>
              </a:path>
            </a:pathLst>
          </a:custGeom>
          <a:ln w="50800">
            <a:solidFill>
              <a:srgbClr val="5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8800" y="54356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599"/>
                </a:lnTo>
              </a:path>
            </a:pathLst>
          </a:custGeom>
          <a:ln w="50800">
            <a:solidFill>
              <a:srgbClr val="5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59400" y="3124200"/>
            <a:ext cx="1270000" cy="0"/>
          </a:xfrm>
          <a:custGeom>
            <a:avLst/>
            <a:gdLst/>
            <a:ahLst/>
            <a:cxnLst/>
            <a:rect l="l" t="t" r="r" b="b"/>
            <a:pathLst>
              <a:path w="1270000">
                <a:moveTo>
                  <a:pt x="0" y="0"/>
                </a:moveTo>
                <a:lnTo>
                  <a:pt x="1270000" y="0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8200" y="31242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3156" y="3162300"/>
            <a:ext cx="0" cy="1193800"/>
          </a:xfrm>
          <a:custGeom>
            <a:avLst/>
            <a:gdLst/>
            <a:ahLst/>
            <a:cxnLst/>
            <a:rect l="l" t="t" r="r" b="b"/>
            <a:pathLst>
              <a:path h="1193800">
                <a:moveTo>
                  <a:pt x="0" y="0"/>
                </a:moveTo>
                <a:lnTo>
                  <a:pt x="0" y="1193803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8545" y="3746510"/>
            <a:ext cx="1245235" cy="0"/>
          </a:xfrm>
          <a:custGeom>
            <a:avLst/>
            <a:gdLst/>
            <a:ahLst/>
            <a:cxnLst/>
            <a:rect l="l" t="t" r="r" b="b"/>
            <a:pathLst>
              <a:path w="1245234">
                <a:moveTo>
                  <a:pt x="0" y="0"/>
                </a:moveTo>
                <a:lnTo>
                  <a:pt x="1244620" y="0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68733" y="1850258"/>
            <a:ext cx="9232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VDD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92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64200" y="6096000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>
                <a:moveTo>
                  <a:pt x="0" y="0"/>
                </a:moveTo>
                <a:lnTo>
                  <a:pt x="2438389" y="0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200" y="6096000"/>
            <a:ext cx="3632200" cy="0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199" y="0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81800" y="2057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508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388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95"/>
                </a:lnTo>
              </a:path>
            </a:pathLst>
          </a:custGeom>
          <a:ln w="508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41799" y="3527295"/>
            <a:ext cx="415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out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29400" y="228599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29400" y="297179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6956" y="435610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6400" y="5791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97400" y="27432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599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1000" y="27432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599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2514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50800">
            <a:solidFill>
              <a:srgbClr val="FAF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2057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508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19600" y="228599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19600" y="297179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91000" y="5410200"/>
            <a:ext cx="2082800" cy="0"/>
          </a:xfrm>
          <a:custGeom>
            <a:avLst/>
            <a:gdLst/>
            <a:ahLst/>
            <a:cxnLst/>
            <a:rect l="l" t="t" r="r" b="b"/>
            <a:pathLst>
              <a:path w="2082800">
                <a:moveTo>
                  <a:pt x="0" y="0"/>
                </a:moveTo>
                <a:lnTo>
                  <a:pt x="2082789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54123" y="4670245"/>
            <a:ext cx="120713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VSS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09800" y="2743200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2400" y="259079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38600" y="2743200"/>
            <a:ext cx="0" cy="2590800"/>
          </a:xfrm>
          <a:custGeom>
            <a:avLst/>
            <a:gdLst/>
            <a:ahLst/>
            <a:cxnLst/>
            <a:rect l="l" t="t" r="r" b="b"/>
            <a:pathLst>
              <a:path h="2590800">
                <a:moveTo>
                  <a:pt x="0" y="0"/>
                </a:moveTo>
                <a:lnTo>
                  <a:pt x="0" y="2590799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2400" y="5334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4000" y="2743200"/>
            <a:ext cx="0" cy="2209800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799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229</a:t>
            </a:r>
          </a:p>
        </p:txBody>
      </p:sp>
    </p:spTree>
    <p:extLst>
      <p:ext uri="{BB962C8B-B14F-4D97-AF65-F5344CB8AC3E}">
        <p14:creationId xmlns:p14="http://schemas.microsoft.com/office/powerpoint/2010/main" val="23154056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60801"/>
            <a:ext cx="3128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329832"/>
                </a:solidFill>
                <a:latin typeface="Times New Roman"/>
                <a:cs typeface="Times New Roman"/>
              </a:rPr>
              <a:t>Stick Diagram -</a:t>
            </a:r>
            <a:r>
              <a:rPr sz="2400" b="0" spc="-110" dirty="0">
                <a:solidFill>
                  <a:srgbClr val="329832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329832"/>
                </a:solidFill>
                <a:latin typeface="Times New Roman"/>
                <a:cs typeface="Times New Roman"/>
              </a:rPr>
              <a:t>Example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5787" y="2048660"/>
            <a:ext cx="3173128" cy="3651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600" y="1524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1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10668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0" y="0"/>
                </a:moveTo>
                <a:lnTo>
                  <a:pt x="58238" y="6731"/>
                </a:lnTo>
                <a:lnTo>
                  <a:pt x="116290" y="13509"/>
                </a:lnTo>
                <a:lnTo>
                  <a:pt x="173971" y="20379"/>
                </a:lnTo>
                <a:lnTo>
                  <a:pt x="231094" y="27390"/>
                </a:lnTo>
                <a:lnTo>
                  <a:pt x="287472" y="34587"/>
                </a:lnTo>
                <a:lnTo>
                  <a:pt x="342921" y="42016"/>
                </a:lnTo>
                <a:lnTo>
                  <a:pt x="397253" y="49724"/>
                </a:lnTo>
                <a:lnTo>
                  <a:pt x="450282" y="57758"/>
                </a:lnTo>
                <a:lnTo>
                  <a:pt x="501822" y="66165"/>
                </a:lnTo>
                <a:lnTo>
                  <a:pt x="551687" y="74990"/>
                </a:lnTo>
                <a:lnTo>
                  <a:pt x="599691" y="84280"/>
                </a:lnTo>
                <a:lnTo>
                  <a:pt x="645647" y="94082"/>
                </a:lnTo>
                <a:lnTo>
                  <a:pt x="689370" y="104443"/>
                </a:lnTo>
                <a:lnTo>
                  <a:pt x="730672" y="115408"/>
                </a:lnTo>
                <a:lnTo>
                  <a:pt x="769369" y="127025"/>
                </a:lnTo>
                <a:lnTo>
                  <a:pt x="838199" y="152399"/>
                </a:lnTo>
                <a:lnTo>
                  <a:pt x="891610" y="181249"/>
                </a:lnTo>
                <a:lnTo>
                  <a:pt x="934360" y="215742"/>
                </a:lnTo>
                <a:lnTo>
                  <a:pt x="968017" y="253997"/>
                </a:lnTo>
                <a:lnTo>
                  <a:pt x="994149" y="294134"/>
                </a:lnTo>
                <a:lnTo>
                  <a:pt x="1014324" y="334272"/>
                </a:lnTo>
                <a:lnTo>
                  <a:pt x="1030108" y="372528"/>
                </a:lnTo>
                <a:lnTo>
                  <a:pt x="1043071" y="407023"/>
                </a:lnTo>
                <a:lnTo>
                  <a:pt x="1054779" y="435873"/>
                </a:lnTo>
                <a:lnTo>
                  <a:pt x="1066799" y="4571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15240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0" y="457199"/>
                </a:moveTo>
                <a:lnTo>
                  <a:pt x="58238" y="450468"/>
                </a:lnTo>
                <a:lnTo>
                  <a:pt x="116290" y="443690"/>
                </a:lnTo>
                <a:lnTo>
                  <a:pt x="173971" y="436820"/>
                </a:lnTo>
                <a:lnTo>
                  <a:pt x="231094" y="429809"/>
                </a:lnTo>
                <a:lnTo>
                  <a:pt x="287472" y="422612"/>
                </a:lnTo>
                <a:lnTo>
                  <a:pt x="342921" y="415183"/>
                </a:lnTo>
                <a:lnTo>
                  <a:pt x="397253" y="407475"/>
                </a:lnTo>
                <a:lnTo>
                  <a:pt x="450282" y="399441"/>
                </a:lnTo>
                <a:lnTo>
                  <a:pt x="501822" y="391034"/>
                </a:lnTo>
                <a:lnTo>
                  <a:pt x="551687" y="382209"/>
                </a:lnTo>
                <a:lnTo>
                  <a:pt x="599691" y="372919"/>
                </a:lnTo>
                <a:lnTo>
                  <a:pt x="645647" y="363117"/>
                </a:lnTo>
                <a:lnTo>
                  <a:pt x="689370" y="352756"/>
                </a:lnTo>
                <a:lnTo>
                  <a:pt x="730672" y="341791"/>
                </a:lnTo>
                <a:lnTo>
                  <a:pt x="769369" y="330174"/>
                </a:lnTo>
                <a:lnTo>
                  <a:pt x="838199" y="304799"/>
                </a:lnTo>
                <a:lnTo>
                  <a:pt x="891610" y="275950"/>
                </a:lnTo>
                <a:lnTo>
                  <a:pt x="934360" y="241457"/>
                </a:lnTo>
                <a:lnTo>
                  <a:pt x="968017" y="203202"/>
                </a:lnTo>
                <a:lnTo>
                  <a:pt x="994149" y="163065"/>
                </a:lnTo>
                <a:lnTo>
                  <a:pt x="1014324" y="122927"/>
                </a:lnTo>
                <a:lnTo>
                  <a:pt x="1030108" y="84671"/>
                </a:lnTo>
                <a:lnTo>
                  <a:pt x="1043071" y="50176"/>
                </a:lnTo>
                <a:lnTo>
                  <a:pt x="1054779" y="21326"/>
                </a:lnTo>
                <a:lnTo>
                  <a:pt x="10667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106680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3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00875" y="1438275"/>
            <a:ext cx="171449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12192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1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1752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1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42816" y="1246373"/>
            <a:ext cx="3898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OUT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1233" y="1549649"/>
            <a:ext cx="1778635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150"/>
              </a:spcBef>
            </a:pPr>
            <a:r>
              <a:rPr sz="2400" spc="-5" dirty="0">
                <a:solidFill>
                  <a:srgbClr val="003265"/>
                </a:solidFill>
                <a:latin typeface="Times New Roman"/>
                <a:cs typeface="Times New Roman"/>
              </a:rPr>
              <a:t>NOR</a:t>
            </a:r>
            <a:r>
              <a:rPr sz="2400" spc="-70" dirty="0">
                <a:solidFill>
                  <a:srgbClr val="00326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3265"/>
                </a:solidFill>
                <a:latin typeface="Times New Roman"/>
                <a:cs typeface="Times New Roman"/>
              </a:rPr>
              <a:t>Gate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1233" y="101624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23103" y="3200400"/>
            <a:ext cx="3154679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230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5912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119" y="1453318"/>
            <a:ext cx="2428239" cy="3922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9000" y="19812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1981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981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548640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799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54864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7400" y="26670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761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6600" y="213359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761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86600" y="24003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761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7400" y="213359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761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7400" y="24003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761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200" y="2667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761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2933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761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00" y="190499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228600"/>
                </a:lnTo>
                <a:lnTo>
                  <a:pt x="304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5000" y="1905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599"/>
                </a:moveTo>
                <a:lnTo>
                  <a:pt x="304799" y="228599"/>
                </a:lnTo>
                <a:lnTo>
                  <a:pt x="3047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4200" y="190499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228600"/>
                </a:lnTo>
                <a:lnTo>
                  <a:pt x="304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34200" y="1905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599"/>
                </a:moveTo>
                <a:lnTo>
                  <a:pt x="304799" y="228599"/>
                </a:lnTo>
                <a:lnTo>
                  <a:pt x="3047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34300" y="327660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299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00" y="3276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5600" y="327660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00700" y="49530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899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8200" y="49530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81800" y="2362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96200" y="2362200"/>
            <a:ext cx="0" cy="2590800"/>
          </a:xfrm>
          <a:custGeom>
            <a:avLst/>
            <a:gdLst/>
            <a:ahLst/>
            <a:cxnLst/>
            <a:rect l="l" t="t" r="r" b="b"/>
            <a:pathLst>
              <a:path h="2590800">
                <a:moveTo>
                  <a:pt x="0" y="2590799"/>
                </a:moveTo>
                <a:lnTo>
                  <a:pt x="0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24700" y="495300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29400" y="49530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4600" y="4800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4600" y="4800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799" y="304799"/>
                </a:lnTo>
                <a:lnTo>
                  <a:pt x="3047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7800" y="2362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57800" y="236220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399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35052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0700" y="40386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99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7800" y="40386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8200" y="3429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05400" y="32766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228600"/>
                </a:lnTo>
                <a:lnTo>
                  <a:pt x="304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05400" y="32766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599"/>
                </a:moveTo>
                <a:lnTo>
                  <a:pt x="304799" y="228599"/>
                </a:lnTo>
                <a:lnTo>
                  <a:pt x="3047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00700" y="43434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48200" y="43434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761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24700" y="43434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3200" y="434340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299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48400" y="419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8400" y="419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799" y="304799"/>
                </a:lnTo>
                <a:lnTo>
                  <a:pt x="3047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15200" y="28956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1447799"/>
                </a:moveTo>
                <a:lnTo>
                  <a:pt x="0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00800" y="28956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688340" y="708401"/>
            <a:ext cx="3128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329832"/>
                </a:solidFill>
                <a:latin typeface="Times New Roman"/>
                <a:cs typeface="Times New Roman"/>
              </a:rPr>
              <a:t>Stick Diagram -</a:t>
            </a:r>
            <a:r>
              <a:rPr sz="2400" b="0" spc="-110" dirty="0">
                <a:solidFill>
                  <a:srgbClr val="329832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329832"/>
                </a:solidFill>
                <a:latin typeface="Times New Roman"/>
                <a:cs typeface="Times New Roman"/>
              </a:rPr>
              <a:t>Example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53200" y="342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1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00800" y="320039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228600"/>
                </a:lnTo>
                <a:lnTo>
                  <a:pt x="304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00800" y="32004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599"/>
                </a:moveTo>
                <a:lnTo>
                  <a:pt x="304799" y="228599"/>
                </a:lnTo>
                <a:lnTo>
                  <a:pt x="3047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86600" y="4724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761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05600" y="3733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99" y="0"/>
                </a:lnTo>
              </a:path>
            </a:pathLst>
          </a:custGeom>
          <a:ln w="76199">
            <a:solidFill>
              <a:srgbClr val="32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62600" y="37338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76199">
            <a:solidFill>
              <a:srgbClr val="32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86600" y="37338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76199">
            <a:solidFill>
              <a:srgbClr val="32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62600" y="373380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76199">
            <a:solidFill>
              <a:srgbClr val="32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34200" y="44958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228600"/>
                </a:lnTo>
                <a:lnTo>
                  <a:pt x="304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34200" y="44958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599"/>
                </a:moveTo>
                <a:lnTo>
                  <a:pt x="304799" y="228599"/>
                </a:lnTo>
                <a:lnTo>
                  <a:pt x="3047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10200" y="5334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228600"/>
                </a:lnTo>
                <a:lnTo>
                  <a:pt x="304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10200" y="5334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599"/>
                </a:moveTo>
                <a:lnTo>
                  <a:pt x="304799" y="228599"/>
                </a:lnTo>
                <a:lnTo>
                  <a:pt x="3047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00800" y="35814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228600"/>
                </a:lnTo>
                <a:lnTo>
                  <a:pt x="304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00800" y="35814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599"/>
                </a:moveTo>
                <a:lnTo>
                  <a:pt x="304799" y="228599"/>
                </a:lnTo>
                <a:lnTo>
                  <a:pt x="3047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623816" y="1703573"/>
            <a:ext cx="528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Po</a:t>
            </a:r>
            <a:r>
              <a:rPr sz="1400" spc="-1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231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7623816" y="5514542"/>
            <a:ext cx="620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Ground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23032" y="4218819"/>
            <a:ext cx="1606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928870" y="3304419"/>
            <a:ext cx="313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Out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23032" y="3304418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80476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8660" y="461589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4400" b="0" spc="-100" dirty="0">
                <a:solidFill>
                  <a:srgbClr val="000000"/>
                </a:solidFill>
                <a:latin typeface="Arial"/>
                <a:cs typeface="Arial"/>
              </a:rPr>
              <a:t>I/P </a:t>
            </a:r>
            <a:r>
              <a:rPr sz="4400" b="0" spc="-650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4400" b="0" spc="-4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685" dirty="0">
                <a:solidFill>
                  <a:srgbClr val="000000"/>
                </a:solidFill>
                <a:latin typeface="Arial"/>
                <a:cs typeface="Arial"/>
              </a:rPr>
              <a:t>GATE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7791" y="2575923"/>
            <a:ext cx="1211893" cy="29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232</a:t>
            </a:r>
          </a:p>
        </p:txBody>
      </p:sp>
    </p:spTree>
    <p:extLst>
      <p:ext uri="{BB962C8B-B14F-4D97-AF65-F5344CB8AC3E}">
        <p14:creationId xmlns:p14="http://schemas.microsoft.com/office/powerpoint/2010/main" val="31253875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148" y="461589"/>
            <a:ext cx="2239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4400" b="0" spc="-100" dirty="0">
                <a:solidFill>
                  <a:srgbClr val="000000"/>
                </a:solidFill>
                <a:latin typeface="Arial"/>
                <a:cs typeface="Arial"/>
              </a:rPr>
              <a:t>I/P</a:t>
            </a: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9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7791" y="2343393"/>
            <a:ext cx="1211893" cy="291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233</a:t>
            </a:r>
          </a:p>
        </p:txBody>
      </p:sp>
    </p:spTree>
    <p:extLst>
      <p:ext uri="{BB962C8B-B14F-4D97-AF65-F5344CB8AC3E}">
        <p14:creationId xmlns:p14="http://schemas.microsoft.com/office/powerpoint/2010/main" val="244051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129" y="33903"/>
            <a:ext cx="67964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14045">
              <a:lnSpc>
                <a:spcPct val="100000"/>
              </a:lnSpc>
              <a:spcBef>
                <a:spcPts val="95"/>
              </a:spcBef>
            </a:pPr>
            <a:r>
              <a:rPr sz="4000" b="0" spc="-509" dirty="0">
                <a:solidFill>
                  <a:srgbClr val="000000"/>
                </a:solidFill>
                <a:latin typeface="Arial"/>
                <a:cs typeface="Arial"/>
              </a:rPr>
              <a:t>MOSFET </a:t>
            </a: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I-V </a:t>
            </a:r>
            <a:r>
              <a:rPr sz="4000" b="0" spc="-190" dirty="0">
                <a:solidFill>
                  <a:srgbClr val="000000"/>
                </a:solidFill>
                <a:latin typeface="Arial"/>
                <a:cs typeface="Arial"/>
              </a:rPr>
              <a:t>Characteristics  </a:t>
            </a:r>
            <a:r>
              <a:rPr sz="4000" b="0" spc="-245" dirty="0">
                <a:solidFill>
                  <a:srgbClr val="000000"/>
                </a:solidFill>
                <a:latin typeface="Arial"/>
                <a:cs typeface="Arial"/>
              </a:rPr>
              <a:t>Summary </a:t>
            </a:r>
            <a:r>
              <a:rPr sz="4000" b="0" spc="-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4000" b="0" spc="-130" dirty="0">
                <a:solidFill>
                  <a:srgbClr val="000000"/>
                </a:solidFill>
                <a:latin typeface="Arial"/>
                <a:cs typeface="Arial"/>
              </a:rPr>
              <a:t>Analytical</a:t>
            </a:r>
            <a:r>
              <a:rPr sz="4000" b="0" spc="-4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204" dirty="0">
                <a:solidFill>
                  <a:srgbClr val="000000"/>
                </a:solidFill>
                <a:latin typeface="Arial"/>
                <a:cs typeface="Arial"/>
              </a:rPr>
              <a:t>Equations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762" y="1257033"/>
            <a:ext cx="79603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110" dirty="0">
                <a:latin typeface="Arial"/>
                <a:cs typeface="Arial"/>
              </a:rPr>
              <a:t>voltage </a:t>
            </a:r>
            <a:r>
              <a:rPr sz="2800" spc="-80" dirty="0">
                <a:latin typeface="Arial"/>
                <a:cs typeface="Arial"/>
              </a:rPr>
              <a:t>directions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95" dirty="0">
                <a:latin typeface="Arial"/>
                <a:cs typeface="Arial"/>
              </a:rPr>
              <a:t>relationships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three  </a:t>
            </a:r>
            <a:r>
              <a:rPr sz="2800" spc="-150" dirty="0">
                <a:latin typeface="Arial"/>
                <a:cs typeface="Arial"/>
              </a:rPr>
              <a:t>modes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40" dirty="0">
                <a:latin typeface="Arial"/>
                <a:cs typeface="Arial"/>
              </a:rPr>
              <a:t>pMOS </a:t>
            </a:r>
            <a:r>
              <a:rPr sz="2800" spc="-130" dirty="0">
                <a:latin typeface="Arial"/>
                <a:cs typeface="Arial"/>
              </a:rPr>
              <a:t>are </a:t>
            </a:r>
            <a:r>
              <a:rPr sz="2800" spc="-45" dirty="0">
                <a:latin typeface="Arial"/>
                <a:cs typeface="Arial"/>
              </a:rPr>
              <a:t>in </a:t>
            </a:r>
            <a:r>
              <a:rPr sz="2800" spc="-90" dirty="0">
                <a:latin typeface="Arial"/>
                <a:cs typeface="Arial"/>
              </a:rPr>
              <a:t>contrast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00" dirty="0">
                <a:latin typeface="Arial"/>
                <a:cs typeface="Arial"/>
              </a:rPr>
              <a:t>those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nMOS.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4981" y="2944368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41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679" y="2952232"/>
            <a:ext cx="0" cy="278130"/>
          </a:xfrm>
          <a:custGeom>
            <a:avLst/>
            <a:gdLst/>
            <a:ahLst/>
            <a:cxnLst/>
            <a:rect l="l" t="t" r="r" b="b"/>
            <a:pathLst>
              <a:path h="278130">
                <a:moveTo>
                  <a:pt x="0" y="0"/>
                </a:moveTo>
                <a:lnTo>
                  <a:pt x="0" y="2778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4981" y="294436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4981" y="322377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5481" y="2666482"/>
            <a:ext cx="0" cy="278130"/>
          </a:xfrm>
          <a:custGeom>
            <a:avLst/>
            <a:gdLst/>
            <a:ahLst/>
            <a:cxnLst/>
            <a:rect l="l" t="t" r="r" b="b"/>
            <a:pathLst>
              <a:path h="278130">
                <a:moveTo>
                  <a:pt x="0" y="0"/>
                </a:moveTo>
                <a:lnTo>
                  <a:pt x="0" y="2778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5481" y="3223778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7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4863" y="3028706"/>
            <a:ext cx="378460" cy="111125"/>
          </a:xfrm>
          <a:custGeom>
            <a:avLst/>
            <a:gdLst/>
            <a:ahLst/>
            <a:cxnLst/>
            <a:rect l="l" t="t" r="r" b="b"/>
            <a:pathLst>
              <a:path w="378460" h="111125">
                <a:moveTo>
                  <a:pt x="94869" y="0"/>
                </a:moveTo>
                <a:lnTo>
                  <a:pt x="0" y="55351"/>
                </a:lnTo>
                <a:lnTo>
                  <a:pt x="90297" y="108051"/>
                </a:lnTo>
                <a:lnTo>
                  <a:pt x="94869" y="110611"/>
                </a:lnTo>
                <a:lnTo>
                  <a:pt x="100702" y="109087"/>
                </a:lnTo>
                <a:lnTo>
                  <a:pt x="103369" y="104637"/>
                </a:lnTo>
                <a:lnTo>
                  <a:pt x="106036" y="100065"/>
                </a:lnTo>
                <a:lnTo>
                  <a:pt x="104512" y="94213"/>
                </a:lnTo>
                <a:lnTo>
                  <a:pt x="54241" y="64891"/>
                </a:lnTo>
                <a:lnTo>
                  <a:pt x="18918" y="64891"/>
                </a:lnTo>
                <a:lnTo>
                  <a:pt x="18918" y="45841"/>
                </a:lnTo>
                <a:lnTo>
                  <a:pt x="54210" y="45841"/>
                </a:lnTo>
                <a:lnTo>
                  <a:pt x="104512" y="16489"/>
                </a:lnTo>
                <a:lnTo>
                  <a:pt x="106036" y="10668"/>
                </a:lnTo>
                <a:lnTo>
                  <a:pt x="100702" y="1524"/>
                </a:lnTo>
                <a:lnTo>
                  <a:pt x="94869" y="0"/>
                </a:lnTo>
                <a:close/>
              </a:path>
              <a:path w="378460" h="111125">
                <a:moveTo>
                  <a:pt x="54210" y="45841"/>
                </a:moveTo>
                <a:lnTo>
                  <a:pt x="18918" y="45841"/>
                </a:lnTo>
                <a:lnTo>
                  <a:pt x="18918" y="64891"/>
                </a:lnTo>
                <a:lnTo>
                  <a:pt x="54241" y="64891"/>
                </a:lnTo>
                <a:lnTo>
                  <a:pt x="52048" y="63611"/>
                </a:lnTo>
                <a:lnTo>
                  <a:pt x="23740" y="63611"/>
                </a:lnTo>
                <a:lnTo>
                  <a:pt x="23740" y="47091"/>
                </a:lnTo>
                <a:lnTo>
                  <a:pt x="52067" y="47091"/>
                </a:lnTo>
                <a:lnTo>
                  <a:pt x="54210" y="45841"/>
                </a:lnTo>
                <a:close/>
              </a:path>
              <a:path w="378460" h="111125">
                <a:moveTo>
                  <a:pt x="377952" y="45841"/>
                </a:moveTo>
                <a:lnTo>
                  <a:pt x="54210" y="45841"/>
                </a:lnTo>
                <a:lnTo>
                  <a:pt x="37899" y="55354"/>
                </a:lnTo>
                <a:lnTo>
                  <a:pt x="54241" y="64891"/>
                </a:lnTo>
                <a:lnTo>
                  <a:pt x="377952" y="64891"/>
                </a:lnTo>
                <a:lnTo>
                  <a:pt x="377952" y="45841"/>
                </a:lnTo>
                <a:close/>
              </a:path>
              <a:path w="378460" h="111125">
                <a:moveTo>
                  <a:pt x="23740" y="47091"/>
                </a:moveTo>
                <a:lnTo>
                  <a:pt x="23740" y="63611"/>
                </a:lnTo>
                <a:lnTo>
                  <a:pt x="37899" y="55354"/>
                </a:lnTo>
                <a:lnTo>
                  <a:pt x="23740" y="47091"/>
                </a:lnTo>
                <a:close/>
              </a:path>
              <a:path w="378460" h="111125">
                <a:moveTo>
                  <a:pt x="37899" y="55354"/>
                </a:moveTo>
                <a:lnTo>
                  <a:pt x="23740" y="63611"/>
                </a:lnTo>
                <a:lnTo>
                  <a:pt x="52048" y="63611"/>
                </a:lnTo>
                <a:lnTo>
                  <a:pt x="37899" y="55354"/>
                </a:lnTo>
                <a:close/>
              </a:path>
              <a:path w="378460" h="111125">
                <a:moveTo>
                  <a:pt x="52067" y="47091"/>
                </a:moveTo>
                <a:lnTo>
                  <a:pt x="23740" y="47091"/>
                </a:lnTo>
                <a:lnTo>
                  <a:pt x="37904" y="55351"/>
                </a:lnTo>
                <a:lnTo>
                  <a:pt x="52067" y="47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846" y="3084057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377833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8175" y="2960570"/>
            <a:ext cx="1447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2429" y="242722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8211" y="2940177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2429" y="3494271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1458" y="3102987"/>
            <a:ext cx="649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800" baseline="6944" dirty="0">
                <a:latin typeface="Arial"/>
                <a:cs typeface="Arial"/>
              </a:rPr>
              <a:t>V</a:t>
            </a:r>
            <a:r>
              <a:rPr sz="800" dirty="0">
                <a:latin typeface="Arial"/>
                <a:cs typeface="Arial"/>
              </a:rPr>
              <a:t>SB	</a:t>
            </a:r>
            <a:r>
              <a:rPr sz="1800" baseline="6944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DS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0155" y="3255388"/>
            <a:ext cx="274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6944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GS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40764" y="3231641"/>
            <a:ext cx="111125" cy="280035"/>
          </a:xfrm>
          <a:custGeom>
            <a:avLst/>
            <a:gdLst/>
            <a:ahLst/>
            <a:cxnLst/>
            <a:rect l="l" t="t" r="r" b="b"/>
            <a:pathLst>
              <a:path w="111125" h="280035">
                <a:moveTo>
                  <a:pt x="10668" y="173492"/>
                </a:moveTo>
                <a:lnTo>
                  <a:pt x="1524" y="178826"/>
                </a:lnTo>
                <a:lnTo>
                  <a:pt x="0" y="184647"/>
                </a:lnTo>
                <a:lnTo>
                  <a:pt x="55376" y="279532"/>
                </a:lnTo>
                <a:lnTo>
                  <a:pt x="66420" y="260604"/>
                </a:lnTo>
                <a:lnTo>
                  <a:pt x="45851" y="260604"/>
                </a:lnTo>
                <a:lnTo>
                  <a:pt x="45843" y="225299"/>
                </a:lnTo>
                <a:lnTo>
                  <a:pt x="16514" y="175016"/>
                </a:lnTo>
                <a:lnTo>
                  <a:pt x="10668" y="173492"/>
                </a:lnTo>
                <a:close/>
              </a:path>
              <a:path w="111125" h="280035">
                <a:moveTo>
                  <a:pt x="45851" y="225312"/>
                </a:moveTo>
                <a:lnTo>
                  <a:pt x="45851" y="260604"/>
                </a:lnTo>
                <a:lnTo>
                  <a:pt x="64901" y="260604"/>
                </a:lnTo>
                <a:lnTo>
                  <a:pt x="64901" y="255788"/>
                </a:lnTo>
                <a:lnTo>
                  <a:pt x="47112" y="255788"/>
                </a:lnTo>
                <a:lnTo>
                  <a:pt x="55371" y="241633"/>
                </a:lnTo>
                <a:lnTo>
                  <a:pt x="45851" y="225312"/>
                </a:lnTo>
                <a:close/>
              </a:path>
              <a:path w="111125" h="280035">
                <a:moveTo>
                  <a:pt x="100071" y="173492"/>
                </a:moveTo>
                <a:lnTo>
                  <a:pt x="94238" y="175016"/>
                </a:lnTo>
                <a:lnTo>
                  <a:pt x="64901" y="225299"/>
                </a:lnTo>
                <a:lnTo>
                  <a:pt x="64901" y="260604"/>
                </a:lnTo>
                <a:lnTo>
                  <a:pt x="66420" y="260604"/>
                </a:lnTo>
                <a:lnTo>
                  <a:pt x="108072" y="189219"/>
                </a:lnTo>
                <a:lnTo>
                  <a:pt x="110621" y="184647"/>
                </a:lnTo>
                <a:lnTo>
                  <a:pt x="109097" y="178826"/>
                </a:lnTo>
                <a:lnTo>
                  <a:pt x="104643" y="176143"/>
                </a:lnTo>
                <a:lnTo>
                  <a:pt x="100071" y="173492"/>
                </a:lnTo>
                <a:close/>
              </a:path>
              <a:path w="111125" h="280035">
                <a:moveTo>
                  <a:pt x="55371" y="241633"/>
                </a:moveTo>
                <a:lnTo>
                  <a:pt x="47112" y="255788"/>
                </a:lnTo>
                <a:lnTo>
                  <a:pt x="63627" y="255788"/>
                </a:lnTo>
                <a:lnTo>
                  <a:pt x="55371" y="241633"/>
                </a:lnTo>
                <a:close/>
              </a:path>
              <a:path w="111125" h="280035">
                <a:moveTo>
                  <a:pt x="64901" y="225299"/>
                </a:moveTo>
                <a:lnTo>
                  <a:pt x="55371" y="241633"/>
                </a:lnTo>
                <a:lnTo>
                  <a:pt x="63627" y="255788"/>
                </a:lnTo>
                <a:lnTo>
                  <a:pt x="64901" y="255788"/>
                </a:lnTo>
                <a:lnTo>
                  <a:pt x="64901" y="225299"/>
                </a:lnTo>
                <a:close/>
              </a:path>
              <a:path w="111125" h="280035">
                <a:moveTo>
                  <a:pt x="64901" y="0"/>
                </a:moveTo>
                <a:lnTo>
                  <a:pt x="45851" y="0"/>
                </a:lnTo>
                <a:lnTo>
                  <a:pt x="45851" y="225312"/>
                </a:lnTo>
                <a:lnTo>
                  <a:pt x="55371" y="241633"/>
                </a:lnTo>
                <a:lnTo>
                  <a:pt x="64893" y="225312"/>
                </a:lnTo>
                <a:lnTo>
                  <a:pt x="6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75258" y="3235575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</a:t>
            </a:r>
            <a:r>
              <a:rPr sz="1200" baseline="-10416" dirty="0">
                <a:latin typeface="Arial"/>
                <a:cs typeface="Arial"/>
              </a:rPr>
              <a:t>D</a:t>
            </a:r>
            <a:endParaRPr sz="1200" baseline="-10416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19809" y="2668127"/>
            <a:ext cx="616585" cy="959485"/>
          </a:xfrm>
          <a:custGeom>
            <a:avLst/>
            <a:gdLst/>
            <a:ahLst/>
            <a:cxnLst/>
            <a:rect l="l" t="t" r="r" b="b"/>
            <a:pathLst>
              <a:path w="616585" h="959485">
                <a:moveTo>
                  <a:pt x="167771" y="856762"/>
                </a:moveTo>
                <a:lnTo>
                  <a:pt x="86237" y="919246"/>
                </a:lnTo>
                <a:lnTo>
                  <a:pt x="177414" y="957986"/>
                </a:lnTo>
                <a:lnTo>
                  <a:pt x="180725" y="959358"/>
                </a:lnTo>
                <a:lnTo>
                  <a:pt x="184404" y="957834"/>
                </a:lnTo>
                <a:lnTo>
                  <a:pt x="185796" y="954664"/>
                </a:lnTo>
                <a:lnTo>
                  <a:pt x="187202" y="951372"/>
                </a:lnTo>
                <a:lnTo>
                  <a:pt x="185678" y="947684"/>
                </a:lnTo>
                <a:lnTo>
                  <a:pt x="129870" y="923940"/>
                </a:lnTo>
                <a:lnTo>
                  <a:pt x="99572" y="923940"/>
                </a:lnTo>
                <a:lnTo>
                  <a:pt x="97917" y="911230"/>
                </a:lnTo>
                <a:lnTo>
                  <a:pt x="113157" y="909340"/>
                </a:lnTo>
                <a:lnTo>
                  <a:pt x="121794" y="907970"/>
                </a:lnTo>
                <a:lnTo>
                  <a:pt x="175391" y="866912"/>
                </a:lnTo>
                <a:lnTo>
                  <a:pt x="176022" y="862858"/>
                </a:lnTo>
                <a:lnTo>
                  <a:pt x="171699" y="857250"/>
                </a:lnTo>
                <a:lnTo>
                  <a:pt x="167771" y="856762"/>
                </a:lnTo>
                <a:close/>
              </a:path>
              <a:path w="616585" h="959485">
                <a:moveTo>
                  <a:pt x="121794" y="907970"/>
                </a:moveTo>
                <a:lnTo>
                  <a:pt x="113157" y="909340"/>
                </a:lnTo>
                <a:lnTo>
                  <a:pt x="97917" y="911230"/>
                </a:lnTo>
                <a:lnTo>
                  <a:pt x="99572" y="923940"/>
                </a:lnTo>
                <a:lnTo>
                  <a:pt x="109364" y="922660"/>
                </a:lnTo>
                <a:lnTo>
                  <a:pt x="102620" y="922660"/>
                </a:lnTo>
                <a:lnTo>
                  <a:pt x="101214" y="911748"/>
                </a:lnTo>
                <a:lnTo>
                  <a:pt x="116863" y="911748"/>
                </a:lnTo>
                <a:lnTo>
                  <a:pt x="121794" y="907970"/>
                </a:lnTo>
                <a:close/>
              </a:path>
              <a:path w="616585" h="959485">
                <a:moveTo>
                  <a:pt x="122362" y="920745"/>
                </a:moveTo>
                <a:lnTo>
                  <a:pt x="115193" y="921898"/>
                </a:lnTo>
                <a:lnTo>
                  <a:pt x="99572" y="923940"/>
                </a:lnTo>
                <a:lnTo>
                  <a:pt x="129870" y="923940"/>
                </a:lnTo>
                <a:lnTo>
                  <a:pt x="122362" y="920745"/>
                </a:lnTo>
                <a:close/>
              </a:path>
              <a:path w="616585" h="959485">
                <a:moveTo>
                  <a:pt x="101214" y="911748"/>
                </a:moveTo>
                <a:lnTo>
                  <a:pt x="102620" y="922660"/>
                </a:lnTo>
                <a:lnTo>
                  <a:pt x="111276" y="916028"/>
                </a:lnTo>
                <a:lnTo>
                  <a:pt x="101214" y="911748"/>
                </a:lnTo>
                <a:close/>
              </a:path>
              <a:path w="616585" h="959485">
                <a:moveTo>
                  <a:pt x="111276" y="916028"/>
                </a:moveTo>
                <a:lnTo>
                  <a:pt x="102620" y="922660"/>
                </a:lnTo>
                <a:lnTo>
                  <a:pt x="109364" y="922660"/>
                </a:lnTo>
                <a:lnTo>
                  <a:pt x="115193" y="921898"/>
                </a:lnTo>
                <a:lnTo>
                  <a:pt x="122362" y="920745"/>
                </a:lnTo>
                <a:lnTo>
                  <a:pt x="111276" y="916028"/>
                </a:lnTo>
                <a:close/>
              </a:path>
              <a:path w="616585" h="959485">
                <a:moveTo>
                  <a:pt x="249" y="0"/>
                </a:moveTo>
                <a:lnTo>
                  <a:pt x="0" y="12710"/>
                </a:lnTo>
                <a:lnTo>
                  <a:pt x="31373" y="13350"/>
                </a:lnTo>
                <a:lnTo>
                  <a:pt x="61971" y="15118"/>
                </a:lnTo>
                <a:lnTo>
                  <a:pt x="122051" y="21976"/>
                </a:lnTo>
                <a:lnTo>
                  <a:pt x="180081" y="33162"/>
                </a:lnTo>
                <a:lnTo>
                  <a:pt x="235589" y="48524"/>
                </a:lnTo>
                <a:lnTo>
                  <a:pt x="288417" y="67696"/>
                </a:lnTo>
                <a:lnTo>
                  <a:pt x="338196" y="90434"/>
                </a:lnTo>
                <a:lnTo>
                  <a:pt x="384678" y="116586"/>
                </a:lnTo>
                <a:lnTo>
                  <a:pt x="427482" y="145816"/>
                </a:lnTo>
                <a:lnTo>
                  <a:pt x="466344" y="178064"/>
                </a:lnTo>
                <a:lnTo>
                  <a:pt x="501015" y="212994"/>
                </a:lnTo>
                <a:lnTo>
                  <a:pt x="531114" y="250332"/>
                </a:lnTo>
                <a:lnTo>
                  <a:pt x="556391" y="289834"/>
                </a:lnTo>
                <a:lnTo>
                  <a:pt x="576584" y="331348"/>
                </a:lnTo>
                <a:lnTo>
                  <a:pt x="591312" y="374538"/>
                </a:lnTo>
                <a:lnTo>
                  <a:pt x="600324" y="419374"/>
                </a:lnTo>
                <a:lnTo>
                  <a:pt x="603504" y="465338"/>
                </a:lnTo>
                <a:lnTo>
                  <a:pt x="602742" y="486308"/>
                </a:lnTo>
                <a:lnTo>
                  <a:pt x="597789" y="527304"/>
                </a:lnTo>
                <a:lnTo>
                  <a:pt x="587883" y="567324"/>
                </a:lnTo>
                <a:lnTo>
                  <a:pt x="573405" y="606186"/>
                </a:lnTo>
                <a:lnTo>
                  <a:pt x="554486" y="643646"/>
                </a:lnTo>
                <a:lnTo>
                  <a:pt x="531363" y="679460"/>
                </a:lnTo>
                <a:lnTo>
                  <a:pt x="504194" y="713506"/>
                </a:lnTo>
                <a:lnTo>
                  <a:pt x="473333" y="745754"/>
                </a:lnTo>
                <a:lnTo>
                  <a:pt x="438662" y="775594"/>
                </a:lnTo>
                <a:lnTo>
                  <a:pt x="400680" y="803300"/>
                </a:lnTo>
                <a:lnTo>
                  <a:pt x="359532" y="828294"/>
                </a:lnTo>
                <a:lnTo>
                  <a:pt x="315336" y="850788"/>
                </a:lnTo>
                <a:lnTo>
                  <a:pt x="268473" y="870204"/>
                </a:lnTo>
                <a:lnTo>
                  <a:pt x="218943" y="886602"/>
                </a:lnTo>
                <a:lnTo>
                  <a:pt x="167127" y="899800"/>
                </a:lnTo>
                <a:lnTo>
                  <a:pt x="121794" y="907970"/>
                </a:lnTo>
                <a:lnTo>
                  <a:pt x="111276" y="916028"/>
                </a:lnTo>
                <a:lnTo>
                  <a:pt x="122362" y="920745"/>
                </a:lnTo>
                <a:lnTo>
                  <a:pt x="142875" y="917448"/>
                </a:lnTo>
                <a:lnTo>
                  <a:pt x="170057" y="912114"/>
                </a:lnTo>
                <a:lnTo>
                  <a:pt x="222753" y="898794"/>
                </a:lnTo>
                <a:lnTo>
                  <a:pt x="273177" y="882030"/>
                </a:lnTo>
                <a:lnTo>
                  <a:pt x="320933" y="862218"/>
                </a:lnTo>
                <a:lnTo>
                  <a:pt x="366009" y="839358"/>
                </a:lnTo>
                <a:lnTo>
                  <a:pt x="407919" y="813694"/>
                </a:lnTo>
                <a:lnTo>
                  <a:pt x="446781" y="785378"/>
                </a:lnTo>
                <a:lnTo>
                  <a:pt x="482214" y="754654"/>
                </a:lnTo>
                <a:lnTo>
                  <a:pt x="513969" y="721766"/>
                </a:lnTo>
                <a:lnTo>
                  <a:pt x="541913" y="686562"/>
                </a:lnTo>
                <a:lnTo>
                  <a:pt x="565653" y="649742"/>
                </a:lnTo>
                <a:lnTo>
                  <a:pt x="585216" y="611002"/>
                </a:lnTo>
                <a:lnTo>
                  <a:pt x="600075" y="570738"/>
                </a:lnTo>
                <a:lnTo>
                  <a:pt x="610362" y="529224"/>
                </a:lnTo>
                <a:lnTo>
                  <a:pt x="615446" y="486674"/>
                </a:lnTo>
                <a:lnTo>
                  <a:pt x="616077" y="464820"/>
                </a:lnTo>
                <a:lnTo>
                  <a:pt x="615315" y="440832"/>
                </a:lnTo>
                <a:lnTo>
                  <a:pt x="608969" y="393832"/>
                </a:lnTo>
                <a:lnTo>
                  <a:pt x="596514" y="348234"/>
                </a:lnTo>
                <a:lnTo>
                  <a:pt x="578358" y="304434"/>
                </a:lnTo>
                <a:lnTo>
                  <a:pt x="554985" y="262646"/>
                </a:lnTo>
                <a:lnTo>
                  <a:pt x="526292" y="223144"/>
                </a:lnTo>
                <a:lnTo>
                  <a:pt x="493014" y="186080"/>
                </a:lnTo>
                <a:lnTo>
                  <a:pt x="455295" y="151790"/>
                </a:lnTo>
                <a:lnTo>
                  <a:pt x="413516" y="120274"/>
                </a:lnTo>
                <a:lnTo>
                  <a:pt x="367914" y="91958"/>
                </a:lnTo>
                <a:lnTo>
                  <a:pt x="318765" y="66934"/>
                </a:lnTo>
                <a:lnTo>
                  <a:pt x="266450" y="45598"/>
                </a:lnTo>
                <a:lnTo>
                  <a:pt x="211323" y="28072"/>
                </a:lnTo>
                <a:lnTo>
                  <a:pt x="153543" y="14630"/>
                </a:lnTo>
                <a:lnTo>
                  <a:pt x="93594" y="5334"/>
                </a:lnTo>
                <a:lnTo>
                  <a:pt x="31491" y="640"/>
                </a:lnTo>
                <a:lnTo>
                  <a:pt x="249" y="0"/>
                </a:lnTo>
                <a:close/>
              </a:path>
              <a:path w="616585" h="959485">
                <a:moveTo>
                  <a:pt x="116863" y="911748"/>
                </a:moveTo>
                <a:lnTo>
                  <a:pt x="101214" y="911748"/>
                </a:lnTo>
                <a:lnTo>
                  <a:pt x="111276" y="916028"/>
                </a:lnTo>
                <a:lnTo>
                  <a:pt x="116863" y="9117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6923" y="4931283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572" y="4939284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774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6923" y="493128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6923" y="521068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7423" y="4653534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774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7423" y="5210686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9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6924" y="5015615"/>
            <a:ext cx="377825" cy="111125"/>
          </a:xfrm>
          <a:custGeom>
            <a:avLst/>
            <a:gdLst/>
            <a:ahLst/>
            <a:cxnLst/>
            <a:rect l="l" t="t" r="r" b="b"/>
            <a:pathLst>
              <a:path w="377825" h="111125">
                <a:moveTo>
                  <a:pt x="339925" y="55368"/>
                </a:moveTo>
                <a:lnTo>
                  <a:pt x="273308" y="94225"/>
                </a:lnTo>
                <a:lnTo>
                  <a:pt x="271784" y="100071"/>
                </a:lnTo>
                <a:lnTo>
                  <a:pt x="277118" y="109215"/>
                </a:lnTo>
                <a:lnTo>
                  <a:pt x="282951" y="110739"/>
                </a:lnTo>
                <a:lnTo>
                  <a:pt x="361503" y="64888"/>
                </a:lnTo>
                <a:lnTo>
                  <a:pt x="358902" y="64888"/>
                </a:lnTo>
                <a:lnTo>
                  <a:pt x="358902" y="63627"/>
                </a:lnTo>
                <a:lnTo>
                  <a:pt x="354080" y="63627"/>
                </a:lnTo>
                <a:lnTo>
                  <a:pt x="339925" y="55368"/>
                </a:lnTo>
                <a:close/>
              </a:path>
              <a:path w="377825" h="111125">
                <a:moveTo>
                  <a:pt x="323591" y="45838"/>
                </a:moveTo>
                <a:lnTo>
                  <a:pt x="0" y="45838"/>
                </a:lnTo>
                <a:lnTo>
                  <a:pt x="0" y="64888"/>
                </a:lnTo>
                <a:lnTo>
                  <a:pt x="323604" y="64888"/>
                </a:lnTo>
                <a:lnTo>
                  <a:pt x="339925" y="55368"/>
                </a:lnTo>
                <a:lnTo>
                  <a:pt x="323591" y="45838"/>
                </a:lnTo>
                <a:close/>
              </a:path>
              <a:path w="377825" h="111125">
                <a:moveTo>
                  <a:pt x="361499" y="45838"/>
                </a:moveTo>
                <a:lnTo>
                  <a:pt x="358902" y="45838"/>
                </a:lnTo>
                <a:lnTo>
                  <a:pt x="358902" y="64888"/>
                </a:lnTo>
                <a:lnTo>
                  <a:pt x="361503" y="64888"/>
                </a:lnTo>
                <a:lnTo>
                  <a:pt x="377820" y="55363"/>
                </a:lnTo>
                <a:lnTo>
                  <a:pt x="361499" y="45838"/>
                </a:lnTo>
                <a:close/>
              </a:path>
              <a:path w="377825" h="111125">
                <a:moveTo>
                  <a:pt x="354080" y="47112"/>
                </a:moveTo>
                <a:lnTo>
                  <a:pt x="339925" y="55368"/>
                </a:lnTo>
                <a:lnTo>
                  <a:pt x="354080" y="63627"/>
                </a:lnTo>
                <a:lnTo>
                  <a:pt x="354080" y="47112"/>
                </a:lnTo>
                <a:close/>
              </a:path>
              <a:path w="377825" h="111125">
                <a:moveTo>
                  <a:pt x="358902" y="47112"/>
                </a:moveTo>
                <a:lnTo>
                  <a:pt x="354080" y="47112"/>
                </a:lnTo>
                <a:lnTo>
                  <a:pt x="354080" y="63627"/>
                </a:lnTo>
                <a:lnTo>
                  <a:pt x="358902" y="63627"/>
                </a:lnTo>
                <a:lnTo>
                  <a:pt x="358902" y="47112"/>
                </a:lnTo>
                <a:close/>
              </a:path>
              <a:path w="377825" h="111125">
                <a:moveTo>
                  <a:pt x="282951" y="0"/>
                </a:moveTo>
                <a:lnTo>
                  <a:pt x="277118" y="1642"/>
                </a:lnTo>
                <a:lnTo>
                  <a:pt x="274451" y="6096"/>
                </a:lnTo>
                <a:lnTo>
                  <a:pt x="271784" y="10668"/>
                </a:lnTo>
                <a:lnTo>
                  <a:pt x="273308" y="16501"/>
                </a:lnTo>
                <a:lnTo>
                  <a:pt x="339934" y="55363"/>
                </a:lnTo>
                <a:lnTo>
                  <a:pt x="354080" y="47112"/>
                </a:lnTo>
                <a:lnTo>
                  <a:pt x="358902" y="47112"/>
                </a:lnTo>
                <a:lnTo>
                  <a:pt x="358902" y="45838"/>
                </a:lnTo>
                <a:lnTo>
                  <a:pt x="361499" y="45838"/>
                </a:lnTo>
                <a:lnTo>
                  <a:pt x="282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752" y="5070978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377820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0070" y="4948172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04367" y="4414467"/>
            <a:ext cx="1276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44396" y="4967984"/>
            <a:ext cx="268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6944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DS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34796" y="4739384"/>
            <a:ext cx="264795" cy="3968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7795" marR="5080" indent="-125730">
              <a:lnSpc>
                <a:spcPct val="102800"/>
              </a:lnSpc>
              <a:spcBef>
                <a:spcPts val="60"/>
              </a:spcBef>
            </a:pPr>
            <a:r>
              <a:rPr sz="1800" baseline="6944" dirty="0">
                <a:latin typeface="Arial"/>
                <a:cs typeface="Arial"/>
              </a:rPr>
              <a:t>V</a:t>
            </a:r>
            <a:r>
              <a:rPr sz="800" dirty="0">
                <a:latin typeface="Arial"/>
                <a:cs typeface="Arial"/>
              </a:rPr>
              <a:t>SB 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5857" y="4643372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7965" y="4713476"/>
            <a:ext cx="1727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GS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52706" y="5218688"/>
            <a:ext cx="111125" cy="279400"/>
          </a:xfrm>
          <a:custGeom>
            <a:avLst/>
            <a:gdLst/>
            <a:ahLst/>
            <a:cxnLst/>
            <a:rect l="l" t="t" r="r" b="b"/>
            <a:pathLst>
              <a:path w="111125" h="279400">
                <a:moveTo>
                  <a:pt x="10668" y="173355"/>
                </a:moveTo>
                <a:lnTo>
                  <a:pt x="1524" y="178689"/>
                </a:lnTo>
                <a:lnTo>
                  <a:pt x="0" y="184522"/>
                </a:lnTo>
                <a:lnTo>
                  <a:pt x="55363" y="279391"/>
                </a:lnTo>
                <a:lnTo>
                  <a:pt x="66379" y="260472"/>
                </a:lnTo>
                <a:lnTo>
                  <a:pt x="45838" y="260472"/>
                </a:lnTo>
                <a:lnTo>
                  <a:pt x="45720" y="225175"/>
                </a:lnTo>
                <a:lnTo>
                  <a:pt x="19050" y="179451"/>
                </a:lnTo>
                <a:lnTo>
                  <a:pt x="16383" y="174997"/>
                </a:lnTo>
                <a:lnTo>
                  <a:pt x="10668" y="173355"/>
                </a:lnTo>
                <a:close/>
              </a:path>
              <a:path w="111125" h="279400">
                <a:moveTo>
                  <a:pt x="45838" y="225378"/>
                </a:moveTo>
                <a:lnTo>
                  <a:pt x="45838" y="260472"/>
                </a:lnTo>
                <a:lnTo>
                  <a:pt x="64888" y="260472"/>
                </a:lnTo>
                <a:lnTo>
                  <a:pt x="64888" y="255651"/>
                </a:lnTo>
                <a:lnTo>
                  <a:pt x="47112" y="255651"/>
                </a:lnTo>
                <a:lnTo>
                  <a:pt x="55304" y="241607"/>
                </a:lnTo>
                <a:lnTo>
                  <a:pt x="45838" y="225378"/>
                </a:lnTo>
                <a:close/>
              </a:path>
              <a:path w="111125" h="279400">
                <a:moveTo>
                  <a:pt x="100071" y="173355"/>
                </a:moveTo>
                <a:lnTo>
                  <a:pt x="94225" y="174997"/>
                </a:lnTo>
                <a:lnTo>
                  <a:pt x="91558" y="179451"/>
                </a:lnTo>
                <a:lnTo>
                  <a:pt x="64888" y="225175"/>
                </a:lnTo>
                <a:lnTo>
                  <a:pt x="64888" y="260472"/>
                </a:lnTo>
                <a:lnTo>
                  <a:pt x="66379" y="260472"/>
                </a:lnTo>
                <a:lnTo>
                  <a:pt x="110608" y="184522"/>
                </a:lnTo>
                <a:lnTo>
                  <a:pt x="109084" y="178689"/>
                </a:lnTo>
                <a:lnTo>
                  <a:pt x="104512" y="176022"/>
                </a:lnTo>
                <a:lnTo>
                  <a:pt x="100071" y="173355"/>
                </a:lnTo>
                <a:close/>
              </a:path>
              <a:path w="111125" h="279400">
                <a:moveTo>
                  <a:pt x="55304" y="241607"/>
                </a:moveTo>
                <a:lnTo>
                  <a:pt x="47112" y="255651"/>
                </a:lnTo>
                <a:lnTo>
                  <a:pt x="63495" y="255651"/>
                </a:lnTo>
                <a:lnTo>
                  <a:pt x="55304" y="241607"/>
                </a:lnTo>
                <a:close/>
              </a:path>
              <a:path w="111125" h="279400">
                <a:moveTo>
                  <a:pt x="64888" y="225175"/>
                </a:moveTo>
                <a:lnTo>
                  <a:pt x="55304" y="241607"/>
                </a:lnTo>
                <a:lnTo>
                  <a:pt x="63495" y="255651"/>
                </a:lnTo>
                <a:lnTo>
                  <a:pt x="64888" y="255651"/>
                </a:lnTo>
                <a:lnTo>
                  <a:pt x="64888" y="225175"/>
                </a:lnTo>
                <a:close/>
              </a:path>
              <a:path w="111125" h="279400">
                <a:moveTo>
                  <a:pt x="64888" y="0"/>
                </a:moveTo>
                <a:lnTo>
                  <a:pt x="45838" y="0"/>
                </a:lnTo>
                <a:lnTo>
                  <a:pt x="45838" y="225378"/>
                </a:lnTo>
                <a:lnTo>
                  <a:pt x="55304" y="241607"/>
                </a:lnTo>
                <a:lnTo>
                  <a:pt x="64770" y="225378"/>
                </a:lnTo>
                <a:lnTo>
                  <a:pt x="64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404367" y="5147002"/>
            <a:ext cx="424815" cy="5429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Arial"/>
                <a:cs typeface="Arial"/>
              </a:rPr>
              <a:t>I</a:t>
            </a:r>
            <a:r>
              <a:rPr sz="1200" baseline="-10416" dirty="0">
                <a:latin typeface="Arial"/>
                <a:cs typeface="Arial"/>
              </a:rPr>
              <a:t>D</a:t>
            </a:r>
            <a:endParaRPr sz="1200" baseline="-10416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31751" y="4611373"/>
            <a:ext cx="616585" cy="969644"/>
          </a:xfrm>
          <a:custGeom>
            <a:avLst/>
            <a:gdLst/>
            <a:ahLst/>
            <a:cxnLst/>
            <a:rect l="l" t="t" r="r" b="b"/>
            <a:pathLst>
              <a:path w="616585" h="969645">
                <a:moveTo>
                  <a:pt x="35950" y="44569"/>
                </a:moveTo>
                <a:lnTo>
                  <a:pt x="25274" y="50542"/>
                </a:lnTo>
                <a:lnTo>
                  <a:pt x="36422" y="57317"/>
                </a:lnTo>
                <a:lnTo>
                  <a:pt x="61971" y="58792"/>
                </a:lnTo>
                <a:lnTo>
                  <a:pt x="92320" y="61590"/>
                </a:lnTo>
                <a:lnTo>
                  <a:pt x="151375" y="70734"/>
                </a:lnTo>
                <a:lnTo>
                  <a:pt x="208144" y="84069"/>
                </a:lnTo>
                <a:lnTo>
                  <a:pt x="262377" y="101346"/>
                </a:lnTo>
                <a:lnTo>
                  <a:pt x="313681" y="122301"/>
                </a:lnTo>
                <a:lnTo>
                  <a:pt x="361818" y="146803"/>
                </a:lnTo>
                <a:lnTo>
                  <a:pt x="406527" y="174498"/>
                </a:lnTo>
                <a:lnTo>
                  <a:pt x="447412" y="205359"/>
                </a:lnTo>
                <a:lnTo>
                  <a:pt x="484251" y="238887"/>
                </a:lnTo>
                <a:lnTo>
                  <a:pt x="516636" y="275082"/>
                </a:lnTo>
                <a:lnTo>
                  <a:pt x="544449" y="313431"/>
                </a:lnTo>
                <a:lnTo>
                  <a:pt x="567046" y="353949"/>
                </a:lnTo>
                <a:lnTo>
                  <a:pt x="584572" y="396358"/>
                </a:lnTo>
                <a:lnTo>
                  <a:pt x="596514" y="440436"/>
                </a:lnTo>
                <a:lnTo>
                  <a:pt x="602610" y="485775"/>
                </a:lnTo>
                <a:lnTo>
                  <a:pt x="603372" y="509016"/>
                </a:lnTo>
                <a:lnTo>
                  <a:pt x="602742" y="529971"/>
                </a:lnTo>
                <a:lnTo>
                  <a:pt x="597789" y="570987"/>
                </a:lnTo>
                <a:lnTo>
                  <a:pt x="587883" y="611124"/>
                </a:lnTo>
                <a:lnTo>
                  <a:pt x="573405" y="649986"/>
                </a:lnTo>
                <a:lnTo>
                  <a:pt x="554473" y="687324"/>
                </a:lnTo>
                <a:lnTo>
                  <a:pt x="531363" y="723138"/>
                </a:lnTo>
                <a:lnTo>
                  <a:pt x="504181" y="757165"/>
                </a:lnTo>
                <a:lnTo>
                  <a:pt x="473202" y="789432"/>
                </a:lnTo>
                <a:lnTo>
                  <a:pt x="438649" y="819399"/>
                </a:lnTo>
                <a:lnTo>
                  <a:pt x="400680" y="846963"/>
                </a:lnTo>
                <a:lnTo>
                  <a:pt x="359532" y="871977"/>
                </a:lnTo>
                <a:lnTo>
                  <a:pt x="315336" y="894456"/>
                </a:lnTo>
                <a:lnTo>
                  <a:pt x="268473" y="914019"/>
                </a:lnTo>
                <a:lnTo>
                  <a:pt x="218943" y="930270"/>
                </a:lnTo>
                <a:lnTo>
                  <a:pt x="167127" y="943474"/>
                </a:lnTo>
                <a:lnTo>
                  <a:pt x="113157" y="952999"/>
                </a:lnTo>
                <a:lnTo>
                  <a:pt x="85462" y="956559"/>
                </a:lnTo>
                <a:lnTo>
                  <a:pt x="87117" y="969132"/>
                </a:lnTo>
                <a:lnTo>
                  <a:pt x="142875" y="961131"/>
                </a:lnTo>
                <a:lnTo>
                  <a:pt x="196714" y="949570"/>
                </a:lnTo>
                <a:lnTo>
                  <a:pt x="248149" y="934593"/>
                </a:lnTo>
                <a:lnTo>
                  <a:pt x="297298" y="916173"/>
                </a:lnTo>
                <a:lnTo>
                  <a:pt x="343780" y="894837"/>
                </a:lnTo>
                <a:lnTo>
                  <a:pt x="387345" y="870585"/>
                </a:lnTo>
                <a:lnTo>
                  <a:pt x="427731" y="843652"/>
                </a:lnTo>
                <a:lnTo>
                  <a:pt x="464938" y="814065"/>
                </a:lnTo>
                <a:lnTo>
                  <a:pt x="498466" y="782193"/>
                </a:lnTo>
                <a:lnTo>
                  <a:pt x="528447" y="748021"/>
                </a:lnTo>
                <a:lnTo>
                  <a:pt x="554355" y="711957"/>
                </a:lnTo>
                <a:lnTo>
                  <a:pt x="575940" y="674238"/>
                </a:lnTo>
                <a:lnTo>
                  <a:pt x="593217" y="634746"/>
                </a:lnTo>
                <a:lnTo>
                  <a:pt x="605790" y="593847"/>
                </a:lnTo>
                <a:lnTo>
                  <a:pt x="613528" y="551688"/>
                </a:lnTo>
                <a:lnTo>
                  <a:pt x="616077" y="508503"/>
                </a:lnTo>
                <a:lnTo>
                  <a:pt x="615183" y="484500"/>
                </a:lnTo>
                <a:lnTo>
                  <a:pt x="608838" y="437506"/>
                </a:lnTo>
                <a:lnTo>
                  <a:pt x="596514" y="391917"/>
                </a:lnTo>
                <a:lnTo>
                  <a:pt x="578358" y="348102"/>
                </a:lnTo>
                <a:lnTo>
                  <a:pt x="554854" y="306324"/>
                </a:lnTo>
                <a:lnTo>
                  <a:pt x="526279" y="266818"/>
                </a:lnTo>
                <a:lnTo>
                  <a:pt x="493014" y="229743"/>
                </a:lnTo>
                <a:lnTo>
                  <a:pt x="455295" y="195453"/>
                </a:lnTo>
                <a:lnTo>
                  <a:pt x="413503" y="163948"/>
                </a:lnTo>
                <a:lnTo>
                  <a:pt x="367914" y="135636"/>
                </a:lnTo>
                <a:lnTo>
                  <a:pt x="318765" y="110608"/>
                </a:lnTo>
                <a:lnTo>
                  <a:pt x="266437" y="89272"/>
                </a:lnTo>
                <a:lnTo>
                  <a:pt x="211323" y="71746"/>
                </a:lnTo>
                <a:lnTo>
                  <a:pt x="153543" y="58293"/>
                </a:lnTo>
                <a:lnTo>
                  <a:pt x="93463" y="49017"/>
                </a:lnTo>
                <a:lnTo>
                  <a:pt x="62733" y="46101"/>
                </a:lnTo>
                <a:lnTo>
                  <a:pt x="35950" y="44569"/>
                </a:lnTo>
                <a:close/>
              </a:path>
              <a:path w="616585" h="969645">
                <a:moveTo>
                  <a:pt x="89535" y="0"/>
                </a:moveTo>
                <a:lnTo>
                  <a:pt x="86487" y="1642"/>
                </a:lnTo>
                <a:lnTo>
                  <a:pt x="0" y="50029"/>
                </a:lnTo>
                <a:lnTo>
                  <a:pt x="84700" y="101595"/>
                </a:lnTo>
                <a:lnTo>
                  <a:pt x="87748" y="103369"/>
                </a:lnTo>
                <a:lnTo>
                  <a:pt x="91558" y="102357"/>
                </a:lnTo>
                <a:lnTo>
                  <a:pt x="93463" y="99441"/>
                </a:lnTo>
                <a:lnTo>
                  <a:pt x="95250" y="96393"/>
                </a:lnTo>
                <a:lnTo>
                  <a:pt x="94356" y="92583"/>
                </a:lnTo>
                <a:lnTo>
                  <a:pt x="91308" y="90678"/>
                </a:lnTo>
                <a:lnTo>
                  <a:pt x="36422" y="57317"/>
                </a:lnTo>
                <a:lnTo>
                  <a:pt x="31242" y="57018"/>
                </a:lnTo>
                <a:lnTo>
                  <a:pt x="12573" y="56637"/>
                </a:lnTo>
                <a:lnTo>
                  <a:pt x="12691" y="43933"/>
                </a:lnTo>
                <a:lnTo>
                  <a:pt x="37087" y="43933"/>
                </a:lnTo>
                <a:lnTo>
                  <a:pt x="92701" y="12822"/>
                </a:lnTo>
                <a:lnTo>
                  <a:pt x="95749" y="11049"/>
                </a:lnTo>
                <a:lnTo>
                  <a:pt x="96892" y="7239"/>
                </a:lnTo>
                <a:lnTo>
                  <a:pt x="95118" y="4191"/>
                </a:lnTo>
                <a:lnTo>
                  <a:pt x="93463" y="1143"/>
                </a:lnTo>
                <a:lnTo>
                  <a:pt x="89535" y="0"/>
                </a:lnTo>
                <a:close/>
              </a:path>
              <a:path w="616585" h="969645">
                <a:moveTo>
                  <a:pt x="12691" y="43933"/>
                </a:moveTo>
                <a:lnTo>
                  <a:pt x="12573" y="56637"/>
                </a:lnTo>
                <a:lnTo>
                  <a:pt x="31242" y="57018"/>
                </a:lnTo>
                <a:lnTo>
                  <a:pt x="36422" y="57317"/>
                </a:lnTo>
                <a:lnTo>
                  <a:pt x="34049" y="55875"/>
                </a:lnTo>
                <a:lnTo>
                  <a:pt x="15739" y="55875"/>
                </a:lnTo>
                <a:lnTo>
                  <a:pt x="15870" y="44826"/>
                </a:lnTo>
                <a:lnTo>
                  <a:pt x="35491" y="44826"/>
                </a:lnTo>
                <a:lnTo>
                  <a:pt x="35950" y="44569"/>
                </a:lnTo>
                <a:lnTo>
                  <a:pt x="31491" y="44314"/>
                </a:lnTo>
                <a:lnTo>
                  <a:pt x="12691" y="43933"/>
                </a:lnTo>
                <a:close/>
              </a:path>
              <a:path w="616585" h="969645">
                <a:moveTo>
                  <a:pt x="15870" y="44826"/>
                </a:moveTo>
                <a:lnTo>
                  <a:pt x="15739" y="55875"/>
                </a:lnTo>
                <a:lnTo>
                  <a:pt x="25274" y="50542"/>
                </a:lnTo>
                <a:lnTo>
                  <a:pt x="15870" y="44826"/>
                </a:lnTo>
                <a:close/>
              </a:path>
              <a:path w="616585" h="969645">
                <a:moveTo>
                  <a:pt x="25274" y="50542"/>
                </a:moveTo>
                <a:lnTo>
                  <a:pt x="15739" y="55875"/>
                </a:lnTo>
                <a:lnTo>
                  <a:pt x="34049" y="55875"/>
                </a:lnTo>
                <a:lnTo>
                  <a:pt x="25274" y="50542"/>
                </a:lnTo>
                <a:close/>
              </a:path>
              <a:path w="616585" h="969645">
                <a:moveTo>
                  <a:pt x="35491" y="44826"/>
                </a:moveTo>
                <a:lnTo>
                  <a:pt x="15870" y="44826"/>
                </a:lnTo>
                <a:lnTo>
                  <a:pt x="25274" y="50542"/>
                </a:lnTo>
                <a:lnTo>
                  <a:pt x="35491" y="44826"/>
                </a:lnTo>
                <a:close/>
              </a:path>
              <a:path w="616585" h="969645">
                <a:moveTo>
                  <a:pt x="37087" y="43933"/>
                </a:moveTo>
                <a:lnTo>
                  <a:pt x="12691" y="43933"/>
                </a:lnTo>
                <a:lnTo>
                  <a:pt x="31491" y="44314"/>
                </a:lnTo>
                <a:lnTo>
                  <a:pt x="35950" y="44569"/>
                </a:lnTo>
                <a:lnTo>
                  <a:pt x="37087" y="4393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3190806" y="2338372"/>
          <a:ext cx="5688965" cy="450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  <a:gridCol w="2723515"/>
                <a:gridCol w="1936750"/>
              </a:tblGrid>
              <a:tr h="468630">
                <a:tc gridSpan="3"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87C"/>
                          </a:solidFill>
                          <a:latin typeface="Times New Roman"/>
                          <a:cs typeface="Times New Roman"/>
                        </a:rPr>
                        <a:t>nMOS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560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Mode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i="1" spc="10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b="1" i="1" spc="15" baseline="-21367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1950" baseline="-21367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2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sz="2000" b="1" spc="-5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C0504D"/>
                          </a:solidFill>
                          <a:latin typeface="Times New Roman"/>
                          <a:cs typeface="Times New Roman"/>
                        </a:rPr>
                        <a:t>Range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Cut-off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spc="-5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sz="1800" spc="-5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800" i="1" spc="-5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Linear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5892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µ</a:t>
                      </a:r>
                      <a:r>
                        <a:rPr sz="1800" i="1" baseline="-20833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i="1" baseline="-20833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)(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W/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)[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i="1" baseline="-20833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-V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1800" i="1" spc="-7" baseline="25462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]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270"/>
                        </a:lnSpc>
                        <a:spcBef>
                          <a:spcPts val="204"/>
                        </a:spcBef>
                      </a:pP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15" baseline="-20833" dirty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sz="1900" i="1" spc="-10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15" baseline="-20833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0" dirty="0">
                          <a:latin typeface="Droid Sans Fallback"/>
                          <a:cs typeface="Droid Sans Fallback"/>
                        </a:rPr>
                        <a:t>，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15" baseline="-20833" dirty="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GS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ts val="21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baseline="-20833" dirty="0">
                          <a:latin typeface="Times New Roman"/>
                          <a:cs typeface="Times New Roman"/>
                        </a:rPr>
                        <a:t>T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Saturatio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µ</a:t>
                      </a:r>
                      <a:r>
                        <a:rPr sz="1800" i="1" spc="-15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i="1" spc="-15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ox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800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)(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W/L</a:t>
                      </a:r>
                      <a:r>
                        <a:rPr sz="1800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)(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15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800" i="1" spc="-1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22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1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spc="-22" baseline="25462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1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(1</a:t>
                      </a:r>
                      <a:r>
                        <a:rPr sz="1800" i="1" spc="-1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+hV</a:t>
                      </a:r>
                      <a:r>
                        <a:rPr sz="1800" i="1" spc="-22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1800" i="1" spc="-1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270"/>
                        </a:lnSpc>
                        <a:spcBef>
                          <a:spcPts val="209"/>
                        </a:spcBef>
                      </a:pPr>
                      <a:r>
                        <a:rPr sz="1800" i="1" spc="-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GS </a:t>
                      </a:r>
                      <a:r>
                        <a:rPr sz="1900" i="1" spc="-55" dirty="0">
                          <a:solidFill>
                            <a:srgbClr val="4F80BC"/>
                          </a:solidFill>
                          <a:latin typeface="Symbol"/>
                          <a:cs typeface="Symbol"/>
                        </a:rPr>
                        <a:t></a:t>
                      </a:r>
                      <a:r>
                        <a:rPr sz="1900" i="1" spc="-5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solidFill>
                            <a:srgbClr val="4F80BC"/>
                          </a:solidFill>
                          <a:latin typeface="Droid Sans Fallback"/>
                          <a:cs typeface="Droid Sans Fallback"/>
                        </a:rPr>
                        <a:t>，</a:t>
                      </a:r>
                      <a:r>
                        <a:rPr sz="1800" i="1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1800" i="1" spc="-67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i="1" spc="-55" dirty="0">
                          <a:solidFill>
                            <a:srgbClr val="4F80BC"/>
                          </a:solidFill>
                          <a:latin typeface="Symbol"/>
                          <a:cs typeface="Symbol"/>
                        </a:rPr>
                        <a:t></a:t>
                      </a:r>
                      <a:endParaRPr sz="1900">
                        <a:latin typeface="Symbol"/>
                        <a:cs typeface="Symbol"/>
                      </a:endParaRPr>
                    </a:p>
                    <a:p>
                      <a:pPr marL="106680">
                        <a:lnSpc>
                          <a:spcPts val="2150"/>
                        </a:lnSpc>
                      </a:pPr>
                      <a:r>
                        <a:rPr sz="1800" i="1" spc="-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sz="1800" i="1" spc="202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i="1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 gridSpan="3"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87C"/>
                          </a:solidFill>
                          <a:latin typeface="Times New Roman"/>
                          <a:cs typeface="Times New Roman"/>
                        </a:rPr>
                        <a:t>pMOS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12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Cut-off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spc="-5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sz="1800" spc="-5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1800" i="1" spc="-5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solidFill>
                            <a:srgbClr val="7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Linear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5892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µ</a:t>
                      </a:r>
                      <a:r>
                        <a:rPr sz="1800" i="1" baseline="-20833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i="1" baseline="-20833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)(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W/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)[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i="1" baseline="-20833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-V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1800" i="1" spc="-7" baseline="25462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]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3854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baseline="-20833" dirty="0">
                          <a:latin typeface="Times New Roman"/>
                          <a:cs typeface="Times New Roman"/>
                        </a:rPr>
                        <a:t>GS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1800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5" dirty="0">
                          <a:latin typeface="Droid Sans Fallback"/>
                          <a:cs typeface="Droid Sans Fallback"/>
                        </a:rPr>
                        <a:t>，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&gt;  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7" baseline="-20833" dirty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sz="1800" i="1" spc="195" baseline="-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i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baseline="-20833" dirty="0">
                          <a:latin typeface="Times New Roman"/>
                          <a:cs typeface="Times New Roman"/>
                        </a:rPr>
                        <a:t>T</a:t>
                      </a:r>
                      <a:endParaRPr sz="1800" baseline="-20833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Saturatio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ts val="1610"/>
                        </a:lnSpc>
                      </a:pPr>
                      <a:r>
                        <a:rPr sz="180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µ</a:t>
                      </a:r>
                      <a:r>
                        <a:rPr sz="1800" i="1" spc="-15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i="1" spc="-15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ox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800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)(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W/L</a:t>
                      </a:r>
                      <a:r>
                        <a:rPr sz="1800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)(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15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sz="1800" i="1" spc="-10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ts val="1610"/>
                        </a:lnSpc>
                        <a:tabLst>
                          <a:tab pos="1254125" algn="l"/>
                        </a:tabLst>
                      </a:pPr>
                      <a:r>
                        <a:rPr sz="1800" i="1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229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spc="-37" baseline="25462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2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(1</a:t>
                      </a:r>
                      <a:r>
                        <a:rPr sz="1800" i="1" spc="-2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+hV	</a:t>
                      </a:r>
                      <a:r>
                        <a:rPr sz="1800" i="1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GS </a:t>
                      </a:r>
                      <a:r>
                        <a:rPr sz="1800" dirty="0">
                          <a:solidFill>
                            <a:srgbClr val="4F80BC"/>
                          </a:solidFill>
                          <a:latin typeface="Symbol"/>
                          <a:cs typeface="Symbol"/>
                        </a:rPr>
                        <a:t></a:t>
                      </a:r>
                      <a:r>
                        <a:rPr sz="1800" spc="-3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spc="-3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52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35" dirty="0">
                          <a:solidFill>
                            <a:srgbClr val="4F80BC"/>
                          </a:solidFill>
                          <a:latin typeface="Droid Sans Fallback"/>
                          <a:cs typeface="Droid Sans Fallback"/>
                        </a:rPr>
                        <a:t>，</a:t>
                      </a:r>
                      <a:r>
                        <a:rPr sz="1800" i="1" spc="-3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i="1" spc="-52" baseline="-20833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1200" spc="-35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135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6680">
                        <a:lnSpc>
                          <a:spcPts val="1610"/>
                        </a:lnSpc>
                        <a:tabLst>
                          <a:tab pos="614045" algn="l"/>
                        </a:tabLst>
                      </a:pPr>
                      <a:r>
                        <a:rPr sz="1800" spc="-5" dirty="0">
                          <a:solidFill>
                            <a:srgbClr val="4F80BC"/>
                          </a:solidFill>
                          <a:latin typeface="Symbol"/>
                          <a:cs typeface="Symbol"/>
                        </a:rPr>
                        <a:t></a:t>
                      </a:r>
                      <a:r>
                        <a:rPr sz="1800" i="1" spc="-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	</a:t>
                      </a:r>
                      <a:r>
                        <a:rPr sz="1800" spc="-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i="1" spc="-5" dirty="0">
                          <a:solidFill>
                            <a:srgbClr val="4F80B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9" name="object 3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066010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6597" y="1600126"/>
            <a:ext cx="4670663" cy="452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21839961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744" y="461589"/>
            <a:ext cx="2606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95" dirty="0">
                <a:solidFill>
                  <a:srgbClr val="000000"/>
                </a:solidFill>
                <a:latin typeface="Arial"/>
                <a:cs typeface="Arial"/>
              </a:rPr>
              <a:t>Y=(AB+CD)’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3071" y="1600126"/>
            <a:ext cx="5197723" cy="452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235</a:t>
            </a:r>
          </a:p>
        </p:txBody>
      </p:sp>
    </p:spTree>
    <p:extLst>
      <p:ext uri="{BB962C8B-B14F-4D97-AF65-F5344CB8AC3E}">
        <p14:creationId xmlns:p14="http://schemas.microsoft.com/office/powerpoint/2010/main" val="1869626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7848" y="461589"/>
            <a:ext cx="3987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95" dirty="0">
                <a:solidFill>
                  <a:srgbClr val="000000"/>
                </a:solidFill>
                <a:latin typeface="Arial"/>
                <a:cs typeface="Arial"/>
              </a:rPr>
              <a:t>Y=(AB+CD)’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“TICK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4525" y="1879188"/>
            <a:ext cx="3636482" cy="4212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236</a:t>
            </a:r>
          </a:p>
        </p:txBody>
      </p:sp>
    </p:spTree>
    <p:extLst>
      <p:ext uri="{BB962C8B-B14F-4D97-AF65-F5344CB8AC3E}">
        <p14:creationId xmlns:p14="http://schemas.microsoft.com/office/powerpoint/2010/main" val="12536544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252" y="2915536"/>
            <a:ext cx="3809481" cy="1895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28728653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238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392" y="461589"/>
            <a:ext cx="2906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80" dirty="0">
                <a:solidFill>
                  <a:srgbClr val="000000"/>
                </a:solidFill>
                <a:latin typeface="Arial"/>
                <a:cs typeface="Arial"/>
              </a:rPr>
              <a:t>Design</a:t>
            </a:r>
            <a:r>
              <a:rPr sz="4400" b="0" spc="-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Rules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485"/>
            <a:ext cx="8065770" cy="411162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19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95" dirty="0">
                <a:latin typeface="Arial"/>
                <a:cs typeface="Arial"/>
              </a:rPr>
              <a:t>Design </a:t>
            </a:r>
            <a:r>
              <a:rPr sz="3000" spc="-110" dirty="0">
                <a:latin typeface="Arial"/>
                <a:cs typeface="Arial"/>
              </a:rPr>
              <a:t>rules </a:t>
            </a:r>
            <a:r>
              <a:rPr sz="3000" spc="-135" dirty="0">
                <a:latin typeface="Arial"/>
                <a:cs typeface="Arial"/>
              </a:rPr>
              <a:t>are </a:t>
            </a:r>
            <a:r>
              <a:rPr sz="3000" spc="-235" dirty="0">
                <a:latin typeface="Arial"/>
                <a:cs typeface="Arial"/>
              </a:rPr>
              <a:t>a </a:t>
            </a:r>
            <a:r>
              <a:rPr sz="3000" spc="-120" dirty="0">
                <a:latin typeface="Arial"/>
                <a:cs typeface="Arial"/>
              </a:rPr>
              <a:t>set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100" dirty="0">
                <a:latin typeface="Arial"/>
                <a:cs typeface="Arial"/>
              </a:rPr>
              <a:t>geometrical  </a:t>
            </a:r>
            <a:r>
              <a:rPr sz="3000" spc="-114" dirty="0">
                <a:latin typeface="Arial"/>
                <a:cs typeface="Arial"/>
              </a:rPr>
              <a:t>specifications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that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dictate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the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160" dirty="0">
                <a:latin typeface="Arial"/>
                <a:cs typeface="Arial"/>
              </a:rPr>
              <a:t>design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of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the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layout  </a:t>
            </a:r>
            <a:r>
              <a:rPr sz="3000" spc="-229" dirty="0">
                <a:latin typeface="Arial"/>
                <a:cs typeface="Arial"/>
              </a:rPr>
              <a:t>masks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-270" dirty="0">
                <a:latin typeface="Arial"/>
                <a:cs typeface="Arial"/>
              </a:rPr>
              <a:t>A </a:t>
            </a:r>
            <a:r>
              <a:rPr sz="3000" spc="-160" dirty="0">
                <a:latin typeface="Arial"/>
                <a:cs typeface="Arial"/>
              </a:rPr>
              <a:t>design </a:t>
            </a:r>
            <a:r>
              <a:rPr sz="3000" spc="-55" dirty="0">
                <a:latin typeface="Arial"/>
                <a:cs typeface="Arial"/>
              </a:rPr>
              <a:t>rule </a:t>
            </a:r>
            <a:r>
              <a:rPr sz="3000" spc="-120" dirty="0">
                <a:latin typeface="Arial"/>
                <a:cs typeface="Arial"/>
              </a:rPr>
              <a:t>set provides </a:t>
            </a:r>
            <a:r>
              <a:rPr sz="3000" spc="-100" dirty="0">
                <a:latin typeface="Arial"/>
                <a:cs typeface="Arial"/>
              </a:rPr>
              <a:t>numerical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170" dirty="0">
                <a:latin typeface="Arial"/>
                <a:cs typeface="Arial"/>
              </a:rPr>
              <a:t>values</a:t>
            </a:r>
            <a:endParaRPr sz="3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6920" algn="l"/>
              </a:tabLst>
            </a:pPr>
            <a:r>
              <a:rPr sz="2600" spc="-155" dirty="0">
                <a:latin typeface="Arial"/>
                <a:cs typeface="Arial"/>
              </a:rPr>
              <a:t>For </a:t>
            </a:r>
            <a:r>
              <a:rPr sz="2600" spc="-55" dirty="0">
                <a:latin typeface="Arial"/>
                <a:cs typeface="Arial"/>
              </a:rPr>
              <a:t>minimum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dimensions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ts val="3110"/>
              </a:lnSpc>
              <a:buChar char="–"/>
              <a:tabLst>
                <a:tab pos="756920" algn="l"/>
              </a:tabLst>
            </a:pPr>
            <a:r>
              <a:rPr sz="2600" spc="-155" dirty="0">
                <a:latin typeface="Arial"/>
                <a:cs typeface="Arial"/>
              </a:rPr>
              <a:t>For </a:t>
            </a:r>
            <a:r>
              <a:rPr sz="2600" spc="-55" dirty="0">
                <a:latin typeface="Arial"/>
                <a:cs typeface="Arial"/>
              </a:rPr>
              <a:t>minimum </a:t>
            </a:r>
            <a:r>
              <a:rPr sz="2600" spc="-50" dirty="0">
                <a:latin typeface="Arial"/>
                <a:cs typeface="Arial"/>
              </a:rPr>
              <a:t>line</a:t>
            </a:r>
            <a:r>
              <a:rPr sz="2600" spc="-245" dirty="0">
                <a:latin typeface="Arial"/>
                <a:cs typeface="Arial"/>
              </a:rPr>
              <a:t> </a:t>
            </a:r>
            <a:r>
              <a:rPr sz="2600" spc="-170" dirty="0">
                <a:latin typeface="Arial"/>
                <a:cs typeface="Arial"/>
              </a:rPr>
              <a:t>spacings</a:t>
            </a:r>
            <a:endParaRPr sz="2600">
              <a:latin typeface="Arial"/>
              <a:cs typeface="Arial"/>
            </a:endParaRPr>
          </a:p>
          <a:p>
            <a:pPr marL="355600" marR="1022985" indent="-342900">
              <a:lnSpc>
                <a:spcPts val="2880"/>
              </a:lnSpc>
              <a:spcBef>
                <a:spcPts val="68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95" dirty="0">
                <a:latin typeface="Arial"/>
                <a:cs typeface="Arial"/>
              </a:rPr>
              <a:t>Design </a:t>
            </a:r>
            <a:r>
              <a:rPr sz="3000" spc="-110" dirty="0">
                <a:latin typeface="Arial"/>
                <a:cs typeface="Arial"/>
              </a:rPr>
              <a:t>rules </a:t>
            </a:r>
            <a:r>
              <a:rPr sz="3000" spc="-95" dirty="0">
                <a:latin typeface="Arial"/>
                <a:cs typeface="Arial"/>
              </a:rPr>
              <a:t>must </a:t>
            </a:r>
            <a:r>
              <a:rPr sz="3000" spc="-140" dirty="0">
                <a:latin typeface="Arial"/>
                <a:cs typeface="Arial"/>
              </a:rPr>
              <a:t>be </a:t>
            </a:r>
            <a:r>
              <a:rPr sz="3000" spc="-60" dirty="0">
                <a:latin typeface="Arial"/>
                <a:cs typeface="Arial"/>
              </a:rPr>
              <a:t>followed </a:t>
            </a:r>
            <a:r>
              <a:rPr sz="3000" spc="30" dirty="0">
                <a:latin typeface="Arial"/>
                <a:cs typeface="Arial"/>
              </a:rPr>
              <a:t>to </a:t>
            </a:r>
            <a:r>
              <a:rPr sz="3000" spc="-114" dirty="0">
                <a:latin typeface="Arial"/>
                <a:cs typeface="Arial"/>
              </a:rPr>
              <a:t>insure  </a:t>
            </a:r>
            <a:r>
              <a:rPr sz="3000" spc="-60" dirty="0">
                <a:latin typeface="Arial"/>
                <a:cs typeface="Arial"/>
              </a:rPr>
              <a:t>functional </a:t>
            </a:r>
            <a:r>
              <a:rPr sz="3000" spc="-90" dirty="0">
                <a:latin typeface="Arial"/>
                <a:cs typeface="Arial"/>
              </a:rPr>
              <a:t>structures </a:t>
            </a:r>
            <a:r>
              <a:rPr sz="3000" spc="-95" dirty="0">
                <a:latin typeface="Arial"/>
                <a:cs typeface="Arial"/>
              </a:rPr>
              <a:t>on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90" dirty="0">
                <a:latin typeface="Arial"/>
                <a:cs typeface="Arial"/>
              </a:rPr>
              <a:t>fabricated</a:t>
            </a:r>
            <a:r>
              <a:rPr sz="3000" spc="-555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chip</a:t>
            </a:r>
            <a:endParaRPr sz="3000">
              <a:latin typeface="Arial"/>
              <a:cs typeface="Arial"/>
            </a:endParaRPr>
          </a:p>
          <a:p>
            <a:pPr marL="355600" marR="187325" indent="-342900">
              <a:lnSpc>
                <a:spcPts val="288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95" dirty="0">
                <a:latin typeface="Arial"/>
                <a:cs typeface="Arial"/>
              </a:rPr>
              <a:t>Design </a:t>
            </a:r>
            <a:r>
              <a:rPr sz="3000" spc="-110" dirty="0">
                <a:latin typeface="Arial"/>
                <a:cs typeface="Arial"/>
              </a:rPr>
              <a:t>rules </a:t>
            </a:r>
            <a:r>
              <a:rPr sz="3000" spc="-185" dirty="0">
                <a:latin typeface="Arial"/>
                <a:cs typeface="Arial"/>
              </a:rPr>
              <a:t>change </a:t>
            </a:r>
            <a:r>
              <a:rPr sz="3000" spc="15" dirty="0">
                <a:latin typeface="Arial"/>
                <a:cs typeface="Arial"/>
              </a:rPr>
              <a:t>with </a:t>
            </a:r>
            <a:r>
              <a:rPr sz="3000" spc="-105" dirty="0">
                <a:latin typeface="Arial"/>
                <a:cs typeface="Arial"/>
              </a:rPr>
              <a:t>technological</a:t>
            </a:r>
            <a:r>
              <a:rPr sz="3000" spc="-340" dirty="0">
                <a:latin typeface="Arial"/>
                <a:cs typeface="Arial"/>
              </a:rPr>
              <a:t> </a:t>
            </a:r>
            <a:r>
              <a:rPr sz="3000" spc="-200" dirty="0">
                <a:latin typeface="Arial"/>
                <a:cs typeface="Arial"/>
              </a:rPr>
              <a:t>advances  </a:t>
            </a:r>
            <a:r>
              <a:rPr sz="3000" spc="-120" dirty="0">
                <a:latin typeface="Arial"/>
                <a:cs typeface="Arial"/>
              </a:rPr>
              <a:t>(www.mosis.org)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2886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248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0" y="549600"/>
            <a:ext cx="2834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F487C"/>
                </a:solidFill>
              </a:rPr>
              <a:t>Design</a:t>
            </a:r>
            <a:r>
              <a:rPr sz="4000" spc="-45" dirty="0">
                <a:solidFill>
                  <a:srgbClr val="1F487C"/>
                </a:solidFill>
              </a:rPr>
              <a:t> </a:t>
            </a:r>
            <a:r>
              <a:rPr sz="4000" spc="-5" dirty="0">
                <a:solidFill>
                  <a:srgbClr val="1F487C"/>
                </a:solidFill>
              </a:rPr>
              <a:t>Rules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7250" y="1395725"/>
            <a:ext cx="6972934" cy="454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Minimum </a:t>
            </a:r>
            <a:r>
              <a:rPr sz="2400" dirty="0">
                <a:solidFill>
                  <a:srgbClr val="C0504D"/>
                </a:solidFill>
                <a:latin typeface="Times New Roman"/>
                <a:cs typeface="Times New Roman"/>
              </a:rPr>
              <a:t>length or width </a:t>
            </a:r>
            <a:r>
              <a:rPr sz="2400" dirty="0">
                <a:latin typeface="Times New Roman"/>
                <a:cs typeface="Times New Roman"/>
              </a:rPr>
              <a:t>of a feature on a layer is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4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9800"/>
                </a:solidFill>
                <a:latin typeface="Times New Roman"/>
                <a:cs typeface="Times New Roman"/>
              </a:rPr>
              <a:t>Why?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spc="-114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allow for shape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contraction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400" spc="-5" dirty="0">
                <a:latin typeface="Times New Roman"/>
                <a:cs typeface="Times New Roman"/>
              </a:rPr>
              <a:t>Minimum </a:t>
            </a:r>
            <a:r>
              <a:rPr sz="2400" dirty="0">
                <a:solidFill>
                  <a:srgbClr val="C0504D"/>
                </a:solidFill>
                <a:latin typeface="Times New Roman"/>
                <a:cs typeface="Times New Roman"/>
              </a:rPr>
              <a:t>separation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features </a:t>
            </a:r>
            <a:r>
              <a:rPr sz="2400" dirty="0">
                <a:latin typeface="Times New Roman"/>
                <a:cs typeface="Times New Roman"/>
              </a:rPr>
              <a:t>on a layer is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  <a:p>
            <a:pPr marL="88900">
              <a:lnSpc>
                <a:spcPct val="100000"/>
              </a:lnSpc>
              <a:spcBef>
                <a:spcPts val="2490"/>
              </a:spcBef>
            </a:pPr>
            <a:r>
              <a:rPr sz="3200" dirty="0">
                <a:solidFill>
                  <a:srgbClr val="FF9800"/>
                </a:solidFill>
                <a:latin typeface="Times New Roman"/>
                <a:cs typeface="Times New Roman"/>
              </a:rPr>
              <a:t>Why?</a:t>
            </a:r>
            <a:endParaRPr sz="3200">
              <a:latin typeface="Times New Roman"/>
              <a:cs typeface="Times New Roman"/>
            </a:endParaRPr>
          </a:p>
          <a:p>
            <a:pPr marL="88900" marR="5080">
              <a:lnSpc>
                <a:spcPct val="100000"/>
              </a:lnSpc>
              <a:spcBef>
                <a:spcPts val="1685"/>
              </a:spcBef>
            </a:pP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o </a:t>
            </a:r>
            <a:r>
              <a:rPr sz="2800" dirty="0">
                <a:latin typeface="Times New Roman"/>
                <a:cs typeface="Times New Roman"/>
              </a:rPr>
              <a:t>ensure </a:t>
            </a:r>
            <a:r>
              <a:rPr sz="2800" spc="-5" dirty="0">
                <a:latin typeface="Times New Roman"/>
                <a:cs typeface="Times New Roman"/>
              </a:rPr>
              <a:t>adequate </a:t>
            </a:r>
            <a:r>
              <a:rPr sz="2800" dirty="0">
                <a:latin typeface="Times New Roman"/>
                <a:cs typeface="Times New Roman"/>
              </a:rPr>
              <a:t>continuity </a:t>
            </a:r>
            <a:r>
              <a:rPr sz="2800" spc="-5" dirty="0">
                <a:latin typeface="Times New Roman"/>
                <a:cs typeface="Times New Roman"/>
              </a:rPr>
              <a:t>of the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intervening  materials.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81275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257" y="383483"/>
            <a:ext cx="21164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45" dirty="0">
                <a:solidFill>
                  <a:srgbClr val="C0504D"/>
                </a:solidFill>
                <a:latin typeface="Arial"/>
                <a:cs typeface="Arial"/>
              </a:rPr>
              <a:t>Design </a:t>
            </a:r>
            <a:r>
              <a:rPr sz="2900" spc="-204" dirty="0">
                <a:solidFill>
                  <a:srgbClr val="C0504D"/>
                </a:solidFill>
                <a:latin typeface="Arial"/>
                <a:cs typeface="Arial"/>
              </a:rPr>
              <a:t>Rules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457" y="959632"/>
            <a:ext cx="7522845" cy="1010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spc="-5" dirty="0">
                <a:latin typeface="Arial"/>
                <a:cs typeface="Arial"/>
              </a:rPr>
              <a:t>Minimum </a:t>
            </a:r>
            <a:r>
              <a:rPr sz="1900" spc="-10" dirty="0">
                <a:latin typeface="Arial"/>
                <a:cs typeface="Arial"/>
              </a:rPr>
              <a:t>width </a:t>
            </a:r>
            <a:r>
              <a:rPr sz="1900" spc="-5" dirty="0">
                <a:latin typeface="Arial"/>
                <a:cs typeface="Arial"/>
              </a:rPr>
              <a:t>of </a:t>
            </a:r>
            <a:r>
              <a:rPr sz="1900" spc="-5" dirty="0">
                <a:solidFill>
                  <a:srgbClr val="FF9800"/>
                </a:solidFill>
                <a:latin typeface="Arial"/>
                <a:cs typeface="Arial"/>
              </a:rPr>
              <a:t>PolySi </a:t>
            </a:r>
            <a:r>
              <a:rPr sz="1900" spc="-5" dirty="0">
                <a:latin typeface="Arial"/>
                <a:cs typeface="Arial"/>
              </a:rPr>
              <a:t>and </a:t>
            </a:r>
            <a:r>
              <a:rPr sz="1900" spc="-10" dirty="0">
                <a:solidFill>
                  <a:srgbClr val="FF9800"/>
                </a:solidFill>
                <a:latin typeface="Arial"/>
                <a:cs typeface="Arial"/>
              </a:rPr>
              <a:t>diffusion </a:t>
            </a:r>
            <a:r>
              <a:rPr sz="1900" spc="-5" dirty="0">
                <a:latin typeface="Arial"/>
                <a:cs typeface="Arial"/>
              </a:rPr>
              <a:t>line</a:t>
            </a:r>
            <a:r>
              <a:rPr sz="1900" spc="200" dirty="0"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sz="19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1900">
              <a:latin typeface="Symbol"/>
              <a:cs typeface="Symbol"/>
            </a:endParaRPr>
          </a:p>
          <a:p>
            <a:pPr marL="354965" marR="5080" indent="-342900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Arial"/>
                <a:cs typeface="Arial"/>
              </a:rPr>
              <a:t>Minimum </a:t>
            </a:r>
            <a:r>
              <a:rPr sz="1900" spc="-10" dirty="0">
                <a:latin typeface="Arial"/>
                <a:cs typeface="Arial"/>
              </a:rPr>
              <a:t>width </a:t>
            </a:r>
            <a:r>
              <a:rPr sz="1900" spc="-5" dirty="0">
                <a:latin typeface="Arial"/>
                <a:cs typeface="Arial"/>
              </a:rPr>
              <a:t>of </a:t>
            </a:r>
            <a:r>
              <a:rPr sz="1900" spc="-5" dirty="0">
                <a:solidFill>
                  <a:srgbClr val="FF9800"/>
                </a:solidFill>
                <a:latin typeface="Arial"/>
                <a:cs typeface="Arial"/>
              </a:rPr>
              <a:t>Metal line </a:t>
            </a:r>
            <a:r>
              <a:rPr sz="1900" b="1" spc="-5" dirty="0">
                <a:solidFill>
                  <a:srgbClr val="C0504D"/>
                </a:solidFill>
                <a:latin typeface="Arial"/>
                <a:cs typeface="Arial"/>
              </a:rPr>
              <a:t>3</a:t>
            </a:r>
            <a:r>
              <a:rPr sz="19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r>
              <a:rPr sz="19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Arial"/>
                <a:cs typeface="Arial"/>
              </a:rPr>
              <a:t>as metal lines run over a more uneven  surface than other conducting layers to ensure their</a:t>
            </a:r>
            <a:r>
              <a:rPr sz="1900" spc="2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continuity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2848" y="2901951"/>
            <a:ext cx="915035" cy="597535"/>
          </a:xfrm>
          <a:custGeom>
            <a:avLst/>
            <a:gdLst/>
            <a:ahLst/>
            <a:cxnLst/>
            <a:rect l="l" t="t" r="r" b="b"/>
            <a:pathLst>
              <a:path w="915035" h="597535">
                <a:moveTo>
                  <a:pt x="0" y="596908"/>
                </a:moveTo>
                <a:lnTo>
                  <a:pt x="914418" y="596908"/>
                </a:lnTo>
                <a:lnTo>
                  <a:pt x="914418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6" y="2901951"/>
            <a:ext cx="539750" cy="597535"/>
          </a:xfrm>
          <a:custGeom>
            <a:avLst/>
            <a:gdLst/>
            <a:ahLst/>
            <a:cxnLst/>
            <a:rect l="l" t="t" r="r" b="b"/>
            <a:pathLst>
              <a:path w="539750" h="597535">
                <a:moveTo>
                  <a:pt x="0" y="596908"/>
                </a:moveTo>
                <a:lnTo>
                  <a:pt x="539733" y="596908"/>
                </a:lnTo>
                <a:lnTo>
                  <a:pt x="539733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6454" y="2901951"/>
            <a:ext cx="400050" cy="597535"/>
          </a:xfrm>
          <a:custGeom>
            <a:avLst/>
            <a:gdLst/>
            <a:ahLst/>
            <a:cxnLst/>
            <a:rect l="l" t="t" r="r" b="b"/>
            <a:pathLst>
              <a:path w="400050" h="597535">
                <a:moveTo>
                  <a:pt x="0" y="596908"/>
                </a:moveTo>
                <a:lnTo>
                  <a:pt x="400056" y="596908"/>
                </a:lnTo>
                <a:lnTo>
                  <a:pt x="400056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8254" y="2901951"/>
            <a:ext cx="469900" cy="597535"/>
          </a:xfrm>
          <a:custGeom>
            <a:avLst/>
            <a:gdLst/>
            <a:ahLst/>
            <a:cxnLst/>
            <a:rect l="l" t="t" r="r" b="b"/>
            <a:pathLst>
              <a:path w="469900" h="597535">
                <a:moveTo>
                  <a:pt x="0" y="596908"/>
                </a:moveTo>
                <a:lnTo>
                  <a:pt x="469891" y="596908"/>
                </a:lnTo>
                <a:lnTo>
                  <a:pt x="469891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8945" y="2901951"/>
            <a:ext cx="381000" cy="597535"/>
          </a:xfrm>
          <a:custGeom>
            <a:avLst/>
            <a:gdLst/>
            <a:ahLst/>
            <a:cxnLst/>
            <a:rect l="l" t="t" r="r" b="b"/>
            <a:pathLst>
              <a:path w="381000" h="597535">
                <a:moveTo>
                  <a:pt x="0" y="596908"/>
                </a:moveTo>
                <a:lnTo>
                  <a:pt x="381000" y="596908"/>
                </a:lnTo>
                <a:lnTo>
                  <a:pt x="381000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8945" y="2901952"/>
            <a:ext cx="4178935" cy="597535"/>
          </a:xfrm>
          <a:custGeom>
            <a:avLst/>
            <a:gdLst/>
            <a:ahLst/>
            <a:cxnLst/>
            <a:rect l="l" t="t" r="r" b="b"/>
            <a:pathLst>
              <a:path w="4178935" h="597535">
                <a:moveTo>
                  <a:pt x="0" y="596908"/>
                </a:moveTo>
                <a:lnTo>
                  <a:pt x="4178320" y="596908"/>
                </a:lnTo>
                <a:lnTo>
                  <a:pt x="4178320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35739" y="2978151"/>
            <a:ext cx="597535" cy="597535"/>
          </a:xfrm>
          <a:custGeom>
            <a:avLst/>
            <a:gdLst/>
            <a:ahLst/>
            <a:cxnLst/>
            <a:rect l="l" t="t" r="r" b="b"/>
            <a:pathLst>
              <a:path w="597534" h="597535">
                <a:moveTo>
                  <a:pt x="0" y="596908"/>
                </a:moveTo>
                <a:lnTo>
                  <a:pt x="596908" y="596908"/>
                </a:lnTo>
                <a:lnTo>
                  <a:pt x="596908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5739" y="2978152"/>
            <a:ext cx="597535" cy="597535"/>
          </a:xfrm>
          <a:custGeom>
            <a:avLst/>
            <a:gdLst/>
            <a:ahLst/>
            <a:cxnLst/>
            <a:rect l="l" t="t" r="r" b="b"/>
            <a:pathLst>
              <a:path w="597534" h="597535">
                <a:moveTo>
                  <a:pt x="0" y="596908"/>
                </a:moveTo>
                <a:lnTo>
                  <a:pt x="596908" y="596908"/>
                </a:lnTo>
                <a:lnTo>
                  <a:pt x="596908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5739" y="3968745"/>
            <a:ext cx="597535" cy="597535"/>
          </a:xfrm>
          <a:custGeom>
            <a:avLst/>
            <a:gdLst/>
            <a:ahLst/>
            <a:cxnLst/>
            <a:rect l="l" t="t" r="r" b="b"/>
            <a:pathLst>
              <a:path w="597534" h="597535">
                <a:moveTo>
                  <a:pt x="0" y="596908"/>
                </a:moveTo>
                <a:lnTo>
                  <a:pt x="596908" y="596908"/>
                </a:lnTo>
                <a:lnTo>
                  <a:pt x="596908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5739" y="3968746"/>
            <a:ext cx="597535" cy="597535"/>
          </a:xfrm>
          <a:custGeom>
            <a:avLst/>
            <a:gdLst/>
            <a:ahLst/>
            <a:cxnLst/>
            <a:rect l="l" t="t" r="r" b="b"/>
            <a:pathLst>
              <a:path w="597534" h="597535">
                <a:moveTo>
                  <a:pt x="0" y="596908"/>
                </a:moveTo>
                <a:lnTo>
                  <a:pt x="596908" y="596908"/>
                </a:lnTo>
                <a:lnTo>
                  <a:pt x="596908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5739" y="5035545"/>
            <a:ext cx="597535" cy="673735"/>
          </a:xfrm>
          <a:custGeom>
            <a:avLst/>
            <a:gdLst/>
            <a:ahLst/>
            <a:cxnLst/>
            <a:rect l="l" t="t" r="r" b="b"/>
            <a:pathLst>
              <a:path w="597534" h="673735">
                <a:moveTo>
                  <a:pt x="0" y="673108"/>
                </a:moveTo>
                <a:lnTo>
                  <a:pt x="596908" y="673108"/>
                </a:lnTo>
                <a:lnTo>
                  <a:pt x="596908" y="0"/>
                </a:lnTo>
                <a:lnTo>
                  <a:pt x="0" y="0"/>
                </a:lnTo>
                <a:lnTo>
                  <a:pt x="0" y="6731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5739" y="5035546"/>
            <a:ext cx="597535" cy="673735"/>
          </a:xfrm>
          <a:custGeom>
            <a:avLst/>
            <a:gdLst/>
            <a:ahLst/>
            <a:cxnLst/>
            <a:rect l="l" t="t" r="r" b="b"/>
            <a:pathLst>
              <a:path w="597534" h="673735">
                <a:moveTo>
                  <a:pt x="0" y="673108"/>
                </a:moveTo>
                <a:lnTo>
                  <a:pt x="596908" y="673108"/>
                </a:lnTo>
                <a:lnTo>
                  <a:pt x="596908" y="0"/>
                </a:lnTo>
                <a:lnTo>
                  <a:pt x="0" y="0"/>
                </a:lnTo>
                <a:lnTo>
                  <a:pt x="0" y="673108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2848" y="4121145"/>
            <a:ext cx="915035" cy="597535"/>
          </a:xfrm>
          <a:custGeom>
            <a:avLst/>
            <a:gdLst/>
            <a:ahLst/>
            <a:cxnLst/>
            <a:rect l="l" t="t" r="r" b="b"/>
            <a:pathLst>
              <a:path w="915035" h="597535">
                <a:moveTo>
                  <a:pt x="0" y="596908"/>
                </a:moveTo>
                <a:lnTo>
                  <a:pt x="914418" y="596908"/>
                </a:lnTo>
                <a:lnTo>
                  <a:pt x="914418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6" y="4121145"/>
            <a:ext cx="539750" cy="597535"/>
          </a:xfrm>
          <a:custGeom>
            <a:avLst/>
            <a:gdLst/>
            <a:ahLst/>
            <a:cxnLst/>
            <a:rect l="l" t="t" r="r" b="b"/>
            <a:pathLst>
              <a:path w="539750" h="597535">
                <a:moveTo>
                  <a:pt x="0" y="596908"/>
                </a:moveTo>
                <a:lnTo>
                  <a:pt x="539733" y="596908"/>
                </a:lnTo>
                <a:lnTo>
                  <a:pt x="539733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46454" y="4121145"/>
            <a:ext cx="400050" cy="597535"/>
          </a:xfrm>
          <a:custGeom>
            <a:avLst/>
            <a:gdLst/>
            <a:ahLst/>
            <a:cxnLst/>
            <a:rect l="l" t="t" r="r" b="b"/>
            <a:pathLst>
              <a:path w="400050" h="597535">
                <a:moveTo>
                  <a:pt x="0" y="596908"/>
                </a:moveTo>
                <a:lnTo>
                  <a:pt x="400056" y="596908"/>
                </a:lnTo>
                <a:lnTo>
                  <a:pt x="400056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8254" y="4121145"/>
            <a:ext cx="469900" cy="597535"/>
          </a:xfrm>
          <a:custGeom>
            <a:avLst/>
            <a:gdLst/>
            <a:ahLst/>
            <a:cxnLst/>
            <a:rect l="l" t="t" r="r" b="b"/>
            <a:pathLst>
              <a:path w="469900" h="597535">
                <a:moveTo>
                  <a:pt x="0" y="596908"/>
                </a:moveTo>
                <a:lnTo>
                  <a:pt x="469891" y="596908"/>
                </a:lnTo>
                <a:lnTo>
                  <a:pt x="469891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8945" y="4121145"/>
            <a:ext cx="381000" cy="597535"/>
          </a:xfrm>
          <a:custGeom>
            <a:avLst/>
            <a:gdLst/>
            <a:ahLst/>
            <a:cxnLst/>
            <a:rect l="l" t="t" r="r" b="b"/>
            <a:pathLst>
              <a:path w="381000" h="597535">
                <a:moveTo>
                  <a:pt x="0" y="596908"/>
                </a:moveTo>
                <a:lnTo>
                  <a:pt x="381000" y="596908"/>
                </a:lnTo>
                <a:lnTo>
                  <a:pt x="381000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8945" y="4121146"/>
            <a:ext cx="4178935" cy="597535"/>
          </a:xfrm>
          <a:custGeom>
            <a:avLst/>
            <a:gdLst/>
            <a:ahLst/>
            <a:cxnLst/>
            <a:rect l="l" t="t" r="r" b="b"/>
            <a:pathLst>
              <a:path w="4178935" h="597535">
                <a:moveTo>
                  <a:pt x="0" y="596908"/>
                </a:moveTo>
                <a:lnTo>
                  <a:pt x="4178320" y="596908"/>
                </a:lnTo>
                <a:lnTo>
                  <a:pt x="4178320" y="0"/>
                </a:lnTo>
                <a:lnTo>
                  <a:pt x="0" y="0"/>
                </a:lnTo>
                <a:lnTo>
                  <a:pt x="0" y="596908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5400" y="4114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9200" y="47244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09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9200" y="41148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37030" y="5208522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Symbol"/>
                <a:cs typeface="Symbol"/>
              </a:rPr>
              <a:t></a:t>
            </a:r>
            <a:r>
              <a:rPr sz="24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39945" y="2597145"/>
            <a:ext cx="368935" cy="2502535"/>
          </a:xfrm>
          <a:custGeom>
            <a:avLst/>
            <a:gdLst/>
            <a:ahLst/>
            <a:cxnLst/>
            <a:rect l="l" t="t" r="r" b="b"/>
            <a:pathLst>
              <a:path w="368935" h="2502535">
                <a:moveTo>
                  <a:pt x="0" y="2501908"/>
                </a:moveTo>
                <a:lnTo>
                  <a:pt x="368308" y="2501908"/>
                </a:lnTo>
                <a:lnTo>
                  <a:pt x="368308" y="0"/>
                </a:lnTo>
                <a:lnTo>
                  <a:pt x="0" y="0"/>
                </a:lnTo>
                <a:lnTo>
                  <a:pt x="0" y="25019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39945" y="2597146"/>
            <a:ext cx="368935" cy="2502535"/>
          </a:xfrm>
          <a:custGeom>
            <a:avLst/>
            <a:gdLst/>
            <a:ahLst/>
            <a:cxnLst/>
            <a:rect l="l" t="t" r="r" b="b"/>
            <a:pathLst>
              <a:path w="368935" h="2502535">
                <a:moveTo>
                  <a:pt x="0" y="2501908"/>
                </a:moveTo>
                <a:lnTo>
                  <a:pt x="368308" y="2501908"/>
                </a:lnTo>
                <a:lnTo>
                  <a:pt x="368308" y="0"/>
                </a:lnTo>
                <a:lnTo>
                  <a:pt x="0" y="0"/>
                </a:lnTo>
                <a:lnTo>
                  <a:pt x="0" y="2501908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78146" y="2597145"/>
            <a:ext cx="368935" cy="2502535"/>
          </a:xfrm>
          <a:custGeom>
            <a:avLst/>
            <a:gdLst/>
            <a:ahLst/>
            <a:cxnLst/>
            <a:rect l="l" t="t" r="r" b="b"/>
            <a:pathLst>
              <a:path w="368935" h="2502535">
                <a:moveTo>
                  <a:pt x="0" y="2501908"/>
                </a:moveTo>
                <a:lnTo>
                  <a:pt x="368308" y="2501908"/>
                </a:lnTo>
                <a:lnTo>
                  <a:pt x="368308" y="0"/>
                </a:lnTo>
                <a:lnTo>
                  <a:pt x="0" y="0"/>
                </a:lnTo>
                <a:lnTo>
                  <a:pt x="0" y="25019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8145" y="2597146"/>
            <a:ext cx="368935" cy="2502535"/>
          </a:xfrm>
          <a:custGeom>
            <a:avLst/>
            <a:gdLst/>
            <a:ahLst/>
            <a:cxnLst/>
            <a:rect l="l" t="t" r="r" b="b"/>
            <a:pathLst>
              <a:path w="368935" h="2502535">
                <a:moveTo>
                  <a:pt x="0" y="2501908"/>
                </a:moveTo>
                <a:lnTo>
                  <a:pt x="368308" y="2501908"/>
                </a:lnTo>
                <a:lnTo>
                  <a:pt x="368308" y="0"/>
                </a:lnTo>
                <a:lnTo>
                  <a:pt x="0" y="0"/>
                </a:lnTo>
                <a:lnTo>
                  <a:pt x="0" y="2501908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6510" y="2597145"/>
            <a:ext cx="368300" cy="2502535"/>
          </a:xfrm>
          <a:custGeom>
            <a:avLst/>
            <a:gdLst/>
            <a:ahLst/>
            <a:cxnLst/>
            <a:rect l="l" t="t" r="r" b="b"/>
            <a:pathLst>
              <a:path w="368300" h="2502535">
                <a:moveTo>
                  <a:pt x="0" y="2501908"/>
                </a:moveTo>
                <a:lnTo>
                  <a:pt x="368295" y="2501908"/>
                </a:lnTo>
                <a:lnTo>
                  <a:pt x="368295" y="0"/>
                </a:lnTo>
                <a:lnTo>
                  <a:pt x="0" y="0"/>
                </a:lnTo>
                <a:lnTo>
                  <a:pt x="0" y="250190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6510" y="2597146"/>
            <a:ext cx="368300" cy="2502535"/>
          </a:xfrm>
          <a:custGeom>
            <a:avLst/>
            <a:gdLst/>
            <a:ahLst/>
            <a:cxnLst/>
            <a:rect l="l" t="t" r="r" b="b"/>
            <a:pathLst>
              <a:path w="368300" h="2502535">
                <a:moveTo>
                  <a:pt x="0" y="2501908"/>
                </a:moveTo>
                <a:lnTo>
                  <a:pt x="368295" y="2501908"/>
                </a:lnTo>
                <a:lnTo>
                  <a:pt x="368295" y="0"/>
                </a:lnTo>
                <a:lnTo>
                  <a:pt x="0" y="0"/>
                </a:lnTo>
                <a:lnTo>
                  <a:pt x="0" y="2501908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54539" y="2597145"/>
            <a:ext cx="368935" cy="2502535"/>
          </a:xfrm>
          <a:custGeom>
            <a:avLst/>
            <a:gdLst/>
            <a:ahLst/>
            <a:cxnLst/>
            <a:rect l="l" t="t" r="r" b="b"/>
            <a:pathLst>
              <a:path w="368935" h="2502535">
                <a:moveTo>
                  <a:pt x="0" y="2501908"/>
                </a:moveTo>
                <a:lnTo>
                  <a:pt x="368308" y="2501908"/>
                </a:lnTo>
                <a:lnTo>
                  <a:pt x="368308" y="0"/>
                </a:lnTo>
                <a:lnTo>
                  <a:pt x="0" y="0"/>
                </a:lnTo>
                <a:lnTo>
                  <a:pt x="0" y="250190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54539" y="2597146"/>
            <a:ext cx="368935" cy="2502535"/>
          </a:xfrm>
          <a:custGeom>
            <a:avLst/>
            <a:gdLst/>
            <a:ahLst/>
            <a:cxnLst/>
            <a:rect l="l" t="t" r="r" b="b"/>
            <a:pathLst>
              <a:path w="368935" h="2502535">
                <a:moveTo>
                  <a:pt x="0" y="2501908"/>
                </a:moveTo>
                <a:lnTo>
                  <a:pt x="368308" y="2501908"/>
                </a:lnTo>
                <a:lnTo>
                  <a:pt x="368308" y="0"/>
                </a:lnTo>
                <a:lnTo>
                  <a:pt x="0" y="0"/>
                </a:lnTo>
                <a:lnTo>
                  <a:pt x="0" y="2501908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57400" y="5257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600" y="5257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79975" y="3055362"/>
            <a:ext cx="73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Me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56175" y="4046344"/>
            <a:ext cx="1186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Diffusion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6175" y="5189607"/>
            <a:ext cx="139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Polys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6457" y="4217667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487C"/>
                </a:solidFill>
                <a:latin typeface="Symbol"/>
                <a:cs typeface="Symbol"/>
              </a:rPr>
              <a:t></a:t>
            </a:r>
            <a:r>
              <a:rPr sz="24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33500" y="3657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392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7" y="317504"/>
                </a:lnTo>
                <a:lnTo>
                  <a:pt x="33396" y="317504"/>
                </a:lnTo>
                <a:lnTo>
                  <a:pt x="33392" y="304800"/>
                </a:lnTo>
                <a:close/>
              </a:path>
              <a:path w="76200" h="381000">
                <a:moveTo>
                  <a:pt x="42803" y="0"/>
                </a:moveTo>
                <a:lnTo>
                  <a:pt x="33278" y="0"/>
                </a:lnTo>
                <a:lnTo>
                  <a:pt x="33396" y="317504"/>
                </a:lnTo>
                <a:lnTo>
                  <a:pt x="42921" y="317504"/>
                </a:lnTo>
                <a:lnTo>
                  <a:pt x="42803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917" y="304800"/>
                </a:lnTo>
                <a:lnTo>
                  <a:pt x="42921" y="317504"/>
                </a:lnTo>
                <a:lnTo>
                  <a:pt x="69847" y="317504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33500" y="4800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2921" y="63495"/>
                </a:moveTo>
                <a:lnTo>
                  <a:pt x="33396" y="63495"/>
                </a:lnTo>
                <a:lnTo>
                  <a:pt x="33278" y="304800"/>
                </a:lnTo>
                <a:lnTo>
                  <a:pt x="42803" y="304800"/>
                </a:lnTo>
                <a:lnTo>
                  <a:pt x="42921" y="63495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3390" y="76200"/>
                </a:lnTo>
                <a:lnTo>
                  <a:pt x="33396" y="63495"/>
                </a:lnTo>
                <a:lnTo>
                  <a:pt x="69847" y="63495"/>
                </a:lnTo>
                <a:lnTo>
                  <a:pt x="38100" y="0"/>
                </a:lnTo>
                <a:close/>
              </a:path>
              <a:path w="76200" h="304800">
                <a:moveTo>
                  <a:pt x="69847" y="63495"/>
                </a:moveTo>
                <a:lnTo>
                  <a:pt x="42921" y="63495"/>
                </a:lnTo>
                <a:lnTo>
                  <a:pt x="42915" y="76200"/>
                </a:lnTo>
                <a:lnTo>
                  <a:pt x="76200" y="76200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00200" y="5372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71593" y="42803"/>
                </a:lnTo>
                <a:lnTo>
                  <a:pt x="317504" y="42803"/>
                </a:lnTo>
                <a:lnTo>
                  <a:pt x="317504" y="33278"/>
                </a:lnTo>
                <a:lnTo>
                  <a:pt x="371356" y="33278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3278"/>
                </a:moveTo>
                <a:lnTo>
                  <a:pt x="0" y="33278"/>
                </a:lnTo>
                <a:lnTo>
                  <a:pt x="0" y="42803"/>
                </a:lnTo>
                <a:lnTo>
                  <a:pt x="304800" y="42803"/>
                </a:lnTo>
                <a:lnTo>
                  <a:pt x="304800" y="33278"/>
                </a:lnTo>
                <a:close/>
              </a:path>
              <a:path w="381000" h="76200">
                <a:moveTo>
                  <a:pt x="371356" y="33278"/>
                </a:moveTo>
                <a:lnTo>
                  <a:pt x="317504" y="33278"/>
                </a:lnTo>
                <a:lnTo>
                  <a:pt x="317504" y="42803"/>
                </a:lnTo>
                <a:lnTo>
                  <a:pt x="371593" y="42803"/>
                </a:lnTo>
                <a:lnTo>
                  <a:pt x="381000" y="38100"/>
                </a:lnTo>
                <a:lnTo>
                  <a:pt x="371356" y="33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53721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03"/>
                </a:lnTo>
                <a:lnTo>
                  <a:pt x="63495" y="42803"/>
                </a:lnTo>
                <a:lnTo>
                  <a:pt x="63495" y="33278"/>
                </a:lnTo>
                <a:lnTo>
                  <a:pt x="76200" y="33278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3278"/>
                </a:moveTo>
                <a:lnTo>
                  <a:pt x="63495" y="33278"/>
                </a:lnTo>
                <a:lnTo>
                  <a:pt x="63495" y="42803"/>
                </a:lnTo>
                <a:lnTo>
                  <a:pt x="76200" y="42803"/>
                </a:lnTo>
                <a:lnTo>
                  <a:pt x="76200" y="33278"/>
                </a:lnTo>
                <a:close/>
              </a:path>
              <a:path w="304800" h="76200">
                <a:moveTo>
                  <a:pt x="304800" y="33278"/>
                </a:moveTo>
                <a:lnTo>
                  <a:pt x="76200" y="33278"/>
                </a:lnTo>
                <a:lnTo>
                  <a:pt x="76200" y="42803"/>
                </a:lnTo>
                <a:lnTo>
                  <a:pt x="304800" y="42803"/>
                </a:lnTo>
                <a:lnTo>
                  <a:pt x="304800" y="33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82493" y="5208522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Symbol"/>
                <a:cs typeface="Symbol"/>
              </a:rPr>
              <a:t></a:t>
            </a:r>
            <a:r>
              <a:rPr sz="24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48200" y="5257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05400" y="5257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91000" y="5372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71593" y="42803"/>
                </a:lnTo>
                <a:lnTo>
                  <a:pt x="317510" y="42803"/>
                </a:lnTo>
                <a:lnTo>
                  <a:pt x="317510" y="33278"/>
                </a:lnTo>
                <a:lnTo>
                  <a:pt x="371356" y="33278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3278"/>
                </a:moveTo>
                <a:lnTo>
                  <a:pt x="0" y="33278"/>
                </a:lnTo>
                <a:lnTo>
                  <a:pt x="0" y="42803"/>
                </a:lnTo>
                <a:lnTo>
                  <a:pt x="304800" y="42803"/>
                </a:lnTo>
                <a:lnTo>
                  <a:pt x="304800" y="33278"/>
                </a:lnTo>
                <a:close/>
              </a:path>
              <a:path w="381000" h="76200">
                <a:moveTo>
                  <a:pt x="371356" y="33278"/>
                </a:moveTo>
                <a:lnTo>
                  <a:pt x="317510" y="33278"/>
                </a:lnTo>
                <a:lnTo>
                  <a:pt x="317510" y="42803"/>
                </a:lnTo>
                <a:lnTo>
                  <a:pt x="371593" y="42803"/>
                </a:lnTo>
                <a:lnTo>
                  <a:pt x="381000" y="38100"/>
                </a:lnTo>
                <a:lnTo>
                  <a:pt x="371356" y="33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81600" y="53721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03"/>
                </a:lnTo>
                <a:lnTo>
                  <a:pt x="63489" y="42803"/>
                </a:lnTo>
                <a:lnTo>
                  <a:pt x="63489" y="33278"/>
                </a:lnTo>
                <a:lnTo>
                  <a:pt x="76200" y="33278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3278"/>
                </a:moveTo>
                <a:lnTo>
                  <a:pt x="63489" y="33278"/>
                </a:lnTo>
                <a:lnTo>
                  <a:pt x="63489" y="42803"/>
                </a:lnTo>
                <a:lnTo>
                  <a:pt x="76200" y="42803"/>
                </a:lnTo>
                <a:lnTo>
                  <a:pt x="76200" y="33278"/>
                </a:lnTo>
                <a:close/>
              </a:path>
              <a:path w="304800" h="76200">
                <a:moveTo>
                  <a:pt x="304800" y="33278"/>
                </a:moveTo>
                <a:lnTo>
                  <a:pt x="76200" y="33278"/>
                </a:lnTo>
                <a:lnTo>
                  <a:pt x="76200" y="42803"/>
                </a:lnTo>
                <a:lnTo>
                  <a:pt x="304800" y="42803"/>
                </a:lnTo>
                <a:lnTo>
                  <a:pt x="304800" y="33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249</a:t>
            </a:r>
          </a:p>
        </p:txBody>
      </p:sp>
    </p:spTree>
    <p:extLst>
      <p:ext uri="{BB962C8B-B14F-4D97-AF65-F5344CB8AC3E}">
        <p14:creationId xmlns:p14="http://schemas.microsoft.com/office/powerpoint/2010/main" val="18588579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257" y="383483"/>
            <a:ext cx="21164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45" dirty="0">
                <a:solidFill>
                  <a:srgbClr val="C0504D"/>
                </a:solidFill>
                <a:latin typeface="Arial"/>
                <a:cs typeface="Arial"/>
              </a:rPr>
              <a:t>Design </a:t>
            </a:r>
            <a:r>
              <a:rPr sz="2900" spc="-204" dirty="0">
                <a:solidFill>
                  <a:srgbClr val="C0504D"/>
                </a:solidFill>
                <a:latin typeface="Arial"/>
                <a:cs typeface="Arial"/>
              </a:rPr>
              <a:t>Rules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747" y="956584"/>
            <a:ext cx="7647305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11395">
              <a:lnSpc>
                <a:spcPct val="120500"/>
              </a:lnSpc>
              <a:spcBef>
                <a:spcPts val="100"/>
              </a:spcBef>
              <a:tabLst>
                <a:tab pos="1599565" algn="l"/>
              </a:tabLst>
            </a:pPr>
            <a:r>
              <a:rPr sz="1900" b="1" spc="-10" dirty="0">
                <a:latin typeface="Arial"/>
                <a:cs typeface="Arial"/>
              </a:rPr>
              <a:t>PolySi </a:t>
            </a:r>
            <a:r>
              <a:rPr sz="1900" b="1" spc="-5" dirty="0">
                <a:latin typeface="Times New Roman"/>
                <a:cs typeface="Times New Roman"/>
              </a:rPr>
              <a:t>– </a:t>
            </a:r>
            <a:r>
              <a:rPr sz="1900" b="1" spc="-10" dirty="0">
                <a:latin typeface="Arial"/>
                <a:cs typeface="Arial"/>
              </a:rPr>
              <a:t>PolySi </a:t>
            </a:r>
            <a:r>
              <a:rPr sz="1900" b="1" spc="-5" dirty="0">
                <a:latin typeface="Arial"/>
                <a:cs typeface="Arial"/>
              </a:rPr>
              <a:t>space </a:t>
            </a:r>
            <a:r>
              <a:rPr sz="1900" b="1" spc="-5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sz="1900" b="1" spc="-5" dirty="0">
                <a:solidFill>
                  <a:srgbClr val="C0504D"/>
                </a:solidFill>
                <a:latin typeface="Symbol"/>
                <a:cs typeface="Symbol"/>
              </a:rPr>
              <a:t></a:t>
            </a:r>
            <a:r>
              <a:rPr sz="19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Arial"/>
                <a:cs typeface="Arial"/>
              </a:rPr>
              <a:t>Metal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-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Metal	</a:t>
            </a:r>
            <a:r>
              <a:rPr sz="1900" b="1" dirty="0">
                <a:latin typeface="Arial"/>
                <a:cs typeface="Arial"/>
              </a:rPr>
              <a:t>space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sz="19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1900">
              <a:latin typeface="Symbol"/>
              <a:cs typeface="Symbol"/>
            </a:endParaRPr>
          </a:p>
          <a:p>
            <a:pPr marL="355600" marR="5080" indent="-343535">
              <a:lnSpc>
                <a:spcPct val="100499"/>
              </a:lnSpc>
              <a:spcBef>
                <a:spcPts val="434"/>
              </a:spcBef>
            </a:pPr>
            <a:r>
              <a:rPr sz="1900" b="1" dirty="0">
                <a:latin typeface="Arial"/>
                <a:cs typeface="Arial"/>
              </a:rPr>
              <a:t>Diffusion </a:t>
            </a:r>
            <a:r>
              <a:rPr sz="1900" b="1" spc="-5" dirty="0">
                <a:latin typeface="Times New Roman"/>
                <a:cs typeface="Times New Roman"/>
              </a:rPr>
              <a:t>– </a:t>
            </a:r>
            <a:r>
              <a:rPr sz="1900" b="1" dirty="0">
                <a:latin typeface="Arial"/>
                <a:cs typeface="Arial"/>
              </a:rPr>
              <a:t>Diffusion </a:t>
            </a:r>
            <a:r>
              <a:rPr sz="1900" b="1" spc="-5" dirty="0">
                <a:solidFill>
                  <a:srgbClr val="C0504D"/>
                </a:solidFill>
                <a:latin typeface="Arial"/>
                <a:cs typeface="Arial"/>
              </a:rPr>
              <a:t>3</a:t>
            </a:r>
            <a:r>
              <a:rPr sz="19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r>
              <a:rPr sz="19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900" b="1" spc="-75" dirty="0">
                <a:solidFill>
                  <a:srgbClr val="980000"/>
                </a:solidFill>
                <a:latin typeface="Arial"/>
                <a:cs typeface="Arial"/>
              </a:rPr>
              <a:t>To </a:t>
            </a:r>
            <a:r>
              <a:rPr sz="1900" b="1" spc="-10" dirty="0">
                <a:solidFill>
                  <a:srgbClr val="980000"/>
                </a:solidFill>
                <a:latin typeface="Arial"/>
                <a:cs typeface="Arial"/>
              </a:rPr>
              <a:t>avoid </a:t>
            </a:r>
            <a:r>
              <a:rPr sz="1900" b="1" dirty="0">
                <a:solidFill>
                  <a:srgbClr val="980000"/>
                </a:solidFill>
                <a:latin typeface="Arial"/>
                <a:cs typeface="Arial"/>
              </a:rPr>
              <a:t>the possibility of their </a:t>
            </a:r>
            <a:r>
              <a:rPr sz="1900" b="1" spc="-5" dirty="0">
                <a:solidFill>
                  <a:srgbClr val="980000"/>
                </a:solidFill>
                <a:latin typeface="Arial"/>
                <a:cs typeface="Arial"/>
              </a:rPr>
              <a:t>associated  regions overlapping and </a:t>
            </a:r>
            <a:r>
              <a:rPr sz="1900" b="1" dirty="0">
                <a:solidFill>
                  <a:srgbClr val="980000"/>
                </a:solidFill>
                <a:latin typeface="Arial"/>
                <a:cs typeface="Arial"/>
              </a:rPr>
              <a:t>conducting</a:t>
            </a:r>
            <a:r>
              <a:rPr sz="1900" b="1" spc="70" dirty="0">
                <a:solidFill>
                  <a:srgbClr val="9800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80000"/>
                </a:solidFill>
                <a:latin typeface="Arial"/>
                <a:cs typeface="Arial"/>
              </a:rPr>
              <a:t>current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2848" y="3136903"/>
            <a:ext cx="915035" cy="596900"/>
          </a:xfrm>
          <a:custGeom>
            <a:avLst/>
            <a:gdLst/>
            <a:ahLst/>
            <a:cxnLst/>
            <a:rect l="l" t="t" r="r" b="b"/>
            <a:pathLst>
              <a:path w="915035" h="596900">
                <a:moveTo>
                  <a:pt x="0" y="596895"/>
                </a:moveTo>
                <a:lnTo>
                  <a:pt x="914418" y="596895"/>
                </a:lnTo>
                <a:lnTo>
                  <a:pt x="91441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6" y="3136903"/>
            <a:ext cx="539750" cy="596900"/>
          </a:xfrm>
          <a:custGeom>
            <a:avLst/>
            <a:gdLst/>
            <a:ahLst/>
            <a:cxnLst/>
            <a:rect l="l" t="t" r="r" b="b"/>
            <a:pathLst>
              <a:path w="539750" h="596900">
                <a:moveTo>
                  <a:pt x="0" y="596895"/>
                </a:moveTo>
                <a:lnTo>
                  <a:pt x="539733" y="596895"/>
                </a:lnTo>
                <a:lnTo>
                  <a:pt x="539733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3136903"/>
            <a:ext cx="470534" cy="596900"/>
          </a:xfrm>
          <a:custGeom>
            <a:avLst/>
            <a:gdLst/>
            <a:ahLst/>
            <a:cxnLst/>
            <a:rect l="l" t="t" r="r" b="b"/>
            <a:pathLst>
              <a:path w="470535" h="596900">
                <a:moveTo>
                  <a:pt x="0" y="596895"/>
                </a:moveTo>
                <a:lnTo>
                  <a:pt x="469910" y="596895"/>
                </a:lnTo>
                <a:lnTo>
                  <a:pt x="46991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8254" y="3136903"/>
            <a:ext cx="400050" cy="596900"/>
          </a:xfrm>
          <a:custGeom>
            <a:avLst/>
            <a:gdLst/>
            <a:ahLst/>
            <a:cxnLst/>
            <a:rect l="l" t="t" r="r" b="b"/>
            <a:pathLst>
              <a:path w="400050" h="596900">
                <a:moveTo>
                  <a:pt x="0" y="596895"/>
                </a:moveTo>
                <a:lnTo>
                  <a:pt x="400050" y="596895"/>
                </a:lnTo>
                <a:lnTo>
                  <a:pt x="40005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8945" y="3136903"/>
            <a:ext cx="381000" cy="596900"/>
          </a:xfrm>
          <a:custGeom>
            <a:avLst/>
            <a:gdLst/>
            <a:ahLst/>
            <a:cxnLst/>
            <a:rect l="l" t="t" r="r" b="b"/>
            <a:pathLst>
              <a:path w="381000" h="596900">
                <a:moveTo>
                  <a:pt x="0" y="596895"/>
                </a:moveTo>
                <a:lnTo>
                  <a:pt x="381000" y="596895"/>
                </a:lnTo>
                <a:lnTo>
                  <a:pt x="38100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8945" y="3136904"/>
            <a:ext cx="4178935" cy="596900"/>
          </a:xfrm>
          <a:custGeom>
            <a:avLst/>
            <a:gdLst/>
            <a:ahLst/>
            <a:cxnLst/>
            <a:rect l="l" t="t" r="r" b="b"/>
            <a:pathLst>
              <a:path w="4178935" h="596900">
                <a:moveTo>
                  <a:pt x="0" y="596895"/>
                </a:moveTo>
                <a:lnTo>
                  <a:pt x="4178320" y="596895"/>
                </a:lnTo>
                <a:lnTo>
                  <a:pt x="417832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35739" y="3213103"/>
            <a:ext cx="597535" cy="596900"/>
          </a:xfrm>
          <a:custGeom>
            <a:avLst/>
            <a:gdLst/>
            <a:ahLst/>
            <a:cxnLst/>
            <a:rect l="l" t="t" r="r" b="b"/>
            <a:pathLst>
              <a:path w="597534" h="596900">
                <a:moveTo>
                  <a:pt x="0" y="596895"/>
                </a:moveTo>
                <a:lnTo>
                  <a:pt x="596908" y="596895"/>
                </a:lnTo>
                <a:lnTo>
                  <a:pt x="59690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5739" y="3213104"/>
            <a:ext cx="597535" cy="596900"/>
          </a:xfrm>
          <a:custGeom>
            <a:avLst/>
            <a:gdLst/>
            <a:ahLst/>
            <a:cxnLst/>
            <a:rect l="l" t="t" r="r" b="b"/>
            <a:pathLst>
              <a:path w="597534" h="596900">
                <a:moveTo>
                  <a:pt x="0" y="596895"/>
                </a:moveTo>
                <a:lnTo>
                  <a:pt x="596908" y="596895"/>
                </a:lnTo>
                <a:lnTo>
                  <a:pt x="59690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5739" y="4203703"/>
            <a:ext cx="597535" cy="596900"/>
          </a:xfrm>
          <a:custGeom>
            <a:avLst/>
            <a:gdLst/>
            <a:ahLst/>
            <a:cxnLst/>
            <a:rect l="l" t="t" r="r" b="b"/>
            <a:pathLst>
              <a:path w="597534" h="596900">
                <a:moveTo>
                  <a:pt x="0" y="596895"/>
                </a:moveTo>
                <a:lnTo>
                  <a:pt x="596908" y="596895"/>
                </a:lnTo>
                <a:lnTo>
                  <a:pt x="59690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5739" y="4203704"/>
            <a:ext cx="597535" cy="596900"/>
          </a:xfrm>
          <a:custGeom>
            <a:avLst/>
            <a:gdLst/>
            <a:ahLst/>
            <a:cxnLst/>
            <a:rect l="l" t="t" r="r" b="b"/>
            <a:pathLst>
              <a:path w="597534" h="596900">
                <a:moveTo>
                  <a:pt x="0" y="596895"/>
                </a:moveTo>
                <a:lnTo>
                  <a:pt x="596908" y="596895"/>
                </a:lnTo>
                <a:lnTo>
                  <a:pt x="59690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5739" y="5270503"/>
            <a:ext cx="597535" cy="673100"/>
          </a:xfrm>
          <a:custGeom>
            <a:avLst/>
            <a:gdLst/>
            <a:ahLst/>
            <a:cxnLst/>
            <a:rect l="l" t="t" r="r" b="b"/>
            <a:pathLst>
              <a:path w="597534" h="673100">
                <a:moveTo>
                  <a:pt x="0" y="673095"/>
                </a:moveTo>
                <a:lnTo>
                  <a:pt x="596908" y="673095"/>
                </a:lnTo>
                <a:lnTo>
                  <a:pt x="596908" y="0"/>
                </a:lnTo>
                <a:lnTo>
                  <a:pt x="0" y="0"/>
                </a:lnTo>
                <a:lnTo>
                  <a:pt x="0" y="6730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5739" y="5270504"/>
            <a:ext cx="597535" cy="673100"/>
          </a:xfrm>
          <a:custGeom>
            <a:avLst/>
            <a:gdLst/>
            <a:ahLst/>
            <a:cxnLst/>
            <a:rect l="l" t="t" r="r" b="b"/>
            <a:pathLst>
              <a:path w="597534" h="673100">
                <a:moveTo>
                  <a:pt x="0" y="673095"/>
                </a:moveTo>
                <a:lnTo>
                  <a:pt x="596908" y="673095"/>
                </a:lnTo>
                <a:lnTo>
                  <a:pt x="596908" y="0"/>
                </a:lnTo>
                <a:lnTo>
                  <a:pt x="0" y="0"/>
                </a:lnTo>
                <a:lnTo>
                  <a:pt x="0" y="67309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2848" y="4127503"/>
            <a:ext cx="915035" cy="596900"/>
          </a:xfrm>
          <a:custGeom>
            <a:avLst/>
            <a:gdLst/>
            <a:ahLst/>
            <a:cxnLst/>
            <a:rect l="l" t="t" r="r" b="b"/>
            <a:pathLst>
              <a:path w="915035" h="596900">
                <a:moveTo>
                  <a:pt x="0" y="596895"/>
                </a:moveTo>
                <a:lnTo>
                  <a:pt x="914418" y="596895"/>
                </a:lnTo>
                <a:lnTo>
                  <a:pt x="91441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6" y="4127503"/>
            <a:ext cx="539750" cy="596900"/>
          </a:xfrm>
          <a:custGeom>
            <a:avLst/>
            <a:gdLst/>
            <a:ahLst/>
            <a:cxnLst/>
            <a:rect l="l" t="t" r="r" b="b"/>
            <a:pathLst>
              <a:path w="539750" h="596900">
                <a:moveTo>
                  <a:pt x="0" y="596895"/>
                </a:moveTo>
                <a:lnTo>
                  <a:pt x="539733" y="596895"/>
                </a:lnTo>
                <a:lnTo>
                  <a:pt x="539733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6600" y="4127503"/>
            <a:ext cx="470534" cy="596900"/>
          </a:xfrm>
          <a:custGeom>
            <a:avLst/>
            <a:gdLst/>
            <a:ahLst/>
            <a:cxnLst/>
            <a:rect l="l" t="t" r="r" b="b"/>
            <a:pathLst>
              <a:path w="470535" h="596900">
                <a:moveTo>
                  <a:pt x="0" y="596895"/>
                </a:moveTo>
                <a:lnTo>
                  <a:pt x="469910" y="596895"/>
                </a:lnTo>
                <a:lnTo>
                  <a:pt x="46991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8254" y="4127503"/>
            <a:ext cx="400050" cy="596900"/>
          </a:xfrm>
          <a:custGeom>
            <a:avLst/>
            <a:gdLst/>
            <a:ahLst/>
            <a:cxnLst/>
            <a:rect l="l" t="t" r="r" b="b"/>
            <a:pathLst>
              <a:path w="400050" h="596900">
                <a:moveTo>
                  <a:pt x="0" y="596895"/>
                </a:moveTo>
                <a:lnTo>
                  <a:pt x="400050" y="596895"/>
                </a:lnTo>
                <a:lnTo>
                  <a:pt x="40005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8945" y="4127503"/>
            <a:ext cx="381000" cy="596900"/>
          </a:xfrm>
          <a:custGeom>
            <a:avLst/>
            <a:gdLst/>
            <a:ahLst/>
            <a:cxnLst/>
            <a:rect l="l" t="t" r="r" b="b"/>
            <a:pathLst>
              <a:path w="381000" h="596900">
                <a:moveTo>
                  <a:pt x="0" y="596895"/>
                </a:moveTo>
                <a:lnTo>
                  <a:pt x="381000" y="596895"/>
                </a:lnTo>
                <a:lnTo>
                  <a:pt x="38100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8945" y="4127504"/>
            <a:ext cx="4178935" cy="596900"/>
          </a:xfrm>
          <a:custGeom>
            <a:avLst/>
            <a:gdLst/>
            <a:ahLst/>
            <a:cxnLst/>
            <a:rect l="l" t="t" r="r" b="b"/>
            <a:pathLst>
              <a:path w="4178935" h="596900">
                <a:moveTo>
                  <a:pt x="0" y="596895"/>
                </a:moveTo>
                <a:lnTo>
                  <a:pt x="4178320" y="596895"/>
                </a:lnTo>
                <a:lnTo>
                  <a:pt x="417832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5400" y="3733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9200" y="4114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09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9200" y="37338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18411" y="5443528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Symbol"/>
                <a:cs typeface="Symbol"/>
              </a:rPr>
              <a:t></a:t>
            </a:r>
            <a:r>
              <a:rPr sz="24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39945" y="2832103"/>
            <a:ext cx="368935" cy="2501900"/>
          </a:xfrm>
          <a:custGeom>
            <a:avLst/>
            <a:gdLst/>
            <a:ahLst/>
            <a:cxnLst/>
            <a:rect l="l" t="t" r="r" b="b"/>
            <a:pathLst>
              <a:path w="368935" h="2501900">
                <a:moveTo>
                  <a:pt x="0" y="2501896"/>
                </a:moveTo>
                <a:lnTo>
                  <a:pt x="368308" y="2501896"/>
                </a:lnTo>
                <a:lnTo>
                  <a:pt x="368308" y="0"/>
                </a:lnTo>
                <a:lnTo>
                  <a:pt x="0" y="0"/>
                </a:lnTo>
                <a:lnTo>
                  <a:pt x="0" y="25018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39945" y="2832104"/>
            <a:ext cx="368935" cy="2501900"/>
          </a:xfrm>
          <a:custGeom>
            <a:avLst/>
            <a:gdLst/>
            <a:ahLst/>
            <a:cxnLst/>
            <a:rect l="l" t="t" r="r" b="b"/>
            <a:pathLst>
              <a:path w="368935" h="2501900">
                <a:moveTo>
                  <a:pt x="0" y="2501895"/>
                </a:moveTo>
                <a:lnTo>
                  <a:pt x="368308" y="2501895"/>
                </a:lnTo>
                <a:lnTo>
                  <a:pt x="368308" y="0"/>
                </a:lnTo>
                <a:lnTo>
                  <a:pt x="0" y="0"/>
                </a:lnTo>
                <a:lnTo>
                  <a:pt x="0" y="250189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08304" y="2832103"/>
            <a:ext cx="368300" cy="2501900"/>
          </a:xfrm>
          <a:custGeom>
            <a:avLst/>
            <a:gdLst/>
            <a:ahLst/>
            <a:cxnLst/>
            <a:rect l="l" t="t" r="r" b="b"/>
            <a:pathLst>
              <a:path w="368300" h="2501900">
                <a:moveTo>
                  <a:pt x="0" y="2501896"/>
                </a:moveTo>
                <a:lnTo>
                  <a:pt x="368295" y="2501896"/>
                </a:lnTo>
                <a:lnTo>
                  <a:pt x="368295" y="0"/>
                </a:lnTo>
                <a:lnTo>
                  <a:pt x="0" y="0"/>
                </a:lnTo>
                <a:lnTo>
                  <a:pt x="0" y="25018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8304" y="2832104"/>
            <a:ext cx="368300" cy="2501900"/>
          </a:xfrm>
          <a:custGeom>
            <a:avLst/>
            <a:gdLst/>
            <a:ahLst/>
            <a:cxnLst/>
            <a:rect l="l" t="t" r="r" b="b"/>
            <a:pathLst>
              <a:path w="368300" h="2501900">
                <a:moveTo>
                  <a:pt x="0" y="2501895"/>
                </a:moveTo>
                <a:lnTo>
                  <a:pt x="368295" y="2501895"/>
                </a:lnTo>
                <a:lnTo>
                  <a:pt x="368295" y="0"/>
                </a:lnTo>
                <a:lnTo>
                  <a:pt x="0" y="0"/>
                </a:lnTo>
                <a:lnTo>
                  <a:pt x="0" y="250189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6510" y="2832103"/>
            <a:ext cx="368300" cy="2501900"/>
          </a:xfrm>
          <a:custGeom>
            <a:avLst/>
            <a:gdLst/>
            <a:ahLst/>
            <a:cxnLst/>
            <a:rect l="l" t="t" r="r" b="b"/>
            <a:pathLst>
              <a:path w="368300" h="2501900">
                <a:moveTo>
                  <a:pt x="0" y="2501896"/>
                </a:moveTo>
                <a:lnTo>
                  <a:pt x="368295" y="2501896"/>
                </a:lnTo>
                <a:lnTo>
                  <a:pt x="368295" y="0"/>
                </a:lnTo>
                <a:lnTo>
                  <a:pt x="0" y="0"/>
                </a:lnTo>
                <a:lnTo>
                  <a:pt x="0" y="250189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6510" y="2832104"/>
            <a:ext cx="368300" cy="2501900"/>
          </a:xfrm>
          <a:custGeom>
            <a:avLst/>
            <a:gdLst/>
            <a:ahLst/>
            <a:cxnLst/>
            <a:rect l="l" t="t" r="r" b="b"/>
            <a:pathLst>
              <a:path w="368300" h="2501900">
                <a:moveTo>
                  <a:pt x="0" y="2501895"/>
                </a:moveTo>
                <a:lnTo>
                  <a:pt x="368295" y="2501895"/>
                </a:lnTo>
                <a:lnTo>
                  <a:pt x="368295" y="0"/>
                </a:lnTo>
                <a:lnTo>
                  <a:pt x="0" y="0"/>
                </a:lnTo>
                <a:lnTo>
                  <a:pt x="0" y="250189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54539" y="2832103"/>
            <a:ext cx="368935" cy="2501900"/>
          </a:xfrm>
          <a:custGeom>
            <a:avLst/>
            <a:gdLst/>
            <a:ahLst/>
            <a:cxnLst/>
            <a:rect l="l" t="t" r="r" b="b"/>
            <a:pathLst>
              <a:path w="368935" h="2501900">
                <a:moveTo>
                  <a:pt x="0" y="2501896"/>
                </a:moveTo>
                <a:lnTo>
                  <a:pt x="368308" y="2501896"/>
                </a:lnTo>
                <a:lnTo>
                  <a:pt x="368308" y="0"/>
                </a:lnTo>
                <a:lnTo>
                  <a:pt x="0" y="0"/>
                </a:lnTo>
                <a:lnTo>
                  <a:pt x="0" y="250189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54539" y="2832104"/>
            <a:ext cx="368935" cy="2501900"/>
          </a:xfrm>
          <a:custGeom>
            <a:avLst/>
            <a:gdLst/>
            <a:ahLst/>
            <a:cxnLst/>
            <a:rect l="l" t="t" r="r" b="b"/>
            <a:pathLst>
              <a:path w="368935" h="2501900">
                <a:moveTo>
                  <a:pt x="0" y="2501895"/>
                </a:moveTo>
                <a:lnTo>
                  <a:pt x="368308" y="2501895"/>
                </a:lnTo>
                <a:lnTo>
                  <a:pt x="368308" y="0"/>
                </a:lnTo>
                <a:lnTo>
                  <a:pt x="0" y="0"/>
                </a:lnTo>
                <a:lnTo>
                  <a:pt x="0" y="250189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4600" y="549274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49274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79975" y="3290440"/>
            <a:ext cx="73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Me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56175" y="4281302"/>
            <a:ext cx="1186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Diffusion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6175" y="5424624"/>
            <a:ext cx="139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Polys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52828" y="3684267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Symbol"/>
                <a:cs typeface="Symbol"/>
              </a:rPr>
              <a:t></a:t>
            </a:r>
            <a:r>
              <a:rPr sz="24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33500" y="3276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392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4" y="317510"/>
                </a:lnTo>
                <a:lnTo>
                  <a:pt x="33396" y="317510"/>
                </a:lnTo>
                <a:lnTo>
                  <a:pt x="33392" y="304800"/>
                </a:lnTo>
                <a:close/>
              </a:path>
              <a:path w="76200" h="381000">
                <a:moveTo>
                  <a:pt x="42803" y="0"/>
                </a:moveTo>
                <a:lnTo>
                  <a:pt x="33278" y="0"/>
                </a:lnTo>
                <a:lnTo>
                  <a:pt x="33396" y="317510"/>
                </a:lnTo>
                <a:lnTo>
                  <a:pt x="42921" y="317510"/>
                </a:lnTo>
                <a:lnTo>
                  <a:pt x="42803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917" y="304800"/>
                </a:lnTo>
                <a:lnTo>
                  <a:pt x="42921" y="317510"/>
                </a:lnTo>
                <a:lnTo>
                  <a:pt x="69844" y="31751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33500" y="4191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2921" y="63495"/>
                </a:moveTo>
                <a:lnTo>
                  <a:pt x="33396" y="63495"/>
                </a:lnTo>
                <a:lnTo>
                  <a:pt x="33278" y="304800"/>
                </a:lnTo>
                <a:lnTo>
                  <a:pt x="42803" y="304800"/>
                </a:lnTo>
                <a:lnTo>
                  <a:pt x="42921" y="63495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3390" y="76200"/>
                </a:lnTo>
                <a:lnTo>
                  <a:pt x="33396" y="63495"/>
                </a:lnTo>
                <a:lnTo>
                  <a:pt x="69847" y="63495"/>
                </a:lnTo>
                <a:lnTo>
                  <a:pt x="38100" y="0"/>
                </a:lnTo>
                <a:close/>
              </a:path>
              <a:path w="76200" h="304800">
                <a:moveTo>
                  <a:pt x="69847" y="63495"/>
                </a:moveTo>
                <a:lnTo>
                  <a:pt x="42921" y="63495"/>
                </a:lnTo>
                <a:lnTo>
                  <a:pt x="42915" y="76200"/>
                </a:lnTo>
                <a:lnTo>
                  <a:pt x="76200" y="76200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57400" y="5607045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71471" y="42864"/>
                </a:lnTo>
                <a:lnTo>
                  <a:pt x="317504" y="42864"/>
                </a:lnTo>
                <a:lnTo>
                  <a:pt x="317504" y="33339"/>
                </a:lnTo>
                <a:lnTo>
                  <a:pt x="371478" y="33339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3339"/>
                </a:moveTo>
                <a:lnTo>
                  <a:pt x="0" y="33339"/>
                </a:lnTo>
                <a:lnTo>
                  <a:pt x="0" y="42864"/>
                </a:lnTo>
                <a:lnTo>
                  <a:pt x="304800" y="42864"/>
                </a:lnTo>
                <a:lnTo>
                  <a:pt x="304800" y="33339"/>
                </a:lnTo>
                <a:close/>
              </a:path>
              <a:path w="381000" h="76200">
                <a:moveTo>
                  <a:pt x="371478" y="33339"/>
                </a:moveTo>
                <a:lnTo>
                  <a:pt x="317504" y="33339"/>
                </a:lnTo>
                <a:lnTo>
                  <a:pt x="317504" y="42864"/>
                </a:lnTo>
                <a:lnTo>
                  <a:pt x="371471" y="42864"/>
                </a:lnTo>
                <a:lnTo>
                  <a:pt x="381000" y="38100"/>
                </a:lnTo>
                <a:lnTo>
                  <a:pt x="371478" y="3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71800" y="560704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4"/>
                </a:lnTo>
                <a:lnTo>
                  <a:pt x="63495" y="42864"/>
                </a:lnTo>
                <a:lnTo>
                  <a:pt x="63495" y="33339"/>
                </a:lnTo>
                <a:lnTo>
                  <a:pt x="76200" y="33339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3339"/>
                </a:moveTo>
                <a:lnTo>
                  <a:pt x="63495" y="33339"/>
                </a:lnTo>
                <a:lnTo>
                  <a:pt x="63495" y="42864"/>
                </a:lnTo>
                <a:lnTo>
                  <a:pt x="76200" y="42864"/>
                </a:lnTo>
                <a:lnTo>
                  <a:pt x="76200" y="33339"/>
                </a:lnTo>
                <a:close/>
              </a:path>
              <a:path w="304800" h="76200">
                <a:moveTo>
                  <a:pt x="304800" y="33339"/>
                </a:moveTo>
                <a:lnTo>
                  <a:pt x="76200" y="33339"/>
                </a:lnTo>
                <a:lnTo>
                  <a:pt x="76200" y="42864"/>
                </a:lnTo>
                <a:lnTo>
                  <a:pt x="304800" y="42864"/>
                </a:lnTo>
                <a:lnTo>
                  <a:pt x="304800" y="3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225293" y="5443528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Symbol"/>
                <a:cs typeface="Symbol"/>
              </a:rPr>
              <a:t></a:t>
            </a:r>
            <a:r>
              <a:rPr sz="24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14800" y="549274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48200" y="549274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57600" y="5607045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71471" y="42864"/>
                </a:lnTo>
                <a:lnTo>
                  <a:pt x="317510" y="42864"/>
                </a:lnTo>
                <a:lnTo>
                  <a:pt x="317510" y="33339"/>
                </a:lnTo>
                <a:lnTo>
                  <a:pt x="371478" y="33339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3339"/>
                </a:moveTo>
                <a:lnTo>
                  <a:pt x="0" y="33339"/>
                </a:lnTo>
                <a:lnTo>
                  <a:pt x="0" y="42864"/>
                </a:lnTo>
                <a:lnTo>
                  <a:pt x="304800" y="42864"/>
                </a:lnTo>
                <a:lnTo>
                  <a:pt x="304800" y="33339"/>
                </a:lnTo>
                <a:close/>
              </a:path>
              <a:path w="381000" h="76200">
                <a:moveTo>
                  <a:pt x="371478" y="33339"/>
                </a:moveTo>
                <a:lnTo>
                  <a:pt x="317510" y="33339"/>
                </a:lnTo>
                <a:lnTo>
                  <a:pt x="317510" y="42864"/>
                </a:lnTo>
                <a:lnTo>
                  <a:pt x="371471" y="42864"/>
                </a:lnTo>
                <a:lnTo>
                  <a:pt x="381000" y="38100"/>
                </a:lnTo>
                <a:lnTo>
                  <a:pt x="371478" y="3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24400" y="560704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4"/>
                </a:lnTo>
                <a:lnTo>
                  <a:pt x="63489" y="42864"/>
                </a:lnTo>
                <a:lnTo>
                  <a:pt x="63489" y="33339"/>
                </a:lnTo>
                <a:lnTo>
                  <a:pt x="76200" y="33339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3339"/>
                </a:moveTo>
                <a:lnTo>
                  <a:pt x="63489" y="33339"/>
                </a:lnTo>
                <a:lnTo>
                  <a:pt x="63489" y="42864"/>
                </a:lnTo>
                <a:lnTo>
                  <a:pt x="76200" y="42864"/>
                </a:lnTo>
                <a:lnTo>
                  <a:pt x="76200" y="33339"/>
                </a:lnTo>
                <a:close/>
              </a:path>
              <a:path w="304800" h="76200">
                <a:moveTo>
                  <a:pt x="304800" y="33339"/>
                </a:moveTo>
                <a:lnTo>
                  <a:pt x="76200" y="33339"/>
                </a:lnTo>
                <a:lnTo>
                  <a:pt x="76200" y="42864"/>
                </a:lnTo>
                <a:lnTo>
                  <a:pt x="304800" y="42864"/>
                </a:lnTo>
                <a:lnTo>
                  <a:pt x="304800" y="3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250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63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257" y="383483"/>
            <a:ext cx="21164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45" dirty="0">
                <a:solidFill>
                  <a:srgbClr val="C0504D"/>
                </a:solidFill>
                <a:latin typeface="Arial"/>
                <a:cs typeface="Arial"/>
              </a:rPr>
              <a:t>Design </a:t>
            </a:r>
            <a:r>
              <a:rPr sz="2900" spc="-204" dirty="0">
                <a:solidFill>
                  <a:srgbClr val="C0504D"/>
                </a:solidFill>
                <a:latin typeface="Arial"/>
                <a:cs typeface="Arial"/>
              </a:rPr>
              <a:t>Rules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457" y="1016630"/>
            <a:ext cx="7418705" cy="15328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307590" marR="495300" indent="-2295525">
              <a:lnSpc>
                <a:spcPct val="100499"/>
              </a:lnSpc>
              <a:spcBef>
                <a:spcPts val="85"/>
              </a:spcBef>
            </a:pPr>
            <a:r>
              <a:rPr sz="1900" b="1" spc="-5" dirty="0">
                <a:latin typeface="Arial"/>
                <a:cs typeface="Arial"/>
              </a:rPr>
              <a:t>Diffusion </a:t>
            </a:r>
            <a:r>
              <a:rPr sz="1900" b="1" spc="-5" dirty="0">
                <a:latin typeface="Times New Roman"/>
                <a:cs typeface="Times New Roman"/>
              </a:rPr>
              <a:t>– </a:t>
            </a:r>
            <a:r>
              <a:rPr sz="1900" b="1" spc="-10" dirty="0">
                <a:latin typeface="Arial"/>
                <a:cs typeface="Arial"/>
              </a:rPr>
              <a:t>PolySi </a:t>
            </a:r>
            <a:r>
              <a:rPr sz="19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r>
              <a:rPr sz="19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900" b="1" spc="-75" dirty="0">
                <a:solidFill>
                  <a:srgbClr val="C0504D"/>
                </a:solidFill>
                <a:latin typeface="Arial"/>
                <a:cs typeface="Arial"/>
              </a:rPr>
              <a:t>To </a:t>
            </a:r>
            <a:r>
              <a:rPr sz="1900" b="1" spc="-10" dirty="0">
                <a:solidFill>
                  <a:srgbClr val="C0504D"/>
                </a:solidFill>
                <a:latin typeface="Arial"/>
                <a:cs typeface="Arial"/>
              </a:rPr>
              <a:t>prevent </a:t>
            </a:r>
            <a:r>
              <a:rPr sz="1900" b="1" spc="-5" dirty="0">
                <a:solidFill>
                  <a:srgbClr val="C0504D"/>
                </a:solidFill>
                <a:latin typeface="Arial"/>
                <a:cs typeface="Arial"/>
              </a:rPr>
              <a:t>the lines overlapping to form  </a:t>
            </a:r>
            <a:r>
              <a:rPr sz="1900" b="1" dirty="0">
                <a:solidFill>
                  <a:srgbClr val="C0504D"/>
                </a:solidFill>
                <a:latin typeface="Arial"/>
                <a:cs typeface="Arial"/>
              </a:rPr>
              <a:t>unwanted</a:t>
            </a:r>
            <a:r>
              <a:rPr sz="1900" b="1" spc="-2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C0504D"/>
                </a:solidFill>
                <a:latin typeface="Arial"/>
                <a:cs typeface="Arial"/>
              </a:rPr>
              <a:t>capacitor</a:t>
            </a:r>
            <a:endParaRPr sz="19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455"/>
              </a:spcBef>
            </a:pPr>
            <a:r>
              <a:rPr sz="1900" b="1" spc="-5" dirty="0">
                <a:latin typeface="Arial"/>
                <a:cs typeface="Arial"/>
              </a:rPr>
              <a:t>Metal lines can pass </a:t>
            </a:r>
            <a:r>
              <a:rPr sz="1900" b="1" spc="-10" dirty="0">
                <a:latin typeface="Arial"/>
                <a:cs typeface="Arial"/>
              </a:rPr>
              <a:t>over </a:t>
            </a:r>
            <a:r>
              <a:rPr sz="1900" b="1" spc="-5" dirty="0">
                <a:latin typeface="Arial"/>
                <a:cs typeface="Arial"/>
              </a:rPr>
              <a:t>both diffusion and </a:t>
            </a:r>
            <a:r>
              <a:rPr sz="1900" b="1" spc="-10" dirty="0">
                <a:latin typeface="Arial"/>
                <a:cs typeface="Arial"/>
              </a:rPr>
              <a:t>polySi </a:t>
            </a:r>
            <a:r>
              <a:rPr sz="1900" b="1" spc="5" dirty="0">
                <a:latin typeface="Arial"/>
                <a:cs typeface="Arial"/>
              </a:rPr>
              <a:t>without  </a:t>
            </a:r>
            <a:r>
              <a:rPr sz="1900" b="1" spc="-5" dirty="0">
                <a:latin typeface="Arial"/>
                <a:cs typeface="Arial"/>
              </a:rPr>
              <a:t>electrical effect. Where no separation is specified, metal lines  can </a:t>
            </a:r>
            <a:r>
              <a:rPr sz="1900" b="1" spc="-10" dirty="0">
                <a:latin typeface="Arial"/>
                <a:cs typeface="Arial"/>
              </a:rPr>
              <a:t>overlap </a:t>
            </a:r>
            <a:r>
              <a:rPr sz="1900" b="1" spc="-5" dirty="0">
                <a:latin typeface="Arial"/>
                <a:cs typeface="Arial"/>
              </a:rPr>
              <a:t>or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cross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2848" y="3136903"/>
            <a:ext cx="915035" cy="596900"/>
          </a:xfrm>
          <a:custGeom>
            <a:avLst/>
            <a:gdLst/>
            <a:ahLst/>
            <a:cxnLst/>
            <a:rect l="l" t="t" r="r" b="b"/>
            <a:pathLst>
              <a:path w="915035" h="596900">
                <a:moveTo>
                  <a:pt x="0" y="596895"/>
                </a:moveTo>
                <a:lnTo>
                  <a:pt x="914418" y="596895"/>
                </a:lnTo>
                <a:lnTo>
                  <a:pt x="91441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6206" y="3136903"/>
            <a:ext cx="768350" cy="596900"/>
          </a:xfrm>
          <a:custGeom>
            <a:avLst/>
            <a:gdLst/>
            <a:ahLst/>
            <a:cxnLst/>
            <a:rect l="l" t="t" r="r" b="b"/>
            <a:pathLst>
              <a:path w="768350" h="596900">
                <a:moveTo>
                  <a:pt x="0" y="596895"/>
                </a:moveTo>
                <a:lnTo>
                  <a:pt x="768333" y="596895"/>
                </a:lnTo>
                <a:lnTo>
                  <a:pt x="768333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3136903"/>
            <a:ext cx="241935" cy="596900"/>
          </a:xfrm>
          <a:custGeom>
            <a:avLst/>
            <a:gdLst/>
            <a:ahLst/>
            <a:cxnLst/>
            <a:rect l="l" t="t" r="r" b="b"/>
            <a:pathLst>
              <a:path w="241935" h="596900">
                <a:moveTo>
                  <a:pt x="0" y="596895"/>
                </a:moveTo>
                <a:lnTo>
                  <a:pt x="241310" y="596895"/>
                </a:lnTo>
                <a:lnTo>
                  <a:pt x="24131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8254" y="3136903"/>
            <a:ext cx="400050" cy="596900"/>
          </a:xfrm>
          <a:custGeom>
            <a:avLst/>
            <a:gdLst/>
            <a:ahLst/>
            <a:cxnLst/>
            <a:rect l="l" t="t" r="r" b="b"/>
            <a:pathLst>
              <a:path w="400050" h="596900">
                <a:moveTo>
                  <a:pt x="0" y="596895"/>
                </a:moveTo>
                <a:lnTo>
                  <a:pt x="400050" y="596895"/>
                </a:lnTo>
                <a:lnTo>
                  <a:pt x="40005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8945" y="3136903"/>
            <a:ext cx="381000" cy="596900"/>
          </a:xfrm>
          <a:custGeom>
            <a:avLst/>
            <a:gdLst/>
            <a:ahLst/>
            <a:cxnLst/>
            <a:rect l="l" t="t" r="r" b="b"/>
            <a:pathLst>
              <a:path w="381000" h="596900">
                <a:moveTo>
                  <a:pt x="0" y="596895"/>
                </a:moveTo>
                <a:lnTo>
                  <a:pt x="381000" y="596895"/>
                </a:lnTo>
                <a:lnTo>
                  <a:pt x="38100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8945" y="3136904"/>
            <a:ext cx="4178935" cy="596900"/>
          </a:xfrm>
          <a:custGeom>
            <a:avLst/>
            <a:gdLst/>
            <a:ahLst/>
            <a:cxnLst/>
            <a:rect l="l" t="t" r="r" b="b"/>
            <a:pathLst>
              <a:path w="4178935" h="596900">
                <a:moveTo>
                  <a:pt x="0" y="596895"/>
                </a:moveTo>
                <a:lnTo>
                  <a:pt x="4178320" y="596895"/>
                </a:lnTo>
                <a:lnTo>
                  <a:pt x="417832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35739" y="3213103"/>
            <a:ext cx="597535" cy="596900"/>
          </a:xfrm>
          <a:custGeom>
            <a:avLst/>
            <a:gdLst/>
            <a:ahLst/>
            <a:cxnLst/>
            <a:rect l="l" t="t" r="r" b="b"/>
            <a:pathLst>
              <a:path w="597534" h="596900">
                <a:moveTo>
                  <a:pt x="0" y="596895"/>
                </a:moveTo>
                <a:lnTo>
                  <a:pt x="596908" y="596895"/>
                </a:lnTo>
                <a:lnTo>
                  <a:pt x="59690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5739" y="3213104"/>
            <a:ext cx="597535" cy="596900"/>
          </a:xfrm>
          <a:custGeom>
            <a:avLst/>
            <a:gdLst/>
            <a:ahLst/>
            <a:cxnLst/>
            <a:rect l="l" t="t" r="r" b="b"/>
            <a:pathLst>
              <a:path w="597534" h="596900">
                <a:moveTo>
                  <a:pt x="0" y="596895"/>
                </a:moveTo>
                <a:lnTo>
                  <a:pt x="596908" y="596895"/>
                </a:lnTo>
                <a:lnTo>
                  <a:pt x="59690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5739" y="4203703"/>
            <a:ext cx="597535" cy="596900"/>
          </a:xfrm>
          <a:custGeom>
            <a:avLst/>
            <a:gdLst/>
            <a:ahLst/>
            <a:cxnLst/>
            <a:rect l="l" t="t" r="r" b="b"/>
            <a:pathLst>
              <a:path w="597534" h="596900">
                <a:moveTo>
                  <a:pt x="0" y="596895"/>
                </a:moveTo>
                <a:lnTo>
                  <a:pt x="596908" y="596895"/>
                </a:lnTo>
                <a:lnTo>
                  <a:pt x="59690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5739" y="4203704"/>
            <a:ext cx="597535" cy="596900"/>
          </a:xfrm>
          <a:custGeom>
            <a:avLst/>
            <a:gdLst/>
            <a:ahLst/>
            <a:cxnLst/>
            <a:rect l="l" t="t" r="r" b="b"/>
            <a:pathLst>
              <a:path w="597534" h="596900">
                <a:moveTo>
                  <a:pt x="0" y="596895"/>
                </a:moveTo>
                <a:lnTo>
                  <a:pt x="596908" y="596895"/>
                </a:lnTo>
                <a:lnTo>
                  <a:pt x="59690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5739" y="5270503"/>
            <a:ext cx="597535" cy="673100"/>
          </a:xfrm>
          <a:custGeom>
            <a:avLst/>
            <a:gdLst/>
            <a:ahLst/>
            <a:cxnLst/>
            <a:rect l="l" t="t" r="r" b="b"/>
            <a:pathLst>
              <a:path w="597534" h="673100">
                <a:moveTo>
                  <a:pt x="0" y="673095"/>
                </a:moveTo>
                <a:lnTo>
                  <a:pt x="596908" y="673095"/>
                </a:lnTo>
                <a:lnTo>
                  <a:pt x="596908" y="0"/>
                </a:lnTo>
                <a:lnTo>
                  <a:pt x="0" y="0"/>
                </a:lnTo>
                <a:lnTo>
                  <a:pt x="0" y="6730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5739" y="5270504"/>
            <a:ext cx="597535" cy="673100"/>
          </a:xfrm>
          <a:custGeom>
            <a:avLst/>
            <a:gdLst/>
            <a:ahLst/>
            <a:cxnLst/>
            <a:rect l="l" t="t" r="r" b="b"/>
            <a:pathLst>
              <a:path w="597534" h="673100">
                <a:moveTo>
                  <a:pt x="0" y="673095"/>
                </a:moveTo>
                <a:lnTo>
                  <a:pt x="596908" y="673095"/>
                </a:lnTo>
                <a:lnTo>
                  <a:pt x="596908" y="0"/>
                </a:lnTo>
                <a:lnTo>
                  <a:pt x="0" y="0"/>
                </a:lnTo>
                <a:lnTo>
                  <a:pt x="0" y="67309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2848" y="4127503"/>
            <a:ext cx="915035" cy="596900"/>
          </a:xfrm>
          <a:custGeom>
            <a:avLst/>
            <a:gdLst/>
            <a:ahLst/>
            <a:cxnLst/>
            <a:rect l="l" t="t" r="r" b="b"/>
            <a:pathLst>
              <a:path w="915035" h="596900">
                <a:moveTo>
                  <a:pt x="0" y="596895"/>
                </a:moveTo>
                <a:lnTo>
                  <a:pt x="914418" y="596895"/>
                </a:lnTo>
                <a:lnTo>
                  <a:pt x="914418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6" y="4127503"/>
            <a:ext cx="768350" cy="596900"/>
          </a:xfrm>
          <a:custGeom>
            <a:avLst/>
            <a:gdLst/>
            <a:ahLst/>
            <a:cxnLst/>
            <a:rect l="l" t="t" r="r" b="b"/>
            <a:pathLst>
              <a:path w="768350" h="596900">
                <a:moveTo>
                  <a:pt x="0" y="596895"/>
                </a:moveTo>
                <a:lnTo>
                  <a:pt x="768333" y="596895"/>
                </a:lnTo>
                <a:lnTo>
                  <a:pt x="768333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6600" y="4127503"/>
            <a:ext cx="241935" cy="596900"/>
          </a:xfrm>
          <a:custGeom>
            <a:avLst/>
            <a:gdLst/>
            <a:ahLst/>
            <a:cxnLst/>
            <a:rect l="l" t="t" r="r" b="b"/>
            <a:pathLst>
              <a:path w="241935" h="596900">
                <a:moveTo>
                  <a:pt x="0" y="596895"/>
                </a:moveTo>
                <a:lnTo>
                  <a:pt x="241310" y="596895"/>
                </a:lnTo>
                <a:lnTo>
                  <a:pt x="24131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8254" y="4127503"/>
            <a:ext cx="400050" cy="596900"/>
          </a:xfrm>
          <a:custGeom>
            <a:avLst/>
            <a:gdLst/>
            <a:ahLst/>
            <a:cxnLst/>
            <a:rect l="l" t="t" r="r" b="b"/>
            <a:pathLst>
              <a:path w="400050" h="596900">
                <a:moveTo>
                  <a:pt x="0" y="596895"/>
                </a:moveTo>
                <a:lnTo>
                  <a:pt x="400050" y="596895"/>
                </a:lnTo>
                <a:lnTo>
                  <a:pt x="40005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8945" y="4127503"/>
            <a:ext cx="381000" cy="596900"/>
          </a:xfrm>
          <a:custGeom>
            <a:avLst/>
            <a:gdLst/>
            <a:ahLst/>
            <a:cxnLst/>
            <a:rect l="l" t="t" r="r" b="b"/>
            <a:pathLst>
              <a:path w="381000" h="596900">
                <a:moveTo>
                  <a:pt x="0" y="596895"/>
                </a:moveTo>
                <a:lnTo>
                  <a:pt x="381000" y="596895"/>
                </a:lnTo>
                <a:lnTo>
                  <a:pt x="38100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8945" y="4127504"/>
            <a:ext cx="4178935" cy="596900"/>
          </a:xfrm>
          <a:custGeom>
            <a:avLst/>
            <a:gdLst/>
            <a:ahLst/>
            <a:cxnLst/>
            <a:rect l="l" t="t" r="r" b="b"/>
            <a:pathLst>
              <a:path w="4178935" h="596900">
                <a:moveTo>
                  <a:pt x="0" y="596895"/>
                </a:moveTo>
                <a:lnTo>
                  <a:pt x="4178320" y="596895"/>
                </a:lnTo>
                <a:lnTo>
                  <a:pt x="4178320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80412" y="544352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39945" y="2832103"/>
            <a:ext cx="368935" cy="2501900"/>
          </a:xfrm>
          <a:custGeom>
            <a:avLst/>
            <a:gdLst/>
            <a:ahLst/>
            <a:cxnLst/>
            <a:rect l="l" t="t" r="r" b="b"/>
            <a:pathLst>
              <a:path w="368935" h="2501900">
                <a:moveTo>
                  <a:pt x="0" y="2501896"/>
                </a:moveTo>
                <a:lnTo>
                  <a:pt x="368308" y="2501896"/>
                </a:lnTo>
                <a:lnTo>
                  <a:pt x="368308" y="0"/>
                </a:lnTo>
                <a:lnTo>
                  <a:pt x="0" y="0"/>
                </a:lnTo>
                <a:lnTo>
                  <a:pt x="0" y="25018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9945" y="2832104"/>
            <a:ext cx="368935" cy="2501900"/>
          </a:xfrm>
          <a:custGeom>
            <a:avLst/>
            <a:gdLst/>
            <a:ahLst/>
            <a:cxnLst/>
            <a:rect l="l" t="t" r="r" b="b"/>
            <a:pathLst>
              <a:path w="368935" h="2501900">
                <a:moveTo>
                  <a:pt x="0" y="2501895"/>
                </a:moveTo>
                <a:lnTo>
                  <a:pt x="368308" y="2501895"/>
                </a:lnTo>
                <a:lnTo>
                  <a:pt x="368308" y="0"/>
                </a:lnTo>
                <a:lnTo>
                  <a:pt x="0" y="0"/>
                </a:lnTo>
                <a:lnTo>
                  <a:pt x="0" y="250189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08304" y="2832103"/>
            <a:ext cx="368300" cy="2501900"/>
          </a:xfrm>
          <a:custGeom>
            <a:avLst/>
            <a:gdLst/>
            <a:ahLst/>
            <a:cxnLst/>
            <a:rect l="l" t="t" r="r" b="b"/>
            <a:pathLst>
              <a:path w="368300" h="2501900">
                <a:moveTo>
                  <a:pt x="0" y="2501896"/>
                </a:moveTo>
                <a:lnTo>
                  <a:pt x="368295" y="2501896"/>
                </a:lnTo>
                <a:lnTo>
                  <a:pt x="368295" y="0"/>
                </a:lnTo>
                <a:lnTo>
                  <a:pt x="0" y="0"/>
                </a:lnTo>
                <a:lnTo>
                  <a:pt x="0" y="25018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8304" y="2832104"/>
            <a:ext cx="368300" cy="2501900"/>
          </a:xfrm>
          <a:custGeom>
            <a:avLst/>
            <a:gdLst/>
            <a:ahLst/>
            <a:cxnLst/>
            <a:rect l="l" t="t" r="r" b="b"/>
            <a:pathLst>
              <a:path w="368300" h="2501900">
                <a:moveTo>
                  <a:pt x="0" y="2501895"/>
                </a:moveTo>
                <a:lnTo>
                  <a:pt x="368295" y="2501895"/>
                </a:lnTo>
                <a:lnTo>
                  <a:pt x="368295" y="0"/>
                </a:lnTo>
                <a:lnTo>
                  <a:pt x="0" y="0"/>
                </a:lnTo>
                <a:lnTo>
                  <a:pt x="0" y="250189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17910" y="2832103"/>
            <a:ext cx="368300" cy="2501900"/>
          </a:xfrm>
          <a:custGeom>
            <a:avLst/>
            <a:gdLst/>
            <a:ahLst/>
            <a:cxnLst/>
            <a:rect l="l" t="t" r="r" b="b"/>
            <a:pathLst>
              <a:path w="368300" h="2501900">
                <a:moveTo>
                  <a:pt x="0" y="2501896"/>
                </a:moveTo>
                <a:lnTo>
                  <a:pt x="368295" y="2501896"/>
                </a:lnTo>
                <a:lnTo>
                  <a:pt x="368295" y="0"/>
                </a:lnTo>
                <a:lnTo>
                  <a:pt x="0" y="0"/>
                </a:lnTo>
                <a:lnTo>
                  <a:pt x="0" y="250189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10" y="2832104"/>
            <a:ext cx="368300" cy="2501900"/>
          </a:xfrm>
          <a:custGeom>
            <a:avLst/>
            <a:gdLst/>
            <a:ahLst/>
            <a:cxnLst/>
            <a:rect l="l" t="t" r="r" b="b"/>
            <a:pathLst>
              <a:path w="368300" h="2501900">
                <a:moveTo>
                  <a:pt x="0" y="2501895"/>
                </a:moveTo>
                <a:lnTo>
                  <a:pt x="368295" y="2501895"/>
                </a:lnTo>
                <a:lnTo>
                  <a:pt x="368295" y="0"/>
                </a:lnTo>
                <a:lnTo>
                  <a:pt x="0" y="0"/>
                </a:lnTo>
                <a:lnTo>
                  <a:pt x="0" y="250189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4539" y="2832103"/>
            <a:ext cx="368935" cy="2501900"/>
          </a:xfrm>
          <a:custGeom>
            <a:avLst/>
            <a:gdLst/>
            <a:ahLst/>
            <a:cxnLst/>
            <a:rect l="l" t="t" r="r" b="b"/>
            <a:pathLst>
              <a:path w="368935" h="2501900">
                <a:moveTo>
                  <a:pt x="0" y="2501896"/>
                </a:moveTo>
                <a:lnTo>
                  <a:pt x="368308" y="2501896"/>
                </a:lnTo>
                <a:lnTo>
                  <a:pt x="368308" y="0"/>
                </a:lnTo>
                <a:lnTo>
                  <a:pt x="0" y="0"/>
                </a:lnTo>
                <a:lnTo>
                  <a:pt x="0" y="250189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54539" y="2832104"/>
            <a:ext cx="368935" cy="2501900"/>
          </a:xfrm>
          <a:custGeom>
            <a:avLst/>
            <a:gdLst/>
            <a:ahLst/>
            <a:cxnLst/>
            <a:rect l="l" t="t" r="r" b="b"/>
            <a:pathLst>
              <a:path w="368935" h="2501900">
                <a:moveTo>
                  <a:pt x="0" y="2501895"/>
                </a:moveTo>
                <a:lnTo>
                  <a:pt x="368308" y="2501895"/>
                </a:lnTo>
                <a:lnTo>
                  <a:pt x="368308" y="0"/>
                </a:lnTo>
                <a:lnTo>
                  <a:pt x="0" y="0"/>
                </a:lnTo>
                <a:lnTo>
                  <a:pt x="0" y="250189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6600" y="549274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05200" y="549274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379975" y="3290440"/>
            <a:ext cx="1263015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Metal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Diffusion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56175" y="5424624"/>
            <a:ext cx="139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Polys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19400" y="5607045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71471" y="42864"/>
                </a:lnTo>
                <a:lnTo>
                  <a:pt x="317510" y="42864"/>
                </a:lnTo>
                <a:lnTo>
                  <a:pt x="317510" y="33339"/>
                </a:lnTo>
                <a:lnTo>
                  <a:pt x="371478" y="33339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3339"/>
                </a:moveTo>
                <a:lnTo>
                  <a:pt x="0" y="33339"/>
                </a:lnTo>
                <a:lnTo>
                  <a:pt x="0" y="42864"/>
                </a:lnTo>
                <a:lnTo>
                  <a:pt x="304800" y="42864"/>
                </a:lnTo>
                <a:lnTo>
                  <a:pt x="304800" y="33339"/>
                </a:lnTo>
                <a:close/>
              </a:path>
              <a:path w="381000" h="76200">
                <a:moveTo>
                  <a:pt x="371478" y="33339"/>
                </a:moveTo>
                <a:lnTo>
                  <a:pt x="317510" y="33339"/>
                </a:lnTo>
                <a:lnTo>
                  <a:pt x="317510" y="42864"/>
                </a:lnTo>
                <a:lnTo>
                  <a:pt x="371471" y="42864"/>
                </a:lnTo>
                <a:lnTo>
                  <a:pt x="381000" y="38100"/>
                </a:lnTo>
                <a:lnTo>
                  <a:pt x="371478" y="3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1400" y="560704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4"/>
                </a:lnTo>
                <a:lnTo>
                  <a:pt x="63489" y="42864"/>
                </a:lnTo>
                <a:lnTo>
                  <a:pt x="63489" y="33339"/>
                </a:lnTo>
                <a:lnTo>
                  <a:pt x="76200" y="33339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3339"/>
                </a:moveTo>
                <a:lnTo>
                  <a:pt x="63489" y="33339"/>
                </a:lnTo>
                <a:lnTo>
                  <a:pt x="63489" y="42864"/>
                </a:lnTo>
                <a:lnTo>
                  <a:pt x="76200" y="42864"/>
                </a:lnTo>
                <a:lnTo>
                  <a:pt x="76200" y="33339"/>
                </a:lnTo>
                <a:close/>
              </a:path>
              <a:path w="304800" h="76200">
                <a:moveTo>
                  <a:pt x="304800" y="33339"/>
                </a:moveTo>
                <a:lnTo>
                  <a:pt x="76200" y="33339"/>
                </a:lnTo>
                <a:lnTo>
                  <a:pt x="76200" y="42864"/>
                </a:lnTo>
                <a:lnTo>
                  <a:pt x="304800" y="42864"/>
                </a:lnTo>
                <a:lnTo>
                  <a:pt x="304800" y="3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251</a:t>
            </a:r>
          </a:p>
        </p:txBody>
      </p:sp>
    </p:spTree>
    <p:extLst>
      <p:ext uri="{BB962C8B-B14F-4D97-AF65-F5344CB8AC3E}">
        <p14:creationId xmlns:p14="http://schemas.microsoft.com/office/powerpoint/2010/main" val="36674007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534" y="191840"/>
            <a:ext cx="518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5" dirty="0">
                <a:solidFill>
                  <a:srgbClr val="000000"/>
                </a:solidFill>
                <a:latin typeface="Arial"/>
                <a:cs typeface="Arial"/>
              </a:rPr>
              <a:t>Metal </a:t>
            </a:r>
            <a:r>
              <a:rPr sz="4000" b="0" spc="-515" dirty="0">
                <a:solidFill>
                  <a:srgbClr val="000000"/>
                </a:solidFill>
                <a:latin typeface="Arial"/>
                <a:cs typeface="Arial"/>
              </a:rPr>
              <a:t>Vs</a:t>
            </a:r>
            <a:r>
              <a:rPr sz="4000" b="0" spc="-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150" dirty="0">
                <a:solidFill>
                  <a:srgbClr val="000000"/>
                </a:solidFill>
                <a:latin typeface="Arial"/>
                <a:cs typeface="Arial"/>
              </a:rPr>
              <a:t>PolySi/Diffusion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631430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45" dirty="0">
                <a:latin typeface="Arial"/>
                <a:cs typeface="Arial"/>
              </a:rPr>
              <a:t>Metal </a:t>
            </a:r>
            <a:r>
              <a:rPr sz="3200" spc="-120" dirty="0">
                <a:latin typeface="Arial"/>
                <a:cs typeface="Arial"/>
              </a:rPr>
              <a:t>lines </a:t>
            </a:r>
            <a:r>
              <a:rPr sz="3200" spc="-204" dirty="0">
                <a:latin typeface="Arial"/>
                <a:cs typeface="Arial"/>
              </a:rPr>
              <a:t>can </a:t>
            </a:r>
            <a:r>
              <a:rPr sz="3200" spc="-265" dirty="0">
                <a:latin typeface="Arial"/>
                <a:cs typeface="Arial"/>
              </a:rPr>
              <a:t>pass </a:t>
            </a:r>
            <a:r>
              <a:rPr sz="3200" spc="-110" dirty="0">
                <a:latin typeface="Arial"/>
                <a:cs typeface="Arial"/>
              </a:rPr>
              <a:t>over </a:t>
            </a:r>
            <a:r>
              <a:rPr sz="3200" spc="-30" dirty="0">
                <a:latin typeface="Arial"/>
                <a:cs typeface="Arial"/>
              </a:rPr>
              <a:t>both </a:t>
            </a:r>
            <a:r>
              <a:rPr sz="3200" spc="-70" dirty="0">
                <a:latin typeface="Arial"/>
                <a:cs typeface="Arial"/>
              </a:rPr>
              <a:t>diffusion</a:t>
            </a:r>
            <a:r>
              <a:rPr sz="3200" spc="-37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and  </a:t>
            </a:r>
            <a:r>
              <a:rPr sz="3200" spc="-160" dirty="0">
                <a:latin typeface="Arial"/>
                <a:cs typeface="Arial"/>
              </a:rPr>
              <a:t>polySi </a:t>
            </a:r>
            <a:r>
              <a:rPr sz="3200" spc="10" dirty="0">
                <a:latin typeface="Arial"/>
                <a:cs typeface="Arial"/>
              </a:rPr>
              <a:t>without </a:t>
            </a:r>
            <a:r>
              <a:rPr sz="3200" spc="-85" dirty="0">
                <a:latin typeface="Arial"/>
                <a:cs typeface="Arial"/>
              </a:rPr>
              <a:t>electrical</a:t>
            </a:r>
            <a:r>
              <a:rPr sz="3200" spc="-35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effect</a:t>
            </a:r>
            <a:endParaRPr sz="3200">
              <a:latin typeface="Arial"/>
              <a:cs typeface="Arial"/>
            </a:endParaRPr>
          </a:p>
          <a:p>
            <a:pPr marL="355600" marR="419100" indent="-342900">
              <a:lnSpc>
                <a:spcPct val="99800"/>
              </a:lnSpc>
              <a:spcBef>
                <a:spcPts val="80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50" dirty="0">
                <a:latin typeface="Arial"/>
                <a:cs typeface="Arial"/>
              </a:rPr>
              <a:t>It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35" dirty="0">
                <a:latin typeface="Arial"/>
                <a:cs typeface="Arial"/>
              </a:rPr>
              <a:t>recommended </a:t>
            </a:r>
            <a:r>
              <a:rPr sz="3200" spc="-105" dirty="0">
                <a:latin typeface="Arial"/>
                <a:cs typeface="Arial"/>
              </a:rPr>
              <a:t>practice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170" dirty="0">
                <a:latin typeface="Arial"/>
                <a:cs typeface="Arial"/>
              </a:rPr>
              <a:t>leave </a:t>
            </a:r>
            <a:r>
              <a:rPr sz="3200" dirty="0">
                <a:latin typeface="Symbol"/>
                <a:cs typeface="Symbol"/>
              </a:rPr>
              <a:t>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95" dirty="0">
                <a:latin typeface="Arial"/>
                <a:cs typeface="Arial"/>
              </a:rPr>
              <a:t>between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80" dirty="0">
                <a:latin typeface="Arial"/>
                <a:cs typeface="Arial"/>
              </a:rPr>
              <a:t>metal </a:t>
            </a:r>
            <a:r>
              <a:rPr sz="3200" spc="-190" dirty="0">
                <a:latin typeface="Arial"/>
                <a:cs typeface="Arial"/>
              </a:rPr>
              <a:t>edge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65" dirty="0">
                <a:latin typeface="Arial"/>
                <a:cs typeface="Arial"/>
              </a:rPr>
              <a:t>polySi </a:t>
            </a:r>
            <a:r>
              <a:rPr sz="3200" spc="-25" dirty="0">
                <a:latin typeface="Arial"/>
                <a:cs typeface="Arial"/>
              </a:rPr>
              <a:t>or  </a:t>
            </a:r>
            <a:r>
              <a:rPr sz="3200" spc="-65" dirty="0">
                <a:latin typeface="Arial"/>
                <a:cs typeface="Arial"/>
              </a:rPr>
              <a:t>diffusion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line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which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100" dirty="0">
                <a:latin typeface="Arial"/>
                <a:cs typeface="Arial"/>
              </a:rPr>
              <a:t>it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is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electrically  </a:t>
            </a:r>
            <a:r>
              <a:rPr sz="3200" spc="-130" dirty="0">
                <a:latin typeface="Arial"/>
                <a:cs typeface="Arial"/>
              </a:rPr>
              <a:t>connected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1501" y="4572000"/>
            <a:ext cx="4178300" cy="596900"/>
          </a:xfrm>
          <a:custGeom>
            <a:avLst/>
            <a:gdLst/>
            <a:ahLst/>
            <a:cxnLst/>
            <a:rect l="l" t="t" r="r" b="b"/>
            <a:pathLst>
              <a:path w="4178300" h="596900">
                <a:moveTo>
                  <a:pt x="0" y="596895"/>
                </a:moveTo>
                <a:lnTo>
                  <a:pt x="4178289" y="596895"/>
                </a:lnTo>
                <a:lnTo>
                  <a:pt x="4178289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1500" y="4572000"/>
            <a:ext cx="4178300" cy="596900"/>
          </a:xfrm>
          <a:custGeom>
            <a:avLst/>
            <a:gdLst/>
            <a:ahLst/>
            <a:cxnLst/>
            <a:rect l="l" t="t" r="r" b="b"/>
            <a:pathLst>
              <a:path w="4178300" h="596900">
                <a:moveTo>
                  <a:pt x="0" y="596895"/>
                </a:moveTo>
                <a:lnTo>
                  <a:pt x="4178289" y="596895"/>
                </a:lnTo>
                <a:lnTo>
                  <a:pt x="4178289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1501" y="5486400"/>
            <a:ext cx="4267200" cy="457200"/>
          </a:xfrm>
          <a:custGeom>
            <a:avLst/>
            <a:gdLst/>
            <a:ahLst/>
            <a:cxnLst/>
            <a:rect l="l" t="t" r="r" b="b"/>
            <a:pathLst>
              <a:path w="4267200" h="457200">
                <a:moveTo>
                  <a:pt x="0" y="457200"/>
                </a:moveTo>
                <a:lnTo>
                  <a:pt x="4267200" y="457200"/>
                </a:lnTo>
                <a:lnTo>
                  <a:pt x="426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1500" y="5486400"/>
            <a:ext cx="4267200" cy="457200"/>
          </a:xfrm>
          <a:custGeom>
            <a:avLst/>
            <a:gdLst/>
            <a:ahLst/>
            <a:cxnLst/>
            <a:rect l="l" t="t" r="r" b="b"/>
            <a:pathLst>
              <a:path w="4267200" h="457200">
                <a:moveTo>
                  <a:pt x="0" y="457199"/>
                </a:moveTo>
                <a:lnTo>
                  <a:pt x="4267199" y="457199"/>
                </a:lnTo>
                <a:lnTo>
                  <a:pt x="42671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240" y="5181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040" y="51816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657" y="5132322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710" algn="l"/>
              </a:tabLst>
            </a:pPr>
            <a:r>
              <a:rPr sz="2400" b="1" u="heavy" spc="-5" dirty="0">
                <a:solidFill>
                  <a:srgbClr val="C0504D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400" u="heavy" spc="-5" dirty="0">
                <a:solidFill>
                  <a:srgbClr val="C050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2340" y="47244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339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7" y="317504"/>
                </a:lnTo>
                <a:lnTo>
                  <a:pt x="33339" y="317504"/>
                </a:lnTo>
                <a:lnTo>
                  <a:pt x="33339" y="304800"/>
                </a:lnTo>
                <a:close/>
              </a:path>
              <a:path w="76200" h="381000">
                <a:moveTo>
                  <a:pt x="42864" y="0"/>
                </a:moveTo>
                <a:lnTo>
                  <a:pt x="33339" y="0"/>
                </a:lnTo>
                <a:lnTo>
                  <a:pt x="33339" y="317504"/>
                </a:lnTo>
                <a:lnTo>
                  <a:pt x="42864" y="317504"/>
                </a:lnTo>
                <a:lnTo>
                  <a:pt x="42864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864" y="304800"/>
                </a:lnTo>
                <a:lnTo>
                  <a:pt x="42864" y="317504"/>
                </a:lnTo>
                <a:lnTo>
                  <a:pt x="69847" y="317504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2340" y="5562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2864" y="63495"/>
                </a:moveTo>
                <a:lnTo>
                  <a:pt x="33339" y="63495"/>
                </a:lnTo>
                <a:lnTo>
                  <a:pt x="33339" y="304800"/>
                </a:lnTo>
                <a:lnTo>
                  <a:pt x="42864" y="304800"/>
                </a:lnTo>
                <a:lnTo>
                  <a:pt x="42864" y="63495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3339" y="76200"/>
                </a:lnTo>
                <a:lnTo>
                  <a:pt x="33339" y="63495"/>
                </a:lnTo>
                <a:lnTo>
                  <a:pt x="69847" y="63495"/>
                </a:lnTo>
                <a:lnTo>
                  <a:pt x="38100" y="0"/>
                </a:lnTo>
                <a:close/>
              </a:path>
              <a:path w="76200" h="304800">
                <a:moveTo>
                  <a:pt x="69847" y="63495"/>
                </a:moveTo>
                <a:lnTo>
                  <a:pt x="42864" y="63495"/>
                </a:lnTo>
                <a:lnTo>
                  <a:pt x="42864" y="76200"/>
                </a:lnTo>
                <a:lnTo>
                  <a:pt x="76200" y="76200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4432303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0" y="596895"/>
                </a:moveTo>
                <a:lnTo>
                  <a:pt x="596895" y="596895"/>
                </a:lnTo>
                <a:lnTo>
                  <a:pt x="596895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5600" y="4432304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0" y="596895"/>
                </a:moveTo>
                <a:lnTo>
                  <a:pt x="596895" y="596895"/>
                </a:lnTo>
                <a:lnTo>
                  <a:pt x="596895" y="0"/>
                </a:lnTo>
                <a:lnTo>
                  <a:pt x="0" y="0"/>
                </a:lnTo>
                <a:lnTo>
                  <a:pt x="0" y="596895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5739" y="5270503"/>
            <a:ext cx="597535" cy="673100"/>
          </a:xfrm>
          <a:custGeom>
            <a:avLst/>
            <a:gdLst/>
            <a:ahLst/>
            <a:cxnLst/>
            <a:rect l="l" t="t" r="r" b="b"/>
            <a:pathLst>
              <a:path w="597534" h="673100">
                <a:moveTo>
                  <a:pt x="0" y="673095"/>
                </a:moveTo>
                <a:lnTo>
                  <a:pt x="596908" y="673095"/>
                </a:lnTo>
                <a:lnTo>
                  <a:pt x="596908" y="0"/>
                </a:lnTo>
                <a:lnTo>
                  <a:pt x="0" y="0"/>
                </a:lnTo>
                <a:lnTo>
                  <a:pt x="0" y="6730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5739" y="5270504"/>
            <a:ext cx="597535" cy="673100"/>
          </a:xfrm>
          <a:custGeom>
            <a:avLst/>
            <a:gdLst/>
            <a:ahLst/>
            <a:cxnLst/>
            <a:rect l="l" t="t" r="r" b="b"/>
            <a:pathLst>
              <a:path w="597534" h="673100">
                <a:moveTo>
                  <a:pt x="0" y="673095"/>
                </a:moveTo>
                <a:lnTo>
                  <a:pt x="596908" y="673095"/>
                </a:lnTo>
                <a:lnTo>
                  <a:pt x="596908" y="0"/>
                </a:lnTo>
                <a:lnTo>
                  <a:pt x="0" y="0"/>
                </a:lnTo>
                <a:lnTo>
                  <a:pt x="0" y="67309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49698" y="4509895"/>
            <a:ext cx="739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Metal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252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56175" y="5424617"/>
            <a:ext cx="139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Polys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con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358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99" y="461589"/>
            <a:ext cx="7240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Pass-Transistor Logic </a:t>
            </a:r>
            <a:r>
              <a:rPr sz="4400" b="0" spc="-180" dirty="0">
                <a:solidFill>
                  <a:srgbClr val="000000"/>
                </a:solidFill>
                <a:latin typeface="Arial"/>
                <a:cs typeface="Arial"/>
              </a:rPr>
              <a:t>Circuits</a:t>
            </a: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65" dirty="0">
                <a:solidFill>
                  <a:srgbClr val="000000"/>
                </a:solidFill>
                <a:latin typeface="Arial"/>
                <a:cs typeface="Arial"/>
              </a:rPr>
              <a:t>(1)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114" y="1511549"/>
            <a:ext cx="7404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6379" algn="l"/>
              </a:tabLst>
            </a:pP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simple approach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implementing logic functions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utilizes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series and  parallel combinations of switches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that are controlled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by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input variables </a:t>
            </a:r>
            <a:r>
              <a:rPr sz="1800" spc="15" dirty="0">
                <a:solidFill>
                  <a:srgbClr val="0065CC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connect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input and output</a:t>
            </a:r>
            <a:r>
              <a:rPr sz="1800" spc="40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nodes.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012" y="2636830"/>
            <a:ext cx="1828800" cy="1017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106" y="2421002"/>
            <a:ext cx="1873248" cy="1393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9636" y="2420858"/>
            <a:ext cx="1335024" cy="1032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7826" y="3657600"/>
            <a:ext cx="2211324" cy="2195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9114" y="3888737"/>
            <a:ext cx="53149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58445" algn="l"/>
              </a:tabLst>
            </a:pP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Each of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switches can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be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implemented either 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by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single </a:t>
            </a:r>
            <a:r>
              <a:rPr sz="1800" dirty="0">
                <a:solidFill>
                  <a:srgbClr val="FF0065"/>
                </a:solidFill>
                <a:latin typeface="Arial"/>
                <a:cs typeface="Arial"/>
              </a:rPr>
              <a:t>NMOS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transistor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or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by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a pair </a:t>
            </a:r>
            <a:r>
              <a:rPr sz="1800" dirty="0">
                <a:solidFill>
                  <a:srgbClr val="FF0065"/>
                </a:solidFill>
                <a:latin typeface="Arial"/>
                <a:cs typeface="Arial"/>
              </a:rPr>
              <a:t>of CMOS 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transistors </a:t>
            </a: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connected in </a:t>
            </a:r>
            <a:r>
              <a:rPr sz="1800" dirty="0">
                <a:solidFill>
                  <a:srgbClr val="0065CC"/>
                </a:solidFill>
                <a:latin typeface="Arial"/>
                <a:cs typeface="Arial"/>
              </a:rPr>
              <a:t>CMOS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transmission</a:t>
            </a:r>
            <a:r>
              <a:rPr sz="1800" spc="220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65"/>
                </a:solidFill>
                <a:latin typeface="Arial"/>
                <a:cs typeface="Arial"/>
              </a:rPr>
              <a:t>gate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9119" y="4711698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5CC"/>
                </a:solidFill>
                <a:latin typeface="Arial"/>
                <a:cs typeface="Arial"/>
              </a:rPr>
              <a:t>configuration.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29000" y="4800539"/>
            <a:ext cx="2735330" cy="366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800" y="4800539"/>
            <a:ext cx="863595" cy="3667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6795" y="4828792"/>
            <a:ext cx="62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Y=AC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136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7435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253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70075" y="1624706"/>
            <a:ext cx="7390765" cy="3599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4F80BC"/>
              </a:buClr>
              <a:buSzPct val="150000"/>
              <a:buFont typeface="Wingdings"/>
              <a:buChar char=""/>
              <a:tabLst>
                <a:tab pos="355600" algn="l"/>
                <a:tab pos="3626485" algn="l"/>
              </a:tabLst>
            </a:pPr>
            <a:r>
              <a:rPr sz="2600" b="1" dirty="0">
                <a:latin typeface="Arial"/>
                <a:cs typeface="Arial"/>
              </a:rPr>
              <a:t>poly-poly spacing	</a:t>
            </a:r>
            <a:r>
              <a:rPr sz="2600" b="1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sz="2600" b="1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600">
              <a:latin typeface="Symbol"/>
              <a:cs typeface="Symbol"/>
            </a:endParaRPr>
          </a:p>
          <a:p>
            <a:pPr marL="355600" indent="-342900">
              <a:lnSpc>
                <a:spcPct val="100000"/>
              </a:lnSpc>
              <a:spcBef>
                <a:spcPts val="3790"/>
              </a:spcBef>
              <a:buClr>
                <a:srgbClr val="4F80B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  <a:tab pos="3568700" algn="l"/>
              </a:tabLst>
            </a:pPr>
            <a:r>
              <a:rPr sz="2600" b="1" dirty="0">
                <a:latin typeface="Arial"/>
                <a:cs typeface="Arial"/>
              </a:rPr>
              <a:t>diff-diff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spacing	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r>
              <a:rPr sz="2600" b="1" dirty="0">
                <a:solidFill>
                  <a:srgbClr val="1F487C"/>
                </a:solidFill>
                <a:latin typeface="Symbol"/>
                <a:cs typeface="Symbol"/>
              </a:rPr>
              <a:t></a:t>
            </a:r>
            <a:endParaRPr sz="2600">
              <a:latin typeface="Symbol"/>
              <a:cs typeface="Symbol"/>
            </a:endParaRPr>
          </a:p>
          <a:p>
            <a:pPr marL="657225">
              <a:lnSpc>
                <a:spcPct val="100000"/>
              </a:lnSpc>
              <a:spcBef>
                <a:spcPts val="625"/>
              </a:spcBef>
            </a:pPr>
            <a:r>
              <a:rPr sz="2600" b="1" dirty="0">
                <a:latin typeface="Arial"/>
                <a:cs typeface="Arial"/>
              </a:rPr>
              <a:t>(depletion regions tend to spread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outward)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4F80B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  <a:tab pos="3717925" algn="l"/>
              </a:tabLst>
            </a:pPr>
            <a:r>
              <a:rPr sz="2600" b="1" dirty="0">
                <a:latin typeface="Arial"/>
                <a:cs typeface="Arial"/>
              </a:rPr>
              <a:t>metal-metal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spacing	</a:t>
            </a:r>
            <a:r>
              <a:rPr sz="2600" b="1" dirty="0">
                <a:solidFill>
                  <a:srgbClr val="329832"/>
                </a:solidFill>
                <a:latin typeface="Arial"/>
                <a:cs typeface="Arial"/>
              </a:rPr>
              <a:t>2</a:t>
            </a:r>
            <a:r>
              <a:rPr sz="2600" b="1" dirty="0">
                <a:solidFill>
                  <a:srgbClr val="329832"/>
                </a:solidFill>
                <a:latin typeface="Symbol"/>
                <a:cs typeface="Symbol"/>
              </a:rPr>
              <a:t></a:t>
            </a:r>
            <a:endParaRPr sz="2600">
              <a:latin typeface="Symbol"/>
              <a:cs typeface="Symbol"/>
            </a:endParaRPr>
          </a:p>
          <a:p>
            <a:pPr>
              <a:lnSpc>
                <a:spcPct val="100000"/>
              </a:lnSpc>
              <a:buClr>
                <a:srgbClr val="4F80BC"/>
              </a:buClr>
              <a:buFont typeface="Wingdings"/>
              <a:buChar char=""/>
            </a:pPr>
            <a:endParaRPr sz="3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4F80B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  <a:tab pos="3152140" algn="l"/>
              </a:tabLst>
            </a:pPr>
            <a:r>
              <a:rPr sz="2600" b="1" dirty="0">
                <a:latin typeface="Arial"/>
                <a:cs typeface="Arial"/>
              </a:rPr>
              <a:t>diff-poly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spacing	</a:t>
            </a:r>
            <a:r>
              <a:rPr sz="2600" b="1" dirty="0">
                <a:solidFill>
                  <a:srgbClr val="1F487C"/>
                </a:solidFill>
                <a:latin typeface="Symbol"/>
                <a:cs typeface="Symbol"/>
              </a:rPr>
              <a:t>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4880" y="461589"/>
            <a:ext cx="1803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86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4400" b="0" spc="-28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400" b="0" spc="-12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4400" b="0" spc="-5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4400" b="0" spc="-28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400" b="0" spc="-40" dirty="0">
                <a:solidFill>
                  <a:srgbClr val="000000"/>
                </a:solidFill>
                <a:latin typeface="Arial"/>
                <a:cs typeface="Arial"/>
              </a:rPr>
              <a:t>w:</a:t>
            </a:r>
            <a:endParaRPr sz="4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603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254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1519" y="461589"/>
            <a:ext cx="1143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85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79018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25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25" dirty="0">
                <a:latin typeface="Arial"/>
                <a:cs typeface="Arial"/>
              </a:rPr>
              <a:t>Two </a:t>
            </a:r>
            <a:r>
              <a:rPr sz="3200" spc="-180" dirty="0">
                <a:latin typeface="Arial"/>
                <a:cs typeface="Arial"/>
              </a:rPr>
              <a:t>Features </a:t>
            </a:r>
            <a:r>
              <a:rPr sz="3200" spc="-95" dirty="0">
                <a:latin typeface="Arial"/>
                <a:cs typeface="Arial"/>
              </a:rPr>
              <a:t>on </a:t>
            </a:r>
            <a:r>
              <a:rPr sz="3200" spc="-40" dirty="0">
                <a:latin typeface="Arial"/>
                <a:cs typeface="Arial"/>
              </a:rPr>
              <a:t>different </a:t>
            </a:r>
            <a:r>
              <a:rPr sz="3200" spc="-210" dirty="0">
                <a:latin typeface="Arial"/>
                <a:cs typeface="Arial"/>
              </a:rPr>
              <a:t>mask </a:t>
            </a:r>
            <a:r>
              <a:rPr sz="3200" spc="-170" dirty="0">
                <a:latin typeface="Arial"/>
                <a:cs typeface="Arial"/>
              </a:rPr>
              <a:t>layers </a:t>
            </a:r>
            <a:r>
              <a:rPr sz="3200" spc="-204" dirty="0">
                <a:latin typeface="Arial"/>
                <a:cs typeface="Arial"/>
              </a:rPr>
              <a:t>can</a:t>
            </a:r>
            <a:r>
              <a:rPr sz="3200" spc="-33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be  </a:t>
            </a:r>
            <a:r>
              <a:rPr sz="3200" spc="-130" dirty="0">
                <a:latin typeface="Arial"/>
                <a:cs typeface="Arial"/>
              </a:rPr>
              <a:t>misaligned </a:t>
            </a:r>
            <a:r>
              <a:rPr sz="3200" spc="-135" dirty="0">
                <a:latin typeface="Arial"/>
                <a:cs typeface="Arial"/>
              </a:rPr>
              <a:t>by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30" dirty="0">
                <a:latin typeface="Arial"/>
                <a:cs typeface="Arial"/>
              </a:rPr>
              <a:t>maximum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75" dirty="0">
                <a:latin typeface="Arial"/>
                <a:cs typeface="Arial"/>
              </a:rPr>
              <a:t>2l </a:t>
            </a:r>
            <a:r>
              <a:rPr sz="3200" spc="-100" dirty="0">
                <a:latin typeface="Arial"/>
                <a:cs typeface="Arial"/>
              </a:rPr>
              <a:t>on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45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wafer.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10" dirty="0">
                <a:latin typeface="Arial"/>
                <a:cs typeface="Arial"/>
              </a:rPr>
              <a:t>overlap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35" dirty="0">
                <a:latin typeface="Arial"/>
                <a:cs typeface="Arial"/>
              </a:rPr>
              <a:t>these </a:t>
            </a:r>
            <a:r>
              <a:rPr sz="3200" spc="10" dirty="0">
                <a:latin typeface="Arial"/>
                <a:cs typeface="Arial"/>
              </a:rPr>
              <a:t>two </a:t>
            </a:r>
            <a:r>
              <a:rPr sz="3200" spc="-40" dirty="0">
                <a:latin typeface="Arial"/>
                <a:cs typeface="Arial"/>
              </a:rPr>
              <a:t>different </a:t>
            </a:r>
            <a:r>
              <a:rPr sz="3200" spc="-215" dirty="0">
                <a:latin typeface="Arial"/>
                <a:cs typeface="Arial"/>
              </a:rPr>
              <a:t>mask  </a:t>
            </a:r>
            <a:r>
              <a:rPr sz="3200" spc="-170" dirty="0">
                <a:latin typeface="Arial"/>
                <a:cs typeface="Arial"/>
              </a:rPr>
              <a:t>layers </a:t>
            </a:r>
            <a:r>
              <a:rPr sz="3200" spc="-204" dirty="0">
                <a:latin typeface="Arial"/>
                <a:cs typeface="Arial"/>
              </a:rPr>
              <a:t>can </a:t>
            </a:r>
            <a:r>
              <a:rPr sz="3200" spc="-145" dirty="0">
                <a:latin typeface="Arial"/>
                <a:cs typeface="Arial"/>
              </a:rPr>
              <a:t>be </a:t>
            </a:r>
            <a:r>
              <a:rPr sz="3200" spc="-120" dirty="0">
                <a:latin typeface="Arial"/>
                <a:cs typeface="Arial"/>
              </a:rPr>
              <a:t>catastrophic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55" dirty="0">
                <a:latin typeface="Arial"/>
                <a:cs typeface="Arial"/>
              </a:rPr>
              <a:t>design,</a:t>
            </a:r>
            <a:r>
              <a:rPr sz="3200" spc="-52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they  </a:t>
            </a:r>
            <a:r>
              <a:rPr sz="3200" spc="-105" dirty="0">
                <a:latin typeface="Arial"/>
                <a:cs typeface="Arial"/>
              </a:rPr>
              <a:t>must </a:t>
            </a:r>
            <a:r>
              <a:rPr sz="3200" spc="-145" dirty="0">
                <a:latin typeface="Arial"/>
                <a:cs typeface="Arial"/>
              </a:rPr>
              <a:t>be </a:t>
            </a:r>
            <a:r>
              <a:rPr sz="3200" spc="-150" dirty="0">
                <a:latin typeface="Arial"/>
                <a:cs typeface="Arial"/>
              </a:rPr>
              <a:t>separated </a:t>
            </a:r>
            <a:r>
              <a:rPr sz="3200" spc="-140" dirty="0">
                <a:latin typeface="Arial"/>
                <a:cs typeface="Arial"/>
              </a:rPr>
              <a:t>by </a:t>
            </a:r>
            <a:r>
              <a:rPr sz="3200" spc="-50" dirty="0">
                <a:latin typeface="Arial"/>
                <a:cs typeface="Arial"/>
              </a:rPr>
              <a:t>at </a:t>
            </a:r>
            <a:r>
              <a:rPr sz="3200" spc="-125" dirty="0">
                <a:latin typeface="Arial"/>
                <a:cs typeface="Arial"/>
              </a:rPr>
              <a:t>least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2l</a:t>
            </a:r>
            <a:endParaRPr sz="3200">
              <a:latin typeface="Arial"/>
              <a:cs typeface="Arial"/>
            </a:endParaRPr>
          </a:p>
          <a:p>
            <a:pPr marL="355600" marR="217804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  <a:tab pos="766445" algn="l"/>
              </a:tabLst>
            </a:pPr>
            <a:r>
              <a:rPr sz="3200" dirty="0">
                <a:latin typeface="Arial"/>
                <a:cs typeface="Arial"/>
              </a:rPr>
              <a:t>If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05" dirty="0">
                <a:latin typeface="Arial"/>
                <a:cs typeface="Arial"/>
              </a:rPr>
              <a:t>overlap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65" dirty="0">
                <a:latin typeface="Arial"/>
                <a:cs typeface="Arial"/>
              </a:rPr>
              <a:t>just </a:t>
            </a:r>
            <a:r>
              <a:rPr sz="3200" spc="-120" dirty="0">
                <a:latin typeface="Arial"/>
                <a:cs typeface="Arial"/>
              </a:rPr>
              <a:t>undesirable, </a:t>
            </a:r>
            <a:r>
              <a:rPr sz="3200" spc="-75" dirty="0">
                <a:latin typeface="Arial"/>
                <a:cs typeface="Arial"/>
              </a:rPr>
              <a:t>they</a:t>
            </a:r>
            <a:r>
              <a:rPr sz="3200" spc="-56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must  </a:t>
            </a:r>
            <a:r>
              <a:rPr sz="3200" spc="-145" dirty="0">
                <a:latin typeface="Arial"/>
                <a:cs typeface="Arial"/>
              </a:rPr>
              <a:t>be </a:t>
            </a:r>
            <a:r>
              <a:rPr sz="3200" spc="-150" dirty="0">
                <a:latin typeface="Arial"/>
                <a:cs typeface="Arial"/>
              </a:rPr>
              <a:t>separated </a:t>
            </a:r>
            <a:r>
              <a:rPr sz="3200" spc="-130" dirty="0">
                <a:latin typeface="Arial"/>
                <a:cs typeface="Arial"/>
              </a:rPr>
              <a:t>by </a:t>
            </a:r>
            <a:r>
              <a:rPr sz="3200" spc="-45" dirty="0">
                <a:latin typeface="Arial"/>
                <a:cs typeface="Arial"/>
              </a:rPr>
              <a:t>at </a:t>
            </a:r>
            <a:r>
              <a:rPr sz="3200" spc="-125" dirty="0">
                <a:latin typeface="Arial"/>
                <a:cs typeface="Arial"/>
              </a:rPr>
              <a:t>least</a:t>
            </a:r>
            <a:r>
              <a:rPr sz="3200" spc="-390" dirty="0">
                <a:latin typeface="Arial"/>
                <a:cs typeface="Arial"/>
              </a:rPr>
              <a:t> </a:t>
            </a:r>
            <a:r>
              <a:rPr sz="3200" spc="20" dirty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2857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255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50" y="780029"/>
            <a:ext cx="5732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504D"/>
                </a:solidFill>
              </a:rPr>
              <a:t>When a transistor is</a:t>
            </a:r>
            <a:r>
              <a:rPr sz="3600" spc="-35" dirty="0">
                <a:solidFill>
                  <a:srgbClr val="C0504D"/>
                </a:solidFill>
              </a:rPr>
              <a:t> </a:t>
            </a:r>
            <a:r>
              <a:rPr sz="3600" spc="-5" dirty="0">
                <a:solidFill>
                  <a:srgbClr val="C0504D"/>
                </a:solidFill>
              </a:rPr>
              <a:t>formed?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45850" y="1927678"/>
            <a:ext cx="6273165" cy="300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Gate is </a:t>
            </a:r>
            <a:r>
              <a:rPr sz="2400" spc="-5" dirty="0">
                <a:latin typeface="Times New Roman"/>
                <a:cs typeface="Times New Roman"/>
              </a:rPr>
              <a:t>formed where polySi </a:t>
            </a:r>
            <a:r>
              <a:rPr sz="2400" dirty="0">
                <a:latin typeface="Times New Roman"/>
                <a:cs typeface="Times New Roman"/>
              </a:rPr>
              <a:t>crosses </a:t>
            </a:r>
            <a:r>
              <a:rPr sz="2400" spc="-10" dirty="0">
                <a:latin typeface="Times New Roman"/>
                <a:cs typeface="Times New Roman"/>
              </a:rPr>
              <a:t>diffusion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thin oxide between these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644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Design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rules</a:t>
            </a:r>
            <a:endParaRPr sz="2400">
              <a:latin typeface="Times New Roman"/>
              <a:cs typeface="Times New Roman"/>
            </a:endParaRPr>
          </a:p>
          <a:p>
            <a:pPr marL="1078865">
              <a:lnSpc>
                <a:spcPct val="100000"/>
              </a:lnSpc>
              <a:spcBef>
                <a:spcPts val="1840"/>
              </a:spcBef>
            </a:pPr>
            <a:r>
              <a:rPr sz="2000" spc="-5" dirty="0">
                <a:solidFill>
                  <a:srgbClr val="C0504D"/>
                </a:solidFill>
                <a:latin typeface="Times New Roman"/>
                <a:cs typeface="Times New Roman"/>
              </a:rPr>
              <a:t>min. line </a:t>
            </a:r>
            <a:r>
              <a:rPr sz="2000" dirty="0">
                <a:solidFill>
                  <a:srgbClr val="C0504D"/>
                </a:solidFill>
                <a:latin typeface="Times New Roman"/>
                <a:cs typeface="Times New Roman"/>
              </a:rPr>
              <a:t>width of polySi and </a:t>
            </a:r>
            <a:r>
              <a:rPr sz="2000" spc="-5" dirty="0">
                <a:solidFill>
                  <a:srgbClr val="C0504D"/>
                </a:solidFill>
                <a:latin typeface="Times New Roman"/>
                <a:cs typeface="Times New Roman"/>
              </a:rPr>
              <a:t>diffusion</a:t>
            </a:r>
            <a:r>
              <a:rPr sz="2000" spc="-12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000" b="1" spc="10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  <a:p>
            <a:pPr marL="1078865">
              <a:lnSpc>
                <a:spcPct val="100000"/>
              </a:lnSpc>
              <a:spcBef>
                <a:spcPts val="1305"/>
              </a:spcBef>
            </a:pPr>
            <a:r>
              <a:rPr sz="2000" dirty="0">
                <a:solidFill>
                  <a:srgbClr val="C0504D"/>
                </a:solidFill>
                <a:latin typeface="Times New Roman"/>
                <a:cs typeface="Times New Roman"/>
              </a:rPr>
              <a:t>drain and source have </a:t>
            </a:r>
            <a:r>
              <a:rPr sz="2000" spc="-5" dirty="0">
                <a:solidFill>
                  <a:srgbClr val="C0504D"/>
                </a:solidFill>
                <a:latin typeface="Times New Roman"/>
                <a:cs typeface="Times New Roman"/>
              </a:rPr>
              <a:t>min. </a:t>
            </a:r>
            <a:r>
              <a:rPr sz="2000" dirty="0">
                <a:solidFill>
                  <a:srgbClr val="C0504D"/>
                </a:solidFill>
                <a:latin typeface="Times New Roman"/>
                <a:cs typeface="Times New Roman"/>
              </a:rPr>
              <a:t>length and width of</a:t>
            </a:r>
            <a:r>
              <a:rPr sz="2000" spc="-19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000" spc="1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  <a:p>
            <a:pPr marL="1078865">
              <a:lnSpc>
                <a:spcPct val="100000"/>
              </a:lnSpc>
              <a:spcBef>
                <a:spcPts val="1190"/>
              </a:spcBef>
            </a:pPr>
            <a:r>
              <a:rPr sz="2000" b="1" dirty="0">
                <a:solidFill>
                  <a:srgbClr val="C0504D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38521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5" y="1775278"/>
            <a:ext cx="6921500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polySi of the gate extends 2</a:t>
            </a:r>
            <a:r>
              <a:rPr sz="2000" b="1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r>
              <a:rPr sz="2000" b="1" dirty="0">
                <a:solidFill>
                  <a:srgbClr val="C0504D"/>
                </a:solidFill>
                <a:latin typeface="Times New Roman"/>
                <a:cs typeface="Times New Roman"/>
              </a:rPr>
              <a:t> beyond the gate </a:t>
            </a:r>
            <a:r>
              <a:rPr sz="2000" b="1" spc="-10" dirty="0">
                <a:solidFill>
                  <a:srgbClr val="C0504D"/>
                </a:solidFill>
                <a:latin typeface="Times New Roman"/>
                <a:cs typeface="Times New Roman"/>
              </a:rPr>
              <a:t>area</a:t>
            </a:r>
            <a:r>
              <a:rPr sz="2000" b="1" spc="-10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504D"/>
                </a:solid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C0504D"/>
                </a:solidFill>
                <a:latin typeface="Times New Roman"/>
                <a:cs typeface="Times New Roman"/>
              </a:rPr>
              <a:t>to the </a:t>
            </a:r>
            <a:r>
              <a:rPr sz="2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field </a:t>
            </a:r>
            <a:r>
              <a:rPr sz="2000" b="1" dirty="0">
                <a:solidFill>
                  <a:srgbClr val="C0504D"/>
                </a:solidFill>
                <a:latin typeface="Times New Roman"/>
                <a:cs typeface="Times New Roman"/>
              </a:rPr>
              <a:t>oxide to </a:t>
            </a:r>
            <a:r>
              <a:rPr sz="2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prevent </a:t>
            </a:r>
            <a:r>
              <a:rPr sz="2000" b="1" dirty="0">
                <a:solidFill>
                  <a:srgbClr val="C0504D"/>
                </a:solidFill>
                <a:latin typeface="Times New Roman"/>
                <a:cs typeface="Times New Roman"/>
              </a:rPr>
              <a:t>the drain and </a:t>
            </a:r>
            <a:r>
              <a:rPr sz="2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source </a:t>
            </a:r>
            <a:r>
              <a:rPr sz="2000" b="1" spc="-10" dirty="0">
                <a:solidFill>
                  <a:srgbClr val="C0504D"/>
                </a:solidFill>
                <a:latin typeface="Times New Roman"/>
                <a:cs typeface="Times New Roman"/>
              </a:rPr>
              <a:t>from</a:t>
            </a:r>
            <a:r>
              <a:rPr sz="2000" b="1" spc="-17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504D"/>
                </a:solidFill>
                <a:latin typeface="Times New Roman"/>
                <a:cs typeface="Times New Roman"/>
              </a:rPr>
              <a:t>shorting.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0" y="3886200"/>
            <a:ext cx="381000" cy="762000"/>
          </a:xfrm>
          <a:custGeom>
            <a:avLst/>
            <a:gdLst/>
            <a:ahLst/>
            <a:cxnLst/>
            <a:rect l="l" t="t" r="r" b="b"/>
            <a:pathLst>
              <a:path w="381000" h="762000">
                <a:moveTo>
                  <a:pt x="190500" y="0"/>
                </a:moveTo>
                <a:lnTo>
                  <a:pt x="130308" y="19421"/>
                </a:lnTo>
                <a:lnTo>
                  <a:pt x="78016" y="73504"/>
                </a:lnTo>
                <a:lnTo>
                  <a:pt x="55816" y="111583"/>
                </a:lnTo>
                <a:lnTo>
                  <a:pt x="36771" y="155976"/>
                </a:lnTo>
                <a:lnTo>
                  <a:pt x="21273" y="205898"/>
                </a:lnTo>
                <a:lnTo>
                  <a:pt x="9717" y="260565"/>
                </a:lnTo>
                <a:lnTo>
                  <a:pt x="2494" y="319194"/>
                </a:lnTo>
                <a:lnTo>
                  <a:pt x="0" y="381000"/>
                </a:lnTo>
                <a:lnTo>
                  <a:pt x="2494" y="442805"/>
                </a:lnTo>
                <a:lnTo>
                  <a:pt x="9717" y="501434"/>
                </a:lnTo>
                <a:lnTo>
                  <a:pt x="21273" y="556101"/>
                </a:lnTo>
                <a:lnTo>
                  <a:pt x="36771" y="606023"/>
                </a:lnTo>
                <a:lnTo>
                  <a:pt x="55816" y="650416"/>
                </a:lnTo>
                <a:lnTo>
                  <a:pt x="78016" y="688495"/>
                </a:lnTo>
                <a:lnTo>
                  <a:pt x="102978" y="719477"/>
                </a:lnTo>
                <a:lnTo>
                  <a:pt x="159613" y="757013"/>
                </a:lnTo>
                <a:lnTo>
                  <a:pt x="190500" y="762000"/>
                </a:lnTo>
                <a:lnTo>
                  <a:pt x="221386" y="757013"/>
                </a:lnTo>
                <a:lnTo>
                  <a:pt x="278021" y="719477"/>
                </a:lnTo>
                <a:lnTo>
                  <a:pt x="302983" y="688495"/>
                </a:lnTo>
                <a:lnTo>
                  <a:pt x="325183" y="650416"/>
                </a:lnTo>
                <a:lnTo>
                  <a:pt x="344228" y="606023"/>
                </a:lnTo>
                <a:lnTo>
                  <a:pt x="359726" y="556101"/>
                </a:lnTo>
                <a:lnTo>
                  <a:pt x="371282" y="501434"/>
                </a:lnTo>
                <a:lnTo>
                  <a:pt x="378505" y="442805"/>
                </a:lnTo>
                <a:lnTo>
                  <a:pt x="381000" y="381000"/>
                </a:lnTo>
                <a:lnTo>
                  <a:pt x="378505" y="319194"/>
                </a:lnTo>
                <a:lnTo>
                  <a:pt x="371282" y="260565"/>
                </a:lnTo>
                <a:lnTo>
                  <a:pt x="359726" y="205898"/>
                </a:lnTo>
                <a:lnTo>
                  <a:pt x="344228" y="155976"/>
                </a:lnTo>
                <a:lnTo>
                  <a:pt x="325183" y="111583"/>
                </a:lnTo>
                <a:lnTo>
                  <a:pt x="302983" y="73504"/>
                </a:lnTo>
                <a:lnTo>
                  <a:pt x="278021" y="42522"/>
                </a:lnTo>
                <a:lnTo>
                  <a:pt x="221386" y="4986"/>
                </a:lnTo>
                <a:lnTo>
                  <a:pt x="190500" y="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3581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4419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800" y="4114800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0" y="304800"/>
                </a:moveTo>
                <a:lnTo>
                  <a:pt x="1066800" y="304800"/>
                </a:lnTo>
                <a:lnTo>
                  <a:pt x="1066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3886200"/>
            <a:ext cx="381000" cy="762000"/>
          </a:xfrm>
          <a:custGeom>
            <a:avLst/>
            <a:gdLst/>
            <a:ahLst/>
            <a:cxnLst/>
            <a:rect l="l" t="t" r="r" b="b"/>
            <a:pathLst>
              <a:path w="381000" h="762000">
                <a:moveTo>
                  <a:pt x="190500" y="0"/>
                </a:moveTo>
                <a:lnTo>
                  <a:pt x="130308" y="19421"/>
                </a:lnTo>
                <a:lnTo>
                  <a:pt x="78016" y="73504"/>
                </a:lnTo>
                <a:lnTo>
                  <a:pt x="55816" y="111583"/>
                </a:lnTo>
                <a:lnTo>
                  <a:pt x="36771" y="155976"/>
                </a:lnTo>
                <a:lnTo>
                  <a:pt x="21273" y="205898"/>
                </a:lnTo>
                <a:lnTo>
                  <a:pt x="9717" y="260565"/>
                </a:lnTo>
                <a:lnTo>
                  <a:pt x="2494" y="319194"/>
                </a:lnTo>
                <a:lnTo>
                  <a:pt x="0" y="381000"/>
                </a:lnTo>
                <a:lnTo>
                  <a:pt x="2494" y="442805"/>
                </a:lnTo>
                <a:lnTo>
                  <a:pt x="9717" y="501434"/>
                </a:lnTo>
                <a:lnTo>
                  <a:pt x="21273" y="556101"/>
                </a:lnTo>
                <a:lnTo>
                  <a:pt x="36771" y="606023"/>
                </a:lnTo>
                <a:lnTo>
                  <a:pt x="55816" y="650416"/>
                </a:lnTo>
                <a:lnTo>
                  <a:pt x="78016" y="688495"/>
                </a:lnTo>
                <a:lnTo>
                  <a:pt x="102978" y="719477"/>
                </a:lnTo>
                <a:lnTo>
                  <a:pt x="159613" y="757013"/>
                </a:lnTo>
                <a:lnTo>
                  <a:pt x="190500" y="762000"/>
                </a:lnTo>
                <a:lnTo>
                  <a:pt x="221386" y="757013"/>
                </a:lnTo>
                <a:lnTo>
                  <a:pt x="278021" y="719477"/>
                </a:lnTo>
                <a:lnTo>
                  <a:pt x="302983" y="688495"/>
                </a:lnTo>
                <a:lnTo>
                  <a:pt x="325183" y="650416"/>
                </a:lnTo>
                <a:lnTo>
                  <a:pt x="344228" y="606023"/>
                </a:lnTo>
                <a:lnTo>
                  <a:pt x="359726" y="556101"/>
                </a:lnTo>
                <a:lnTo>
                  <a:pt x="371282" y="501434"/>
                </a:lnTo>
                <a:lnTo>
                  <a:pt x="378505" y="442805"/>
                </a:lnTo>
                <a:lnTo>
                  <a:pt x="381000" y="381000"/>
                </a:lnTo>
                <a:lnTo>
                  <a:pt x="378505" y="319194"/>
                </a:lnTo>
                <a:lnTo>
                  <a:pt x="371282" y="260565"/>
                </a:lnTo>
                <a:lnTo>
                  <a:pt x="359726" y="205898"/>
                </a:lnTo>
                <a:lnTo>
                  <a:pt x="344228" y="155976"/>
                </a:lnTo>
                <a:lnTo>
                  <a:pt x="325183" y="111583"/>
                </a:lnTo>
                <a:lnTo>
                  <a:pt x="302983" y="73504"/>
                </a:lnTo>
                <a:lnTo>
                  <a:pt x="278021" y="42522"/>
                </a:lnTo>
                <a:lnTo>
                  <a:pt x="221386" y="4986"/>
                </a:lnTo>
                <a:lnTo>
                  <a:pt x="190500" y="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3581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4200" y="4419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0800" y="41148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>
                <a:moveTo>
                  <a:pt x="0" y="304800"/>
                </a:moveTo>
                <a:lnTo>
                  <a:pt x="1219200" y="304800"/>
                </a:lnTo>
                <a:lnTo>
                  <a:pt x="1219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0" y="3878579"/>
            <a:ext cx="311150" cy="236220"/>
          </a:xfrm>
          <a:custGeom>
            <a:avLst/>
            <a:gdLst/>
            <a:ahLst/>
            <a:cxnLst/>
            <a:rect l="l" t="t" r="r" b="b"/>
            <a:pathLst>
              <a:path w="311150" h="236220">
                <a:moveTo>
                  <a:pt x="38100" y="160020"/>
                </a:moveTo>
                <a:lnTo>
                  <a:pt x="0" y="236220"/>
                </a:lnTo>
                <a:lnTo>
                  <a:pt x="83820" y="220980"/>
                </a:lnTo>
                <a:lnTo>
                  <a:pt x="72390" y="205740"/>
                </a:lnTo>
                <a:lnTo>
                  <a:pt x="56509" y="205740"/>
                </a:lnTo>
                <a:lnTo>
                  <a:pt x="45079" y="190500"/>
                </a:lnTo>
                <a:lnTo>
                  <a:pt x="55243" y="182877"/>
                </a:lnTo>
                <a:lnTo>
                  <a:pt x="38100" y="160020"/>
                </a:lnTo>
                <a:close/>
              </a:path>
              <a:path w="311150" h="236220">
                <a:moveTo>
                  <a:pt x="55243" y="182877"/>
                </a:moveTo>
                <a:lnTo>
                  <a:pt x="45079" y="190500"/>
                </a:lnTo>
                <a:lnTo>
                  <a:pt x="56509" y="205740"/>
                </a:lnTo>
                <a:lnTo>
                  <a:pt x="66673" y="198117"/>
                </a:lnTo>
                <a:lnTo>
                  <a:pt x="55243" y="182877"/>
                </a:lnTo>
                <a:close/>
              </a:path>
              <a:path w="311150" h="236220">
                <a:moveTo>
                  <a:pt x="66673" y="198117"/>
                </a:moveTo>
                <a:lnTo>
                  <a:pt x="56509" y="205740"/>
                </a:lnTo>
                <a:lnTo>
                  <a:pt x="72390" y="205740"/>
                </a:lnTo>
                <a:lnTo>
                  <a:pt x="66673" y="198117"/>
                </a:lnTo>
                <a:close/>
              </a:path>
              <a:path w="311150" h="236220">
                <a:moveTo>
                  <a:pt x="299100" y="0"/>
                </a:moveTo>
                <a:lnTo>
                  <a:pt x="55243" y="182877"/>
                </a:lnTo>
                <a:lnTo>
                  <a:pt x="66673" y="198117"/>
                </a:lnTo>
                <a:lnTo>
                  <a:pt x="310530" y="15240"/>
                </a:lnTo>
                <a:lnTo>
                  <a:pt x="299100" y="0"/>
                </a:lnTo>
                <a:close/>
              </a:path>
            </a:pathLst>
          </a:custGeom>
          <a:solidFill>
            <a:srgbClr val="FF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80232" y="4981192"/>
            <a:ext cx="853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no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overlap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256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38015" y="5057392"/>
            <a:ext cx="6083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erlap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5514" y="3456810"/>
            <a:ext cx="6883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di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fusion  short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5850" y="4141086"/>
            <a:ext cx="210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indent="-13525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4859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Diffusion</a:t>
            </a:r>
            <a:r>
              <a:rPr sz="1800" b="1" spc="4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Problems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69650" y="706877"/>
            <a:ext cx="530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980000"/>
                </a:solidFill>
              </a:rPr>
              <a:t>PolySi extends in the </a:t>
            </a:r>
            <a:r>
              <a:rPr dirty="0">
                <a:solidFill>
                  <a:srgbClr val="980000"/>
                </a:solidFill>
              </a:rPr>
              <a:t>gate</a:t>
            </a:r>
            <a:r>
              <a:rPr spc="5" dirty="0">
                <a:solidFill>
                  <a:srgbClr val="980000"/>
                </a:solidFill>
              </a:rPr>
              <a:t> </a:t>
            </a:r>
            <a:r>
              <a:rPr spc="-15" dirty="0">
                <a:solidFill>
                  <a:srgbClr val="980000"/>
                </a:solidFill>
              </a:rPr>
              <a:t>region…</a:t>
            </a:r>
          </a:p>
        </p:txBody>
      </p:sp>
    </p:spTree>
    <p:extLst>
      <p:ext uri="{BB962C8B-B14F-4D97-AF65-F5344CB8AC3E}">
        <p14:creationId xmlns:p14="http://schemas.microsoft.com/office/powerpoint/2010/main" val="12397794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190" y="461589"/>
            <a:ext cx="4595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20" dirty="0">
                <a:solidFill>
                  <a:srgbClr val="000000"/>
                </a:solidFill>
                <a:latin typeface="Arial"/>
                <a:cs typeface="Arial"/>
              </a:rPr>
              <a:t>Depletion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5" y="1184569"/>
            <a:ext cx="7753984" cy="2339975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750"/>
              </a:spcBef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need </a:t>
            </a:r>
            <a:r>
              <a:rPr sz="2400" dirty="0">
                <a:solidFill>
                  <a:srgbClr val="C0504D"/>
                </a:solidFill>
                <a:latin typeface="Times New Roman"/>
                <a:cs typeface="Times New Roman"/>
              </a:rPr>
              <a:t>depletion</a:t>
            </a:r>
            <a:r>
              <a:rPr sz="2400" spc="6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Times New Roman"/>
                <a:cs typeface="Times New Roman"/>
              </a:rPr>
              <a:t>implant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Times New Roman"/>
                <a:cs typeface="Times New Roman"/>
              </a:rPr>
              <a:t>An implant </a:t>
            </a:r>
            <a:r>
              <a:rPr sz="2400" dirty="0">
                <a:latin typeface="Times New Roman"/>
                <a:cs typeface="Times New Roman"/>
              </a:rPr>
              <a:t>surrounding the </a:t>
            </a:r>
            <a:r>
              <a:rPr sz="2400" spc="-10" dirty="0">
                <a:latin typeface="Times New Roman"/>
                <a:cs typeface="Times New Roman"/>
              </a:rPr>
              <a:t>Transistor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8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800">
              <a:latin typeface="Symbol"/>
              <a:cs typeface="Symbol"/>
            </a:endParaRPr>
          </a:p>
          <a:p>
            <a:pPr marL="12700" marR="5080">
              <a:lnSpc>
                <a:spcPct val="100000"/>
              </a:lnSpc>
              <a:spcBef>
                <a:spcPts val="1689"/>
              </a:spcBef>
            </a:pP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Ensures that no part of the transistor remains  in the enhancement</a:t>
            </a:r>
            <a:r>
              <a:rPr sz="2800" b="1" spc="5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mode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034511"/>
            <a:ext cx="4870450" cy="1668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9800"/>
              </a:lnSpc>
              <a:spcBef>
                <a:spcPts val="90"/>
              </a:spcBef>
            </a:pPr>
            <a:r>
              <a:rPr sz="2000" dirty="0">
                <a:latin typeface="Times New Roman"/>
                <a:cs typeface="Times New Roman"/>
              </a:rPr>
              <a:t>A separation of </a:t>
            </a:r>
            <a:r>
              <a:rPr sz="2400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r>
              <a:rPr sz="240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the gate of an  enhancement transistor avoids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affecting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device.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43800" y="3505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0" y="4191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3505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1800" y="419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1800" y="35052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0" y="1066799"/>
                </a:moveTo>
                <a:lnTo>
                  <a:pt x="1219199" y="1066799"/>
                </a:lnTo>
                <a:lnTo>
                  <a:pt x="1219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2800" y="2971799"/>
            <a:ext cx="381000" cy="914400"/>
          </a:xfrm>
          <a:custGeom>
            <a:avLst/>
            <a:gdLst/>
            <a:ahLst/>
            <a:cxnLst/>
            <a:rect l="l" t="t" r="r" b="b"/>
            <a:pathLst>
              <a:path w="381000" h="914400">
                <a:moveTo>
                  <a:pt x="0" y="914400"/>
                </a:moveTo>
                <a:lnTo>
                  <a:pt x="381000" y="914400"/>
                </a:lnTo>
                <a:lnTo>
                  <a:pt x="381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2800" y="4191000"/>
            <a:ext cx="381000" cy="990600"/>
          </a:xfrm>
          <a:custGeom>
            <a:avLst/>
            <a:gdLst/>
            <a:ahLst/>
            <a:cxnLst/>
            <a:rect l="l" t="t" r="r" b="b"/>
            <a:pathLst>
              <a:path w="381000" h="990600">
                <a:moveTo>
                  <a:pt x="0" y="990600"/>
                </a:moveTo>
                <a:lnTo>
                  <a:pt x="381000" y="990600"/>
                </a:lnTo>
                <a:lnTo>
                  <a:pt x="381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2800" y="5486400"/>
            <a:ext cx="381000" cy="1371600"/>
          </a:xfrm>
          <a:custGeom>
            <a:avLst/>
            <a:gdLst/>
            <a:ahLst/>
            <a:cxnLst/>
            <a:rect l="l" t="t" r="r" b="b"/>
            <a:pathLst>
              <a:path w="381000" h="1371600">
                <a:moveTo>
                  <a:pt x="0" y="1371600"/>
                </a:moveTo>
                <a:lnTo>
                  <a:pt x="381000" y="1371600"/>
                </a:lnTo>
                <a:lnTo>
                  <a:pt x="381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2800" y="2971800"/>
            <a:ext cx="381000" cy="3886200"/>
          </a:xfrm>
          <a:custGeom>
            <a:avLst/>
            <a:gdLst/>
            <a:ahLst/>
            <a:cxnLst/>
            <a:rect l="l" t="t" r="r" b="b"/>
            <a:pathLst>
              <a:path w="381000" h="3886200">
                <a:moveTo>
                  <a:pt x="0" y="3886199"/>
                </a:moveTo>
                <a:lnTo>
                  <a:pt x="380999" y="3886199"/>
                </a:lnTo>
                <a:lnTo>
                  <a:pt x="380999" y="0"/>
                </a:lnTo>
                <a:lnTo>
                  <a:pt x="0" y="0"/>
                </a:lnTo>
                <a:lnTo>
                  <a:pt x="0" y="388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9800" y="3886200"/>
            <a:ext cx="1981200" cy="304800"/>
          </a:xfrm>
          <a:custGeom>
            <a:avLst/>
            <a:gdLst/>
            <a:ahLst/>
            <a:cxnLst/>
            <a:rect l="l" t="t" r="r" b="b"/>
            <a:pathLst>
              <a:path w="1981200" h="304800">
                <a:moveTo>
                  <a:pt x="0" y="304800"/>
                </a:moveTo>
                <a:lnTo>
                  <a:pt x="1981200" y="304800"/>
                </a:lnTo>
                <a:lnTo>
                  <a:pt x="1981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9800" y="3886200"/>
            <a:ext cx="1981200" cy="304800"/>
          </a:xfrm>
          <a:custGeom>
            <a:avLst/>
            <a:gdLst/>
            <a:ahLst/>
            <a:cxnLst/>
            <a:rect l="l" t="t" r="r" b="b"/>
            <a:pathLst>
              <a:path w="1981200" h="304800">
                <a:moveTo>
                  <a:pt x="0" y="304799"/>
                </a:moveTo>
                <a:lnTo>
                  <a:pt x="1981199" y="304799"/>
                </a:lnTo>
                <a:lnTo>
                  <a:pt x="19811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9800" y="5181600"/>
            <a:ext cx="1981200" cy="304800"/>
          </a:xfrm>
          <a:custGeom>
            <a:avLst/>
            <a:gdLst/>
            <a:ahLst/>
            <a:cxnLst/>
            <a:rect l="l" t="t" r="r" b="b"/>
            <a:pathLst>
              <a:path w="1981200" h="304800">
                <a:moveTo>
                  <a:pt x="0" y="304800"/>
                </a:moveTo>
                <a:lnTo>
                  <a:pt x="1981200" y="304800"/>
                </a:lnTo>
                <a:lnTo>
                  <a:pt x="1981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9800" y="5181600"/>
            <a:ext cx="1981200" cy="304800"/>
          </a:xfrm>
          <a:custGeom>
            <a:avLst/>
            <a:gdLst/>
            <a:ahLst/>
            <a:cxnLst/>
            <a:rect l="l" t="t" r="r" b="b"/>
            <a:pathLst>
              <a:path w="1981200" h="304800">
                <a:moveTo>
                  <a:pt x="0" y="304799"/>
                </a:moveTo>
                <a:lnTo>
                  <a:pt x="1981199" y="304799"/>
                </a:lnTo>
                <a:lnTo>
                  <a:pt x="19811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2504" y="4572000"/>
            <a:ext cx="100330" cy="609600"/>
          </a:xfrm>
          <a:custGeom>
            <a:avLst/>
            <a:gdLst/>
            <a:ahLst/>
            <a:cxnLst/>
            <a:rect l="l" t="t" r="r" b="b"/>
            <a:pathLst>
              <a:path w="100329" h="609600">
                <a:moveTo>
                  <a:pt x="5334" y="518541"/>
                </a:moveTo>
                <a:lnTo>
                  <a:pt x="3048" y="519815"/>
                </a:lnTo>
                <a:lnTo>
                  <a:pt x="762" y="521208"/>
                </a:lnTo>
                <a:lnTo>
                  <a:pt x="0" y="524124"/>
                </a:lnTo>
                <a:lnTo>
                  <a:pt x="1371" y="526410"/>
                </a:lnTo>
                <a:lnTo>
                  <a:pt x="49895" y="609600"/>
                </a:lnTo>
                <a:lnTo>
                  <a:pt x="55375" y="600206"/>
                </a:lnTo>
                <a:lnTo>
                  <a:pt x="45079" y="600206"/>
                </a:lnTo>
                <a:lnTo>
                  <a:pt x="45079" y="582580"/>
                </a:lnTo>
                <a:lnTo>
                  <a:pt x="9509" y="521589"/>
                </a:lnTo>
                <a:lnTo>
                  <a:pt x="8229" y="519303"/>
                </a:lnTo>
                <a:lnTo>
                  <a:pt x="5334" y="518541"/>
                </a:lnTo>
                <a:close/>
              </a:path>
              <a:path w="100329" h="609600">
                <a:moveTo>
                  <a:pt x="45079" y="582580"/>
                </a:moveTo>
                <a:lnTo>
                  <a:pt x="45079" y="600206"/>
                </a:lnTo>
                <a:lnTo>
                  <a:pt x="54589" y="600206"/>
                </a:lnTo>
                <a:lnTo>
                  <a:pt x="54589" y="597789"/>
                </a:lnTo>
                <a:lnTo>
                  <a:pt x="45841" y="597789"/>
                </a:lnTo>
                <a:lnTo>
                  <a:pt x="49895" y="590837"/>
                </a:lnTo>
                <a:lnTo>
                  <a:pt x="45079" y="582580"/>
                </a:lnTo>
                <a:close/>
              </a:path>
              <a:path w="100329" h="609600">
                <a:moveTo>
                  <a:pt x="94488" y="518541"/>
                </a:moveTo>
                <a:lnTo>
                  <a:pt x="91561" y="519303"/>
                </a:lnTo>
                <a:lnTo>
                  <a:pt x="90281" y="521589"/>
                </a:lnTo>
                <a:lnTo>
                  <a:pt x="54711" y="582580"/>
                </a:lnTo>
                <a:lnTo>
                  <a:pt x="54589" y="600206"/>
                </a:lnTo>
                <a:lnTo>
                  <a:pt x="55375" y="600206"/>
                </a:lnTo>
                <a:lnTo>
                  <a:pt x="98419" y="526410"/>
                </a:lnTo>
                <a:lnTo>
                  <a:pt x="99822" y="524124"/>
                </a:lnTo>
                <a:lnTo>
                  <a:pt x="99060" y="521208"/>
                </a:lnTo>
                <a:lnTo>
                  <a:pt x="96774" y="519815"/>
                </a:lnTo>
                <a:lnTo>
                  <a:pt x="94488" y="518541"/>
                </a:lnTo>
                <a:close/>
              </a:path>
              <a:path w="100329" h="609600">
                <a:moveTo>
                  <a:pt x="49895" y="590837"/>
                </a:moveTo>
                <a:lnTo>
                  <a:pt x="45841" y="597789"/>
                </a:lnTo>
                <a:lnTo>
                  <a:pt x="53949" y="597789"/>
                </a:lnTo>
                <a:lnTo>
                  <a:pt x="49895" y="590837"/>
                </a:lnTo>
                <a:close/>
              </a:path>
              <a:path w="100329" h="609600">
                <a:moveTo>
                  <a:pt x="54589" y="582789"/>
                </a:moveTo>
                <a:lnTo>
                  <a:pt x="49895" y="590837"/>
                </a:lnTo>
                <a:lnTo>
                  <a:pt x="53949" y="597789"/>
                </a:lnTo>
                <a:lnTo>
                  <a:pt x="54589" y="597789"/>
                </a:lnTo>
                <a:lnTo>
                  <a:pt x="54589" y="582789"/>
                </a:lnTo>
                <a:close/>
              </a:path>
              <a:path w="100329" h="609600">
                <a:moveTo>
                  <a:pt x="49895" y="18762"/>
                </a:moveTo>
                <a:lnTo>
                  <a:pt x="45201" y="26810"/>
                </a:lnTo>
                <a:lnTo>
                  <a:pt x="45201" y="582789"/>
                </a:lnTo>
                <a:lnTo>
                  <a:pt x="49895" y="590837"/>
                </a:lnTo>
                <a:lnTo>
                  <a:pt x="54589" y="582789"/>
                </a:lnTo>
                <a:lnTo>
                  <a:pt x="54589" y="26810"/>
                </a:lnTo>
                <a:lnTo>
                  <a:pt x="49895" y="18762"/>
                </a:lnTo>
                <a:close/>
              </a:path>
              <a:path w="100329" h="609600">
                <a:moveTo>
                  <a:pt x="49895" y="0"/>
                </a:moveTo>
                <a:lnTo>
                  <a:pt x="1371" y="83189"/>
                </a:lnTo>
                <a:lnTo>
                  <a:pt x="0" y="85475"/>
                </a:lnTo>
                <a:lnTo>
                  <a:pt x="762" y="88392"/>
                </a:lnTo>
                <a:lnTo>
                  <a:pt x="3048" y="89784"/>
                </a:lnTo>
                <a:lnTo>
                  <a:pt x="5334" y="91059"/>
                </a:lnTo>
                <a:lnTo>
                  <a:pt x="8229" y="90297"/>
                </a:lnTo>
                <a:lnTo>
                  <a:pt x="9509" y="88011"/>
                </a:lnTo>
                <a:lnTo>
                  <a:pt x="45079" y="27019"/>
                </a:lnTo>
                <a:lnTo>
                  <a:pt x="45079" y="9393"/>
                </a:lnTo>
                <a:lnTo>
                  <a:pt x="55375" y="9393"/>
                </a:lnTo>
                <a:lnTo>
                  <a:pt x="49895" y="0"/>
                </a:lnTo>
                <a:close/>
              </a:path>
              <a:path w="100329" h="609600">
                <a:moveTo>
                  <a:pt x="55375" y="9393"/>
                </a:moveTo>
                <a:lnTo>
                  <a:pt x="54589" y="9393"/>
                </a:lnTo>
                <a:lnTo>
                  <a:pt x="54711" y="27019"/>
                </a:lnTo>
                <a:lnTo>
                  <a:pt x="90281" y="88011"/>
                </a:lnTo>
                <a:lnTo>
                  <a:pt x="91561" y="90297"/>
                </a:lnTo>
                <a:lnTo>
                  <a:pt x="94488" y="91059"/>
                </a:lnTo>
                <a:lnTo>
                  <a:pt x="96774" y="89784"/>
                </a:lnTo>
                <a:lnTo>
                  <a:pt x="99060" y="88392"/>
                </a:lnTo>
                <a:lnTo>
                  <a:pt x="99822" y="85475"/>
                </a:lnTo>
                <a:lnTo>
                  <a:pt x="98419" y="83189"/>
                </a:lnTo>
                <a:lnTo>
                  <a:pt x="55375" y="9393"/>
                </a:lnTo>
                <a:close/>
              </a:path>
              <a:path w="100329" h="609600">
                <a:moveTo>
                  <a:pt x="54589" y="9393"/>
                </a:moveTo>
                <a:lnTo>
                  <a:pt x="45079" y="9393"/>
                </a:lnTo>
                <a:lnTo>
                  <a:pt x="45079" y="27019"/>
                </a:lnTo>
                <a:lnTo>
                  <a:pt x="49895" y="18762"/>
                </a:lnTo>
                <a:lnTo>
                  <a:pt x="45841" y="11811"/>
                </a:lnTo>
                <a:lnTo>
                  <a:pt x="54589" y="11811"/>
                </a:lnTo>
                <a:lnTo>
                  <a:pt x="54589" y="9393"/>
                </a:lnTo>
                <a:close/>
              </a:path>
              <a:path w="100329" h="609600">
                <a:moveTo>
                  <a:pt x="54589" y="11811"/>
                </a:moveTo>
                <a:lnTo>
                  <a:pt x="53949" y="11811"/>
                </a:lnTo>
                <a:lnTo>
                  <a:pt x="49895" y="18762"/>
                </a:lnTo>
                <a:lnTo>
                  <a:pt x="54589" y="26810"/>
                </a:lnTo>
                <a:lnTo>
                  <a:pt x="54589" y="11811"/>
                </a:lnTo>
                <a:close/>
              </a:path>
              <a:path w="100329" h="609600">
                <a:moveTo>
                  <a:pt x="53949" y="11811"/>
                </a:moveTo>
                <a:lnTo>
                  <a:pt x="45841" y="11811"/>
                </a:lnTo>
                <a:lnTo>
                  <a:pt x="49895" y="18762"/>
                </a:lnTo>
                <a:lnTo>
                  <a:pt x="53949" y="11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28870" y="4671820"/>
            <a:ext cx="398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800" b="1" spc="-5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257</a:t>
            </a:r>
          </a:p>
        </p:txBody>
      </p:sp>
    </p:spTree>
    <p:extLst>
      <p:ext uri="{BB962C8B-B14F-4D97-AF65-F5344CB8AC3E}">
        <p14:creationId xmlns:p14="http://schemas.microsoft.com/office/powerpoint/2010/main" val="38141490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190" y="461589"/>
            <a:ext cx="4595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20" dirty="0">
                <a:solidFill>
                  <a:srgbClr val="000000"/>
                </a:solidFill>
                <a:latin typeface="Arial"/>
                <a:cs typeface="Arial"/>
              </a:rPr>
              <a:t>Depletion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005707"/>
            <a:ext cx="7613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Implants </a:t>
            </a:r>
            <a:r>
              <a:rPr sz="2400" dirty="0">
                <a:latin typeface="Times New Roman"/>
                <a:cs typeface="Times New Roman"/>
              </a:rPr>
              <a:t>are separated by </a:t>
            </a:r>
            <a:r>
              <a:rPr sz="2400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r>
              <a:rPr sz="240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504D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C0504D"/>
                </a:solidFill>
                <a:latin typeface="Arial"/>
                <a:cs typeface="Arial"/>
              </a:rPr>
              <a:t>prevent </a:t>
            </a:r>
            <a:r>
              <a:rPr sz="2400" dirty="0">
                <a:solidFill>
                  <a:srgbClr val="C0504D"/>
                </a:solidFill>
                <a:latin typeface="Arial"/>
                <a:cs typeface="Arial"/>
              </a:rPr>
              <a:t>them from</a:t>
            </a:r>
            <a:r>
              <a:rPr sz="2400" spc="-6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Arial"/>
                <a:cs typeface="Arial"/>
              </a:rPr>
              <a:t>merging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5029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715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5029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5715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50292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0" y="1066799"/>
                </a:moveTo>
                <a:lnTo>
                  <a:pt x="1219199" y="1066799"/>
                </a:lnTo>
                <a:lnTo>
                  <a:pt x="1219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9600" y="3200399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600" y="3886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7600" y="320039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7600" y="3886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7600" y="32004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0" y="1066799"/>
                </a:moveTo>
                <a:lnTo>
                  <a:pt x="1219199" y="1066799"/>
                </a:lnTo>
                <a:lnTo>
                  <a:pt x="1219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600" y="2666999"/>
            <a:ext cx="381000" cy="914400"/>
          </a:xfrm>
          <a:custGeom>
            <a:avLst/>
            <a:gdLst/>
            <a:ahLst/>
            <a:cxnLst/>
            <a:rect l="l" t="t" r="r" b="b"/>
            <a:pathLst>
              <a:path w="381000" h="914400">
                <a:moveTo>
                  <a:pt x="0" y="914400"/>
                </a:moveTo>
                <a:lnTo>
                  <a:pt x="381000" y="914400"/>
                </a:lnTo>
                <a:lnTo>
                  <a:pt x="381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8600" y="3886200"/>
            <a:ext cx="381000" cy="1524000"/>
          </a:xfrm>
          <a:custGeom>
            <a:avLst/>
            <a:gdLst/>
            <a:ahLst/>
            <a:cxnLst/>
            <a:rect l="l" t="t" r="r" b="b"/>
            <a:pathLst>
              <a:path w="381000" h="1524000">
                <a:moveTo>
                  <a:pt x="0" y="1524000"/>
                </a:moveTo>
                <a:lnTo>
                  <a:pt x="381000" y="1524000"/>
                </a:lnTo>
                <a:lnTo>
                  <a:pt x="3810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8600" y="5715000"/>
            <a:ext cx="381000" cy="838200"/>
          </a:xfrm>
          <a:custGeom>
            <a:avLst/>
            <a:gdLst/>
            <a:ahLst/>
            <a:cxnLst/>
            <a:rect l="l" t="t" r="r" b="b"/>
            <a:pathLst>
              <a:path w="381000" h="838200">
                <a:moveTo>
                  <a:pt x="0" y="838200"/>
                </a:moveTo>
                <a:lnTo>
                  <a:pt x="381000" y="838200"/>
                </a:lnTo>
                <a:lnTo>
                  <a:pt x="381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8600" y="2667000"/>
            <a:ext cx="381000" cy="3886200"/>
          </a:xfrm>
          <a:custGeom>
            <a:avLst/>
            <a:gdLst/>
            <a:ahLst/>
            <a:cxnLst/>
            <a:rect l="l" t="t" r="r" b="b"/>
            <a:pathLst>
              <a:path w="381000" h="3886200">
                <a:moveTo>
                  <a:pt x="0" y="3886199"/>
                </a:moveTo>
                <a:lnTo>
                  <a:pt x="380999" y="3886199"/>
                </a:lnTo>
                <a:lnTo>
                  <a:pt x="380999" y="0"/>
                </a:lnTo>
                <a:lnTo>
                  <a:pt x="0" y="0"/>
                </a:lnTo>
                <a:lnTo>
                  <a:pt x="0" y="388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3581400"/>
            <a:ext cx="1981200" cy="304800"/>
          </a:xfrm>
          <a:custGeom>
            <a:avLst/>
            <a:gdLst/>
            <a:ahLst/>
            <a:cxnLst/>
            <a:rect l="l" t="t" r="r" b="b"/>
            <a:pathLst>
              <a:path w="1981200" h="304800">
                <a:moveTo>
                  <a:pt x="0" y="304800"/>
                </a:moveTo>
                <a:lnTo>
                  <a:pt x="1981200" y="304800"/>
                </a:lnTo>
                <a:lnTo>
                  <a:pt x="1981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3581400"/>
            <a:ext cx="1981200" cy="304800"/>
          </a:xfrm>
          <a:custGeom>
            <a:avLst/>
            <a:gdLst/>
            <a:ahLst/>
            <a:cxnLst/>
            <a:rect l="l" t="t" r="r" b="b"/>
            <a:pathLst>
              <a:path w="1981200" h="304800">
                <a:moveTo>
                  <a:pt x="0" y="304799"/>
                </a:moveTo>
                <a:lnTo>
                  <a:pt x="1981199" y="304799"/>
                </a:lnTo>
                <a:lnTo>
                  <a:pt x="19811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5410200"/>
            <a:ext cx="1981200" cy="304800"/>
          </a:xfrm>
          <a:custGeom>
            <a:avLst/>
            <a:gdLst/>
            <a:ahLst/>
            <a:cxnLst/>
            <a:rect l="l" t="t" r="r" b="b"/>
            <a:pathLst>
              <a:path w="1981200" h="304800">
                <a:moveTo>
                  <a:pt x="0" y="304800"/>
                </a:moveTo>
                <a:lnTo>
                  <a:pt x="1981200" y="304800"/>
                </a:lnTo>
                <a:lnTo>
                  <a:pt x="1981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5410200"/>
            <a:ext cx="1981200" cy="304800"/>
          </a:xfrm>
          <a:custGeom>
            <a:avLst/>
            <a:gdLst/>
            <a:ahLst/>
            <a:cxnLst/>
            <a:rect l="l" t="t" r="r" b="b"/>
            <a:pathLst>
              <a:path w="1981200" h="304800">
                <a:moveTo>
                  <a:pt x="0" y="304799"/>
                </a:moveTo>
                <a:lnTo>
                  <a:pt x="1981199" y="304799"/>
                </a:lnTo>
                <a:lnTo>
                  <a:pt x="19811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86300" y="43434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33284" y="533400"/>
                </a:moveTo>
                <a:lnTo>
                  <a:pt x="0" y="533400"/>
                </a:lnTo>
                <a:lnTo>
                  <a:pt x="38100" y="609600"/>
                </a:lnTo>
                <a:lnTo>
                  <a:pt x="69847" y="546104"/>
                </a:lnTo>
                <a:lnTo>
                  <a:pt x="33284" y="546104"/>
                </a:lnTo>
                <a:lnTo>
                  <a:pt x="33284" y="533400"/>
                </a:lnTo>
                <a:close/>
              </a:path>
              <a:path w="76200" h="609600">
                <a:moveTo>
                  <a:pt x="42793" y="63495"/>
                </a:moveTo>
                <a:lnTo>
                  <a:pt x="33284" y="63495"/>
                </a:lnTo>
                <a:lnTo>
                  <a:pt x="33284" y="546104"/>
                </a:lnTo>
                <a:lnTo>
                  <a:pt x="42793" y="546104"/>
                </a:lnTo>
                <a:lnTo>
                  <a:pt x="42793" y="63495"/>
                </a:lnTo>
                <a:close/>
              </a:path>
              <a:path w="76200" h="609600">
                <a:moveTo>
                  <a:pt x="76200" y="533400"/>
                </a:moveTo>
                <a:lnTo>
                  <a:pt x="42793" y="533400"/>
                </a:lnTo>
                <a:lnTo>
                  <a:pt x="42793" y="546104"/>
                </a:lnTo>
                <a:lnTo>
                  <a:pt x="69847" y="546104"/>
                </a:lnTo>
                <a:lnTo>
                  <a:pt x="76200" y="533400"/>
                </a:lnTo>
                <a:close/>
              </a:path>
              <a:path w="76200" h="609600">
                <a:moveTo>
                  <a:pt x="38100" y="0"/>
                </a:moveTo>
                <a:lnTo>
                  <a:pt x="0" y="76200"/>
                </a:lnTo>
                <a:lnTo>
                  <a:pt x="33284" y="76200"/>
                </a:lnTo>
                <a:lnTo>
                  <a:pt x="33284" y="63495"/>
                </a:lnTo>
                <a:lnTo>
                  <a:pt x="69847" y="63495"/>
                </a:lnTo>
                <a:lnTo>
                  <a:pt x="38100" y="0"/>
                </a:lnTo>
                <a:close/>
              </a:path>
              <a:path w="76200" h="609600">
                <a:moveTo>
                  <a:pt x="69847" y="63495"/>
                </a:moveTo>
                <a:lnTo>
                  <a:pt x="42793" y="63495"/>
                </a:lnTo>
                <a:lnTo>
                  <a:pt x="42793" y="76200"/>
                </a:lnTo>
                <a:lnTo>
                  <a:pt x="76200" y="76200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32633" y="4444439"/>
            <a:ext cx="345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400" b="1" dirty="0">
                <a:solidFill>
                  <a:srgbClr val="C0504D"/>
                </a:solidFill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258</a:t>
            </a:r>
          </a:p>
        </p:txBody>
      </p:sp>
    </p:spTree>
    <p:extLst>
      <p:ext uri="{BB962C8B-B14F-4D97-AF65-F5344CB8AC3E}">
        <p14:creationId xmlns:p14="http://schemas.microsoft.com/office/powerpoint/2010/main" val="37868223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259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732" y="461589"/>
            <a:ext cx="3560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0" dirty="0">
                <a:solidFill>
                  <a:srgbClr val="000000"/>
                </a:solidFill>
                <a:latin typeface="Arial"/>
                <a:cs typeface="Arial"/>
              </a:rPr>
              <a:t>Butting</a:t>
            </a:r>
            <a:r>
              <a:rPr sz="4400" b="0" spc="-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5" y="2156583"/>
            <a:ext cx="7262495" cy="381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gate and source of a depletion device can be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connected  by a </a:t>
            </a:r>
            <a:r>
              <a:rPr sz="2400" spc="-5" dirty="0">
                <a:latin typeface="Times New Roman"/>
                <a:cs typeface="Times New Roman"/>
              </a:rPr>
              <a:t>method </a:t>
            </a:r>
            <a:r>
              <a:rPr sz="2400" dirty="0">
                <a:latin typeface="Times New Roman"/>
                <a:cs typeface="Times New Roman"/>
              </a:rPr>
              <a:t>known as </a:t>
            </a:r>
            <a:r>
              <a:rPr sz="2400" b="1" dirty="0">
                <a:solidFill>
                  <a:srgbClr val="980000"/>
                </a:solidFill>
                <a:latin typeface="Times New Roman"/>
                <a:cs typeface="Times New Roman"/>
              </a:rPr>
              <a:t>butting contact. </a:t>
            </a:r>
            <a:r>
              <a:rPr sz="2400" dirty="0">
                <a:latin typeface="Times New Roman"/>
                <a:cs typeface="Times New Roman"/>
              </a:rPr>
              <a:t>Here </a:t>
            </a:r>
            <a:r>
              <a:rPr sz="2400" spc="-5" dirty="0">
                <a:latin typeface="Times New Roman"/>
                <a:cs typeface="Times New Roman"/>
              </a:rPr>
              <a:t>metal makes  </a:t>
            </a:r>
            <a:r>
              <a:rPr sz="2400" dirty="0">
                <a:latin typeface="Times New Roman"/>
                <a:cs typeface="Times New Roman"/>
              </a:rPr>
              <a:t>contact to both the </a:t>
            </a:r>
            <a:r>
              <a:rPr sz="2400" spc="-10" dirty="0">
                <a:latin typeface="Times New Roman"/>
                <a:cs typeface="Times New Roman"/>
              </a:rPr>
              <a:t>diffusion </a:t>
            </a:r>
            <a:r>
              <a:rPr sz="2400" spc="-5" dirty="0">
                <a:latin typeface="Times New Roman"/>
                <a:cs typeface="Times New Roman"/>
              </a:rPr>
              <a:t>forming </a:t>
            </a:r>
            <a:r>
              <a:rPr sz="2400" dirty="0">
                <a:latin typeface="Times New Roman"/>
                <a:cs typeface="Times New Roman"/>
              </a:rPr>
              <a:t>the source of the  depletion transistor and to the polySi </a:t>
            </a:r>
            <a:r>
              <a:rPr sz="2400" spc="-5" dirty="0">
                <a:latin typeface="Times New Roman"/>
                <a:cs typeface="Times New Roman"/>
              </a:rPr>
              <a:t>forming </a:t>
            </a: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15" dirty="0">
                <a:latin typeface="Times New Roman"/>
                <a:cs typeface="Times New Roman"/>
              </a:rPr>
              <a:t>device’s  </a:t>
            </a:r>
            <a:r>
              <a:rPr sz="2400" dirty="0">
                <a:latin typeface="Times New Roman"/>
                <a:cs typeface="Times New Roman"/>
              </a:rPr>
              <a:t>gate.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Advantage:</a:t>
            </a:r>
            <a:endParaRPr sz="3200">
              <a:latin typeface="Times New Roman"/>
              <a:cs typeface="Times New Roman"/>
            </a:endParaRPr>
          </a:p>
          <a:p>
            <a:pPr marL="165100" marR="797560" indent="913765">
              <a:lnSpc>
                <a:spcPct val="127099"/>
              </a:lnSpc>
              <a:spcBef>
                <a:spcPts val="680"/>
              </a:spcBef>
            </a:pPr>
            <a:r>
              <a:rPr sz="2400" spc="-5" dirty="0">
                <a:latin typeface="Times New Roman"/>
                <a:cs typeface="Times New Roman"/>
              </a:rPr>
              <a:t>No </a:t>
            </a:r>
            <a:r>
              <a:rPr sz="2400" dirty="0">
                <a:latin typeface="Times New Roman"/>
                <a:cs typeface="Times New Roman"/>
              </a:rPr>
              <a:t>buried contact </a:t>
            </a:r>
            <a:r>
              <a:rPr sz="2400" spc="-5" dirty="0">
                <a:latin typeface="Times New Roman"/>
                <a:cs typeface="Times New Roman"/>
              </a:rPr>
              <a:t>mask </a:t>
            </a:r>
            <a:r>
              <a:rPr sz="2400" dirty="0">
                <a:latin typeface="Times New Roman"/>
                <a:cs typeface="Times New Roman"/>
              </a:rPr>
              <a:t>required and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avoids  associated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processing.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97270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732" y="461589"/>
            <a:ext cx="3560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0" dirty="0">
                <a:solidFill>
                  <a:srgbClr val="000000"/>
                </a:solidFill>
                <a:latin typeface="Arial"/>
                <a:cs typeface="Arial"/>
              </a:rPr>
              <a:t>Butting</a:t>
            </a:r>
            <a:r>
              <a:rPr sz="4400" b="0" spc="-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7571" y="4114800"/>
            <a:ext cx="1157605" cy="1308100"/>
          </a:xfrm>
          <a:custGeom>
            <a:avLst/>
            <a:gdLst/>
            <a:ahLst/>
            <a:cxnLst/>
            <a:rect l="l" t="t" r="r" b="b"/>
            <a:pathLst>
              <a:path w="1157604" h="1308100">
                <a:moveTo>
                  <a:pt x="1067299" y="73087"/>
                </a:moveTo>
                <a:lnTo>
                  <a:pt x="0" y="1282827"/>
                </a:lnTo>
                <a:lnTo>
                  <a:pt x="28456" y="1307973"/>
                </a:lnTo>
                <a:lnTo>
                  <a:pt x="1095877" y="98328"/>
                </a:lnTo>
                <a:lnTo>
                  <a:pt x="1067299" y="73087"/>
                </a:lnTo>
                <a:close/>
              </a:path>
              <a:path w="1157604" h="1308100">
                <a:moveTo>
                  <a:pt x="1141635" y="58805"/>
                </a:moveTo>
                <a:lnTo>
                  <a:pt x="1079900" y="58805"/>
                </a:lnTo>
                <a:lnTo>
                  <a:pt x="1108460" y="84069"/>
                </a:lnTo>
                <a:lnTo>
                  <a:pt x="1095877" y="98328"/>
                </a:lnTo>
                <a:lnTo>
                  <a:pt x="1124462" y="123575"/>
                </a:lnTo>
                <a:lnTo>
                  <a:pt x="1141635" y="58805"/>
                </a:lnTo>
                <a:close/>
              </a:path>
              <a:path w="1157604" h="1308100">
                <a:moveTo>
                  <a:pt x="1079900" y="58805"/>
                </a:moveTo>
                <a:lnTo>
                  <a:pt x="1067299" y="73087"/>
                </a:lnTo>
                <a:lnTo>
                  <a:pt x="1095877" y="98328"/>
                </a:lnTo>
                <a:lnTo>
                  <a:pt x="1108460" y="84069"/>
                </a:lnTo>
                <a:lnTo>
                  <a:pt x="1079900" y="58805"/>
                </a:lnTo>
                <a:close/>
              </a:path>
              <a:path w="1157604" h="1308100">
                <a:moveTo>
                  <a:pt x="1157228" y="0"/>
                </a:moveTo>
                <a:lnTo>
                  <a:pt x="1038752" y="47874"/>
                </a:lnTo>
                <a:lnTo>
                  <a:pt x="1067299" y="73087"/>
                </a:lnTo>
                <a:lnTo>
                  <a:pt x="1079900" y="58805"/>
                </a:lnTo>
                <a:lnTo>
                  <a:pt x="1141635" y="58805"/>
                </a:lnTo>
                <a:lnTo>
                  <a:pt x="115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3733800"/>
            <a:ext cx="1470660" cy="1846580"/>
          </a:xfrm>
          <a:custGeom>
            <a:avLst/>
            <a:gdLst/>
            <a:ahLst/>
            <a:cxnLst/>
            <a:rect l="l" t="t" r="r" b="b"/>
            <a:pathLst>
              <a:path w="1470660" h="1846579">
                <a:moveTo>
                  <a:pt x="128845" y="116616"/>
                </a:moveTo>
                <a:lnTo>
                  <a:pt x="83993" y="152146"/>
                </a:lnTo>
                <a:lnTo>
                  <a:pt x="1425458" y="1846575"/>
                </a:lnTo>
                <a:lnTo>
                  <a:pt x="1470141" y="1811024"/>
                </a:lnTo>
                <a:lnTo>
                  <a:pt x="128845" y="116616"/>
                </a:lnTo>
                <a:close/>
              </a:path>
              <a:path w="1470660" h="1846579">
                <a:moveTo>
                  <a:pt x="0" y="0"/>
                </a:moveTo>
                <a:lnTo>
                  <a:pt x="39258" y="187583"/>
                </a:lnTo>
                <a:lnTo>
                  <a:pt x="83993" y="152146"/>
                </a:lnTo>
                <a:lnTo>
                  <a:pt x="66294" y="129789"/>
                </a:lnTo>
                <a:lnTo>
                  <a:pt x="111130" y="94238"/>
                </a:lnTo>
                <a:lnTo>
                  <a:pt x="157095" y="94238"/>
                </a:lnTo>
                <a:lnTo>
                  <a:pt x="173614" y="81153"/>
                </a:lnTo>
                <a:lnTo>
                  <a:pt x="0" y="0"/>
                </a:lnTo>
                <a:close/>
              </a:path>
              <a:path w="1470660" h="1846579">
                <a:moveTo>
                  <a:pt x="111130" y="94238"/>
                </a:moveTo>
                <a:lnTo>
                  <a:pt x="66294" y="129789"/>
                </a:lnTo>
                <a:lnTo>
                  <a:pt x="83993" y="152146"/>
                </a:lnTo>
                <a:lnTo>
                  <a:pt x="128845" y="116616"/>
                </a:lnTo>
                <a:lnTo>
                  <a:pt x="111130" y="94238"/>
                </a:lnTo>
                <a:close/>
              </a:path>
              <a:path w="1470660" h="1846579">
                <a:moveTo>
                  <a:pt x="157095" y="94238"/>
                </a:moveTo>
                <a:lnTo>
                  <a:pt x="111130" y="94238"/>
                </a:lnTo>
                <a:lnTo>
                  <a:pt x="128845" y="116616"/>
                </a:lnTo>
                <a:lnTo>
                  <a:pt x="157095" y="94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28194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2814501"/>
            <a:ext cx="1143000" cy="767080"/>
          </a:xfrm>
          <a:custGeom>
            <a:avLst/>
            <a:gdLst/>
            <a:ahLst/>
            <a:cxnLst/>
            <a:rect l="l" t="t" r="r" b="b"/>
            <a:pathLst>
              <a:path w="1143000" h="767079">
                <a:moveTo>
                  <a:pt x="0" y="766898"/>
                </a:moveTo>
                <a:lnTo>
                  <a:pt x="3613" y="714547"/>
                </a:lnTo>
                <a:lnTo>
                  <a:pt x="7478" y="662419"/>
                </a:lnTo>
                <a:lnTo>
                  <a:pt x="11845" y="610738"/>
                </a:lnTo>
                <a:lnTo>
                  <a:pt x="16966" y="559727"/>
                </a:lnTo>
                <a:lnTo>
                  <a:pt x="23091" y="509609"/>
                </a:lnTo>
                <a:lnTo>
                  <a:pt x="30472" y="460608"/>
                </a:lnTo>
                <a:lnTo>
                  <a:pt x="39360" y="412947"/>
                </a:lnTo>
                <a:lnTo>
                  <a:pt x="50006" y="366848"/>
                </a:lnTo>
                <a:lnTo>
                  <a:pt x="62661" y="322536"/>
                </a:lnTo>
                <a:lnTo>
                  <a:pt x="77576" y="280232"/>
                </a:lnTo>
                <a:lnTo>
                  <a:pt x="95003" y="240161"/>
                </a:lnTo>
                <a:lnTo>
                  <a:pt x="115192" y="202545"/>
                </a:lnTo>
                <a:lnTo>
                  <a:pt x="138396" y="167608"/>
                </a:lnTo>
                <a:lnTo>
                  <a:pt x="164864" y="135572"/>
                </a:lnTo>
                <a:lnTo>
                  <a:pt x="194848" y="106661"/>
                </a:lnTo>
                <a:lnTo>
                  <a:pt x="228599" y="81098"/>
                </a:lnTo>
                <a:lnTo>
                  <a:pt x="300111" y="47012"/>
                </a:lnTo>
                <a:lnTo>
                  <a:pt x="343382" y="34136"/>
                </a:lnTo>
                <a:lnTo>
                  <a:pt x="390775" y="23726"/>
                </a:lnTo>
                <a:lnTo>
                  <a:pt x="441622" y="15550"/>
                </a:lnTo>
                <a:lnTo>
                  <a:pt x="495259" y="9373"/>
                </a:lnTo>
                <a:lnTo>
                  <a:pt x="551017" y="4963"/>
                </a:lnTo>
                <a:lnTo>
                  <a:pt x="608230" y="2087"/>
                </a:lnTo>
                <a:lnTo>
                  <a:pt x="666232" y="510"/>
                </a:lnTo>
                <a:lnTo>
                  <a:pt x="724357" y="0"/>
                </a:lnTo>
                <a:lnTo>
                  <a:pt x="781937" y="322"/>
                </a:lnTo>
                <a:lnTo>
                  <a:pt x="838306" y="1245"/>
                </a:lnTo>
                <a:lnTo>
                  <a:pt x="892798" y="2534"/>
                </a:lnTo>
                <a:lnTo>
                  <a:pt x="944746" y="3957"/>
                </a:lnTo>
                <a:lnTo>
                  <a:pt x="993484" y="5279"/>
                </a:lnTo>
                <a:lnTo>
                  <a:pt x="1038345" y="6268"/>
                </a:lnTo>
                <a:lnTo>
                  <a:pt x="1078662" y="6689"/>
                </a:lnTo>
                <a:lnTo>
                  <a:pt x="1113769" y="6311"/>
                </a:lnTo>
                <a:lnTo>
                  <a:pt x="1142999" y="489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4114800"/>
            <a:ext cx="2971800" cy="609600"/>
          </a:xfrm>
          <a:custGeom>
            <a:avLst/>
            <a:gdLst/>
            <a:ahLst/>
            <a:cxnLst/>
            <a:rect l="l" t="t" r="r" b="b"/>
            <a:pathLst>
              <a:path w="2971800" h="609600">
                <a:moveTo>
                  <a:pt x="0" y="609600"/>
                </a:moveTo>
                <a:lnTo>
                  <a:pt x="2971800" y="609600"/>
                </a:lnTo>
                <a:lnTo>
                  <a:pt x="2971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00" y="4114800"/>
            <a:ext cx="2971800" cy="609600"/>
          </a:xfrm>
          <a:custGeom>
            <a:avLst/>
            <a:gdLst/>
            <a:ahLst/>
            <a:cxnLst/>
            <a:rect l="l" t="t" r="r" b="b"/>
            <a:pathLst>
              <a:path w="2971800" h="609600">
                <a:moveTo>
                  <a:pt x="0" y="609599"/>
                </a:moveTo>
                <a:lnTo>
                  <a:pt x="2971799" y="609599"/>
                </a:lnTo>
                <a:lnTo>
                  <a:pt x="29717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7662" y="4224906"/>
            <a:ext cx="2305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n+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9200" y="4114800"/>
            <a:ext cx="2971800" cy="609600"/>
          </a:xfrm>
          <a:custGeom>
            <a:avLst/>
            <a:gdLst/>
            <a:ahLst/>
            <a:cxnLst/>
            <a:rect l="l" t="t" r="r" b="b"/>
            <a:pathLst>
              <a:path w="2971800" h="609600">
                <a:moveTo>
                  <a:pt x="0" y="609600"/>
                </a:moveTo>
                <a:lnTo>
                  <a:pt x="2971800" y="609600"/>
                </a:lnTo>
                <a:lnTo>
                  <a:pt x="2971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4114800"/>
            <a:ext cx="2971800" cy="609600"/>
          </a:xfrm>
          <a:custGeom>
            <a:avLst/>
            <a:gdLst/>
            <a:ahLst/>
            <a:cxnLst/>
            <a:rect l="l" t="t" r="r" b="b"/>
            <a:pathLst>
              <a:path w="2971800" h="609600">
                <a:moveTo>
                  <a:pt x="0" y="609599"/>
                </a:moveTo>
                <a:lnTo>
                  <a:pt x="2971799" y="609599"/>
                </a:lnTo>
                <a:lnTo>
                  <a:pt x="29717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07155" y="4224906"/>
            <a:ext cx="2305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n+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2400" y="3886200"/>
            <a:ext cx="10668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2400" y="3886200"/>
            <a:ext cx="1066800" cy="228600"/>
          </a:xfrm>
          <a:custGeom>
            <a:avLst/>
            <a:gdLst/>
            <a:ahLst/>
            <a:cxnLst/>
            <a:rect l="l" t="t" r="r" b="b"/>
            <a:pathLst>
              <a:path w="1066800" h="228600">
                <a:moveTo>
                  <a:pt x="0" y="228599"/>
                </a:moveTo>
                <a:lnTo>
                  <a:pt x="1066799" y="228599"/>
                </a:lnTo>
                <a:lnTo>
                  <a:pt x="10667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2400" y="3581400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0" y="304800"/>
                </a:moveTo>
                <a:lnTo>
                  <a:pt x="1066800" y="304800"/>
                </a:lnTo>
                <a:lnTo>
                  <a:pt x="1066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2400" y="3581400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0" y="304799"/>
                </a:moveTo>
                <a:lnTo>
                  <a:pt x="1066799" y="304799"/>
                </a:lnTo>
                <a:lnTo>
                  <a:pt x="10667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0" y="2819400"/>
            <a:ext cx="1066800" cy="1295400"/>
          </a:xfrm>
          <a:custGeom>
            <a:avLst/>
            <a:gdLst/>
            <a:ahLst/>
            <a:cxnLst/>
            <a:rect l="l" t="t" r="r" b="b"/>
            <a:pathLst>
              <a:path w="1066800" h="1295400">
                <a:moveTo>
                  <a:pt x="1066799" y="1295399"/>
                </a:moveTo>
                <a:lnTo>
                  <a:pt x="1063322" y="1237404"/>
                </a:lnTo>
                <a:lnTo>
                  <a:pt x="1059759" y="1179527"/>
                </a:lnTo>
                <a:lnTo>
                  <a:pt x="1056023" y="1121886"/>
                </a:lnTo>
                <a:lnTo>
                  <a:pt x="1052030" y="1064598"/>
                </a:lnTo>
                <a:lnTo>
                  <a:pt x="1047693" y="1007783"/>
                </a:lnTo>
                <a:lnTo>
                  <a:pt x="1042927" y="951558"/>
                </a:lnTo>
                <a:lnTo>
                  <a:pt x="1037646" y="896041"/>
                </a:lnTo>
                <a:lnTo>
                  <a:pt x="1031763" y="841350"/>
                </a:lnTo>
                <a:lnTo>
                  <a:pt x="1025193" y="787604"/>
                </a:lnTo>
                <a:lnTo>
                  <a:pt x="1017851" y="734921"/>
                </a:lnTo>
                <a:lnTo>
                  <a:pt x="1009649" y="683418"/>
                </a:lnTo>
                <a:lnTo>
                  <a:pt x="1000503" y="633215"/>
                </a:lnTo>
                <a:lnTo>
                  <a:pt x="990327" y="584428"/>
                </a:lnTo>
                <a:lnTo>
                  <a:pt x="979034" y="537176"/>
                </a:lnTo>
                <a:lnTo>
                  <a:pt x="966539" y="491578"/>
                </a:lnTo>
                <a:lnTo>
                  <a:pt x="952756" y="447750"/>
                </a:lnTo>
                <a:lnTo>
                  <a:pt x="937599" y="405813"/>
                </a:lnTo>
                <a:lnTo>
                  <a:pt x="920982" y="365883"/>
                </a:lnTo>
                <a:lnTo>
                  <a:pt x="902820" y="328078"/>
                </a:lnTo>
                <a:lnTo>
                  <a:pt x="883026" y="292517"/>
                </a:lnTo>
                <a:lnTo>
                  <a:pt x="861514" y="259318"/>
                </a:lnTo>
                <a:lnTo>
                  <a:pt x="838199" y="228599"/>
                </a:lnTo>
                <a:lnTo>
                  <a:pt x="807282" y="196472"/>
                </a:lnTo>
                <a:lnTo>
                  <a:pt x="771122" y="168089"/>
                </a:lnTo>
                <a:lnTo>
                  <a:pt x="730383" y="143182"/>
                </a:lnTo>
                <a:lnTo>
                  <a:pt x="685735" y="121486"/>
                </a:lnTo>
                <a:lnTo>
                  <a:pt x="637842" y="102733"/>
                </a:lnTo>
                <a:lnTo>
                  <a:pt x="587372" y="86658"/>
                </a:lnTo>
                <a:lnTo>
                  <a:pt x="534991" y="72993"/>
                </a:lnTo>
                <a:lnTo>
                  <a:pt x="481366" y="61473"/>
                </a:lnTo>
                <a:lnTo>
                  <a:pt x="427162" y="51829"/>
                </a:lnTo>
                <a:lnTo>
                  <a:pt x="373048" y="43797"/>
                </a:lnTo>
                <a:lnTo>
                  <a:pt x="319689" y="37108"/>
                </a:lnTo>
                <a:lnTo>
                  <a:pt x="267752" y="31498"/>
                </a:lnTo>
                <a:lnTo>
                  <a:pt x="217904" y="26698"/>
                </a:lnTo>
                <a:lnTo>
                  <a:pt x="170810" y="22442"/>
                </a:lnTo>
                <a:lnTo>
                  <a:pt x="127139" y="18465"/>
                </a:lnTo>
                <a:lnTo>
                  <a:pt x="87555" y="14498"/>
                </a:lnTo>
                <a:lnTo>
                  <a:pt x="52726" y="10276"/>
                </a:lnTo>
                <a:lnTo>
                  <a:pt x="23319" y="5532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1600" y="28194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7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2200" y="2438400"/>
            <a:ext cx="2819400" cy="1066800"/>
          </a:xfrm>
          <a:custGeom>
            <a:avLst/>
            <a:gdLst/>
            <a:ahLst/>
            <a:cxnLst/>
            <a:rect l="l" t="t" r="r" b="b"/>
            <a:pathLst>
              <a:path w="2819400" h="1066800">
                <a:moveTo>
                  <a:pt x="0" y="457199"/>
                </a:moveTo>
                <a:lnTo>
                  <a:pt x="0" y="0"/>
                </a:lnTo>
                <a:lnTo>
                  <a:pt x="533399" y="0"/>
                </a:lnTo>
                <a:lnTo>
                  <a:pt x="1371599" y="1066799"/>
                </a:lnTo>
                <a:lnTo>
                  <a:pt x="1676399" y="1066799"/>
                </a:lnTo>
                <a:lnTo>
                  <a:pt x="2133599" y="0"/>
                </a:lnTo>
                <a:lnTo>
                  <a:pt x="2819399" y="0"/>
                </a:lnTo>
                <a:lnTo>
                  <a:pt x="2819399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4000" y="2352659"/>
            <a:ext cx="533400" cy="171450"/>
          </a:xfrm>
          <a:custGeom>
            <a:avLst/>
            <a:gdLst/>
            <a:ahLst/>
            <a:cxnLst/>
            <a:rect l="l" t="t" r="r" b="b"/>
            <a:pathLst>
              <a:path w="533400" h="171450">
                <a:moveTo>
                  <a:pt x="171450" y="0"/>
                </a:moveTo>
                <a:lnTo>
                  <a:pt x="0" y="85740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90" y="114300"/>
                </a:lnTo>
                <a:lnTo>
                  <a:pt x="142890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533400" h="171450">
                <a:moveTo>
                  <a:pt x="171450" y="57150"/>
                </a:moveTo>
                <a:lnTo>
                  <a:pt x="142890" y="57150"/>
                </a:lnTo>
                <a:lnTo>
                  <a:pt x="142890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533400" h="171450">
                <a:moveTo>
                  <a:pt x="5334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533400" y="114300"/>
                </a:lnTo>
                <a:lnTo>
                  <a:pt x="53340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70115" y="5586170"/>
            <a:ext cx="1506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Gate</a:t>
            </a:r>
            <a:r>
              <a:rPr sz="2400" b="1" spc="-10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Oxide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26235" y="5586170"/>
            <a:ext cx="85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PolySi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81600" y="27432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17250" y="1318001"/>
            <a:ext cx="7009765" cy="266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C3200"/>
                </a:solidFill>
                <a:latin typeface="Times New Roman"/>
                <a:cs typeface="Times New Roman"/>
              </a:rPr>
              <a:t>Problem: </a:t>
            </a:r>
            <a:r>
              <a:rPr sz="2400" b="1" dirty="0">
                <a:latin typeface="Times New Roman"/>
                <a:cs typeface="Times New Roman"/>
              </a:rPr>
              <a:t>Metal </a:t>
            </a:r>
            <a:r>
              <a:rPr sz="2400" b="1" spc="-5" dirty="0">
                <a:latin typeface="Times New Roman"/>
                <a:cs typeface="Times New Roman"/>
              </a:rPr>
              <a:t>descending </a:t>
            </a:r>
            <a:r>
              <a:rPr sz="2400" b="1" dirty="0">
                <a:latin typeface="Times New Roman"/>
                <a:cs typeface="Times New Roman"/>
              </a:rPr>
              <a:t>the hole </a:t>
            </a:r>
            <a:r>
              <a:rPr sz="2400" b="1" spc="-5" dirty="0">
                <a:latin typeface="Times New Roman"/>
                <a:cs typeface="Times New Roman"/>
              </a:rPr>
              <a:t>has </a:t>
            </a:r>
            <a:r>
              <a:rPr sz="2400" b="1" dirty="0">
                <a:latin typeface="Times New Roman"/>
                <a:cs typeface="Times New Roman"/>
              </a:rPr>
              <a:t>a tendency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  </a:t>
            </a:r>
            <a:r>
              <a:rPr sz="2400" b="1" spc="-10" dirty="0">
                <a:latin typeface="Times New Roman"/>
                <a:cs typeface="Times New Roman"/>
              </a:rPr>
              <a:t>fracture </a:t>
            </a:r>
            <a:r>
              <a:rPr sz="2400" b="1" dirty="0">
                <a:latin typeface="Times New Roman"/>
                <a:cs typeface="Times New Roman"/>
              </a:rPr>
              <a:t>at the polySi </a:t>
            </a:r>
            <a:r>
              <a:rPr sz="2400" b="1" spc="-30" dirty="0">
                <a:latin typeface="Times New Roman"/>
                <a:cs typeface="Times New Roman"/>
              </a:rPr>
              <a:t>corner, </a:t>
            </a:r>
            <a:r>
              <a:rPr sz="2400" b="1" spc="-5" dirty="0">
                <a:latin typeface="Times New Roman"/>
                <a:cs typeface="Times New Roman"/>
              </a:rPr>
              <a:t>causing an </a:t>
            </a:r>
            <a:r>
              <a:rPr sz="2400" b="1" dirty="0">
                <a:latin typeface="Times New Roman"/>
                <a:cs typeface="Times New Roman"/>
              </a:rPr>
              <a:t>open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circuit.</a:t>
            </a:r>
            <a:endParaRPr sz="2400">
              <a:latin typeface="Times New Roman"/>
              <a:cs typeface="Times New Roman"/>
            </a:endParaRPr>
          </a:p>
          <a:p>
            <a:pPr marR="831215" algn="r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Me</a:t>
            </a:r>
            <a:r>
              <a:rPr sz="2400" b="1" spc="5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al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R="589280" algn="r">
              <a:lnSpc>
                <a:spcPct val="100000"/>
              </a:lnSpc>
            </a:pP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Insulating</a:t>
            </a:r>
            <a:endParaRPr sz="2400">
              <a:latin typeface="Times New Roman"/>
              <a:cs typeface="Times New Roman"/>
            </a:endParaRPr>
          </a:p>
          <a:p>
            <a:pPr marR="861060" algn="r">
              <a:lnSpc>
                <a:spcPct val="100000"/>
              </a:lnSpc>
            </a:pP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Ox</a:t>
            </a:r>
            <a:r>
              <a:rPr sz="2400" b="1" spc="5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C0504D"/>
                </a:solidFill>
                <a:latin typeface="Times New Roman"/>
                <a:cs typeface="Times New Roman"/>
              </a:rPr>
              <a:t>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72271" y="2283835"/>
            <a:ext cx="537845" cy="1069340"/>
          </a:xfrm>
          <a:custGeom>
            <a:avLst/>
            <a:gdLst/>
            <a:ahLst/>
            <a:cxnLst/>
            <a:rect l="l" t="t" r="r" b="b"/>
            <a:pathLst>
              <a:path w="537845" h="1069339">
                <a:moveTo>
                  <a:pt x="499361" y="1002899"/>
                </a:moveTo>
                <a:lnTo>
                  <a:pt x="469544" y="1017788"/>
                </a:lnTo>
                <a:lnTo>
                  <a:pt x="537728" y="1068964"/>
                </a:lnTo>
                <a:lnTo>
                  <a:pt x="537728" y="1014343"/>
                </a:lnTo>
                <a:lnTo>
                  <a:pt x="505084" y="1014343"/>
                </a:lnTo>
                <a:lnTo>
                  <a:pt x="499361" y="1002899"/>
                </a:lnTo>
                <a:close/>
              </a:path>
              <a:path w="537845" h="1069339">
                <a:moveTo>
                  <a:pt x="507887" y="998642"/>
                </a:moveTo>
                <a:lnTo>
                  <a:pt x="499361" y="1002899"/>
                </a:lnTo>
                <a:lnTo>
                  <a:pt x="505084" y="1014343"/>
                </a:lnTo>
                <a:lnTo>
                  <a:pt x="513588" y="1010046"/>
                </a:lnTo>
                <a:lnTo>
                  <a:pt x="507887" y="998642"/>
                </a:lnTo>
                <a:close/>
              </a:path>
              <a:path w="537845" h="1069339">
                <a:moveTo>
                  <a:pt x="537728" y="983742"/>
                </a:moveTo>
                <a:lnTo>
                  <a:pt x="507887" y="998642"/>
                </a:lnTo>
                <a:lnTo>
                  <a:pt x="513588" y="1010046"/>
                </a:lnTo>
                <a:lnTo>
                  <a:pt x="505084" y="1014343"/>
                </a:lnTo>
                <a:lnTo>
                  <a:pt x="537728" y="1014343"/>
                </a:lnTo>
                <a:lnTo>
                  <a:pt x="537728" y="983742"/>
                </a:lnTo>
                <a:close/>
              </a:path>
              <a:path w="537845" h="1069339">
                <a:moveTo>
                  <a:pt x="8656" y="0"/>
                </a:moveTo>
                <a:lnTo>
                  <a:pt x="0" y="4328"/>
                </a:lnTo>
                <a:lnTo>
                  <a:pt x="499361" y="1002899"/>
                </a:lnTo>
                <a:lnTo>
                  <a:pt x="507887" y="998642"/>
                </a:lnTo>
                <a:lnTo>
                  <a:pt x="8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349495" y="6465216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260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2931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0456" y="461589"/>
            <a:ext cx="3406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60" dirty="0">
                <a:solidFill>
                  <a:srgbClr val="000000"/>
                </a:solidFill>
                <a:latin typeface="Arial"/>
                <a:cs typeface="Arial"/>
              </a:rPr>
              <a:t>Buried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5" y="2232783"/>
            <a:ext cx="684657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It </a:t>
            </a:r>
            <a:r>
              <a:rPr sz="2400" b="1" dirty="0">
                <a:latin typeface="Times New Roman"/>
                <a:cs typeface="Times New Roman"/>
              </a:rPr>
              <a:t>is a </a:t>
            </a:r>
            <a:r>
              <a:rPr sz="2400" b="1" spc="-15" dirty="0">
                <a:latin typeface="Times New Roman"/>
                <a:cs typeface="Times New Roman"/>
              </a:rPr>
              <a:t>preferred </a:t>
            </a:r>
            <a:r>
              <a:rPr sz="2400" b="1" spc="-5" dirty="0">
                <a:latin typeface="Times New Roman"/>
                <a:cs typeface="Times New Roman"/>
              </a:rPr>
              <a:t>method. The buried </a:t>
            </a:r>
            <a:r>
              <a:rPr sz="2400" b="1" dirty="0">
                <a:latin typeface="Times New Roman"/>
                <a:cs typeface="Times New Roman"/>
              </a:rPr>
              <a:t>contact </a:t>
            </a:r>
            <a:r>
              <a:rPr sz="2400" b="1" spc="-5" dirty="0">
                <a:latin typeface="Times New Roman"/>
                <a:cs typeface="Times New Roman"/>
              </a:rPr>
              <a:t>window  </a:t>
            </a:r>
            <a:r>
              <a:rPr sz="2400" b="1" dirty="0">
                <a:latin typeface="Times New Roman"/>
                <a:cs typeface="Times New Roman"/>
              </a:rPr>
              <a:t>defines the </a:t>
            </a:r>
            <a:r>
              <a:rPr sz="2400" b="1" spc="-15" dirty="0">
                <a:latin typeface="Times New Roman"/>
                <a:cs typeface="Times New Roman"/>
              </a:rPr>
              <a:t>area where </a:t>
            </a:r>
            <a:r>
              <a:rPr sz="2400" b="1" dirty="0">
                <a:latin typeface="Times New Roman"/>
                <a:cs typeface="Times New Roman"/>
              </a:rPr>
              <a:t>oxide is to be </a:t>
            </a:r>
            <a:r>
              <a:rPr sz="2400" b="1" spc="-10" dirty="0">
                <a:latin typeface="Times New Roman"/>
                <a:cs typeface="Times New Roman"/>
              </a:rPr>
              <a:t>removed </a:t>
            </a:r>
            <a:r>
              <a:rPr sz="2400" b="1" spc="-5" dirty="0">
                <a:latin typeface="Times New Roman"/>
                <a:cs typeface="Times New Roman"/>
              </a:rPr>
              <a:t>so that  </a:t>
            </a:r>
            <a:r>
              <a:rPr sz="2400" b="1" dirty="0">
                <a:latin typeface="Times New Roman"/>
                <a:cs typeface="Times New Roman"/>
              </a:rPr>
              <a:t>polySi </a:t>
            </a:r>
            <a:r>
              <a:rPr sz="2400" b="1" spc="-5" dirty="0">
                <a:latin typeface="Times New Roman"/>
                <a:cs typeface="Times New Roman"/>
              </a:rPr>
              <a:t>connects directly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diffusion.</a:t>
            </a:r>
            <a:endParaRPr sz="2400">
              <a:latin typeface="Times New Roman"/>
              <a:cs typeface="Times New Roman"/>
            </a:endParaRPr>
          </a:p>
          <a:p>
            <a:pPr marL="12700" marR="78613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Times New Roman"/>
                <a:cs typeface="Times New Roman"/>
              </a:rPr>
              <a:t>Contact </a:t>
            </a:r>
            <a:r>
              <a:rPr sz="2400" b="1" spc="-15" dirty="0">
                <a:latin typeface="Times New Roman"/>
                <a:cs typeface="Times New Roman"/>
              </a:rPr>
              <a:t>Area </a:t>
            </a:r>
            <a:r>
              <a:rPr sz="2400" b="1" spc="-5" dirty="0">
                <a:latin typeface="Times New Roman"/>
                <a:cs typeface="Times New Roman"/>
              </a:rPr>
              <a:t>must </a:t>
            </a:r>
            <a:r>
              <a:rPr sz="2400" b="1" dirty="0">
                <a:latin typeface="Times New Roman"/>
                <a:cs typeface="Times New Roman"/>
              </a:rPr>
              <a:t>be a min. of </a:t>
            </a:r>
            <a:r>
              <a:rPr sz="20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r>
              <a:rPr sz="2000" b="1" spc="5" dirty="0">
                <a:solidFill>
                  <a:srgbClr val="1F487C"/>
                </a:solidFill>
                <a:latin typeface="Symbol"/>
                <a:cs typeface="Symbol"/>
              </a:rPr>
              <a:t></a:t>
            </a:r>
            <a:r>
              <a:rPr sz="2000" spc="5" dirty="0">
                <a:solidFill>
                  <a:srgbClr val="1F487C"/>
                </a:solidFill>
                <a:latin typeface="Times New Roman"/>
                <a:cs typeface="Times New Roman"/>
              </a:rPr>
              <a:t>*</a:t>
            </a:r>
            <a:r>
              <a:rPr sz="20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r>
              <a:rPr sz="2000" b="1" spc="5" dirty="0">
                <a:solidFill>
                  <a:srgbClr val="1F487C"/>
                </a:solidFill>
                <a:latin typeface="Symbol"/>
                <a:cs typeface="Symbol"/>
              </a:rPr>
              <a:t></a:t>
            </a:r>
            <a:r>
              <a:rPr sz="20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1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ensure  </a:t>
            </a:r>
            <a:r>
              <a:rPr sz="2400" b="1" dirty="0">
                <a:latin typeface="Times New Roman"/>
                <a:cs typeface="Times New Roman"/>
              </a:rPr>
              <a:t>adequate contact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area.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00" y="4495800"/>
            <a:ext cx="1371600" cy="1295400"/>
          </a:xfrm>
          <a:custGeom>
            <a:avLst/>
            <a:gdLst/>
            <a:ahLst/>
            <a:cxnLst/>
            <a:rect l="l" t="t" r="r" b="b"/>
            <a:pathLst>
              <a:path w="1371600" h="1295400">
                <a:moveTo>
                  <a:pt x="0" y="1295400"/>
                </a:moveTo>
                <a:lnTo>
                  <a:pt x="1371600" y="1295400"/>
                </a:lnTo>
                <a:lnTo>
                  <a:pt x="13716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4495800"/>
            <a:ext cx="1371600" cy="1295400"/>
          </a:xfrm>
          <a:custGeom>
            <a:avLst/>
            <a:gdLst/>
            <a:ahLst/>
            <a:cxnLst/>
            <a:rect l="l" t="t" r="r" b="b"/>
            <a:pathLst>
              <a:path w="1371600" h="1295400">
                <a:moveTo>
                  <a:pt x="0" y="1295399"/>
                </a:moveTo>
                <a:lnTo>
                  <a:pt x="1371599" y="1295399"/>
                </a:lnTo>
                <a:lnTo>
                  <a:pt x="1371599" y="0"/>
                </a:lnTo>
                <a:lnTo>
                  <a:pt x="0" y="0"/>
                </a:lnTo>
                <a:lnTo>
                  <a:pt x="0" y="1295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5450" y="4495800"/>
            <a:ext cx="114300" cy="1295400"/>
          </a:xfrm>
          <a:custGeom>
            <a:avLst/>
            <a:gdLst/>
            <a:ahLst/>
            <a:cxnLst/>
            <a:rect l="l" t="t" r="r" b="b"/>
            <a:pathLst>
              <a:path w="114300" h="1295400">
                <a:moveTo>
                  <a:pt x="38100" y="1181100"/>
                </a:moveTo>
                <a:lnTo>
                  <a:pt x="0" y="1181100"/>
                </a:lnTo>
                <a:lnTo>
                  <a:pt x="57150" y="1295400"/>
                </a:lnTo>
                <a:lnTo>
                  <a:pt x="104775" y="1200150"/>
                </a:lnTo>
                <a:lnTo>
                  <a:pt x="38100" y="1200150"/>
                </a:lnTo>
                <a:lnTo>
                  <a:pt x="38100" y="1181100"/>
                </a:lnTo>
                <a:close/>
              </a:path>
              <a:path w="114300" h="1295400">
                <a:moveTo>
                  <a:pt x="76200" y="95250"/>
                </a:moveTo>
                <a:lnTo>
                  <a:pt x="38100" y="95250"/>
                </a:lnTo>
                <a:lnTo>
                  <a:pt x="38100" y="1200150"/>
                </a:lnTo>
                <a:lnTo>
                  <a:pt x="76200" y="1200150"/>
                </a:lnTo>
                <a:lnTo>
                  <a:pt x="76200" y="95250"/>
                </a:lnTo>
                <a:close/>
              </a:path>
              <a:path w="114300" h="1295400">
                <a:moveTo>
                  <a:pt x="114300" y="1181100"/>
                </a:moveTo>
                <a:lnTo>
                  <a:pt x="76200" y="1181100"/>
                </a:lnTo>
                <a:lnTo>
                  <a:pt x="76200" y="1200150"/>
                </a:lnTo>
                <a:lnTo>
                  <a:pt x="104775" y="1200150"/>
                </a:lnTo>
                <a:lnTo>
                  <a:pt x="114300" y="1181100"/>
                </a:lnTo>
                <a:close/>
              </a:path>
              <a:path w="114300" h="12954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12954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6115050"/>
            <a:ext cx="1371600" cy="114300"/>
          </a:xfrm>
          <a:custGeom>
            <a:avLst/>
            <a:gdLst/>
            <a:ahLst/>
            <a:cxnLst/>
            <a:rect l="l" t="t" r="r" b="b"/>
            <a:pathLst>
              <a:path w="13716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371600" h="114300">
                <a:moveTo>
                  <a:pt x="1257300" y="0"/>
                </a:moveTo>
                <a:lnTo>
                  <a:pt x="1257300" y="114300"/>
                </a:lnTo>
                <a:lnTo>
                  <a:pt x="1333500" y="76200"/>
                </a:lnTo>
                <a:lnTo>
                  <a:pt x="1276350" y="76200"/>
                </a:lnTo>
                <a:lnTo>
                  <a:pt x="1276350" y="38100"/>
                </a:lnTo>
                <a:lnTo>
                  <a:pt x="1333500" y="38100"/>
                </a:lnTo>
                <a:lnTo>
                  <a:pt x="1257300" y="0"/>
                </a:lnTo>
                <a:close/>
              </a:path>
              <a:path w="137160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371600" h="114300">
                <a:moveTo>
                  <a:pt x="125730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257300" y="76200"/>
                </a:lnTo>
                <a:lnTo>
                  <a:pt x="1257300" y="38100"/>
                </a:lnTo>
                <a:close/>
              </a:path>
              <a:path w="1371600" h="114300">
                <a:moveTo>
                  <a:pt x="1333500" y="38100"/>
                </a:moveTo>
                <a:lnTo>
                  <a:pt x="1276350" y="38100"/>
                </a:lnTo>
                <a:lnTo>
                  <a:pt x="1276350" y="76200"/>
                </a:lnTo>
                <a:lnTo>
                  <a:pt x="1333500" y="76200"/>
                </a:lnTo>
                <a:lnTo>
                  <a:pt x="1371600" y="57150"/>
                </a:lnTo>
                <a:lnTo>
                  <a:pt x="13335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23614" y="5055868"/>
            <a:ext cx="293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0" y="5124450"/>
            <a:ext cx="1143000" cy="114300"/>
          </a:xfrm>
          <a:custGeom>
            <a:avLst/>
            <a:gdLst/>
            <a:ahLst/>
            <a:cxnLst/>
            <a:rect l="l" t="t" r="r" b="b"/>
            <a:pathLst>
              <a:path w="1143000" h="114300">
                <a:moveTo>
                  <a:pt x="1028700" y="0"/>
                </a:moveTo>
                <a:lnTo>
                  <a:pt x="1028700" y="114300"/>
                </a:lnTo>
                <a:lnTo>
                  <a:pt x="1104900" y="76200"/>
                </a:lnTo>
                <a:lnTo>
                  <a:pt x="1047750" y="76200"/>
                </a:lnTo>
                <a:lnTo>
                  <a:pt x="1047750" y="38100"/>
                </a:lnTo>
                <a:lnTo>
                  <a:pt x="1104900" y="38100"/>
                </a:lnTo>
                <a:lnTo>
                  <a:pt x="1028700" y="0"/>
                </a:lnTo>
                <a:close/>
              </a:path>
              <a:path w="1143000" h="114300">
                <a:moveTo>
                  <a:pt x="1028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028700" y="76200"/>
                </a:lnTo>
                <a:lnTo>
                  <a:pt x="1028700" y="38100"/>
                </a:lnTo>
                <a:close/>
              </a:path>
              <a:path w="1143000" h="114300">
                <a:moveTo>
                  <a:pt x="1104900" y="38100"/>
                </a:moveTo>
                <a:lnTo>
                  <a:pt x="1047750" y="38100"/>
                </a:lnTo>
                <a:lnTo>
                  <a:pt x="1047750" y="76200"/>
                </a:lnTo>
                <a:lnTo>
                  <a:pt x="1104900" y="76200"/>
                </a:lnTo>
                <a:lnTo>
                  <a:pt x="1143000" y="57150"/>
                </a:lnTo>
                <a:lnTo>
                  <a:pt x="11049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9985" y="5357564"/>
            <a:ext cx="3386454" cy="117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Contact</a:t>
            </a:r>
            <a:r>
              <a:rPr sz="2400" b="1" spc="-1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504D"/>
                </a:solidFill>
                <a:latin typeface="Times New Roman"/>
                <a:cs typeface="Times New Roman"/>
              </a:rPr>
              <a:t>Area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6427116"/>
            <a:ext cx="609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9495" y="6427116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261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3225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0456" y="461589"/>
            <a:ext cx="3406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60" dirty="0">
                <a:solidFill>
                  <a:srgbClr val="000000"/>
                </a:solidFill>
                <a:latin typeface="Arial"/>
                <a:cs typeface="Arial"/>
              </a:rPr>
              <a:t>Buried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824046"/>
            <a:ext cx="7814309" cy="1834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9800"/>
                </a:solidFill>
                <a:latin typeface="Times New Roman"/>
                <a:cs typeface="Times New Roman"/>
              </a:rPr>
              <a:t>buried </a:t>
            </a:r>
            <a:r>
              <a:rPr sz="2400" spc="-5" dirty="0">
                <a:solidFill>
                  <a:srgbClr val="FF9800"/>
                </a:solidFill>
                <a:latin typeface="Times New Roman"/>
                <a:cs typeface="Times New Roman"/>
              </a:rPr>
              <a:t>contact </a:t>
            </a:r>
            <a:r>
              <a:rPr sz="2400" dirty="0">
                <a:solidFill>
                  <a:srgbClr val="FF9800"/>
                </a:solidFill>
                <a:latin typeface="Times New Roman"/>
                <a:cs typeface="Times New Roman"/>
              </a:rPr>
              <a:t>window </a:t>
            </a:r>
            <a:r>
              <a:rPr sz="2400" dirty="0">
                <a:latin typeface="Times New Roman"/>
                <a:cs typeface="Times New Roman"/>
              </a:rPr>
              <a:t>surrounds this contact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solidFill>
                  <a:srgbClr val="1F487C"/>
                </a:solidFill>
                <a:latin typeface="Symbol"/>
                <a:cs typeface="Symbol"/>
              </a:rPr>
              <a:t></a:t>
            </a:r>
            <a:r>
              <a:rPr sz="24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directions to avoid any part of this area </a:t>
            </a:r>
            <a:r>
              <a:rPr sz="2400" spc="-5" dirty="0">
                <a:latin typeface="Times New Roman"/>
                <a:cs typeface="Times New Roman"/>
              </a:rPr>
              <a:t>forming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transistor.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64"/>
              </a:spcBef>
              <a:tabLst>
                <a:tab pos="5690235" algn="l"/>
              </a:tabLst>
            </a:pPr>
            <a:r>
              <a:rPr sz="2400" dirty="0">
                <a:latin typeface="Times New Roman"/>
                <a:cs typeface="Times New Roman"/>
              </a:rPr>
              <a:t>Separated from its </a:t>
            </a:r>
            <a:r>
              <a:rPr sz="2400" dirty="0">
                <a:solidFill>
                  <a:srgbClr val="FF9800"/>
                </a:solidFill>
                <a:latin typeface="Times New Roman"/>
                <a:cs typeface="Times New Roman"/>
              </a:rPr>
              <a:t>related transistor gate</a:t>
            </a:r>
            <a:r>
              <a:rPr sz="2400" spc="-100" dirty="0">
                <a:solidFill>
                  <a:srgbClr val="FF98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000" dirty="0">
                <a:solidFill>
                  <a:srgbClr val="1F487C"/>
                </a:solidFill>
                <a:latin typeface="Symbol"/>
                <a:cs typeface="Symbol"/>
              </a:rPr>
              <a:t>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to prevent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gate  area </a:t>
            </a:r>
            <a:r>
              <a:rPr sz="2800" dirty="0">
                <a:latin typeface="Times New Roman"/>
                <a:cs typeface="Times New Roman"/>
              </a:rPr>
              <a:t>from </a:t>
            </a:r>
            <a:r>
              <a:rPr sz="2800" spc="-5" dirty="0">
                <a:latin typeface="Times New Roman"/>
                <a:cs typeface="Times New Roman"/>
              </a:rPr>
              <a:t>being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reduced.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5029200"/>
            <a:ext cx="914400" cy="838200"/>
          </a:xfrm>
          <a:custGeom>
            <a:avLst/>
            <a:gdLst/>
            <a:ahLst/>
            <a:cxnLst/>
            <a:rect l="l" t="t" r="r" b="b"/>
            <a:pathLst>
              <a:path w="914400" h="838200">
                <a:moveTo>
                  <a:pt x="0" y="838199"/>
                </a:moveTo>
                <a:lnTo>
                  <a:pt x="914399" y="838199"/>
                </a:lnTo>
                <a:lnTo>
                  <a:pt x="914399" y="0"/>
                </a:lnTo>
                <a:lnTo>
                  <a:pt x="0" y="0"/>
                </a:lnTo>
                <a:lnTo>
                  <a:pt x="0" y="838199"/>
                </a:lnTo>
                <a:close/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37338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685800"/>
                </a:moveTo>
                <a:lnTo>
                  <a:pt x="457200" y="685800"/>
                </a:lnTo>
                <a:lnTo>
                  <a:pt x="45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4800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0" y="56388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685800"/>
                </a:moveTo>
                <a:lnTo>
                  <a:pt x="457200" y="685800"/>
                </a:lnTo>
                <a:lnTo>
                  <a:pt x="45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400" y="5257800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0" y="381000"/>
                </a:moveTo>
                <a:lnTo>
                  <a:pt x="2286000" y="381000"/>
                </a:lnTo>
                <a:lnTo>
                  <a:pt x="2286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400" y="4419600"/>
            <a:ext cx="2289175" cy="381000"/>
          </a:xfrm>
          <a:custGeom>
            <a:avLst/>
            <a:gdLst/>
            <a:ahLst/>
            <a:cxnLst/>
            <a:rect l="l" t="t" r="r" b="b"/>
            <a:pathLst>
              <a:path w="2289175" h="381000">
                <a:moveTo>
                  <a:pt x="0" y="381000"/>
                </a:moveTo>
                <a:lnTo>
                  <a:pt x="2289179" y="381000"/>
                </a:lnTo>
                <a:lnTo>
                  <a:pt x="2289179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4300" y="4800600"/>
            <a:ext cx="762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200" y="5676900"/>
            <a:ext cx="2286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0100" y="5638800"/>
            <a:ext cx="762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18255" y="4950712"/>
            <a:ext cx="165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487C"/>
                </a:solidFill>
                <a:latin typeface="Symbol"/>
                <a:cs typeface="Symbol"/>
              </a:rPr>
              <a:t>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4800" y="491490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1981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03"/>
                </a:lnTo>
                <a:lnTo>
                  <a:pt x="63489" y="42803"/>
                </a:lnTo>
                <a:lnTo>
                  <a:pt x="63489" y="33278"/>
                </a:lnTo>
                <a:lnTo>
                  <a:pt x="76200" y="33278"/>
                </a:lnTo>
                <a:lnTo>
                  <a:pt x="76200" y="0"/>
                </a:lnTo>
                <a:close/>
              </a:path>
              <a:path w="1981200" h="76200">
                <a:moveTo>
                  <a:pt x="76200" y="33278"/>
                </a:moveTo>
                <a:lnTo>
                  <a:pt x="63489" y="33278"/>
                </a:lnTo>
                <a:lnTo>
                  <a:pt x="63489" y="42803"/>
                </a:lnTo>
                <a:lnTo>
                  <a:pt x="76200" y="42803"/>
                </a:lnTo>
                <a:lnTo>
                  <a:pt x="76200" y="33278"/>
                </a:lnTo>
                <a:close/>
              </a:path>
              <a:path w="1981200" h="76200">
                <a:moveTo>
                  <a:pt x="1981200" y="33278"/>
                </a:moveTo>
                <a:lnTo>
                  <a:pt x="76200" y="33278"/>
                </a:lnTo>
                <a:lnTo>
                  <a:pt x="76200" y="42803"/>
                </a:lnTo>
                <a:lnTo>
                  <a:pt x="1981200" y="42803"/>
                </a:lnTo>
                <a:lnTo>
                  <a:pt x="1981200" y="33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336795" y="6409745"/>
            <a:ext cx="284479" cy="233679"/>
          </a:xfrm>
          <a:prstGeom prst="rect">
            <a:avLst/>
          </a:prstGeom>
        </p:spPr>
        <p:txBody>
          <a:bodyPr vert="horz" wrap="square" lIns="0" tIns="55471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pc="-60" dirty="0"/>
              <a:t>262</a:t>
            </a:r>
          </a:p>
        </p:txBody>
      </p:sp>
    </p:spTree>
    <p:extLst>
      <p:ext uri="{BB962C8B-B14F-4D97-AF65-F5344CB8AC3E}">
        <p14:creationId xmlns:p14="http://schemas.microsoft.com/office/powerpoint/2010/main" val="360644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4748</Words>
  <Application>Microsoft Office PowerPoint</Application>
  <PresentationFormat>On-screen Show (4:3)</PresentationFormat>
  <Paragraphs>1512</Paragraphs>
  <Slides>110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Office Theme</vt:lpstr>
      <vt:lpstr>UNIT-II Sheet Resistance (Rs)</vt:lpstr>
      <vt:lpstr>BASIC ELECTRICAL PROPERTIES</vt:lpstr>
      <vt:lpstr>MOSFET I-V Characteristics I-V Plots, Channel Length Modulation</vt:lpstr>
      <vt:lpstr>MOSFET I-V Characteristics  Channel Length Modulation</vt:lpstr>
      <vt:lpstr>MOSFET I-V Characteristics  Channel Length Modulation</vt:lpstr>
      <vt:lpstr>MOSFET I-V Characteristics  Substrate Bias Effect</vt:lpstr>
      <vt:lpstr>MOSFET I-V Characteristics  Substrate Bias Effect (Cont.)</vt:lpstr>
      <vt:lpstr>MOSFET I-V Characteristics  Summary of Analytical Equations</vt:lpstr>
      <vt:lpstr>Pass-Transistor Logic Circuits (1)</vt:lpstr>
      <vt:lpstr>Pass-Transistor Logic Circuits (2)</vt:lpstr>
      <vt:lpstr>Pass-Transistor Logic Circuits (3)</vt:lpstr>
      <vt:lpstr>MOSFET Ids-Vds</vt:lpstr>
      <vt:lpstr>I-V Characteristics</vt:lpstr>
      <vt:lpstr>Channel Charge</vt:lpstr>
      <vt:lpstr>Channel Charge</vt:lpstr>
      <vt:lpstr>Channel Charge</vt:lpstr>
      <vt:lpstr>Channel Charge</vt:lpstr>
      <vt:lpstr>Carrier velocity</vt:lpstr>
      <vt:lpstr>Carrier velocity</vt:lpstr>
      <vt:lpstr>Carrier velocity</vt:lpstr>
      <vt:lpstr>Carrier velocity</vt:lpstr>
      <vt:lpstr>nMOS Linear I-V</vt:lpstr>
      <vt:lpstr>nMOS Linear I-V</vt:lpstr>
      <vt:lpstr>nMOS Linear I-V</vt:lpstr>
      <vt:lpstr>nMOS Saturation I-V</vt:lpstr>
      <vt:lpstr>nMOS Saturation I-V</vt:lpstr>
      <vt:lpstr>nMOS Saturation I-V</vt:lpstr>
      <vt:lpstr>nMOS I-V Summary</vt:lpstr>
      <vt:lpstr>Example</vt:lpstr>
      <vt:lpstr>PowerPoint Presentation</vt:lpstr>
      <vt:lpstr>PowerPoint Presentation</vt:lpstr>
      <vt:lpstr>PowerPoint Presentation</vt:lpstr>
      <vt:lpstr>Decreasing Zpu/Zpd</vt:lpstr>
      <vt:lpstr>NMOS Depletion Mode Inverter  Characteristics</vt:lpstr>
      <vt:lpstr>PowerPoint Presentation</vt:lpstr>
      <vt:lpstr>Cascading NMOS Inverters</vt:lpstr>
      <vt:lpstr>PowerPoint Presentation</vt:lpstr>
      <vt:lpstr>Pull-Up to Pull-Down Ratio for an nMOS inverter driven  through 1 or more pass transistors</vt:lpstr>
      <vt:lpstr>PowerPoint Presentation</vt:lpstr>
      <vt:lpstr>PowerPoint Presentation</vt:lpstr>
      <vt:lpstr>PowerPoint Presentation</vt:lpstr>
      <vt:lpstr>CMOS Inverter Characteristics</vt:lpstr>
      <vt:lpstr>CMOS Inverter VTC</vt:lpstr>
      <vt:lpstr>Cutoff</vt:lpstr>
      <vt:lpstr>Impact of Process Variation</vt:lpstr>
      <vt:lpstr>Cmos Inverter</vt:lpstr>
      <vt:lpstr>NMOS Inverter</vt:lpstr>
      <vt:lpstr>PMOS Inverter</vt:lpstr>
      <vt:lpstr>Analysis of CMOS Inverter</vt:lpstr>
      <vt:lpstr>CMOS Analysis</vt:lpstr>
      <vt:lpstr>CMOS Analysis</vt:lpstr>
      <vt:lpstr>Beta Ratio</vt:lpstr>
      <vt:lpstr>VLSI CIRCUIT DESIGN PROCESSES</vt:lpstr>
      <vt:lpstr>VLSI Design of approach of IC</vt:lpstr>
      <vt:lpstr>Layer Types</vt:lpstr>
      <vt:lpstr>PowerPoint Presentation</vt:lpstr>
      <vt:lpstr>Stick Diagrams</vt:lpstr>
      <vt:lpstr>Stick Diagrams</vt:lpstr>
      <vt:lpstr>Stick Diagrams</vt:lpstr>
      <vt:lpstr>Stick Diagrams</vt:lpstr>
      <vt:lpstr>Stick Diagrams – Some rules</vt:lpstr>
      <vt:lpstr>Stick Diagrams – Some rules</vt:lpstr>
      <vt:lpstr>Stick Diagrams – Some rules</vt:lpstr>
      <vt:lpstr>Stick Diagrams – Some rules</vt:lpstr>
      <vt:lpstr>PowerPoint Presentation</vt:lpstr>
      <vt:lpstr>NMOS INVERTER</vt:lpstr>
      <vt:lpstr>NMOS-NAND</vt:lpstr>
      <vt:lpstr>NMOS-NOR</vt:lpstr>
      <vt:lpstr>NMOS EX-OR</vt:lpstr>
      <vt:lpstr>NMOS EX-NOR</vt:lpstr>
      <vt:lpstr>PMOS-INVERTER</vt:lpstr>
      <vt:lpstr>PMOS NAND</vt:lpstr>
      <vt:lpstr>PMOS-NOR</vt:lpstr>
      <vt:lpstr>Sticks design CMOS NAND:</vt:lpstr>
      <vt:lpstr>NAND sticks</vt:lpstr>
      <vt:lpstr>Stick Diagram - Example</vt:lpstr>
      <vt:lpstr>Stick Diagram - Example</vt:lpstr>
      <vt:lpstr>2 I/P OR GATE</vt:lpstr>
      <vt:lpstr>2 I/P AND</vt:lpstr>
      <vt:lpstr>PowerPoint Presentation</vt:lpstr>
      <vt:lpstr>Y=(AB+CD)’</vt:lpstr>
      <vt:lpstr>Y=(AB+CD)’ “TICK</vt:lpstr>
      <vt:lpstr>PowerPoint Presentation</vt:lpstr>
      <vt:lpstr>Design Rules</vt:lpstr>
      <vt:lpstr>Design Rules</vt:lpstr>
      <vt:lpstr>Design Rules</vt:lpstr>
      <vt:lpstr>Design Rules</vt:lpstr>
      <vt:lpstr>Design Rules</vt:lpstr>
      <vt:lpstr>Metal Vs PolySi/Diffusion</vt:lpstr>
      <vt:lpstr>Review:</vt:lpstr>
      <vt:lpstr>Note</vt:lpstr>
      <vt:lpstr>When a transistor is formed?</vt:lpstr>
      <vt:lpstr>PolySi extends in the gate region…</vt:lpstr>
      <vt:lpstr>Depletion Transistor</vt:lpstr>
      <vt:lpstr>Depletion Transistor</vt:lpstr>
      <vt:lpstr>Butting Contact</vt:lpstr>
      <vt:lpstr>Butting Contact</vt:lpstr>
      <vt:lpstr>Buried Contact</vt:lpstr>
      <vt:lpstr>Buried Contact</vt:lpstr>
      <vt:lpstr>Buried Contact</vt:lpstr>
      <vt:lpstr>Contact Cut</vt:lpstr>
      <vt:lpstr>Contact Cut</vt:lpstr>
      <vt:lpstr>Contact Cut</vt:lpstr>
      <vt:lpstr>Rules for CMOS layout</vt:lpstr>
      <vt:lpstr>Rules for CMOS layout</vt:lpstr>
      <vt:lpstr>Rules for CMOS layout</vt:lpstr>
      <vt:lpstr>Rules for CMOS layout</vt:lpstr>
      <vt:lpstr>Rules for CMOS layout</vt:lpstr>
      <vt:lpstr>Rules for CMOS layout</vt:lpstr>
      <vt:lpstr>Rules for CMOS layout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UNIT-II Sheet Resistance (Rs)</dc:title>
  <dc:creator>VIJAY</dc:creator>
  <cp:lastModifiedBy>Dell</cp:lastModifiedBy>
  <cp:revision>1</cp:revision>
  <dcterms:created xsi:type="dcterms:W3CDTF">2006-08-16T00:00:00Z</dcterms:created>
  <dcterms:modified xsi:type="dcterms:W3CDTF">2019-04-18T11:26:16Z</dcterms:modified>
</cp:coreProperties>
</file>