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8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9852" y="-811674"/>
            <a:ext cx="4247515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15770">
              <a:lnSpc>
                <a:spcPct val="100000"/>
              </a:lnSpc>
              <a:spcBef>
                <a:spcPts val="95"/>
              </a:spcBef>
            </a:pPr>
            <a:r>
              <a:rPr lang="en-US" b="0" spc="-35" smtClean="0">
                <a:latin typeface="Arial"/>
                <a:cs typeface="Arial"/>
              </a:rPr>
              <a:t/>
            </a:r>
            <a:br>
              <a:rPr lang="en-US" b="0" spc="-35" smtClean="0">
                <a:latin typeface="Arial"/>
                <a:cs typeface="Arial"/>
              </a:rPr>
            </a:br>
            <a:r>
              <a:rPr b="0" spc="-35" smtClean="0">
                <a:latin typeface="Arial"/>
                <a:cs typeface="Arial"/>
              </a:rPr>
              <a:t>Unit </a:t>
            </a:r>
            <a:r>
              <a:rPr b="0" spc="-75" dirty="0">
                <a:latin typeface="Arial"/>
                <a:cs typeface="Arial"/>
              </a:rPr>
              <a:t>I  </a:t>
            </a:r>
            <a:r>
              <a:rPr b="0" spc="-45" dirty="0">
                <a:latin typeface="Arial"/>
                <a:cs typeface="Arial"/>
              </a:rPr>
              <a:t>Introduction </a:t>
            </a:r>
            <a:r>
              <a:rPr b="0" spc="20" dirty="0">
                <a:latin typeface="Arial"/>
                <a:cs typeface="Arial"/>
              </a:rPr>
              <a:t>to </a:t>
            </a:r>
            <a:r>
              <a:rPr b="0" spc="-305" dirty="0">
                <a:latin typeface="Arial"/>
                <a:cs typeface="Arial"/>
              </a:rPr>
              <a:t>IC</a:t>
            </a:r>
            <a:r>
              <a:rPr b="0" spc="-425" dirty="0">
                <a:latin typeface="Arial"/>
                <a:cs typeface="Arial"/>
              </a:rPr>
              <a:t> </a:t>
            </a:r>
            <a:r>
              <a:rPr b="0" spc="-100" dirty="0">
                <a:latin typeface="Arial"/>
                <a:cs typeface="Arial"/>
              </a:rPr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298" y="1049165"/>
            <a:ext cx="6167120" cy="50622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220" dirty="0">
                <a:solidFill>
                  <a:srgbClr val="006FC0"/>
                </a:solidFill>
                <a:latin typeface="Arial"/>
                <a:cs typeface="Arial"/>
              </a:rPr>
              <a:t>Topics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40" dirty="0">
                <a:latin typeface="Arial"/>
                <a:cs typeface="Arial"/>
              </a:rPr>
              <a:t>MOS, </a:t>
            </a:r>
            <a:r>
              <a:rPr sz="2800" spc="-275" dirty="0">
                <a:latin typeface="Arial"/>
                <a:cs typeface="Arial"/>
              </a:rPr>
              <a:t>PMOS, </a:t>
            </a:r>
            <a:r>
              <a:rPr sz="2800" spc="-235" dirty="0">
                <a:latin typeface="Arial"/>
                <a:cs typeface="Arial"/>
              </a:rPr>
              <a:t>NMOS, </a:t>
            </a:r>
            <a:r>
              <a:rPr sz="2800" spc="-355" dirty="0">
                <a:latin typeface="Arial"/>
                <a:cs typeface="Arial"/>
              </a:rPr>
              <a:t>CMOS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290" dirty="0">
                <a:latin typeface="Arial"/>
                <a:cs typeface="Arial"/>
              </a:rPr>
              <a:t>BiCMOS  </a:t>
            </a:r>
            <a:r>
              <a:rPr sz="2800" spc="-160" dirty="0">
                <a:latin typeface="Arial"/>
                <a:cs typeface="Arial"/>
              </a:rPr>
              <a:t>Technologies: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95" dirty="0">
                <a:latin typeface="Arial"/>
                <a:cs typeface="Arial"/>
              </a:rPr>
              <a:t>Oxidation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14" dirty="0">
                <a:latin typeface="Arial"/>
                <a:cs typeface="Arial"/>
              </a:rPr>
              <a:t>Lithography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85" dirty="0">
                <a:latin typeface="Arial"/>
                <a:cs typeface="Arial"/>
              </a:rPr>
              <a:t>Diffusion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85" dirty="0">
                <a:latin typeface="Arial"/>
                <a:cs typeface="Arial"/>
              </a:rPr>
              <a:t>Ion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implantation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60" dirty="0">
                <a:latin typeface="Arial"/>
                <a:cs typeface="Arial"/>
              </a:rPr>
              <a:t>Metallization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40" dirty="0">
                <a:latin typeface="Arial"/>
                <a:cs typeface="Arial"/>
              </a:rPr>
              <a:t>Encapsulation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60" dirty="0">
                <a:latin typeface="Arial"/>
                <a:cs typeface="Arial"/>
              </a:rPr>
              <a:t>Probe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testing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171695"/>
            <a:ext cx="5446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885" baseline="-18518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r>
              <a:rPr sz="2800" spc="-459" dirty="0">
                <a:latin typeface="Arial"/>
                <a:cs typeface="Arial"/>
              </a:rPr>
              <a:t>•</a:t>
            </a:r>
            <a:r>
              <a:rPr sz="1800" spc="202" baseline="-18518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800" spc="67" baseline="-18518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1800" spc="37" baseline="-18518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800" spc="-89" baseline="-18518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800" spc="-982" baseline="-18518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2800" spc="-180" dirty="0">
                <a:latin typeface="Arial"/>
                <a:cs typeface="Arial"/>
              </a:rPr>
              <a:t>I</a:t>
            </a:r>
            <a:r>
              <a:rPr sz="1800" spc="-847" baseline="-18518" dirty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sz="2800" spc="-1060" dirty="0">
                <a:latin typeface="Arial"/>
                <a:cs typeface="Arial"/>
              </a:rPr>
              <a:t>n</a:t>
            </a:r>
            <a:r>
              <a:rPr sz="1800" spc="-89" baseline="-18518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r>
              <a:rPr sz="1800" spc="44" baseline="-18518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Arial"/>
                <a:cs typeface="Arial"/>
              </a:rPr>
              <a:t>t</a:t>
            </a:r>
            <a:r>
              <a:rPr sz="2800" spc="-145" dirty="0">
                <a:latin typeface="Arial"/>
                <a:cs typeface="Arial"/>
              </a:rPr>
              <a:t>eg</a:t>
            </a:r>
            <a:r>
              <a:rPr sz="2800" spc="-150" dirty="0">
                <a:latin typeface="Arial"/>
                <a:cs typeface="Arial"/>
              </a:rPr>
              <a:t>r</a:t>
            </a:r>
            <a:r>
              <a:rPr sz="2800" spc="-240" dirty="0">
                <a:latin typeface="Arial"/>
                <a:cs typeface="Arial"/>
              </a:rPr>
              <a:t>a</a:t>
            </a:r>
            <a:r>
              <a:rPr sz="2800" spc="130" dirty="0">
                <a:latin typeface="Arial"/>
                <a:cs typeface="Arial"/>
              </a:rPr>
              <a:t>t</a:t>
            </a:r>
            <a:r>
              <a:rPr sz="2800" spc="-130" dirty="0">
                <a:latin typeface="Arial"/>
                <a:cs typeface="Arial"/>
              </a:rPr>
              <a:t>ed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50" dirty="0">
                <a:latin typeface="Arial"/>
                <a:cs typeface="Arial"/>
              </a:rPr>
              <a:t>R</a:t>
            </a:r>
            <a:r>
              <a:rPr sz="2800" spc="-190" dirty="0">
                <a:latin typeface="Arial"/>
                <a:cs typeface="Arial"/>
              </a:rPr>
              <a:t>es</a:t>
            </a:r>
            <a:r>
              <a:rPr sz="2800" spc="-85" dirty="0">
                <a:latin typeface="Arial"/>
                <a:cs typeface="Arial"/>
              </a:rPr>
              <a:t>i</a:t>
            </a:r>
            <a:r>
              <a:rPr sz="2800" spc="-350" dirty="0">
                <a:latin typeface="Arial"/>
                <a:cs typeface="Arial"/>
              </a:rPr>
              <a:t>s</a:t>
            </a:r>
            <a:r>
              <a:rPr sz="2800" spc="130" dirty="0">
                <a:latin typeface="Arial"/>
                <a:cs typeface="Arial"/>
              </a:rPr>
              <a:t>t</a:t>
            </a:r>
            <a:r>
              <a:rPr sz="2800" spc="-35" dirty="0">
                <a:latin typeface="Arial"/>
                <a:cs typeface="Arial"/>
              </a:rPr>
              <a:t>o</a:t>
            </a:r>
            <a:r>
              <a:rPr sz="2800" spc="-75" dirty="0">
                <a:latin typeface="Arial"/>
                <a:cs typeface="Arial"/>
              </a:rPr>
              <a:t>r</a:t>
            </a:r>
            <a:r>
              <a:rPr sz="2800" spc="-310" dirty="0">
                <a:latin typeface="Arial"/>
                <a:cs typeface="Arial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Arial"/>
                <a:cs typeface="Arial"/>
              </a:rPr>
              <a:t>Capa</a:t>
            </a:r>
            <a:r>
              <a:rPr sz="2800" spc="-220" dirty="0">
                <a:latin typeface="Arial"/>
                <a:cs typeface="Arial"/>
              </a:rPr>
              <a:t>c</a:t>
            </a:r>
            <a:r>
              <a:rPr sz="2800" spc="15" dirty="0">
                <a:latin typeface="Arial"/>
                <a:cs typeface="Arial"/>
              </a:rPr>
              <a:t>i</a:t>
            </a:r>
            <a:r>
              <a:rPr sz="2800" spc="120" dirty="0">
                <a:latin typeface="Arial"/>
                <a:cs typeface="Arial"/>
              </a:rPr>
              <a:t>t</a:t>
            </a:r>
            <a:r>
              <a:rPr sz="2800" spc="-35" dirty="0">
                <a:latin typeface="Arial"/>
                <a:cs typeface="Arial"/>
              </a:rPr>
              <a:t>o</a:t>
            </a:r>
            <a:r>
              <a:rPr sz="2800" spc="-75" dirty="0">
                <a:latin typeface="Arial"/>
                <a:cs typeface="Arial"/>
              </a:rPr>
              <a:t>r</a:t>
            </a:r>
            <a:r>
              <a:rPr sz="2800" spc="-31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4942" y="642711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82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6337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978" y="6466337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378" y="461589"/>
            <a:ext cx="4638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20" dirty="0">
                <a:solidFill>
                  <a:srgbClr val="000000"/>
                </a:solidFill>
                <a:latin typeface="Arial"/>
                <a:cs typeface="Arial"/>
              </a:rPr>
              <a:t>Carriers </a:t>
            </a:r>
            <a:r>
              <a:rPr sz="4400" b="0" spc="-2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4400" b="0" spc="-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50" dirty="0">
                <a:solidFill>
                  <a:srgbClr val="000000"/>
                </a:solidFill>
                <a:latin typeface="Arial"/>
                <a:cs typeface="Arial"/>
              </a:rPr>
              <a:t>Current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0699"/>
            <a:ext cx="7926070" cy="380809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5" dirty="0">
                <a:latin typeface="Arial"/>
                <a:cs typeface="Arial"/>
              </a:rPr>
              <a:t>Carriers </a:t>
            </a:r>
            <a:r>
              <a:rPr sz="3200" spc="-190" dirty="0">
                <a:latin typeface="Arial"/>
                <a:cs typeface="Arial"/>
              </a:rPr>
              <a:t>always </a:t>
            </a:r>
            <a:r>
              <a:rPr sz="3200" spc="-10" dirty="0">
                <a:latin typeface="Arial"/>
                <a:cs typeface="Arial"/>
              </a:rPr>
              <a:t>flow </a:t>
            </a:r>
            <a:r>
              <a:rPr sz="3200" spc="-35" dirty="0">
                <a:latin typeface="Arial"/>
                <a:cs typeface="Arial"/>
              </a:rPr>
              <a:t>from the </a:t>
            </a:r>
            <a:r>
              <a:rPr sz="3200" spc="-220" dirty="0">
                <a:latin typeface="Arial"/>
                <a:cs typeface="Arial"/>
              </a:rPr>
              <a:t>Source </a:t>
            </a:r>
            <a:r>
              <a:rPr sz="3200" spc="25" dirty="0">
                <a:latin typeface="Arial"/>
                <a:cs typeface="Arial"/>
              </a:rPr>
              <a:t>to</a:t>
            </a:r>
            <a:r>
              <a:rPr sz="3200" spc="-525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Drain</a:t>
            </a:r>
            <a:endParaRPr sz="3200">
              <a:latin typeface="Arial"/>
              <a:cs typeface="Arial"/>
            </a:endParaRPr>
          </a:p>
          <a:p>
            <a:pPr marL="355600" marR="389255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50" dirty="0">
                <a:latin typeface="Arial"/>
                <a:cs typeface="Arial"/>
              </a:rPr>
              <a:t>NMOS: </a:t>
            </a:r>
            <a:r>
              <a:rPr sz="3200" spc="-215" dirty="0">
                <a:latin typeface="Arial"/>
                <a:cs typeface="Arial"/>
              </a:rPr>
              <a:t>Free </a:t>
            </a:r>
            <a:r>
              <a:rPr sz="3200" spc="-110" dirty="0">
                <a:latin typeface="Arial"/>
                <a:cs typeface="Arial"/>
              </a:rPr>
              <a:t>electrons </a:t>
            </a:r>
            <a:r>
              <a:rPr sz="3200" spc="-150" dirty="0">
                <a:latin typeface="Arial"/>
                <a:cs typeface="Arial"/>
              </a:rPr>
              <a:t>move </a:t>
            </a:r>
            <a:r>
              <a:rPr sz="3200" spc="-35" dirty="0">
                <a:latin typeface="Arial"/>
                <a:cs typeface="Arial"/>
              </a:rPr>
              <a:t>from </a:t>
            </a:r>
            <a:r>
              <a:rPr sz="3200" spc="-220" dirty="0">
                <a:latin typeface="Arial"/>
                <a:cs typeface="Arial"/>
              </a:rPr>
              <a:t>Source </a:t>
            </a:r>
            <a:r>
              <a:rPr sz="3200" spc="20" dirty="0">
                <a:latin typeface="Arial"/>
                <a:cs typeface="Arial"/>
              </a:rPr>
              <a:t>to  </a:t>
            </a:r>
            <a:r>
              <a:rPr sz="3200" spc="-130" dirty="0">
                <a:latin typeface="Arial"/>
                <a:cs typeface="Arial"/>
              </a:rPr>
              <a:t>Drain.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105" dirty="0">
                <a:latin typeface="Arial"/>
                <a:cs typeface="Arial"/>
              </a:rPr>
              <a:t>Current </a:t>
            </a:r>
            <a:r>
              <a:rPr sz="2800" spc="-55" dirty="0">
                <a:latin typeface="Arial"/>
                <a:cs typeface="Arial"/>
              </a:rPr>
              <a:t>direction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35" dirty="0">
                <a:latin typeface="Arial"/>
                <a:cs typeface="Arial"/>
              </a:rPr>
              <a:t>from </a:t>
            </a:r>
            <a:r>
              <a:rPr sz="2800" spc="-125" dirty="0">
                <a:latin typeface="Arial"/>
                <a:cs typeface="Arial"/>
              </a:rPr>
              <a:t>Drain </a:t>
            </a:r>
            <a:r>
              <a:rPr sz="2800" spc="20" dirty="0">
                <a:latin typeface="Arial"/>
                <a:cs typeface="Arial"/>
              </a:rPr>
              <a:t>to</a:t>
            </a:r>
            <a:r>
              <a:rPr sz="2800" spc="-355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Source.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95" dirty="0">
                <a:latin typeface="Arial"/>
                <a:cs typeface="Arial"/>
              </a:rPr>
              <a:t>PMOS: </a:t>
            </a:r>
            <a:r>
              <a:rPr sz="3200" spc="-210" dirty="0">
                <a:latin typeface="Arial"/>
                <a:cs typeface="Arial"/>
              </a:rPr>
              <a:t>Free </a:t>
            </a:r>
            <a:r>
              <a:rPr sz="3200" spc="-145" dirty="0">
                <a:latin typeface="Arial"/>
                <a:cs typeface="Arial"/>
              </a:rPr>
              <a:t>holes move </a:t>
            </a:r>
            <a:r>
              <a:rPr sz="3200" spc="-35" dirty="0">
                <a:latin typeface="Arial"/>
                <a:cs typeface="Arial"/>
              </a:rPr>
              <a:t>from </a:t>
            </a:r>
            <a:r>
              <a:rPr sz="3200" spc="-220" dirty="0">
                <a:latin typeface="Arial"/>
                <a:cs typeface="Arial"/>
              </a:rPr>
              <a:t>Source </a:t>
            </a:r>
            <a:r>
              <a:rPr sz="3200" spc="20" dirty="0">
                <a:latin typeface="Arial"/>
                <a:cs typeface="Arial"/>
              </a:rPr>
              <a:t>to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Drain.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105" dirty="0">
                <a:latin typeface="Arial"/>
                <a:cs typeface="Arial"/>
              </a:rPr>
              <a:t>Current </a:t>
            </a:r>
            <a:r>
              <a:rPr sz="2800" spc="-55" dirty="0">
                <a:latin typeface="Arial"/>
                <a:cs typeface="Arial"/>
              </a:rPr>
              <a:t>direction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35" dirty="0">
                <a:latin typeface="Arial"/>
                <a:cs typeface="Arial"/>
              </a:rPr>
              <a:t>from </a:t>
            </a:r>
            <a:r>
              <a:rPr sz="2800" spc="-195" dirty="0">
                <a:latin typeface="Arial"/>
                <a:cs typeface="Arial"/>
              </a:rPr>
              <a:t>Source </a:t>
            </a:r>
            <a:r>
              <a:rPr sz="2800" spc="25" dirty="0">
                <a:latin typeface="Arial"/>
                <a:cs typeface="Arial"/>
              </a:rPr>
              <a:t>to</a:t>
            </a:r>
            <a:r>
              <a:rPr sz="2800" spc="-29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Drain.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18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7886" y="461589"/>
            <a:ext cx="48907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15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4400" b="0" spc="-550" dirty="0">
                <a:solidFill>
                  <a:srgbClr val="000000"/>
                </a:solidFill>
                <a:latin typeface="Arial"/>
                <a:cs typeface="Arial"/>
              </a:rPr>
              <a:t>MOSFET</a:t>
            </a:r>
            <a:r>
              <a:rPr sz="4400" b="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60" dirty="0">
                <a:solidFill>
                  <a:srgbClr val="000000"/>
                </a:solidFill>
                <a:latin typeface="Arial"/>
                <a:cs typeface="Arial"/>
              </a:rPr>
              <a:t>Channel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8039734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20" dirty="0">
                <a:latin typeface="Arial"/>
                <a:cs typeface="Arial"/>
              </a:rPr>
              <a:t>Under </a:t>
            </a:r>
            <a:r>
              <a:rPr sz="3200" spc="-80" dirty="0">
                <a:latin typeface="Arial"/>
                <a:cs typeface="Arial"/>
              </a:rPr>
              <a:t>certain </a:t>
            </a:r>
            <a:r>
              <a:rPr sz="3200" spc="-90" dirty="0">
                <a:latin typeface="Arial"/>
                <a:cs typeface="Arial"/>
              </a:rPr>
              <a:t>conditions,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dirty="0">
                <a:latin typeface="Arial"/>
                <a:cs typeface="Arial"/>
              </a:rPr>
              <a:t>thin </a:t>
            </a:r>
            <a:r>
              <a:rPr sz="3200" spc="-135" dirty="0">
                <a:latin typeface="Arial"/>
                <a:cs typeface="Arial"/>
              </a:rPr>
              <a:t>channel </a:t>
            </a:r>
            <a:r>
              <a:rPr sz="3200" spc="-204" dirty="0">
                <a:latin typeface="Arial"/>
                <a:cs typeface="Arial"/>
              </a:rPr>
              <a:t>can  </a:t>
            </a:r>
            <a:r>
              <a:rPr sz="3200" spc="-145" dirty="0">
                <a:latin typeface="Arial"/>
                <a:cs typeface="Arial"/>
              </a:rPr>
              <a:t>be </a:t>
            </a:r>
            <a:r>
              <a:rPr sz="3200" spc="-75" dirty="0">
                <a:latin typeface="Arial"/>
                <a:cs typeface="Arial"/>
              </a:rPr>
              <a:t>formed </a:t>
            </a:r>
            <a:r>
              <a:rPr sz="3200" spc="-30" dirty="0">
                <a:latin typeface="Arial"/>
                <a:cs typeface="Arial"/>
              </a:rPr>
              <a:t>right </a:t>
            </a:r>
            <a:r>
              <a:rPr sz="3200" spc="-95" dirty="0">
                <a:latin typeface="Arial"/>
                <a:cs typeface="Arial"/>
              </a:rPr>
              <a:t>underneath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45" dirty="0">
                <a:latin typeface="Arial"/>
                <a:cs typeface="Arial"/>
              </a:rPr>
              <a:t>Silicon-  </a:t>
            </a:r>
            <a:r>
              <a:rPr sz="3200" spc="-140" dirty="0">
                <a:latin typeface="Arial"/>
                <a:cs typeface="Arial"/>
              </a:rPr>
              <a:t>Dioxide </a:t>
            </a:r>
            <a:r>
              <a:rPr sz="3200" spc="-100" dirty="0">
                <a:latin typeface="Arial"/>
                <a:cs typeface="Arial"/>
              </a:rPr>
              <a:t>insulating </a:t>
            </a:r>
            <a:r>
              <a:rPr sz="3200" spc="-165" dirty="0">
                <a:latin typeface="Arial"/>
                <a:cs typeface="Arial"/>
              </a:rPr>
              <a:t>layer, </a:t>
            </a:r>
            <a:r>
              <a:rPr sz="3200" spc="-85" dirty="0">
                <a:latin typeface="Arial"/>
                <a:cs typeface="Arial"/>
              </a:rPr>
              <a:t>electrically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connecting 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35" dirty="0">
                <a:latin typeface="Arial"/>
                <a:cs typeface="Arial"/>
              </a:rPr>
              <a:t>Drain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200" dirty="0">
                <a:latin typeface="Arial"/>
                <a:cs typeface="Arial"/>
              </a:rPr>
              <a:t>Source. </a:t>
            </a:r>
            <a:r>
              <a:rPr sz="3200" spc="-229" dirty="0">
                <a:latin typeface="Arial"/>
                <a:cs typeface="Arial"/>
              </a:rPr>
              <a:t>The </a:t>
            </a:r>
            <a:r>
              <a:rPr sz="3200" spc="-65" dirty="0">
                <a:latin typeface="Arial"/>
                <a:cs typeface="Arial"/>
              </a:rPr>
              <a:t>depth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45" dirty="0">
                <a:latin typeface="Arial"/>
                <a:cs typeface="Arial"/>
              </a:rPr>
              <a:t>the  </a:t>
            </a:r>
            <a:r>
              <a:rPr sz="3200" spc="-135" dirty="0">
                <a:latin typeface="Arial"/>
                <a:cs typeface="Arial"/>
              </a:rPr>
              <a:t>channel </a:t>
            </a:r>
            <a:r>
              <a:rPr sz="3200" spc="-140" dirty="0">
                <a:latin typeface="Arial"/>
                <a:cs typeface="Arial"/>
              </a:rPr>
              <a:t>(and </a:t>
            </a:r>
            <a:r>
              <a:rPr sz="3200" spc="-170" dirty="0">
                <a:latin typeface="Arial"/>
                <a:cs typeface="Arial"/>
              </a:rPr>
              <a:t>hence </a:t>
            </a:r>
            <a:r>
              <a:rPr sz="3200" spc="-50" dirty="0">
                <a:latin typeface="Arial"/>
                <a:cs typeface="Arial"/>
              </a:rPr>
              <a:t>its </a:t>
            </a:r>
            <a:r>
              <a:rPr sz="3200" spc="-150" dirty="0">
                <a:latin typeface="Arial"/>
                <a:cs typeface="Arial"/>
              </a:rPr>
              <a:t>resistance) </a:t>
            </a:r>
            <a:r>
              <a:rPr sz="3200" spc="-210" dirty="0">
                <a:latin typeface="Arial"/>
                <a:cs typeface="Arial"/>
              </a:rPr>
              <a:t>can </a:t>
            </a:r>
            <a:r>
              <a:rPr sz="3200" spc="-150" dirty="0">
                <a:latin typeface="Arial"/>
                <a:cs typeface="Arial"/>
              </a:rPr>
              <a:t>be  </a:t>
            </a:r>
            <a:r>
              <a:rPr sz="3200" spc="-65" dirty="0">
                <a:latin typeface="Arial"/>
                <a:cs typeface="Arial"/>
              </a:rPr>
              <a:t>controlled </a:t>
            </a:r>
            <a:r>
              <a:rPr sz="3200" spc="-135" dirty="0">
                <a:latin typeface="Arial"/>
                <a:cs typeface="Arial"/>
              </a:rPr>
              <a:t>by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210" dirty="0">
                <a:latin typeface="Arial"/>
                <a:cs typeface="Arial"/>
              </a:rPr>
              <a:t>Gate’s </a:t>
            </a:r>
            <a:r>
              <a:rPr sz="3200" spc="-114" dirty="0">
                <a:latin typeface="Arial"/>
                <a:cs typeface="Arial"/>
              </a:rPr>
              <a:t>voltage. </a:t>
            </a:r>
            <a:r>
              <a:rPr sz="3200" spc="-229" dirty="0">
                <a:latin typeface="Arial"/>
                <a:cs typeface="Arial"/>
              </a:rPr>
              <a:t>The </a:t>
            </a:r>
            <a:r>
              <a:rPr sz="3200" spc="-85" dirty="0">
                <a:latin typeface="Arial"/>
                <a:cs typeface="Arial"/>
              </a:rPr>
              <a:t>length </a:t>
            </a:r>
            <a:r>
              <a:rPr sz="3200" spc="-10" dirty="0">
                <a:latin typeface="Arial"/>
                <a:cs typeface="Arial"/>
              </a:rPr>
              <a:t>of 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35" dirty="0">
                <a:latin typeface="Arial"/>
                <a:cs typeface="Arial"/>
              </a:rPr>
              <a:t>channel </a:t>
            </a:r>
            <a:r>
              <a:rPr sz="3200" spc="-130" dirty="0">
                <a:latin typeface="Arial"/>
                <a:cs typeface="Arial"/>
              </a:rPr>
              <a:t>(shown </a:t>
            </a:r>
            <a:r>
              <a:rPr sz="3200" spc="-40" dirty="0">
                <a:latin typeface="Arial"/>
                <a:cs typeface="Arial"/>
              </a:rPr>
              <a:t>in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14" dirty="0">
                <a:latin typeface="Arial"/>
                <a:cs typeface="Arial"/>
              </a:rPr>
              <a:t>figures </a:t>
            </a:r>
            <a:r>
              <a:rPr sz="3200" spc="-165" dirty="0">
                <a:latin typeface="Arial"/>
                <a:cs typeface="Arial"/>
              </a:rPr>
              <a:t>above </a:t>
            </a:r>
            <a:r>
              <a:rPr sz="3200" spc="-295" dirty="0">
                <a:latin typeface="Arial"/>
                <a:cs typeface="Arial"/>
              </a:rPr>
              <a:t>as </a:t>
            </a:r>
            <a:r>
              <a:rPr sz="3200" spc="-270" dirty="0">
                <a:latin typeface="Arial"/>
                <a:cs typeface="Arial"/>
              </a:rPr>
              <a:t>L)  </a:t>
            </a:r>
            <a:r>
              <a:rPr sz="3200" spc="-150" dirty="0">
                <a:latin typeface="Arial"/>
                <a:cs typeface="Arial"/>
              </a:rPr>
              <a:t>and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55" dirty="0">
                <a:latin typeface="Arial"/>
                <a:cs typeface="Arial"/>
              </a:rPr>
              <a:t>channel’s </a:t>
            </a:r>
            <a:r>
              <a:rPr sz="3200" spc="-5" dirty="0">
                <a:latin typeface="Arial"/>
                <a:cs typeface="Arial"/>
              </a:rPr>
              <a:t>width </a:t>
            </a:r>
            <a:r>
              <a:rPr sz="3200" spc="-295" dirty="0">
                <a:latin typeface="Arial"/>
                <a:cs typeface="Arial"/>
              </a:rPr>
              <a:t>W, </a:t>
            </a:r>
            <a:r>
              <a:rPr sz="3200" spc="-140" dirty="0">
                <a:latin typeface="Arial"/>
                <a:cs typeface="Arial"/>
              </a:rPr>
              <a:t>are </a:t>
            </a:r>
            <a:r>
              <a:rPr sz="3200" spc="-30" dirty="0">
                <a:latin typeface="Arial"/>
                <a:cs typeface="Arial"/>
              </a:rPr>
              <a:t>important  </a:t>
            </a:r>
            <a:r>
              <a:rPr sz="3200" spc="-170" dirty="0">
                <a:latin typeface="Arial"/>
                <a:cs typeface="Arial"/>
              </a:rPr>
              <a:t>design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parameters.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74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4000" b="0" spc="-490" dirty="0">
                <a:solidFill>
                  <a:srgbClr val="000000"/>
                </a:solidFill>
                <a:latin typeface="Arial"/>
                <a:cs typeface="Arial"/>
              </a:rPr>
              <a:t>REGION </a:t>
            </a:r>
            <a:r>
              <a:rPr sz="4000" b="0" spc="-54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000" b="0" spc="-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509" dirty="0">
                <a:solidFill>
                  <a:srgbClr val="000000"/>
                </a:solidFill>
                <a:latin typeface="Arial"/>
                <a:cs typeface="Arial"/>
              </a:rPr>
              <a:t>OPERATION</a:t>
            </a:r>
            <a:endParaRPr sz="40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4000" b="0" spc="-500" dirty="0">
                <a:solidFill>
                  <a:srgbClr val="000000"/>
                </a:solidFill>
                <a:latin typeface="Arial"/>
                <a:cs typeface="Arial"/>
              </a:rPr>
              <a:t>CASE-1 </a:t>
            </a:r>
            <a:r>
              <a:rPr sz="4000" b="0" spc="-190" dirty="0">
                <a:solidFill>
                  <a:srgbClr val="000000"/>
                </a:solidFill>
                <a:latin typeface="Arial"/>
                <a:cs typeface="Arial"/>
              </a:rPr>
              <a:t>(No </a:t>
            </a:r>
            <a:r>
              <a:rPr sz="4000" b="0" spc="-245" dirty="0">
                <a:solidFill>
                  <a:srgbClr val="000000"/>
                </a:solidFill>
                <a:latin typeface="Arial"/>
                <a:cs typeface="Arial"/>
              </a:rPr>
              <a:t>Gate</a:t>
            </a:r>
            <a:r>
              <a:rPr sz="4000" b="0" spc="-5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195" dirty="0">
                <a:solidFill>
                  <a:srgbClr val="000000"/>
                </a:solidFill>
                <a:latin typeface="Arial"/>
                <a:cs typeface="Arial"/>
              </a:rPr>
              <a:t>Voltage)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0699"/>
            <a:ext cx="7967980" cy="441579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25" dirty="0">
                <a:latin typeface="Arial"/>
                <a:cs typeface="Arial"/>
              </a:rPr>
              <a:t>Two </a:t>
            </a:r>
            <a:r>
              <a:rPr sz="3200" spc="-135" dirty="0">
                <a:latin typeface="Arial"/>
                <a:cs typeface="Arial"/>
              </a:rPr>
              <a:t>diodes </a:t>
            </a:r>
            <a:r>
              <a:rPr sz="3200" spc="-190" dirty="0">
                <a:latin typeface="Arial"/>
                <a:cs typeface="Arial"/>
              </a:rPr>
              <a:t>back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190" dirty="0">
                <a:latin typeface="Arial"/>
                <a:cs typeface="Arial"/>
              </a:rPr>
              <a:t>back </a:t>
            </a:r>
            <a:r>
              <a:rPr sz="3200" spc="-130" dirty="0">
                <a:latin typeface="Arial"/>
                <a:cs typeface="Arial"/>
              </a:rPr>
              <a:t>exist </a:t>
            </a:r>
            <a:r>
              <a:rPr sz="3200" spc="-40" dirty="0">
                <a:latin typeface="Arial"/>
                <a:cs typeface="Arial"/>
              </a:rPr>
              <a:t>in</a:t>
            </a:r>
            <a:r>
              <a:rPr sz="3200" spc="-35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series.</a:t>
            </a:r>
            <a:endParaRPr sz="3200">
              <a:latin typeface="Arial"/>
              <a:cs typeface="Arial"/>
            </a:endParaRPr>
          </a:p>
          <a:p>
            <a:pPr marL="355600" marR="379095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20" dirty="0">
                <a:latin typeface="Arial"/>
                <a:cs typeface="Arial"/>
              </a:rPr>
              <a:t>One </a:t>
            </a:r>
            <a:r>
              <a:rPr sz="3200" spc="-95" dirty="0">
                <a:latin typeface="Arial"/>
                <a:cs typeface="Arial"/>
              </a:rPr>
              <a:t>diode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75" dirty="0">
                <a:latin typeface="Arial"/>
                <a:cs typeface="Arial"/>
              </a:rPr>
              <a:t>formed </a:t>
            </a:r>
            <a:r>
              <a:rPr sz="3200" spc="-140" dirty="0">
                <a:latin typeface="Arial"/>
                <a:cs typeface="Arial"/>
              </a:rPr>
              <a:t>by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00" dirty="0">
                <a:latin typeface="Arial"/>
                <a:cs typeface="Arial"/>
              </a:rPr>
              <a:t>pn </a:t>
            </a:r>
            <a:r>
              <a:rPr sz="3200" spc="-55" dirty="0">
                <a:latin typeface="Arial"/>
                <a:cs typeface="Arial"/>
              </a:rPr>
              <a:t>junction  </a:t>
            </a:r>
            <a:r>
              <a:rPr sz="3200" spc="-95" dirty="0">
                <a:latin typeface="Arial"/>
                <a:cs typeface="Arial"/>
              </a:rPr>
              <a:t>between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90" dirty="0">
                <a:latin typeface="Arial"/>
                <a:cs typeface="Arial"/>
              </a:rPr>
              <a:t>n+ </a:t>
            </a:r>
            <a:r>
              <a:rPr sz="3200" spc="-90" dirty="0">
                <a:latin typeface="Arial"/>
                <a:cs typeface="Arial"/>
              </a:rPr>
              <a:t>drain </a:t>
            </a:r>
            <a:r>
              <a:rPr sz="3200" spc="-105" dirty="0">
                <a:latin typeface="Arial"/>
                <a:cs typeface="Arial"/>
              </a:rPr>
              <a:t>region </a:t>
            </a:r>
            <a:r>
              <a:rPr sz="3200" spc="-150" dirty="0">
                <a:latin typeface="Arial"/>
                <a:cs typeface="Arial"/>
              </a:rPr>
              <a:t>and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51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p-type  </a:t>
            </a:r>
            <a:r>
              <a:rPr sz="3200" spc="-125" dirty="0">
                <a:latin typeface="Arial"/>
                <a:cs typeface="Arial"/>
              </a:rPr>
              <a:t>substrate</a:t>
            </a:r>
            <a:endParaRPr sz="3200">
              <a:latin typeface="Arial"/>
              <a:cs typeface="Arial"/>
            </a:endParaRPr>
          </a:p>
          <a:p>
            <a:pPr marL="355600" marR="558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40" dirty="0">
                <a:latin typeface="Arial"/>
                <a:cs typeface="Arial"/>
              </a:rPr>
              <a:t>Second </a:t>
            </a:r>
            <a:r>
              <a:rPr sz="3200" spc="-170" dirty="0">
                <a:latin typeface="Arial"/>
                <a:cs typeface="Arial"/>
              </a:rPr>
              <a:t>is </a:t>
            </a:r>
            <a:r>
              <a:rPr sz="3200" spc="-75" dirty="0">
                <a:latin typeface="Arial"/>
                <a:cs typeface="Arial"/>
              </a:rPr>
              <a:t>formed </a:t>
            </a:r>
            <a:r>
              <a:rPr sz="3200" spc="-130" dirty="0">
                <a:latin typeface="Arial"/>
                <a:cs typeface="Arial"/>
              </a:rPr>
              <a:t>by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00" dirty="0">
                <a:latin typeface="Arial"/>
                <a:cs typeface="Arial"/>
              </a:rPr>
              <a:t>pn </a:t>
            </a:r>
            <a:r>
              <a:rPr sz="3200" spc="-55" dirty="0">
                <a:latin typeface="Arial"/>
                <a:cs typeface="Arial"/>
              </a:rPr>
              <a:t>junction </a:t>
            </a:r>
            <a:r>
              <a:rPr sz="3200" spc="-95" dirty="0">
                <a:latin typeface="Arial"/>
                <a:cs typeface="Arial"/>
              </a:rPr>
              <a:t>between 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90" dirty="0">
                <a:latin typeface="Arial"/>
                <a:cs typeface="Arial"/>
              </a:rPr>
              <a:t>n+ </a:t>
            </a:r>
            <a:r>
              <a:rPr sz="3200" spc="-165" dirty="0">
                <a:latin typeface="Arial"/>
                <a:cs typeface="Arial"/>
              </a:rPr>
              <a:t>source </a:t>
            </a:r>
            <a:r>
              <a:rPr sz="3200" spc="-105" dirty="0">
                <a:latin typeface="Arial"/>
                <a:cs typeface="Arial"/>
              </a:rPr>
              <a:t>region </a:t>
            </a:r>
            <a:r>
              <a:rPr sz="3200" spc="-150" dirty="0">
                <a:latin typeface="Arial"/>
                <a:cs typeface="Arial"/>
              </a:rPr>
              <a:t>and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70" dirty="0">
                <a:latin typeface="Arial"/>
                <a:cs typeface="Arial"/>
              </a:rPr>
              <a:t>p-type</a:t>
            </a:r>
            <a:r>
              <a:rPr sz="3200" spc="-53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substrate</a:t>
            </a:r>
            <a:endParaRPr sz="3200">
              <a:latin typeface="Arial"/>
              <a:cs typeface="Arial"/>
            </a:endParaRPr>
          </a:p>
          <a:p>
            <a:pPr marL="447040" indent="-434340">
              <a:lnSpc>
                <a:spcPct val="100000"/>
              </a:lnSpc>
              <a:spcBef>
                <a:spcPts val="770"/>
              </a:spcBef>
              <a:buChar char="•"/>
              <a:tabLst>
                <a:tab pos="447040" algn="l"/>
                <a:tab pos="447675" algn="l"/>
              </a:tabLst>
            </a:pPr>
            <a:r>
              <a:rPr sz="3200" spc="-250" dirty="0">
                <a:latin typeface="Arial"/>
                <a:cs typeface="Arial"/>
              </a:rPr>
              <a:t>These </a:t>
            </a:r>
            <a:r>
              <a:rPr sz="3200" spc="-140" dirty="0">
                <a:latin typeface="Arial"/>
                <a:cs typeface="Arial"/>
              </a:rPr>
              <a:t>diodes </a:t>
            </a:r>
            <a:r>
              <a:rPr sz="3200" spc="-90" dirty="0">
                <a:latin typeface="Arial"/>
                <a:cs typeface="Arial"/>
              </a:rPr>
              <a:t>prevent </a:t>
            </a:r>
            <a:r>
              <a:rPr sz="3200" spc="-190" dirty="0">
                <a:latin typeface="Arial"/>
                <a:cs typeface="Arial"/>
              </a:rPr>
              <a:t>any </a:t>
            </a:r>
            <a:r>
              <a:rPr sz="3200" spc="-5" dirty="0">
                <a:latin typeface="Arial"/>
                <a:cs typeface="Arial"/>
              </a:rPr>
              <a:t>flow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45" dirty="0">
                <a:latin typeface="Arial"/>
                <a:cs typeface="Arial"/>
              </a:rPr>
              <a:t>the</a:t>
            </a:r>
            <a:r>
              <a:rPr sz="3200" spc="-51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current.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75" dirty="0">
                <a:latin typeface="Arial"/>
                <a:cs typeface="Arial"/>
              </a:rPr>
              <a:t>There </a:t>
            </a:r>
            <a:r>
              <a:rPr sz="3200" spc="-130" dirty="0">
                <a:latin typeface="Arial"/>
                <a:cs typeface="Arial"/>
              </a:rPr>
              <a:t>exist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120" dirty="0">
                <a:latin typeface="Arial"/>
                <a:cs typeface="Arial"/>
              </a:rPr>
              <a:t>very </a:t>
            </a:r>
            <a:r>
              <a:rPr sz="3200" spc="-114" dirty="0">
                <a:latin typeface="Arial"/>
                <a:cs typeface="Arial"/>
              </a:rPr>
              <a:t>high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resistance.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0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2674" y="1347834"/>
            <a:ext cx="5410185" cy="4191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1177" y="325571"/>
            <a:ext cx="29514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NMos Cut</a:t>
            </a:r>
            <a:r>
              <a:rPr sz="32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626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2649" y="1109648"/>
            <a:ext cx="5838809" cy="4572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22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4000" b="0" spc="-490" dirty="0">
                <a:solidFill>
                  <a:srgbClr val="000000"/>
                </a:solidFill>
                <a:latin typeface="Arial"/>
                <a:cs typeface="Arial"/>
              </a:rPr>
              <a:t>REGION </a:t>
            </a:r>
            <a:r>
              <a:rPr sz="4000" b="0" spc="-54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000" b="0" spc="-6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509" dirty="0">
                <a:solidFill>
                  <a:srgbClr val="000000"/>
                </a:solidFill>
                <a:latin typeface="Arial"/>
                <a:cs typeface="Arial"/>
              </a:rPr>
              <a:t>OPERATION</a:t>
            </a:r>
            <a:endParaRPr sz="40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4000" b="0" spc="-195" dirty="0">
                <a:solidFill>
                  <a:srgbClr val="000000"/>
                </a:solidFill>
                <a:latin typeface="Arial"/>
                <a:cs typeface="Arial"/>
              </a:rPr>
              <a:t>Creating </a:t>
            </a:r>
            <a:r>
              <a:rPr sz="4000" b="0" spc="-3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000" b="0" spc="-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175" dirty="0">
                <a:solidFill>
                  <a:srgbClr val="000000"/>
                </a:solidFill>
                <a:latin typeface="Arial"/>
                <a:cs typeface="Arial"/>
              </a:rPr>
              <a:t>channel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8488"/>
            <a:ext cx="8004809" cy="43192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1057275" indent="-342900">
              <a:lnSpc>
                <a:spcPts val="3460"/>
              </a:lnSpc>
              <a:spcBef>
                <a:spcPts val="53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25" dirty="0">
                <a:latin typeface="Arial"/>
                <a:cs typeface="Arial"/>
              </a:rPr>
              <a:t>Apply </a:t>
            </a:r>
            <a:r>
              <a:rPr sz="3200" spc="-185" dirty="0">
                <a:latin typeface="Arial"/>
                <a:cs typeface="Arial"/>
              </a:rPr>
              <a:t>some </a:t>
            </a:r>
            <a:r>
              <a:rPr sz="3200" spc="-90" dirty="0">
                <a:latin typeface="Arial"/>
                <a:cs typeface="Arial"/>
              </a:rPr>
              <a:t>positive </a:t>
            </a:r>
            <a:r>
              <a:rPr sz="3200" spc="-120" dirty="0">
                <a:latin typeface="Arial"/>
                <a:cs typeface="Arial"/>
              </a:rPr>
              <a:t>voltage </a:t>
            </a:r>
            <a:r>
              <a:rPr sz="3200" spc="-95" dirty="0">
                <a:latin typeface="Arial"/>
                <a:cs typeface="Arial"/>
              </a:rPr>
              <a:t>on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gate  </a:t>
            </a:r>
            <a:r>
              <a:rPr sz="3200" spc="-55" dirty="0">
                <a:latin typeface="Arial"/>
                <a:cs typeface="Arial"/>
              </a:rPr>
              <a:t>terminal.</a:t>
            </a:r>
            <a:endParaRPr sz="3200">
              <a:latin typeface="Arial"/>
              <a:cs typeface="Arial"/>
            </a:endParaRPr>
          </a:p>
          <a:p>
            <a:pPr marL="355600" marR="1418590" indent="-342900">
              <a:lnSpc>
                <a:spcPts val="346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10" dirty="0">
                <a:latin typeface="Arial"/>
                <a:cs typeface="Arial"/>
              </a:rPr>
              <a:t>This </a:t>
            </a:r>
            <a:r>
              <a:rPr sz="3200" spc="-90" dirty="0">
                <a:latin typeface="Arial"/>
                <a:cs typeface="Arial"/>
              </a:rPr>
              <a:t>positive </a:t>
            </a:r>
            <a:r>
              <a:rPr sz="3200" spc="-120" dirty="0">
                <a:latin typeface="Arial"/>
                <a:cs typeface="Arial"/>
              </a:rPr>
              <a:t>voltage </a:t>
            </a:r>
            <a:r>
              <a:rPr sz="3200" spc="-200" dirty="0">
                <a:latin typeface="Arial"/>
                <a:cs typeface="Arial"/>
              </a:rPr>
              <a:t>pushes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holes  </a:t>
            </a:r>
            <a:r>
              <a:rPr sz="3200" spc="-95" dirty="0">
                <a:latin typeface="Arial"/>
                <a:cs typeface="Arial"/>
              </a:rPr>
              <a:t>downward </a:t>
            </a:r>
            <a:r>
              <a:rPr sz="3200" spc="-40" dirty="0">
                <a:latin typeface="Arial"/>
                <a:cs typeface="Arial"/>
              </a:rPr>
              <a:t>in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25" dirty="0">
                <a:latin typeface="Arial"/>
                <a:cs typeface="Arial"/>
              </a:rPr>
              <a:t>substrate</a:t>
            </a:r>
            <a:r>
              <a:rPr sz="3200" spc="-509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region.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ts val="3460"/>
              </a:lnSpc>
              <a:spcBef>
                <a:spcPts val="76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10" dirty="0">
                <a:latin typeface="Arial"/>
                <a:cs typeface="Arial"/>
              </a:rPr>
              <a:t>This </a:t>
            </a:r>
            <a:r>
              <a:rPr sz="3200" spc="-250" dirty="0">
                <a:latin typeface="Arial"/>
                <a:cs typeface="Arial"/>
              </a:rPr>
              <a:t>causes </a:t>
            </a:r>
            <a:r>
              <a:rPr sz="3200" spc="-40" dirty="0">
                <a:latin typeface="Arial"/>
                <a:cs typeface="Arial"/>
              </a:rPr>
              <a:t>the </a:t>
            </a:r>
            <a:r>
              <a:rPr sz="3200" spc="-110" dirty="0">
                <a:latin typeface="Arial"/>
                <a:cs typeface="Arial"/>
              </a:rPr>
              <a:t>electrons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135" dirty="0">
                <a:latin typeface="Arial"/>
                <a:cs typeface="Arial"/>
              </a:rPr>
              <a:t>accumulate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under 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65" dirty="0">
                <a:latin typeface="Arial"/>
                <a:cs typeface="Arial"/>
              </a:rPr>
              <a:t>gate</a:t>
            </a:r>
            <a:r>
              <a:rPr sz="3200" spc="-30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terminal.</a:t>
            </a:r>
            <a:endParaRPr sz="3200">
              <a:latin typeface="Arial"/>
              <a:cs typeface="Arial"/>
            </a:endParaRPr>
          </a:p>
          <a:p>
            <a:pPr marL="355600" marR="31750" indent="-342900">
              <a:lnSpc>
                <a:spcPts val="346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95" dirty="0">
                <a:latin typeface="Arial"/>
                <a:cs typeface="Arial"/>
              </a:rPr>
              <a:t>At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225" dirty="0">
                <a:latin typeface="Arial"/>
                <a:cs typeface="Arial"/>
              </a:rPr>
              <a:t>same </a:t>
            </a:r>
            <a:r>
              <a:rPr sz="3200" spc="-20" dirty="0">
                <a:latin typeface="Arial"/>
                <a:cs typeface="Arial"/>
              </a:rPr>
              <a:t>time </a:t>
            </a:r>
            <a:r>
              <a:rPr sz="3200" spc="-40" dirty="0">
                <a:latin typeface="Arial"/>
                <a:cs typeface="Arial"/>
              </a:rPr>
              <a:t>the </a:t>
            </a:r>
            <a:r>
              <a:rPr sz="3200" spc="-90" dirty="0">
                <a:latin typeface="Arial"/>
                <a:cs typeface="Arial"/>
              </a:rPr>
              <a:t>positive </a:t>
            </a:r>
            <a:r>
              <a:rPr sz="3200" spc="-120" dirty="0">
                <a:latin typeface="Arial"/>
                <a:cs typeface="Arial"/>
              </a:rPr>
              <a:t>voltage </a:t>
            </a:r>
            <a:r>
              <a:rPr sz="3200" spc="-95" dirty="0">
                <a:latin typeface="Arial"/>
                <a:cs typeface="Arial"/>
              </a:rPr>
              <a:t>on </a:t>
            </a:r>
            <a:r>
              <a:rPr sz="3200" spc="-35" dirty="0">
                <a:latin typeface="Arial"/>
                <a:cs typeface="Arial"/>
              </a:rPr>
              <a:t>the  </a:t>
            </a:r>
            <a:r>
              <a:rPr sz="3200" spc="-165" dirty="0">
                <a:latin typeface="Arial"/>
                <a:cs typeface="Arial"/>
              </a:rPr>
              <a:t>gate </a:t>
            </a:r>
            <a:r>
              <a:rPr sz="3200" spc="-170" dirty="0">
                <a:latin typeface="Arial"/>
                <a:cs typeface="Arial"/>
              </a:rPr>
              <a:t>also </a:t>
            </a:r>
            <a:r>
              <a:rPr sz="3200" spc="-80" dirty="0">
                <a:latin typeface="Arial"/>
                <a:cs typeface="Arial"/>
              </a:rPr>
              <a:t>attracts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10" dirty="0">
                <a:latin typeface="Arial"/>
                <a:cs typeface="Arial"/>
              </a:rPr>
              <a:t>electrons </a:t>
            </a:r>
            <a:r>
              <a:rPr sz="3200" spc="-35" dirty="0">
                <a:latin typeface="Arial"/>
                <a:cs typeface="Arial"/>
              </a:rPr>
              <a:t>from the </a:t>
            </a:r>
            <a:r>
              <a:rPr sz="3200" spc="-190" dirty="0">
                <a:latin typeface="Arial"/>
                <a:cs typeface="Arial"/>
              </a:rPr>
              <a:t>n+  </a:t>
            </a:r>
            <a:r>
              <a:rPr sz="3200" spc="-105" dirty="0">
                <a:latin typeface="Arial"/>
                <a:cs typeface="Arial"/>
              </a:rPr>
              <a:t>region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135" dirty="0">
                <a:latin typeface="Arial"/>
                <a:cs typeface="Arial"/>
              </a:rPr>
              <a:t>accumulate </a:t>
            </a:r>
            <a:r>
              <a:rPr sz="3200" spc="-90" dirty="0">
                <a:latin typeface="Arial"/>
                <a:cs typeface="Arial"/>
              </a:rPr>
              <a:t>under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55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gate </a:t>
            </a:r>
            <a:r>
              <a:rPr sz="3200" spc="-55" dirty="0">
                <a:latin typeface="Arial"/>
                <a:cs typeface="Arial"/>
              </a:rPr>
              <a:t>terminal.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36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2521" y="2028107"/>
            <a:ext cx="6351051" cy="2711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23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6321" y="2180968"/>
            <a:ext cx="6536033" cy="2226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4179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3671" y="1792233"/>
            <a:ext cx="6048353" cy="2609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37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4000" b="0" spc="-490" dirty="0">
                <a:solidFill>
                  <a:srgbClr val="000000"/>
                </a:solidFill>
                <a:latin typeface="Arial"/>
                <a:cs typeface="Arial"/>
              </a:rPr>
              <a:t>REGION </a:t>
            </a:r>
            <a:r>
              <a:rPr sz="4000" b="0" spc="-54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000" b="0" spc="-6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509" dirty="0">
                <a:solidFill>
                  <a:srgbClr val="000000"/>
                </a:solidFill>
                <a:latin typeface="Arial"/>
                <a:cs typeface="Arial"/>
              </a:rPr>
              <a:t>OPERATION</a:t>
            </a:r>
            <a:endParaRPr sz="40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4000" b="0" spc="-195" dirty="0">
                <a:solidFill>
                  <a:srgbClr val="000000"/>
                </a:solidFill>
                <a:latin typeface="Arial"/>
                <a:cs typeface="Arial"/>
              </a:rPr>
              <a:t>Creating </a:t>
            </a:r>
            <a:r>
              <a:rPr sz="4000" b="0" spc="-3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000" b="0" spc="-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175" dirty="0">
                <a:solidFill>
                  <a:srgbClr val="000000"/>
                </a:solidFill>
                <a:latin typeface="Arial"/>
                <a:cs typeface="Arial"/>
              </a:rPr>
              <a:t>channel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7152"/>
            <a:ext cx="7961630" cy="430657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201295" indent="-342900" algn="just">
              <a:lnSpc>
                <a:spcPct val="80000"/>
              </a:lnSpc>
              <a:spcBef>
                <a:spcPts val="750"/>
              </a:spcBef>
              <a:buChar char="•"/>
              <a:tabLst>
                <a:tab pos="356235" algn="l"/>
              </a:tabLst>
            </a:pPr>
            <a:r>
              <a:rPr sz="2700" spc="-120" dirty="0">
                <a:latin typeface="Arial"/>
                <a:cs typeface="Arial"/>
              </a:rPr>
              <a:t>When </a:t>
            </a:r>
            <a:r>
              <a:rPr sz="2700" spc="-55" dirty="0">
                <a:latin typeface="Arial"/>
                <a:cs typeface="Arial"/>
              </a:rPr>
              <a:t>sufficient </a:t>
            </a:r>
            <a:r>
              <a:rPr sz="2700" spc="-95" dirty="0">
                <a:latin typeface="Arial"/>
                <a:cs typeface="Arial"/>
              </a:rPr>
              <a:t>electrons </a:t>
            </a:r>
            <a:r>
              <a:rPr sz="2700" spc="-125" dirty="0">
                <a:latin typeface="Arial"/>
                <a:cs typeface="Arial"/>
              </a:rPr>
              <a:t>are </a:t>
            </a:r>
            <a:r>
              <a:rPr sz="2700" spc="-110" dirty="0">
                <a:latin typeface="Arial"/>
                <a:cs typeface="Arial"/>
              </a:rPr>
              <a:t>accumulated </a:t>
            </a:r>
            <a:r>
              <a:rPr sz="2700" spc="-80" dirty="0">
                <a:latin typeface="Arial"/>
                <a:cs typeface="Arial"/>
              </a:rPr>
              <a:t>under</a:t>
            </a:r>
            <a:r>
              <a:rPr sz="2700" spc="-515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the  </a:t>
            </a:r>
            <a:r>
              <a:rPr sz="2700" spc="-140" dirty="0">
                <a:latin typeface="Arial"/>
                <a:cs typeface="Arial"/>
              </a:rPr>
              <a:t>gate </a:t>
            </a:r>
            <a:r>
              <a:rPr sz="2700" spc="-145" dirty="0">
                <a:latin typeface="Arial"/>
                <a:cs typeface="Arial"/>
              </a:rPr>
              <a:t>an </a:t>
            </a:r>
            <a:r>
              <a:rPr sz="2700" spc="-90" dirty="0">
                <a:latin typeface="Arial"/>
                <a:cs typeface="Arial"/>
              </a:rPr>
              <a:t>n-region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100" dirty="0">
                <a:latin typeface="Arial"/>
                <a:cs typeface="Arial"/>
              </a:rPr>
              <a:t>created, </a:t>
            </a:r>
            <a:r>
              <a:rPr sz="2700" spc="-105" dirty="0">
                <a:latin typeface="Arial"/>
                <a:cs typeface="Arial"/>
              </a:rPr>
              <a:t>connecting </a:t>
            </a:r>
            <a:r>
              <a:rPr sz="2700" spc="-30" dirty="0">
                <a:latin typeface="Arial"/>
                <a:cs typeface="Arial"/>
              </a:rPr>
              <a:t>the </a:t>
            </a:r>
            <a:r>
              <a:rPr sz="2700" spc="-80" dirty="0">
                <a:latin typeface="Arial"/>
                <a:cs typeface="Arial"/>
              </a:rPr>
              <a:t>drain </a:t>
            </a:r>
            <a:r>
              <a:rPr sz="2700" spc="-125" dirty="0">
                <a:latin typeface="Arial"/>
                <a:cs typeface="Arial"/>
              </a:rPr>
              <a:t>and  </a:t>
            </a:r>
            <a:r>
              <a:rPr sz="2700" spc="-30" dirty="0">
                <a:latin typeface="Arial"/>
                <a:cs typeface="Arial"/>
              </a:rPr>
              <a:t>the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140" dirty="0">
                <a:latin typeface="Arial"/>
                <a:cs typeface="Arial"/>
              </a:rPr>
              <a:t>source</a:t>
            </a:r>
            <a:endParaRPr sz="2700">
              <a:latin typeface="Arial"/>
              <a:cs typeface="Arial"/>
            </a:endParaRPr>
          </a:p>
          <a:p>
            <a:pPr marL="355600" marR="893444" indent="-342900">
              <a:lnSpc>
                <a:spcPts val="259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180" dirty="0">
                <a:latin typeface="Arial"/>
                <a:cs typeface="Arial"/>
              </a:rPr>
              <a:t>This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215" dirty="0">
                <a:latin typeface="Arial"/>
                <a:cs typeface="Arial"/>
              </a:rPr>
              <a:t>causes</a:t>
            </a:r>
            <a:r>
              <a:rPr sz="2700" spc="-175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the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55" dirty="0">
                <a:latin typeface="Arial"/>
                <a:cs typeface="Arial"/>
              </a:rPr>
              <a:t>current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20" dirty="0">
                <a:latin typeface="Arial"/>
                <a:cs typeface="Arial"/>
              </a:rPr>
              <a:t>to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flow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from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the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drain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25" dirty="0">
                <a:latin typeface="Arial"/>
                <a:cs typeface="Arial"/>
              </a:rPr>
              <a:t>to  </a:t>
            </a:r>
            <a:r>
              <a:rPr sz="2700" spc="-140" dirty="0">
                <a:latin typeface="Arial"/>
                <a:cs typeface="Arial"/>
              </a:rPr>
              <a:t>source</a:t>
            </a: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55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195" dirty="0">
                <a:latin typeface="Arial"/>
                <a:cs typeface="Arial"/>
              </a:rPr>
              <a:t>The </a:t>
            </a:r>
            <a:r>
              <a:rPr sz="2700" spc="-120" dirty="0">
                <a:latin typeface="Arial"/>
                <a:cs typeface="Arial"/>
              </a:rPr>
              <a:t>channel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65" dirty="0">
                <a:latin typeface="Arial"/>
                <a:cs typeface="Arial"/>
              </a:rPr>
              <a:t>formed </a:t>
            </a:r>
            <a:r>
              <a:rPr sz="2700" spc="-114" dirty="0">
                <a:latin typeface="Arial"/>
                <a:cs typeface="Arial"/>
              </a:rPr>
              <a:t>by </a:t>
            </a:r>
            <a:r>
              <a:rPr sz="2700" spc="-60" dirty="0">
                <a:latin typeface="Arial"/>
                <a:cs typeface="Arial"/>
              </a:rPr>
              <a:t>inverting </a:t>
            </a:r>
            <a:r>
              <a:rPr sz="2700" spc="-30" dirty="0">
                <a:latin typeface="Arial"/>
                <a:cs typeface="Arial"/>
              </a:rPr>
              <a:t>the </a:t>
            </a:r>
            <a:r>
              <a:rPr sz="2700" spc="-110" dirty="0">
                <a:latin typeface="Arial"/>
                <a:cs typeface="Arial"/>
              </a:rPr>
              <a:t>substrate  </a:t>
            </a:r>
            <a:r>
              <a:rPr sz="2700" spc="-130" dirty="0">
                <a:latin typeface="Arial"/>
                <a:cs typeface="Arial"/>
              </a:rPr>
              <a:t>surface</a:t>
            </a:r>
            <a:r>
              <a:rPr sz="2700" spc="-175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from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p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20" dirty="0">
                <a:latin typeface="Arial"/>
                <a:cs typeface="Arial"/>
              </a:rPr>
              <a:t>to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n,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thus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induced</a:t>
            </a:r>
            <a:r>
              <a:rPr sz="2700" spc="-170" dirty="0">
                <a:latin typeface="Arial"/>
                <a:cs typeface="Arial"/>
              </a:rPr>
              <a:t> </a:t>
            </a:r>
            <a:r>
              <a:rPr sz="2700" spc="-114" dirty="0">
                <a:latin typeface="Arial"/>
                <a:cs typeface="Arial"/>
              </a:rPr>
              <a:t>channel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140" dirty="0">
                <a:latin typeface="Arial"/>
                <a:cs typeface="Arial"/>
              </a:rPr>
              <a:t>is</a:t>
            </a:r>
            <a:r>
              <a:rPr sz="2700" spc="-145" dirty="0">
                <a:latin typeface="Arial"/>
                <a:cs typeface="Arial"/>
              </a:rPr>
              <a:t> also </a:t>
            </a:r>
            <a:r>
              <a:rPr sz="2700" spc="-110" dirty="0">
                <a:latin typeface="Arial"/>
                <a:cs typeface="Arial"/>
              </a:rPr>
              <a:t>called  </a:t>
            </a:r>
            <a:r>
              <a:rPr sz="2700" spc="-254" dirty="0">
                <a:latin typeface="Arial"/>
                <a:cs typeface="Arial"/>
              </a:rPr>
              <a:t>as </a:t>
            </a:r>
            <a:r>
              <a:rPr sz="2700" spc="-40" dirty="0">
                <a:latin typeface="Arial"/>
                <a:cs typeface="Arial"/>
              </a:rPr>
              <a:t>the </a:t>
            </a:r>
            <a:r>
              <a:rPr sz="2700" spc="-100" dirty="0">
                <a:latin typeface="Arial"/>
                <a:cs typeface="Arial"/>
              </a:rPr>
              <a:t>inversion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layer.</a:t>
            </a:r>
            <a:endParaRPr sz="2700">
              <a:latin typeface="Arial"/>
              <a:cs typeface="Arial"/>
            </a:endParaRPr>
          </a:p>
          <a:p>
            <a:pPr marL="355600" marR="208915" indent="-342900">
              <a:lnSpc>
                <a:spcPct val="80000"/>
              </a:lnSpc>
              <a:spcBef>
                <a:spcPts val="680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195" dirty="0">
                <a:latin typeface="Arial"/>
                <a:cs typeface="Arial"/>
              </a:rPr>
              <a:t>The </a:t>
            </a:r>
            <a:r>
              <a:rPr sz="2700" spc="-105" dirty="0">
                <a:latin typeface="Arial"/>
                <a:cs typeface="Arial"/>
              </a:rPr>
              <a:t>voltage </a:t>
            </a:r>
            <a:r>
              <a:rPr sz="2700" spc="-80" dirty="0">
                <a:latin typeface="Arial"/>
                <a:cs typeface="Arial"/>
              </a:rPr>
              <a:t>between </a:t>
            </a:r>
            <a:r>
              <a:rPr sz="2700" spc="-140" dirty="0">
                <a:latin typeface="Arial"/>
                <a:cs typeface="Arial"/>
              </a:rPr>
              <a:t>gate </a:t>
            </a:r>
            <a:r>
              <a:rPr sz="2700" spc="-125" dirty="0">
                <a:latin typeface="Arial"/>
                <a:cs typeface="Arial"/>
              </a:rPr>
              <a:t>and </a:t>
            </a:r>
            <a:r>
              <a:rPr sz="2700" spc="-140" dirty="0">
                <a:latin typeface="Arial"/>
                <a:cs typeface="Arial"/>
              </a:rPr>
              <a:t>source </a:t>
            </a:r>
            <a:r>
              <a:rPr sz="2700" spc="-110" dirty="0">
                <a:latin typeface="Arial"/>
                <a:cs typeface="Arial"/>
              </a:rPr>
              <a:t>called </a:t>
            </a:r>
            <a:r>
              <a:rPr sz="2700" spc="-229" dirty="0">
                <a:latin typeface="Arial"/>
                <a:cs typeface="Arial"/>
              </a:rPr>
              <a:t>vgs </a:t>
            </a:r>
            <a:r>
              <a:rPr sz="2700" spc="-40" dirty="0">
                <a:latin typeface="Arial"/>
                <a:cs typeface="Arial"/>
              </a:rPr>
              <a:t>at  </a:t>
            </a:r>
            <a:r>
              <a:rPr sz="2700" spc="-75" dirty="0">
                <a:latin typeface="Arial"/>
                <a:cs typeface="Arial"/>
              </a:rPr>
              <a:t>which </a:t>
            </a:r>
            <a:r>
              <a:rPr sz="2700" spc="-55" dirty="0">
                <a:latin typeface="Arial"/>
                <a:cs typeface="Arial"/>
              </a:rPr>
              <a:t>there </a:t>
            </a:r>
            <a:r>
              <a:rPr sz="2700" spc="-125" dirty="0">
                <a:latin typeface="Arial"/>
                <a:cs typeface="Arial"/>
              </a:rPr>
              <a:t>are </a:t>
            </a:r>
            <a:r>
              <a:rPr sz="2700" spc="-55" dirty="0">
                <a:latin typeface="Arial"/>
                <a:cs typeface="Arial"/>
              </a:rPr>
              <a:t>sufficient </a:t>
            </a:r>
            <a:r>
              <a:rPr sz="2700" spc="-70" dirty="0">
                <a:latin typeface="Arial"/>
                <a:cs typeface="Arial"/>
              </a:rPr>
              <a:t>electron </a:t>
            </a:r>
            <a:r>
              <a:rPr sz="2700" spc="-80" dirty="0">
                <a:latin typeface="Arial"/>
                <a:cs typeface="Arial"/>
              </a:rPr>
              <a:t>under </a:t>
            </a:r>
            <a:r>
              <a:rPr sz="2700" spc="-30" dirty="0">
                <a:latin typeface="Arial"/>
                <a:cs typeface="Arial"/>
              </a:rPr>
              <a:t>the </a:t>
            </a:r>
            <a:r>
              <a:rPr sz="2700" spc="-140" dirty="0">
                <a:latin typeface="Arial"/>
                <a:cs typeface="Arial"/>
              </a:rPr>
              <a:t>gate </a:t>
            </a:r>
            <a:r>
              <a:rPr sz="2700" spc="20" dirty="0">
                <a:latin typeface="Arial"/>
                <a:cs typeface="Arial"/>
              </a:rPr>
              <a:t>to  </a:t>
            </a:r>
            <a:r>
              <a:rPr sz="2700" spc="-35" dirty="0">
                <a:latin typeface="Arial"/>
                <a:cs typeface="Arial"/>
              </a:rPr>
              <a:t>form </a:t>
            </a:r>
            <a:r>
              <a:rPr sz="2700" spc="-210" dirty="0">
                <a:latin typeface="Arial"/>
                <a:cs typeface="Arial"/>
              </a:rPr>
              <a:t>a </a:t>
            </a:r>
            <a:r>
              <a:rPr sz="2700" spc="-95" dirty="0">
                <a:latin typeface="Arial"/>
                <a:cs typeface="Arial"/>
              </a:rPr>
              <a:t>conducting </a:t>
            </a:r>
            <a:r>
              <a:rPr sz="2700" spc="-114" dirty="0">
                <a:latin typeface="Arial"/>
                <a:cs typeface="Arial"/>
              </a:rPr>
              <a:t>channel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110" dirty="0">
                <a:latin typeface="Arial"/>
                <a:cs typeface="Arial"/>
              </a:rPr>
              <a:t>called </a:t>
            </a:r>
            <a:r>
              <a:rPr sz="2700" spc="-70" dirty="0">
                <a:latin typeface="Arial"/>
                <a:cs typeface="Arial"/>
              </a:rPr>
              <a:t>threshold</a:t>
            </a:r>
            <a:r>
              <a:rPr sz="2700" spc="-400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voltage  </a:t>
            </a:r>
            <a:r>
              <a:rPr sz="2700" spc="-75" dirty="0">
                <a:latin typeface="Arial"/>
                <a:cs typeface="Arial"/>
              </a:rPr>
              <a:t>Vth.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35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6342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4619" y="6465212"/>
            <a:ext cx="1543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3484" y="461589"/>
            <a:ext cx="37211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4" dirty="0">
                <a:solidFill>
                  <a:srgbClr val="000000"/>
                </a:solidFill>
                <a:latin typeface="Arial"/>
                <a:cs typeface="Arial"/>
              </a:rPr>
              <a:t>Acronym 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400" b="0" spc="-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520" dirty="0">
                <a:solidFill>
                  <a:srgbClr val="000000"/>
                </a:solidFill>
                <a:latin typeface="Arial"/>
                <a:cs typeface="Arial"/>
              </a:rPr>
              <a:t>VLSI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0699"/>
            <a:ext cx="3457575" cy="236728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  <a:tab pos="1045844" algn="l"/>
              </a:tabLst>
            </a:pPr>
            <a:r>
              <a:rPr sz="3200" spc="-320" dirty="0">
                <a:latin typeface="Arial"/>
                <a:cs typeface="Arial"/>
              </a:rPr>
              <a:t>V</a:t>
            </a:r>
            <a:r>
              <a:rPr sz="3200" spc="-320" dirty="0">
                <a:latin typeface="Times New Roman"/>
                <a:cs typeface="Times New Roman"/>
              </a:rPr>
              <a:t>	</a:t>
            </a:r>
            <a:r>
              <a:rPr sz="3200" spc="-180" dirty="0">
                <a:latin typeface="Arial"/>
                <a:cs typeface="Arial"/>
              </a:rPr>
              <a:t>-&gt;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Very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  <a:tab pos="1018540" algn="l"/>
                <a:tab pos="1529715" algn="l"/>
              </a:tabLst>
            </a:pPr>
            <a:r>
              <a:rPr sz="3200" spc="-434" dirty="0">
                <a:latin typeface="Arial"/>
                <a:cs typeface="Arial"/>
              </a:rPr>
              <a:t>L</a:t>
            </a:r>
            <a:r>
              <a:rPr sz="3200" spc="-434" dirty="0">
                <a:latin typeface="Times New Roman"/>
                <a:cs typeface="Times New Roman"/>
              </a:rPr>
              <a:t>	</a:t>
            </a:r>
            <a:r>
              <a:rPr sz="3200" spc="-180" dirty="0">
                <a:latin typeface="Arial"/>
                <a:cs typeface="Arial"/>
              </a:rPr>
              <a:t>-&gt;</a:t>
            </a:r>
            <a:r>
              <a:rPr sz="3200" spc="-180" dirty="0">
                <a:latin typeface="Times New Roman"/>
                <a:cs typeface="Times New Roman"/>
              </a:rPr>
              <a:t>	</a:t>
            </a:r>
            <a:r>
              <a:rPr sz="3200" spc="-235" dirty="0">
                <a:latin typeface="Arial"/>
                <a:cs typeface="Arial"/>
              </a:rPr>
              <a:t>Large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  <a:tab pos="1094740" algn="l"/>
              </a:tabLst>
            </a:pPr>
            <a:r>
              <a:rPr sz="3200" spc="-665" dirty="0">
                <a:latin typeface="Arial"/>
                <a:cs typeface="Arial"/>
              </a:rPr>
              <a:t>S</a:t>
            </a:r>
            <a:r>
              <a:rPr sz="3200" spc="-665" dirty="0">
                <a:latin typeface="Times New Roman"/>
                <a:cs typeface="Times New Roman"/>
              </a:rPr>
              <a:t>	</a:t>
            </a:r>
            <a:r>
              <a:rPr sz="3200" spc="-180" dirty="0">
                <a:latin typeface="Arial"/>
                <a:cs typeface="Arial"/>
              </a:rPr>
              <a:t>-&gt; </a:t>
            </a:r>
            <a:r>
              <a:rPr sz="3200" spc="-270" dirty="0">
                <a:latin typeface="Arial"/>
                <a:cs typeface="Arial"/>
              </a:rPr>
              <a:t>Scale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  <a:tab pos="1111250" algn="l"/>
                <a:tab pos="1621790" algn="l"/>
              </a:tabLst>
            </a:pPr>
            <a:r>
              <a:rPr sz="3200" spc="-85" dirty="0">
                <a:latin typeface="Arial"/>
                <a:cs typeface="Arial"/>
              </a:rPr>
              <a:t>I</a:t>
            </a:r>
            <a:r>
              <a:rPr sz="3200" spc="-85" dirty="0">
                <a:latin typeface="Times New Roman"/>
                <a:cs typeface="Times New Roman"/>
              </a:rPr>
              <a:t>	</a:t>
            </a:r>
            <a:r>
              <a:rPr sz="3200" spc="-180" dirty="0">
                <a:latin typeface="Arial"/>
                <a:cs typeface="Arial"/>
              </a:rPr>
              <a:t>-&gt;</a:t>
            </a:r>
            <a:r>
              <a:rPr sz="3200" spc="-180" dirty="0">
                <a:latin typeface="Times New Roman"/>
                <a:cs typeface="Times New Roman"/>
              </a:rPr>
              <a:t>	</a:t>
            </a:r>
            <a:r>
              <a:rPr sz="3200" spc="-75" dirty="0">
                <a:latin typeface="Arial"/>
                <a:cs typeface="Arial"/>
              </a:rPr>
              <a:t>Integration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83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4358" y="461589"/>
            <a:ext cx="4958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45" dirty="0">
                <a:solidFill>
                  <a:srgbClr val="000000"/>
                </a:solidFill>
                <a:latin typeface="Arial"/>
                <a:cs typeface="Arial"/>
              </a:rPr>
              <a:t>Formation 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400" b="0" spc="-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Channel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1875" y="1634511"/>
            <a:ext cx="3312160" cy="330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2495"/>
              </a:lnSpc>
            </a:pPr>
            <a:r>
              <a:rPr sz="3000" spc="-75" dirty="0">
                <a:latin typeface="Arial"/>
                <a:cs typeface="Arial"/>
              </a:rPr>
              <a:t>rst, </a:t>
            </a:r>
            <a:r>
              <a:rPr sz="3000" spc="-35" dirty="0">
                <a:latin typeface="Arial"/>
                <a:cs typeface="Arial"/>
              </a:rPr>
              <a:t>the </a:t>
            </a:r>
            <a:r>
              <a:rPr sz="3000" spc="-140" dirty="0">
                <a:latin typeface="Arial"/>
                <a:cs typeface="Arial"/>
              </a:rPr>
              <a:t>holes</a:t>
            </a:r>
            <a:r>
              <a:rPr sz="3000" spc="-400" dirty="0">
                <a:latin typeface="Arial"/>
                <a:cs typeface="Arial"/>
              </a:rPr>
              <a:t> </a:t>
            </a:r>
            <a:r>
              <a:rPr sz="3000" spc="-135" dirty="0">
                <a:latin typeface="Arial"/>
                <a:cs typeface="Arial"/>
              </a:rPr>
              <a:t>are</a:t>
            </a:r>
            <a:endParaRPr sz="3000">
              <a:latin typeface="Arial"/>
              <a:cs typeface="Arial"/>
            </a:endParaRPr>
          </a:p>
          <a:p>
            <a:pPr marR="234315" indent="117475">
              <a:lnSpc>
                <a:spcPct val="80000"/>
              </a:lnSpc>
              <a:spcBef>
                <a:spcPts val="360"/>
              </a:spcBef>
              <a:tabLst>
                <a:tab pos="935990" algn="l"/>
              </a:tabLst>
            </a:pPr>
            <a:r>
              <a:rPr sz="3000" spc="-90" dirty="0">
                <a:latin typeface="Arial"/>
                <a:cs typeface="Arial"/>
              </a:rPr>
              <a:t>pelled </a:t>
            </a:r>
            <a:r>
              <a:rPr sz="3000" spc="-125" dirty="0">
                <a:latin typeface="Arial"/>
                <a:cs typeface="Arial"/>
              </a:rPr>
              <a:t>by </a:t>
            </a:r>
            <a:r>
              <a:rPr sz="3000" spc="-35" dirty="0">
                <a:latin typeface="Arial"/>
                <a:cs typeface="Arial"/>
              </a:rPr>
              <a:t>the  </a:t>
            </a:r>
            <a:r>
              <a:rPr sz="3000" spc="-80" dirty="0">
                <a:latin typeface="Arial"/>
                <a:cs typeface="Arial"/>
              </a:rPr>
              <a:t>ositive </a:t>
            </a:r>
            <a:r>
              <a:rPr sz="3000" spc="-155" dirty="0">
                <a:latin typeface="Arial"/>
                <a:cs typeface="Arial"/>
              </a:rPr>
              <a:t>gate</a:t>
            </a:r>
            <a:r>
              <a:rPr sz="3000" spc="-355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voltage,  </a:t>
            </a:r>
            <a:r>
              <a:rPr sz="3000" spc="-155" dirty="0">
                <a:latin typeface="Arial"/>
                <a:cs typeface="Arial"/>
              </a:rPr>
              <a:t>aving </a:t>
            </a:r>
            <a:r>
              <a:rPr sz="3000" spc="-95" dirty="0">
                <a:latin typeface="Arial"/>
                <a:cs typeface="Arial"/>
              </a:rPr>
              <a:t>behind  </a:t>
            </a:r>
            <a:r>
              <a:rPr sz="3000" spc="-135" dirty="0">
                <a:latin typeface="Arial"/>
                <a:cs typeface="Arial"/>
              </a:rPr>
              <a:t>egative </a:t>
            </a:r>
            <a:r>
              <a:rPr sz="3000" spc="-125" dirty="0">
                <a:latin typeface="Arial"/>
                <a:cs typeface="Arial"/>
              </a:rPr>
              <a:t>ions </a:t>
            </a:r>
            <a:r>
              <a:rPr sz="3000" spc="-140" dirty="0">
                <a:latin typeface="Arial"/>
                <a:cs typeface="Arial"/>
              </a:rPr>
              <a:t>and  </a:t>
            </a:r>
            <a:r>
              <a:rPr sz="3000" spc="-80" dirty="0">
                <a:latin typeface="Arial"/>
                <a:cs typeface="Arial"/>
              </a:rPr>
              <a:t>rming </a:t>
            </a:r>
            <a:r>
              <a:rPr sz="3000" spc="-235" dirty="0">
                <a:latin typeface="Arial"/>
                <a:cs typeface="Arial"/>
              </a:rPr>
              <a:t>a </a:t>
            </a:r>
            <a:r>
              <a:rPr sz="3000" spc="-65" dirty="0">
                <a:latin typeface="Arial"/>
                <a:cs typeface="Arial"/>
              </a:rPr>
              <a:t>depletion  </a:t>
            </a:r>
            <a:r>
              <a:rPr sz="3000" spc="-105" dirty="0">
                <a:latin typeface="Arial"/>
                <a:cs typeface="Arial"/>
              </a:rPr>
              <a:t>gion.</a:t>
            </a:r>
            <a:r>
              <a:rPr sz="3000" spc="-105" dirty="0">
                <a:latin typeface="Times New Roman"/>
                <a:cs typeface="Times New Roman"/>
              </a:rPr>
              <a:t>	</a:t>
            </a:r>
            <a:r>
              <a:rPr sz="3000" spc="-120" dirty="0">
                <a:latin typeface="Arial"/>
                <a:cs typeface="Arial"/>
              </a:rPr>
              <a:t>Next,</a:t>
            </a:r>
            <a:endParaRPr sz="3000">
              <a:latin typeface="Arial"/>
              <a:cs typeface="Arial"/>
            </a:endParaRPr>
          </a:p>
          <a:p>
            <a:pPr marL="265430">
              <a:lnSpc>
                <a:spcPts val="2520"/>
              </a:lnSpc>
            </a:pPr>
            <a:r>
              <a:rPr sz="3000" spc="-100" dirty="0">
                <a:latin typeface="Arial"/>
                <a:cs typeface="Arial"/>
              </a:rPr>
              <a:t>ctrons </a:t>
            </a:r>
            <a:r>
              <a:rPr sz="3000" spc="-135" dirty="0">
                <a:latin typeface="Arial"/>
                <a:cs typeface="Arial"/>
              </a:rPr>
              <a:t>are</a:t>
            </a:r>
            <a:r>
              <a:rPr sz="3000" spc="-300" dirty="0">
                <a:latin typeface="Arial"/>
                <a:cs typeface="Arial"/>
              </a:rPr>
              <a:t> </a:t>
            </a:r>
            <a:r>
              <a:rPr sz="3000" spc="-65" dirty="0">
                <a:latin typeface="Arial"/>
                <a:cs typeface="Arial"/>
              </a:rPr>
              <a:t>attracted</a:t>
            </a:r>
            <a:endParaRPr sz="3000">
              <a:latin typeface="Arial"/>
              <a:cs typeface="Arial"/>
            </a:endParaRPr>
          </a:p>
          <a:p>
            <a:pPr marL="209550">
              <a:lnSpc>
                <a:spcPts val="3240"/>
              </a:lnSpc>
            </a:pPr>
            <a:r>
              <a:rPr sz="3000" spc="-35" dirty="0">
                <a:latin typeface="Arial"/>
                <a:cs typeface="Arial"/>
              </a:rPr>
              <a:t>the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interface,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26485"/>
            <a:ext cx="3271520" cy="414210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marR="2441575" indent="-342900">
              <a:lnSpc>
                <a:spcPct val="80000"/>
              </a:lnSpc>
              <a:spcBef>
                <a:spcPts val="819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225" dirty="0">
                <a:latin typeface="Arial"/>
                <a:cs typeface="Arial"/>
              </a:rPr>
              <a:t>Fi  </a:t>
            </a:r>
            <a:r>
              <a:rPr sz="3000" spc="-85" dirty="0">
                <a:latin typeface="Arial"/>
                <a:cs typeface="Arial"/>
              </a:rPr>
              <a:t>re  </a:t>
            </a:r>
            <a:r>
              <a:rPr sz="3000" spc="-100" dirty="0">
                <a:latin typeface="Arial"/>
                <a:cs typeface="Arial"/>
              </a:rPr>
              <a:t>p  </a:t>
            </a:r>
            <a:r>
              <a:rPr sz="3000" spc="-80" dirty="0">
                <a:latin typeface="Arial"/>
                <a:cs typeface="Arial"/>
              </a:rPr>
              <a:t>le  </a:t>
            </a:r>
            <a:r>
              <a:rPr sz="3000" spc="-100" dirty="0">
                <a:latin typeface="Arial"/>
                <a:cs typeface="Arial"/>
              </a:rPr>
              <a:t>n  </a:t>
            </a:r>
            <a:r>
              <a:rPr sz="3000" spc="-40" dirty="0">
                <a:latin typeface="Arial"/>
                <a:cs typeface="Arial"/>
              </a:rPr>
              <a:t>fo  </a:t>
            </a:r>
            <a:r>
              <a:rPr sz="3000" spc="-85" dirty="0">
                <a:latin typeface="Arial"/>
                <a:cs typeface="Arial"/>
              </a:rPr>
              <a:t>re  </a:t>
            </a:r>
            <a:r>
              <a:rPr sz="3000" spc="-110" dirty="0">
                <a:latin typeface="Arial"/>
                <a:cs typeface="Arial"/>
              </a:rPr>
              <a:t>e</a:t>
            </a:r>
            <a:r>
              <a:rPr sz="3000" spc="-55" dirty="0">
                <a:latin typeface="Arial"/>
                <a:cs typeface="Arial"/>
              </a:rPr>
              <a:t>l</a:t>
            </a:r>
            <a:r>
              <a:rPr sz="3000" spc="-135" dirty="0">
                <a:latin typeface="Arial"/>
                <a:cs typeface="Arial"/>
              </a:rPr>
              <a:t>e 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Arial"/>
                <a:cs typeface="Arial"/>
              </a:rPr>
              <a:t>to</a:t>
            </a:r>
            <a:endParaRPr sz="3000">
              <a:latin typeface="Arial"/>
              <a:cs typeface="Arial"/>
            </a:endParaRPr>
          </a:p>
          <a:p>
            <a:pPr marL="355600">
              <a:lnSpc>
                <a:spcPts val="2520"/>
              </a:lnSpc>
            </a:pPr>
            <a:r>
              <a:rPr sz="3000" spc="-105" dirty="0">
                <a:latin typeface="Arial"/>
                <a:cs typeface="Arial"/>
              </a:rPr>
              <a:t>creating </a:t>
            </a:r>
            <a:r>
              <a:rPr sz="3000" spc="-235" dirty="0">
                <a:latin typeface="Arial"/>
                <a:cs typeface="Arial"/>
              </a:rPr>
              <a:t>a</a:t>
            </a:r>
            <a:r>
              <a:rPr sz="3000" spc="-290" dirty="0">
                <a:latin typeface="Arial"/>
                <a:cs typeface="Arial"/>
              </a:rPr>
              <a:t> </a:t>
            </a:r>
            <a:r>
              <a:rPr sz="3000" spc="-130" dirty="0">
                <a:latin typeface="Arial"/>
                <a:cs typeface="Arial"/>
              </a:rPr>
              <a:t>channel</a:t>
            </a:r>
            <a:endParaRPr sz="3000">
              <a:latin typeface="Arial"/>
              <a:cs typeface="Arial"/>
            </a:endParaRPr>
          </a:p>
          <a:p>
            <a:pPr marL="355600">
              <a:lnSpc>
                <a:spcPts val="3240"/>
              </a:lnSpc>
            </a:pPr>
            <a:r>
              <a:rPr sz="3000" spc="-75" dirty="0">
                <a:latin typeface="Arial"/>
                <a:cs typeface="Arial"/>
              </a:rPr>
              <a:t>(“inversion</a:t>
            </a:r>
            <a:r>
              <a:rPr sz="3000" spc="-229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layer”).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200" y="1066800"/>
            <a:ext cx="64770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31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941" y="461589"/>
            <a:ext cx="74917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40" dirty="0">
                <a:solidFill>
                  <a:srgbClr val="000000"/>
                </a:solidFill>
                <a:latin typeface="Arial"/>
                <a:cs typeface="Arial"/>
              </a:rPr>
              <a:t>MOS </a:t>
            </a: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Transistor </a:t>
            </a:r>
            <a:r>
              <a:rPr sz="4400" b="0" spc="-150" dirty="0">
                <a:solidFill>
                  <a:srgbClr val="000000"/>
                </a:solidFill>
                <a:latin typeface="Arial"/>
                <a:cs typeface="Arial"/>
              </a:rPr>
              <a:t>Current</a:t>
            </a:r>
            <a:r>
              <a:rPr sz="4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75" dirty="0">
                <a:solidFill>
                  <a:srgbClr val="000000"/>
                </a:solidFill>
                <a:latin typeface="Arial"/>
                <a:cs typeface="Arial"/>
              </a:rPr>
              <a:t>direction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0680"/>
            <a:ext cx="8009255" cy="43884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97155" indent="-342900">
              <a:lnSpc>
                <a:spcPct val="9000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195" dirty="0">
                <a:latin typeface="Arial"/>
                <a:cs typeface="Arial"/>
              </a:rPr>
              <a:t>The </a:t>
            </a:r>
            <a:r>
              <a:rPr sz="2700" spc="-140" dirty="0">
                <a:latin typeface="Arial"/>
                <a:cs typeface="Arial"/>
              </a:rPr>
              <a:t>source </a:t>
            </a:r>
            <a:r>
              <a:rPr sz="2700" spc="-45" dirty="0">
                <a:latin typeface="Arial"/>
                <a:cs typeface="Arial"/>
              </a:rPr>
              <a:t>terminal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145" dirty="0">
                <a:latin typeface="Arial"/>
                <a:cs typeface="Arial"/>
              </a:rPr>
              <a:t>an </a:t>
            </a:r>
            <a:r>
              <a:rPr sz="2700" spc="-110" dirty="0">
                <a:latin typeface="Arial"/>
                <a:cs typeface="Arial"/>
              </a:rPr>
              <a:t>n-channel(p-channel)  </a:t>
            </a:r>
            <a:r>
              <a:rPr sz="2700" spc="-70" dirty="0">
                <a:latin typeface="Arial"/>
                <a:cs typeface="Arial"/>
              </a:rPr>
              <a:t>transistor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75" dirty="0">
                <a:latin typeface="Arial"/>
                <a:cs typeface="Arial"/>
              </a:rPr>
              <a:t>defined </a:t>
            </a:r>
            <a:r>
              <a:rPr sz="2700" spc="-254" dirty="0">
                <a:latin typeface="Arial"/>
                <a:cs typeface="Arial"/>
              </a:rPr>
              <a:t>as </a:t>
            </a:r>
            <a:r>
              <a:rPr sz="2700" spc="-95" dirty="0">
                <a:latin typeface="Arial"/>
                <a:cs typeface="Arial"/>
              </a:rPr>
              <a:t>whichever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30" dirty="0">
                <a:latin typeface="Arial"/>
                <a:cs typeface="Arial"/>
              </a:rPr>
              <a:t>the </a:t>
            </a:r>
            <a:r>
              <a:rPr sz="2700" spc="5" dirty="0">
                <a:latin typeface="Arial"/>
                <a:cs typeface="Arial"/>
              </a:rPr>
              <a:t>two</a:t>
            </a:r>
            <a:r>
              <a:rPr sz="2700" spc="-545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terminals  </a:t>
            </a:r>
            <a:r>
              <a:rPr sz="2700" spc="-200" dirty="0">
                <a:latin typeface="Arial"/>
                <a:cs typeface="Arial"/>
              </a:rPr>
              <a:t>has </a:t>
            </a:r>
            <a:r>
              <a:rPr sz="2700" spc="-210" dirty="0">
                <a:latin typeface="Arial"/>
                <a:cs typeface="Arial"/>
              </a:rPr>
              <a:t>a </a:t>
            </a:r>
            <a:r>
              <a:rPr sz="2700" spc="-70" dirty="0">
                <a:latin typeface="Arial"/>
                <a:cs typeface="Arial"/>
              </a:rPr>
              <a:t>lower(higher)</a:t>
            </a:r>
            <a:r>
              <a:rPr sz="2700" spc="-55" dirty="0">
                <a:latin typeface="Arial"/>
                <a:cs typeface="Arial"/>
              </a:rPr>
              <a:t> </a:t>
            </a:r>
            <a:r>
              <a:rPr sz="2700" spc="-100" dirty="0">
                <a:latin typeface="Arial"/>
                <a:cs typeface="Arial"/>
              </a:rPr>
              <a:t>voltage.</a:t>
            </a:r>
            <a:endParaRPr sz="2700">
              <a:latin typeface="Arial"/>
              <a:cs typeface="Arial"/>
            </a:endParaRPr>
          </a:p>
          <a:p>
            <a:pPr marL="355600" marR="16510" indent="-342900" algn="just">
              <a:lnSpc>
                <a:spcPct val="90000"/>
              </a:lnSpc>
              <a:spcBef>
                <a:spcPts val="650"/>
              </a:spcBef>
              <a:buChar char="•"/>
              <a:tabLst>
                <a:tab pos="356235" algn="l"/>
              </a:tabLst>
            </a:pPr>
            <a:r>
              <a:rPr sz="2700" spc="-120" dirty="0">
                <a:latin typeface="Arial"/>
                <a:cs typeface="Arial"/>
              </a:rPr>
              <a:t>When </a:t>
            </a:r>
            <a:r>
              <a:rPr sz="2700" spc="-210" dirty="0">
                <a:latin typeface="Arial"/>
                <a:cs typeface="Arial"/>
              </a:rPr>
              <a:t>a </a:t>
            </a:r>
            <a:r>
              <a:rPr sz="2700" spc="-70" dirty="0">
                <a:latin typeface="Arial"/>
                <a:cs typeface="Arial"/>
              </a:rPr>
              <a:t>transistor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40" dirty="0">
                <a:latin typeface="Arial"/>
                <a:cs typeface="Arial"/>
              </a:rPr>
              <a:t>turned </a:t>
            </a:r>
            <a:r>
              <a:rPr sz="2700" spc="-204" dirty="0">
                <a:latin typeface="Arial"/>
                <a:cs typeface="Arial"/>
              </a:rPr>
              <a:t>ON, </a:t>
            </a:r>
            <a:r>
              <a:rPr sz="2700" spc="-55" dirty="0">
                <a:latin typeface="Arial"/>
                <a:cs typeface="Arial"/>
              </a:rPr>
              <a:t>current </a:t>
            </a:r>
            <a:r>
              <a:rPr sz="2700" spc="-70" dirty="0">
                <a:latin typeface="Arial"/>
                <a:cs typeface="Arial"/>
              </a:rPr>
              <a:t>flows </a:t>
            </a:r>
            <a:r>
              <a:rPr sz="2700" spc="-30" dirty="0">
                <a:latin typeface="Arial"/>
                <a:cs typeface="Arial"/>
              </a:rPr>
              <a:t>from</a:t>
            </a:r>
            <a:r>
              <a:rPr sz="2700" spc="-470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the  </a:t>
            </a:r>
            <a:r>
              <a:rPr sz="2700" spc="-80" dirty="0">
                <a:latin typeface="Arial"/>
                <a:cs typeface="Arial"/>
              </a:rPr>
              <a:t>drain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20" dirty="0">
                <a:latin typeface="Arial"/>
                <a:cs typeface="Arial"/>
              </a:rPr>
              <a:t>to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140" dirty="0">
                <a:latin typeface="Arial"/>
                <a:cs typeface="Arial"/>
              </a:rPr>
              <a:t>source</a:t>
            </a:r>
            <a:r>
              <a:rPr sz="2700" spc="-170" dirty="0">
                <a:latin typeface="Arial"/>
                <a:cs typeface="Arial"/>
              </a:rPr>
              <a:t> </a:t>
            </a:r>
            <a:r>
              <a:rPr sz="2700" spc="-35" dirty="0">
                <a:latin typeface="Arial"/>
                <a:cs typeface="Arial"/>
              </a:rPr>
              <a:t>in</a:t>
            </a:r>
            <a:r>
              <a:rPr sz="2700" spc="-145" dirty="0">
                <a:latin typeface="Arial"/>
                <a:cs typeface="Arial"/>
              </a:rPr>
              <a:t> an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110" dirty="0">
                <a:latin typeface="Arial"/>
                <a:cs typeface="Arial"/>
              </a:rPr>
              <a:t>n-channel</a:t>
            </a:r>
            <a:r>
              <a:rPr sz="2700" spc="-175" dirty="0">
                <a:latin typeface="Arial"/>
                <a:cs typeface="Arial"/>
              </a:rPr>
              <a:t> </a:t>
            </a:r>
            <a:r>
              <a:rPr sz="2700" spc="-125" dirty="0">
                <a:latin typeface="Arial"/>
                <a:cs typeface="Arial"/>
              </a:rPr>
              <a:t>device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125" dirty="0">
                <a:latin typeface="Arial"/>
                <a:cs typeface="Arial"/>
              </a:rPr>
              <a:t>and</a:t>
            </a:r>
            <a:r>
              <a:rPr sz="2700" spc="-170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from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140" dirty="0">
                <a:latin typeface="Arial"/>
                <a:cs typeface="Arial"/>
              </a:rPr>
              <a:t>source  </a:t>
            </a:r>
            <a:r>
              <a:rPr sz="2700" spc="20" dirty="0">
                <a:latin typeface="Arial"/>
                <a:cs typeface="Arial"/>
              </a:rPr>
              <a:t>to </a:t>
            </a:r>
            <a:r>
              <a:rPr sz="2700" spc="-80" dirty="0">
                <a:latin typeface="Arial"/>
                <a:cs typeface="Arial"/>
              </a:rPr>
              <a:t>drain </a:t>
            </a:r>
            <a:r>
              <a:rPr sz="2700" spc="-35" dirty="0">
                <a:latin typeface="Arial"/>
                <a:cs typeface="Arial"/>
              </a:rPr>
              <a:t>in </a:t>
            </a:r>
            <a:r>
              <a:rPr sz="2700" spc="-210" dirty="0">
                <a:latin typeface="Arial"/>
                <a:cs typeface="Arial"/>
              </a:rPr>
              <a:t>a </a:t>
            </a:r>
            <a:r>
              <a:rPr sz="2700" spc="-110" dirty="0">
                <a:latin typeface="Arial"/>
                <a:cs typeface="Arial"/>
              </a:rPr>
              <a:t>p-channel</a:t>
            </a:r>
            <a:r>
              <a:rPr sz="2700" spc="-465" dirty="0">
                <a:latin typeface="Arial"/>
                <a:cs typeface="Arial"/>
              </a:rPr>
              <a:t> </a:t>
            </a:r>
            <a:r>
              <a:rPr sz="2700" spc="-95" dirty="0">
                <a:latin typeface="Arial"/>
                <a:cs typeface="Arial"/>
              </a:rPr>
              <a:t>transistor.</a:t>
            </a: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ts val="2920"/>
              </a:lnSpc>
              <a:spcBef>
                <a:spcPts val="685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80" dirty="0">
                <a:latin typeface="Arial"/>
                <a:cs typeface="Arial"/>
              </a:rPr>
              <a:t>In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both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215" dirty="0">
                <a:latin typeface="Arial"/>
                <a:cs typeface="Arial"/>
              </a:rPr>
              <a:t>cases,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the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actual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carriers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travel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from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the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140" dirty="0">
                <a:latin typeface="Arial"/>
                <a:cs typeface="Arial"/>
              </a:rPr>
              <a:t>source  </a:t>
            </a:r>
            <a:r>
              <a:rPr sz="2700" spc="20" dirty="0">
                <a:latin typeface="Arial"/>
                <a:cs typeface="Arial"/>
              </a:rPr>
              <a:t>to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drain.</a:t>
            </a:r>
            <a:endParaRPr sz="2700">
              <a:latin typeface="Arial"/>
              <a:cs typeface="Arial"/>
            </a:endParaRPr>
          </a:p>
          <a:p>
            <a:pPr marL="355600" marR="98425" indent="-342900">
              <a:lnSpc>
                <a:spcPts val="2920"/>
              </a:lnSpc>
              <a:spcBef>
                <a:spcPts val="645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195" dirty="0">
                <a:latin typeface="Arial"/>
                <a:cs typeface="Arial"/>
              </a:rPr>
              <a:t>The </a:t>
            </a:r>
            <a:r>
              <a:rPr sz="2700" spc="-60" dirty="0">
                <a:latin typeface="Arial"/>
                <a:cs typeface="Arial"/>
              </a:rPr>
              <a:t>current </a:t>
            </a:r>
            <a:r>
              <a:rPr sz="2700" spc="-75" dirty="0">
                <a:latin typeface="Arial"/>
                <a:cs typeface="Arial"/>
              </a:rPr>
              <a:t>directions </a:t>
            </a:r>
            <a:r>
              <a:rPr sz="2700" spc="-125" dirty="0">
                <a:latin typeface="Arial"/>
                <a:cs typeface="Arial"/>
              </a:rPr>
              <a:t>are </a:t>
            </a:r>
            <a:r>
              <a:rPr sz="2700" spc="-35" dirty="0">
                <a:latin typeface="Arial"/>
                <a:cs typeface="Arial"/>
              </a:rPr>
              <a:t>different </a:t>
            </a:r>
            <a:r>
              <a:rPr sz="2700" spc="-180" dirty="0">
                <a:latin typeface="Arial"/>
                <a:cs typeface="Arial"/>
              </a:rPr>
              <a:t>because</a:t>
            </a:r>
            <a:r>
              <a:rPr sz="2700" spc="-440" dirty="0">
                <a:latin typeface="Arial"/>
                <a:cs typeface="Arial"/>
              </a:rPr>
              <a:t> </a:t>
            </a:r>
            <a:r>
              <a:rPr sz="2700" spc="-110" dirty="0">
                <a:latin typeface="Arial"/>
                <a:cs typeface="Arial"/>
              </a:rPr>
              <a:t>n-channel  </a:t>
            </a:r>
            <a:r>
              <a:rPr sz="2700" spc="-105" dirty="0">
                <a:latin typeface="Arial"/>
                <a:cs typeface="Arial"/>
              </a:rPr>
              <a:t>carriers </a:t>
            </a:r>
            <a:r>
              <a:rPr sz="2700" spc="-125" dirty="0">
                <a:latin typeface="Arial"/>
                <a:cs typeface="Arial"/>
              </a:rPr>
              <a:t>are </a:t>
            </a:r>
            <a:r>
              <a:rPr sz="2700" spc="-110" dirty="0">
                <a:latin typeface="Arial"/>
                <a:cs typeface="Arial"/>
              </a:rPr>
              <a:t>negative, </a:t>
            </a:r>
            <a:r>
              <a:rPr sz="2700" spc="-135" dirty="0">
                <a:latin typeface="Arial"/>
                <a:cs typeface="Arial"/>
              </a:rPr>
              <a:t>whereas </a:t>
            </a:r>
            <a:r>
              <a:rPr sz="2700" spc="-110" dirty="0">
                <a:latin typeface="Arial"/>
                <a:cs typeface="Arial"/>
              </a:rPr>
              <a:t>p-channel </a:t>
            </a:r>
            <a:r>
              <a:rPr sz="2700" spc="-105" dirty="0">
                <a:latin typeface="Arial"/>
                <a:cs typeface="Arial"/>
              </a:rPr>
              <a:t>carriers </a:t>
            </a:r>
            <a:r>
              <a:rPr sz="2700" spc="-125" dirty="0">
                <a:latin typeface="Arial"/>
                <a:cs typeface="Arial"/>
              </a:rPr>
              <a:t>are  </a:t>
            </a:r>
            <a:r>
              <a:rPr sz="2700" spc="-75" dirty="0">
                <a:latin typeface="Arial"/>
                <a:cs typeface="Arial"/>
              </a:rPr>
              <a:t>positive.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181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6548" y="461589"/>
            <a:ext cx="19310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40" dirty="0">
                <a:solidFill>
                  <a:srgbClr val="000000"/>
                </a:solidFill>
                <a:latin typeface="Arial"/>
                <a:cs typeface="Arial"/>
              </a:rPr>
              <a:t>MOS</a:t>
            </a:r>
            <a:r>
              <a:rPr sz="4400" b="0" spc="-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5" dirty="0">
                <a:solidFill>
                  <a:srgbClr val="000000"/>
                </a:solidFill>
                <a:latin typeface="Arial"/>
                <a:cs typeface="Arial"/>
              </a:rPr>
              <a:t>I/V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1297" y="2528782"/>
            <a:ext cx="47891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For </a:t>
            </a:r>
            <a:r>
              <a:rPr sz="2400" dirty="0">
                <a:latin typeface="Arial"/>
                <a:cs typeface="Arial"/>
              </a:rPr>
              <a:t>a NMOS, 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necessary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condition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channel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exist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5843" y="4136965"/>
            <a:ext cx="970915" cy="911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700" i="1" spc="-150" baseline="13888" dirty="0">
                <a:latin typeface="Times New Roman"/>
                <a:cs typeface="Times New Roman"/>
              </a:rPr>
              <a:t>V</a:t>
            </a:r>
            <a:r>
              <a:rPr sz="3400" i="1" spc="-100" dirty="0">
                <a:latin typeface="Times New Roman"/>
                <a:cs typeface="Times New Roman"/>
              </a:rPr>
              <a:t>GS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0823" y="3951558"/>
            <a:ext cx="1513840" cy="911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800" spc="125" dirty="0">
                <a:latin typeface="Symbol"/>
                <a:cs typeface="Symbol"/>
              </a:rPr>
              <a:t></a:t>
            </a:r>
            <a:r>
              <a:rPr sz="5800" spc="-835" dirty="0">
                <a:latin typeface="Times New Roman"/>
                <a:cs typeface="Times New Roman"/>
              </a:rPr>
              <a:t> </a:t>
            </a:r>
            <a:r>
              <a:rPr sz="5800" i="1" spc="-65" dirty="0">
                <a:latin typeface="Times New Roman"/>
                <a:cs typeface="Times New Roman"/>
              </a:rPr>
              <a:t>V</a:t>
            </a:r>
            <a:r>
              <a:rPr sz="5100" i="1" spc="-97" baseline="-23692" dirty="0">
                <a:latin typeface="Times New Roman"/>
                <a:cs typeface="Times New Roman"/>
              </a:rPr>
              <a:t>TH</a:t>
            </a:r>
            <a:endParaRPr sz="5100" baseline="-23692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8120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4000" b="0" spc="-490" dirty="0">
                <a:solidFill>
                  <a:srgbClr val="000000"/>
                </a:solidFill>
                <a:latin typeface="Arial"/>
                <a:cs typeface="Arial"/>
              </a:rPr>
              <a:t>REGION </a:t>
            </a:r>
            <a:r>
              <a:rPr sz="4000" b="0" spc="-54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000" b="0" spc="-6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509" dirty="0">
                <a:solidFill>
                  <a:srgbClr val="000000"/>
                </a:solidFill>
                <a:latin typeface="Arial"/>
                <a:cs typeface="Arial"/>
              </a:rPr>
              <a:t>OPERATION</a:t>
            </a:r>
            <a:endParaRPr sz="40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4000" b="0" spc="-155" dirty="0">
                <a:solidFill>
                  <a:srgbClr val="000000"/>
                </a:solidFill>
                <a:latin typeface="Arial"/>
                <a:cs typeface="Arial"/>
              </a:rPr>
              <a:t>Applying </a:t>
            </a:r>
            <a:r>
              <a:rPr sz="4000" b="0" spc="-170" dirty="0">
                <a:solidFill>
                  <a:srgbClr val="000000"/>
                </a:solidFill>
                <a:latin typeface="Arial"/>
                <a:cs typeface="Arial"/>
              </a:rPr>
              <a:t>small</a:t>
            </a:r>
            <a:r>
              <a:rPr sz="4000" b="0" spc="-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385" dirty="0">
                <a:solidFill>
                  <a:srgbClr val="000000"/>
                </a:solidFill>
                <a:latin typeface="Arial"/>
                <a:cs typeface="Arial"/>
              </a:rPr>
              <a:t>Vds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9162"/>
            <a:ext cx="8030209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1879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20" dirty="0">
                <a:latin typeface="Arial"/>
                <a:cs typeface="Arial"/>
              </a:rPr>
              <a:t>Now </a:t>
            </a:r>
            <a:r>
              <a:rPr sz="3000" spc="-105" dirty="0">
                <a:latin typeface="Arial"/>
                <a:cs typeface="Arial"/>
              </a:rPr>
              <a:t>we </a:t>
            </a:r>
            <a:r>
              <a:rPr sz="3000" spc="-110" dirty="0">
                <a:latin typeface="Arial"/>
                <a:cs typeface="Arial"/>
              </a:rPr>
              <a:t>applying </a:t>
            </a:r>
            <a:r>
              <a:rPr sz="3000" spc="-180" dirty="0">
                <a:latin typeface="Arial"/>
                <a:cs typeface="Arial"/>
              </a:rPr>
              <a:t>some </a:t>
            </a:r>
            <a:r>
              <a:rPr sz="3000" spc="-130" dirty="0">
                <a:latin typeface="Arial"/>
                <a:cs typeface="Arial"/>
              </a:rPr>
              <a:t>small </a:t>
            </a:r>
            <a:r>
              <a:rPr sz="3000" spc="-114" dirty="0">
                <a:latin typeface="Arial"/>
                <a:cs typeface="Arial"/>
              </a:rPr>
              <a:t>voltage</a:t>
            </a:r>
            <a:r>
              <a:rPr sz="3000" spc="-375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between  </a:t>
            </a:r>
            <a:r>
              <a:rPr sz="3000" spc="-160" dirty="0">
                <a:latin typeface="Arial"/>
                <a:cs typeface="Arial"/>
              </a:rPr>
              <a:t>source </a:t>
            </a:r>
            <a:r>
              <a:rPr sz="3000" spc="-140" dirty="0">
                <a:latin typeface="Arial"/>
                <a:cs typeface="Arial"/>
              </a:rPr>
              <a:t>and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drain</a:t>
            </a:r>
            <a:endParaRPr sz="3000">
              <a:latin typeface="Arial"/>
              <a:cs typeface="Arial"/>
            </a:endParaRPr>
          </a:p>
          <a:p>
            <a:pPr marL="355600" marR="63754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220" dirty="0">
                <a:latin typeface="Arial"/>
                <a:cs typeface="Arial"/>
              </a:rPr>
              <a:t>The </a:t>
            </a:r>
            <a:r>
              <a:rPr sz="3000" spc="-114" dirty="0">
                <a:latin typeface="Arial"/>
                <a:cs typeface="Arial"/>
              </a:rPr>
              <a:t>voltage </a:t>
            </a:r>
            <a:r>
              <a:rPr sz="3000" spc="-290" dirty="0">
                <a:latin typeface="Arial"/>
                <a:cs typeface="Arial"/>
              </a:rPr>
              <a:t>Vds </a:t>
            </a:r>
            <a:r>
              <a:rPr sz="3000" spc="-240" dirty="0">
                <a:latin typeface="Arial"/>
                <a:cs typeface="Arial"/>
              </a:rPr>
              <a:t>causes </a:t>
            </a:r>
            <a:r>
              <a:rPr sz="3000" spc="-235" dirty="0">
                <a:latin typeface="Arial"/>
                <a:cs typeface="Arial"/>
              </a:rPr>
              <a:t>a </a:t>
            </a:r>
            <a:r>
              <a:rPr sz="3000" spc="-60" dirty="0">
                <a:latin typeface="Arial"/>
                <a:cs typeface="Arial"/>
              </a:rPr>
              <a:t>current </a:t>
            </a:r>
            <a:r>
              <a:rPr sz="3000" spc="30" dirty="0">
                <a:latin typeface="Arial"/>
                <a:cs typeface="Arial"/>
              </a:rPr>
              <a:t>to </a:t>
            </a:r>
            <a:r>
              <a:rPr sz="3000" spc="-10" dirty="0">
                <a:latin typeface="Arial"/>
                <a:cs typeface="Arial"/>
              </a:rPr>
              <a:t>flow</a:t>
            </a:r>
            <a:r>
              <a:rPr sz="3000" spc="-195" dirty="0">
                <a:latin typeface="Arial"/>
                <a:cs typeface="Arial"/>
              </a:rPr>
              <a:t> </a:t>
            </a:r>
            <a:r>
              <a:rPr sz="3000" spc="-35" dirty="0">
                <a:latin typeface="Arial"/>
                <a:cs typeface="Arial"/>
              </a:rPr>
              <a:t>from  </a:t>
            </a:r>
            <a:r>
              <a:rPr sz="3000" spc="-85" dirty="0">
                <a:latin typeface="Arial"/>
                <a:cs typeface="Arial"/>
              </a:rPr>
              <a:t>drain </a:t>
            </a:r>
            <a:r>
              <a:rPr sz="3000" spc="30" dirty="0">
                <a:latin typeface="Arial"/>
                <a:cs typeface="Arial"/>
              </a:rPr>
              <a:t>to</a:t>
            </a:r>
            <a:r>
              <a:rPr sz="3000" spc="-235" dirty="0">
                <a:latin typeface="Arial"/>
                <a:cs typeface="Arial"/>
              </a:rPr>
              <a:t> </a:t>
            </a:r>
            <a:r>
              <a:rPr sz="3000" spc="-140" dirty="0">
                <a:latin typeface="Arial"/>
                <a:cs typeface="Arial"/>
              </a:rPr>
              <a:t>gate.</a:t>
            </a:r>
            <a:endParaRPr sz="3000">
              <a:latin typeface="Arial"/>
              <a:cs typeface="Arial"/>
            </a:endParaRPr>
          </a:p>
          <a:p>
            <a:pPr marL="355600" marR="1044575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20" dirty="0">
                <a:latin typeface="Arial"/>
                <a:cs typeface="Arial"/>
              </a:rPr>
              <a:t>Now </a:t>
            </a:r>
            <a:r>
              <a:rPr sz="3000" spc="-280" dirty="0">
                <a:latin typeface="Arial"/>
                <a:cs typeface="Arial"/>
              </a:rPr>
              <a:t>as </a:t>
            </a:r>
            <a:r>
              <a:rPr sz="3000" spc="-114" dirty="0">
                <a:latin typeface="Arial"/>
                <a:cs typeface="Arial"/>
              </a:rPr>
              <a:t>we </a:t>
            </a:r>
            <a:r>
              <a:rPr sz="3000" spc="-155" dirty="0">
                <a:latin typeface="Arial"/>
                <a:cs typeface="Arial"/>
              </a:rPr>
              <a:t>increase </a:t>
            </a:r>
            <a:r>
              <a:rPr sz="3000" spc="-35" dirty="0">
                <a:latin typeface="Arial"/>
                <a:cs typeface="Arial"/>
              </a:rPr>
              <a:t>the </a:t>
            </a:r>
            <a:r>
              <a:rPr sz="3000" spc="-155" dirty="0">
                <a:latin typeface="Arial"/>
                <a:cs typeface="Arial"/>
              </a:rPr>
              <a:t>gate </a:t>
            </a:r>
            <a:r>
              <a:rPr sz="3000" spc="-110" dirty="0">
                <a:latin typeface="Arial"/>
                <a:cs typeface="Arial"/>
              </a:rPr>
              <a:t>voltage,</a:t>
            </a:r>
            <a:r>
              <a:rPr sz="3000" spc="-355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more  </a:t>
            </a:r>
            <a:r>
              <a:rPr sz="3000" spc="-60" dirty="0">
                <a:latin typeface="Arial"/>
                <a:cs typeface="Arial"/>
              </a:rPr>
              <a:t>current </a:t>
            </a:r>
            <a:r>
              <a:rPr sz="3000" spc="5" dirty="0">
                <a:latin typeface="Arial"/>
                <a:cs typeface="Arial"/>
              </a:rPr>
              <a:t>will</a:t>
            </a:r>
            <a:r>
              <a:rPr sz="3000" spc="-260" dirty="0">
                <a:latin typeface="Arial"/>
                <a:cs typeface="Arial"/>
              </a:rPr>
              <a:t> </a:t>
            </a:r>
            <a:r>
              <a:rPr sz="3000" spc="-60" dirty="0">
                <a:latin typeface="Arial"/>
                <a:cs typeface="Arial"/>
              </a:rPr>
              <a:t>flow.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50" dirty="0">
                <a:latin typeface="Arial"/>
                <a:cs typeface="Arial"/>
              </a:rPr>
              <a:t>Increasing </a:t>
            </a:r>
            <a:r>
              <a:rPr sz="3000" spc="-35" dirty="0">
                <a:latin typeface="Arial"/>
                <a:cs typeface="Arial"/>
              </a:rPr>
              <a:t>the </a:t>
            </a:r>
            <a:r>
              <a:rPr sz="3000" spc="-155" dirty="0">
                <a:latin typeface="Arial"/>
                <a:cs typeface="Arial"/>
              </a:rPr>
              <a:t>gate </a:t>
            </a:r>
            <a:r>
              <a:rPr sz="3000" spc="-114" dirty="0">
                <a:latin typeface="Arial"/>
                <a:cs typeface="Arial"/>
              </a:rPr>
              <a:t>voltage </a:t>
            </a:r>
            <a:r>
              <a:rPr sz="3000" spc="-155" dirty="0">
                <a:latin typeface="Arial"/>
                <a:cs typeface="Arial"/>
              </a:rPr>
              <a:t>above </a:t>
            </a:r>
            <a:r>
              <a:rPr sz="3000" spc="-35" dirty="0">
                <a:latin typeface="Arial"/>
                <a:cs typeface="Arial"/>
              </a:rPr>
              <a:t>the </a:t>
            </a:r>
            <a:r>
              <a:rPr sz="3000" spc="-80" dirty="0">
                <a:latin typeface="Arial"/>
                <a:cs typeface="Arial"/>
              </a:rPr>
              <a:t>threshold  </a:t>
            </a:r>
            <a:r>
              <a:rPr sz="3000" spc="-114" dirty="0">
                <a:latin typeface="Arial"/>
                <a:cs typeface="Arial"/>
              </a:rPr>
              <a:t>voltage </a:t>
            </a:r>
            <a:r>
              <a:rPr sz="3000" spc="-185" dirty="0">
                <a:latin typeface="Arial"/>
                <a:cs typeface="Arial"/>
              </a:rPr>
              <a:t>enhances </a:t>
            </a:r>
            <a:r>
              <a:rPr sz="3000" spc="-35" dirty="0">
                <a:latin typeface="Arial"/>
                <a:cs typeface="Arial"/>
              </a:rPr>
              <a:t>the </a:t>
            </a:r>
            <a:r>
              <a:rPr sz="3000" spc="-125" dirty="0">
                <a:latin typeface="Arial"/>
                <a:cs typeface="Arial"/>
              </a:rPr>
              <a:t>channel, </a:t>
            </a:r>
            <a:r>
              <a:rPr sz="3000" spc="-160" dirty="0">
                <a:latin typeface="Arial"/>
                <a:cs typeface="Arial"/>
              </a:rPr>
              <a:t>hence </a:t>
            </a:r>
            <a:r>
              <a:rPr sz="3000" spc="-60" dirty="0">
                <a:latin typeface="Arial"/>
                <a:cs typeface="Arial"/>
              </a:rPr>
              <a:t>this </a:t>
            </a:r>
            <a:r>
              <a:rPr sz="3000" spc="-114" dirty="0">
                <a:latin typeface="Arial"/>
                <a:cs typeface="Arial"/>
              </a:rPr>
              <a:t>mode</a:t>
            </a:r>
            <a:r>
              <a:rPr sz="3000" spc="-515" dirty="0">
                <a:latin typeface="Arial"/>
                <a:cs typeface="Arial"/>
              </a:rPr>
              <a:t> </a:t>
            </a:r>
            <a:r>
              <a:rPr sz="3000" spc="-155" dirty="0">
                <a:latin typeface="Arial"/>
                <a:cs typeface="Arial"/>
              </a:rPr>
              <a:t>is  </a:t>
            </a:r>
            <a:r>
              <a:rPr sz="3000" spc="-125" dirty="0">
                <a:latin typeface="Arial"/>
                <a:cs typeface="Arial"/>
              </a:rPr>
              <a:t>called </a:t>
            </a:r>
            <a:r>
              <a:rPr sz="3000" spc="-280" dirty="0">
                <a:latin typeface="Arial"/>
                <a:cs typeface="Arial"/>
              </a:rPr>
              <a:t>as </a:t>
            </a:r>
            <a:r>
              <a:rPr sz="3000" spc="-130" dirty="0">
                <a:latin typeface="Arial"/>
                <a:cs typeface="Arial"/>
              </a:rPr>
              <a:t>enhancement </a:t>
            </a:r>
            <a:r>
              <a:rPr sz="3000" spc="-114" dirty="0">
                <a:latin typeface="Arial"/>
                <a:cs typeface="Arial"/>
              </a:rPr>
              <a:t>mode</a:t>
            </a:r>
            <a:r>
              <a:rPr sz="3000" spc="-120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operation.</a:t>
            </a:r>
            <a:endParaRPr sz="3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784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446" y="461589"/>
            <a:ext cx="6593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45" dirty="0">
                <a:solidFill>
                  <a:srgbClr val="000000"/>
                </a:solidFill>
                <a:latin typeface="Arial"/>
                <a:cs typeface="Arial"/>
              </a:rPr>
              <a:t>Operation 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nMOS</a:t>
            </a:r>
            <a:r>
              <a:rPr sz="4400" b="0" spc="-3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Transistor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7331709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7719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10" dirty="0">
                <a:latin typeface="Arial"/>
                <a:cs typeface="Arial"/>
              </a:rPr>
              <a:t>Accumulation </a:t>
            </a:r>
            <a:r>
              <a:rPr sz="3200" spc="-75" dirty="0">
                <a:latin typeface="Arial"/>
                <a:cs typeface="Arial"/>
              </a:rPr>
              <a:t>Mode </a:t>
            </a:r>
            <a:r>
              <a:rPr sz="3200" spc="-85" dirty="0">
                <a:latin typeface="Arial"/>
                <a:cs typeface="Arial"/>
              </a:rPr>
              <a:t>- </a:t>
            </a:r>
            <a:r>
              <a:rPr sz="3200" dirty="0">
                <a:latin typeface="Arial"/>
                <a:cs typeface="Arial"/>
              </a:rPr>
              <a:t>If </a:t>
            </a:r>
            <a:r>
              <a:rPr sz="3200" spc="-365" dirty="0">
                <a:latin typeface="Arial"/>
                <a:cs typeface="Arial"/>
              </a:rPr>
              <a:t>Vgs </a:t>
            </a:r>
            <a:r>
              <a:rPr sz="3200" spc="-275" dirty="0">
                <a:latin typeface="Arial"/>
                <a:cs typeface="Arial"/>
              </a:rPr>
              <a:t>&lt; </a:t>
            </a:r>
            <a:r>
              <a:rPr sz="3200" spc="-125" dirty="0">
                <a:latin typeface="Arial"/>
                <a:cs typeface="Arial"/>
              </a:rPr>
              <a:t>0, </a:t>
            </a:r>
            <a:r>
              <a:rPr sz="3200" spc="-50" dirty="0">
                <a:latin typeface="Arial"/>
                <a:cs typeface="Arial"/>
              </a:rPr>
              <a:t>then</a:t>
            </a:r>
            <a:r>
              <a:rPr sz="3200" spc="-36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an  </a:t>
            </a:r>
            <a:r>
              <a:rPr sz="3200" spc="-75" dirty="0">
                <a:latin typeface="Arial"/>
                <a:cs typeface="Arial"/>
              </a:rPr>
              <a:t>electric </a:t>
            </a:r>
            <a:r>
              <a:rPr sz="3200" spc="-35" dirty="0">
                <a:latin typeface="Arial"/>
                <a:cs typeface="Arial"/>
              </a:rPr>
              <a:t>field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35" dirty="0">
                <a:latin typeface="Arial"/>
                <a:cs typeface="Arial"/>
              </a:rPr>
              <a:t>established </a:t>
            </a:r>
            <a:r>
              <a:rPr sz="3200" spc="-215" dirty="0">
                <a:latin typeface="Arial"/>
                <a:cs typeface="Arial"/>
              </a:rPr>
              <a:t>across </a:t>
            </a:r>
            <a:r>
              <a:rPr sz="3200" spc="-35" dirty="0">
                <a:latin typeface="Arial"/>
                <a:cs typeface="Arial"/>
              </a:rPr>
              <a:t>the  </a:t>
            </a:r>
            <a:r>
              <a:rPr sz="3200" spc="-120" dirty="0">
                <a:latin typeface="Arial"/>
                <a:cs typeface="Arial"/>
              </a:rPr>
              <a:t>substrate.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95" dirty="0">
                <a:latin typeface="Arial"/>
                <a:cs typeface="Arial"/>
              </a:rPr>
              <a:t>Depletion </a:t>
            </a:r>
            <a:r>
              <a:rPr sz="3200" spc="-75" dirty="0">
                <a:latin typeface="Arial"/>
                <a:cs typeface="Arial"/>
              </a:rPr>
              <a:t>Mode </a:t>
            </a:r>
            <a:r>
              <a:rPr sz="3200" spc="-30" dirty="0">
                <a:latin typeface="Arial"/>
                <a:cs typeface="Arial"/>
              </a:rPr>
              <a:t>-If </a:t>
            </a:r>
            <a:r>
              <a:rPr sz="3200" spc="-305" dirty="0">
                <a:latin typeface="Arial"/>
                <a:cs typeface="Arial"/>
              </a:rPr>
              <a:t>0&lt;Vgs&lt; </a:t>
            </a:r>
            <a:r>
              <a:rPr sz="3200" spc="-85" dirty="0">
                <a:latin typeface="Arial"/>
                <a:cs typeface="Arial"/>
              </a:rPr>
              <a:t>Vtn,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38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region  </a:t>
            </a:r>
            <a:r>
              <a:rPr sz="3200" spc="-90" dirty="0">
                <a:latin typeface="Arial"/>
                <a:cs typeface="Arial"/>
              </a:rPr>
              <a:t>under </a:t>
            </a:r>
            <a:r>
              <a:rPr sz="3200" spc="-165" dirty="0">
                <a:latin typeface="Arial"/>
                <a:cs typeface="Arial"/>
              </a:rPr>
              <a:t>gate </a:t>
            </a:r>
            <a:r>
              <a:rPr sz="3200" spc="5" dirty="0">
                <a:latin typeface="Arial"/>
                <a:cs typeface="Arial"/>
              </a:rPr>
              <a:t>will </a:t>
            </a:r>
            <a:r>
              <a:rPr sz="3200" spc="-145" dirty="0">
                <a:latin typeface="Arial"/>
                <a:cs typeface="Arial"/>
              </a:rPr>
              <a:t>be </a:t>
            </a:r>
            <a:r>
              <a:rPr sz="3200" spc="-95" dirty="0">
                <a:latin typeface="Arial"/>
                <a:cs typeface="Arial"/>
              </a:rPr>
              <a:t>depleted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05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charges.</a:t>
            </a:r>
            <a:endParaRPr sz="3200">
              <a:latin typeface="Arial"/>
              <a:cs typeface="Arial"/>
            </a:endParaRPr>
          </a:p>
          <a:p>
            <a:pPr marL="355600" marR="26098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30" dirty="0">
                <a:latin typeface="Arial"/>
                <a:cs typeface="Arial"/>
              </a:rPr>
              <a:t>Inversion </a:t>
            </a:r>
            <a:r>
              <a:rPr sz="3200" spc="-75" dirty="0">
                <a:latin typeface="Arial"/>
                <a:cs typeface="Arial"/>
              </a:rPr>
              <a:t>Mode </a:t>
            </a:r>
            <a:r>
              <a:rPr sz="3200" spc="-185" dirty="0">
                <a:latin typeface="Arial"/>
                <a:cs typeface="Arial"/>
              </a:rPr>
              <a:t>– </a:t>
            </a:r>
            <a:r>
              <a:rPr sz="3200" dirty="0">
                <a:latin typeface="Arial"/>
                <a:cs typeface="Arial"/>
              </a:rPr>
              <a:t>If </a:t>
            </a:r>
            <a:r>
              <a:rPr sz="3200" spc="-370" dirty="0">
                <a:latin typeface="Arial"/>
                <a:cs typeface="Arial"/>
              </a:rPr>
              <a:t>Vgs </a:t>
            </a:r>
            <a:r>
              <a:rPr sz="3200" spc="-275" dirty="0">
                <a:latin typeface="Arial"/>
                <a:cs typeface="Arial"/>
              </a:rPr>
              <a:t>&gt; </a:t>
            </a:r>
            <a:r>
              <a:rPr sz="3200" spc="-90" dirty="0">
                <a:latin typeface="Arial"/>
                <a:cs typeface="Arial"/>
              </a:rPr>
              <a:t>Vtn,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region  </a:t>
            </a:r>
            <a:r>
              <a:rPr sz="3200" spc="-80" dirty="0">
                <a:latin typeface="Arial"/>
                <a:cs typeface="Arial"/>
              </a:rPr>
              <a:t>below </a:t>
            </a:r>
            <a:r>
              <a:rPr sz="3200" spc="-40" dirty="0">
                <a:latin typeface="Arial"/>
                <a:cs typeface="Arial"/>
              </a:rPr>
              <a:t>the </a:t>
            </a:r>
            <a:r>
              <a:rPr sz="3200" spc="-160" dirty="0">
                <a:latin typeface="Arial"/>
                <a:cs typeface="Arial"/>
              </a:rPr>
              <a:t>gate </a:t>
            </a:r>
            <a:r>
              <a:rPr sz="3200" spc="5" dirty="0">
                <a:latin typeface="Arial"/>
                <a:cs typeface="Arial"/>
              </a:rPr>
              <a:t>will </a:t>
            </a:r>
            <a:r>
              <a:rPr sz="3200" spc="-145" dirty="0">
                <a:latin typeface="Arial"/>
                <a:cs typeface="Arial"/>
              </a:rPr>
              <a:t>be</a:t>
            </a:r>
            <a:r>
              <a:rPr sz="3200" spc="-55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inverted.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283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446" y="461589"/>
            <a:ext cx="6593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45" dirty="0">
                <a:solidFill>
                  <a:srgbClr val="000000"/>
                </a:solidFill>
                <a:latin typeface="Arial"/>
                <a:cs typeface="Arial"/>
              </a:rPr>
              <a:t>Operation 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nMOS</a:t>
            </a:r>
            <a:r>
              <a:rPr sz="4400" b="0" spc="-3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Transistor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514" y="2377439"/>
            <a:ext cx="8146285" cy="2971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858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5432" y="1860622"/>
            <a:ext cx="802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ahoma"/>
                <a:cs typeface="Tahoma"/>
              </a:rPr>
              <a:t>V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=0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4446" y="461589"/>
            <a:ext cx="6593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>
                <a:latin typeface="Arial"/>
                <a:cs typeface="Arial"/>
              </a:rPr>
              <a:t>Operation </a:t>
            </a:r>
            <a:r>
              <a:rPr sz="4400" spc="-254" dirty="0">
                <a:latin typeface="Arial"/>
                <a:cs typeface="Arial"/>
              </a:rPr>
              <a:t>– </a:t>
            </a:r>
            <a:r>
              <a:rPr sz="4400" spc="-365" dirty="0">
                <a:latin typeface="Arial"/>
                <a:cs typeface="Arial"/>
              </a:rPr>
              <a:t>nMOS</a:t>
            </a:r>
            <a:r>
              <a:rPr sz="4400" spc="-340" dirty="0">
                <a:latin typeface="Arial"/>
                <a:cs typeface="Arial"/>
              </a:rPr>
              <a:t> </a:t>
            </a:r>
            <a:r>
              <a:rPr sz="4400" spc="-215" dirty="0">
                <a:latin typeface="Arial"/>
                <a:cs typeface="Arial"/>
              </a:rPr>
              <a:t>Transistor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2286015"/>
            <a:ext cx="4600590" cy="4067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962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446" y="461589"/>
            <a:ext cx="6593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45" dirty="0">
                <a:solidFill>
                  <a:srgbClr val="000000"/>
                </a:solidFill>
                <a:latin typeface="Arial"/>
                <a:cs typeface="Arial"/>
              </a:rPr>
              <a:t>Operation 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nMOS</a:t>
            </a:r>
            <a:r>
              <a:rPr sz="4400" b="0" spc="-3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Transistor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3721" y="2014446"/>
            <a:ext cx="8125066" cy="3640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797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446" y="461589"/>
            <a:ext cx="6593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45" dirty="0">
                <a:solidFill>
                  <a:srgbClr val="000000"/>
                </a:solidFill>
                <a:latin typeface="Arial"/>
                <a:cs typeface="Arial"/>
              </a:rPr>
              <a:t>Operation 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nMOS</a:t>
            </a:r>
            <a:r>
              <a:rPr sz="4400" b="0" spc="-3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Transistor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1922" y="2210571"/>
            <a:ext cx="6332502" cy="3305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743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446" y="461589"/>
            <a:ext cx="6593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45" dirty="0">
                <a:solidFill>
                  <a:srgbClr val="000000"/>
                </a:solidFill>
                <a:latin typeface="Arial"/>
                <a:cs typeface="Arial"/>
              </a:rPr>
              <a:t>Operation 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nMOS</a:t>
            </a:r>
            <a:r>
              <a:rPr sz="4400" b="0" spc="-3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Transistor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9966" y="2310780"/>
            <a:ext cx="7925909" cy="3047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22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745" y="45206"/>
            <a:ext cx="515175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985" marR="5080" indent="-1010919">
              <a:lnSpc>
                <a:spcPct val="100000"/>
              </a:lnSpc>
              <a:spcBef>
                <a:spcPts val="105"/>
              </a:spcBef>
            </a:pPr>
            <a:r>
              <a:rPr sz="3200" b="0" spc="-265" dirty="0">
                <a:solidFill>
                  <a:srgbClr val="000000"/>
                </a:solidFill>
                <a:latin typeface="Arial"/>
                <a:cs typeface="Arial"/>
              </a:rPr>
              <a:t>Types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3200" b="0" spc="-145" dirty="0">
                <a:solidFill>
                  <a:srgbClr val="000000"/>
                </a:solidFill>
                <a:latin typeface="Arial"/>
                <a:cs typeface="Arial"/>
              </a:rPr>
              <a:t>Field </a:t>
            </a:r>
            <a:r>
              <a:rPr sz="3200" b="0" spc="-150" dirty="0">
                <a:solidFill>
                  <a:srgbClr val="000000"/>
                </a:solidFill>
                <a:latin typeface="Arial"/>
                <a:cs typeface="Arial"/>
              </a:rPr>
              <a:t>Effect</a:t>
            </a:r>
            <a:r>
              <a:rPr sz="3200" b="0" spc="-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185" dirty="0">
                <a:solidFill>
                  <a:srgbClr val="000000"/>
                </a:solidFill>
                <a:latin typeface="Arial"/>
                <a:cs typeface="Arial"/>
              </a:rPr>
              <a:t>Transistors  </a:t>
            </a:r>
            <a:r>
              <a:rPr sz="3200" b="0" spc="-195" dirty="0">
                <a:solidFill>
                  <a:srgbClr val="000000"/>
                </a:solidFill>
                <a:latin typeface="Arial"/>
                <a:cs typeface="Arial"/>
              </a:rPr>
              <a:t>(The</a:t>
            </a:r>
            <a:r>
              <a:rPr sz="3200" b="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140" dirty="0">
                <a:solidFill>
                  <a:srgbClr val="000000"/>
                </a:solidFill>
                <a:latin typeface="Arial"/>
                <a:cs typeface="Arial"/>
              </a:rPr>
              <a:t>Classification)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3922" y="1616701"/>
            <a:ext cx="701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»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320" dirty="0">
                <a:latin typeface="Arial"/>
                <a:cs typeface="Arial"/>
              </a:rPr>
              <a:t>JFET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8317" y="2009970"/>
            <a:ext cx="26974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0" dirty="0">
                <a:latin typeface="Arial"/>
                <a:cs typeface="Arial"/>
              </a:rPr>
              <a:t>MOSFE</a:t>
            </a:r>
            <a:r>
              <a:rPr sz="3200" u="sng" spc="-4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3200" u="sng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sng" spc="-3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sz="3200" spc="-320" dirty="0">
                <a:latin typeface="Arial"/>
                <a:cs typeface="Arial"/>
              </a:rPr>
              <a:t>IGFET)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0305" y="1023865"/>
            <a:ext cx="14287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n-Channel </a:t>
            </a:r>
            <a:r>
              <a:rPr sz="1800" spc="-290" dirty="0">
                <a:latin typeface="Arial"/>
                <a:cs typeface="Arial"/>
              </a:rPr>
              <a:t>JFET  </a:t>
            </a:r>
            <a:r>
              <a:rPr sz="1800" spc="-100" dirty="0">
                <a:latin typeface="Arial"/>
                <a:cs typeface="Arial"/>
              </a:rPr>
              <a:t>p-Channel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290" dirty="0">
                <a:latin typeface="Arial"/>
                <a:cs typeface="Arial"/>
              </a:rPr>
              <a:t>JFET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47684" y="16002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3484" y="13716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3484" y="1333499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42911"/>
                </a:moveTo>
                <a:lnTo>
                  <a:pt x="381000" y="76200"/>
                </a:lnTo>
                <a:lnTo>
                  <a:pt x="447568" y="42915"/>
                </a:lnTo>
                <a:lnTo>
                  <a:pt x="381000" y="42911"/>
                </a:lnTo>
                <a:close/>
              </a:path>
              <a:path w="457200" h="76200">
                <a:moveTo>
                  <a:pt x="381000" y="33402"/>
                </a:moveTo>
                <a:lnTo>
                  <a:pt x="381000" y="42911"/>
                </a:lnTo>
                <a:lnTo>
                  <a:pt x="393679" y="42915"/>
                </a:lnTo>
                <a:lnTo>
                  <a:pt x="393679" y="33406"/>
                </a:lnTo>
                <a:lnTo>
                  <a:pt x="381000" y="33402"/>
                </a:lnTo>
                <a:close/>
              </a:path>
              <a:path w="457200" h="76200">
                <a:moveTo>
                  <a:pt x="381000" y="0"/>
                </a:moveTo>
                <a:lnTo>
                  <a:pt x="381000" y="33402"/>
                </a:lnTo>
                <a:lnTo>
                  <a:pt x="393679" y="33406"/>
                </a:lnTo>
                <a:lnTo>
                  <a:pt x="393679" y="42915"/>
                </a:lnTo>
                <a:lnTo>
                  <a:pt x="447576" y="42911"/>
                </a:lnTo>
                <a:lnTo>
                  <a:pt x="457200" y="38100"/>
                </a:lnTo>
                <a:lnTo>
                  <a:pt x="381000" y="0"/>
                </a:lnTo>
                <a:close/>
              </a:path>
              <a:path w="457200" h="76200">
                <a:moveTo>
                  <a:pt x="0" y="33284"/>
                </a:moveTo>
                <a:lnTo>
                  <a:pt x="0" y="42793"/>
                </a:lnTo>
                <a:lnTo>
                  <a:pt x="381000" y="42911"/>
                </a:lnTo>
                <a:lnTo>
                  <a:pt x="381000" y="33402"/>
                </a:lnTo>
                <a:lnTo>
                  <a:pt x="0" y="33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33484" y="1866899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7812" y="42793"/>
                </a:lnTo>
                <a:lnTo>
                  <a:pt x="393679" y="42793"/>
                </a:lnTo>
                <a:lnTo>
                  <a:pt x="393679" y="33284"/>
                </a:lnTo>
                <a:lnTo>
                  <a:pt x="447568" y="33284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3284"/>
                </a:moveTo>
                <a:lnTo>
                  <a:pt x="0" y="33284"/>
                </a:lnTo>
                <a:lnTo>
                  <a:pt x="0" y="42793"/>
                </a:lnTo>
                <a:lnTo>
                  <a:pt x="381000" y="42793"/>
                </a:lnTo>
                <a:lnTo>
                  <a:pt x="381000" y="33284"/>
                </a:lnTo>
                <a:close/>
              </a:path>
              <a:path w="457200" h="76200">
                <a:moveTo>
                  <a:pt x="447568" y="33284"/>
                </a:moveTo>
                <a:lnTo>
                  <a:pt x="393679" y="33284"/>
                </a:lnTo>
                <a:lnTo>
                  <a:pt x="393679" y="42793"/>
                </a:lnTo>
                <a:lnTo>
                  <a:pt x="447812" y="42793"/>
                </a:lnTo>
                <a:lnTo>
                  <a:pt x="457200" y="38100"/>
                </a:lnTo>
                <a:lnTo>
                  <a:pt x="447568" y="33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3129" y="4683121"/>
            <a:ext cx="1295400" cy="49847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1145">
              <a:lnSpc>
                <a:spcPts val="1830"/>
              </a:lnSpc>
            </a:pPr>
            <a:r>
              <a:rPr sz="1600" spc="-90" dirty="0">
                <a:latin typeface="Arial"/>
                <a:cs typeface="Arial"/>
              </a:rPr>
              <a:t>n-Channel</a:t>
            </a:r>
            <a:endParaRPr sz="16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</a:pPr>
            <a:r>
              <a:rPr sz="1600" spc="-225" dirty="0">
                <a:latin typeface="Arial"/>
                <a:cs typeface="Arial"/>
              </a:rPr>
              <a:t>EMOSFET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4269" y="4724400"/>
            <a:ext cx="1295400" cy="49847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1780">
              <a:lnSpc>
                <a:spcPts val="1830"/>
              </a:lnSpc>
            </a:pPr>
            <a:r>
              <a:rPr sz="1600" spc="-90" dirty="0">
                <a:latin typeface="Arial"/>
                <a:cs typeface="Arial"/>
              </a:rPr>
              <a:t>p-Channel</a:t>
            </a:r>
            <a:endParaRPr sz="160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</a:pPr>
            <a:r>
              <a:rPr sz="1600" spc="-225" dirty="0">
                <a:latin typeface="Arial"/>
                <a:cs typeface="Arial"/>
              </a:rPr>
              <a:t>EMOSFET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26630" y="2438399"/>
            <a:ext cx="137795" cy="609600"/>
          </a:xfrm>
          <a:custGeom>
            <a:avLst/>
            <a:gdLst/>
            <a:ahLst/>
            <a:cxnLst/>
            <a:rect l="l" t="t" r="r" b="b"/>
            <a:pathLst>
              <a:path w="137795" h="609600">
                <a:moveTo>
                  <a:pt x="5334" y="480060"/>
                </a:moveTo>
                <a:lnTo>
                  <a:pt x="3048" y="481340"/>
                </a:lnTo>
                <a:lnTo>
                  <a:pt x="762" y="482589"/>
                </a:lnTo>
                <a:lnTo>
                  <a:pt x="0" y="485515"/>
                </a:lnTo>
                <a:lnTo>
                  <a:pt x="68854" y="609600"/>
                </a:lnTo>
                <a:lnTo>
                  <a:pt x="74289" y="599815"/>
                </a:lnTo>
                <a:lnTo>
                  <a:pt x="64129" y="599815"/>
                </a:lnTo>
                <a:lnTo>
                  <a:pt x="64129" y="581507"/>
                </a:lnTo>
                <a:lnTo>
                  <a:pt x="9540" y="483229"/>
                </a:lnTo>
                <a:lnTo>
                  <a:pt x="8260" y="480822"/>
                </a:lnTo>
                <a:lnTo>
                  <a:pt x="5334" y="480060"/>
                </a:lnTo>
                <a:close/>
              </a:path>
              <a:path w="137795" h="609600">
                <a:moveTo>
                  <a:pt x="64129" y="581507"/>
                </a:moveTo>
                <a:lnTo>
                  <a:pt x="64129" y="599815"/>
                </a:lnTo>
                <a:lnTo>
                  <a:pt x="73670" y="599815"/>
                </a:lnTo>
                <a:lnTo>
                  <a:pt x="73670" y="597529"/>
                </a:lnTo>
                <a:lnTo>
                  <a:pt x="64770" y="597529"/>
                </a:lnTo>
                <a:lnTo>
                  <a:pt x="68901" y="590096"/>
                </a:lnTo>
                <a:lnTo>
                  <a:pt x="64129" y="581507"/>
                </a:lnTo>
                <a:close/>
              </a:path>
              <a:path w="137795" h="609600">
                <a:moveTo>
                  <a:pt x="132466" y="480060"/>
                </a:moveTo>
                <a:lnTo>
                  <a:pt x="129540" y="480822"/>
                </a:lnTo>
                <a:lnTo>
                  <a:pt x="128290" y="483229"/>
                </a:lnTo>
                <a:lnTo>
                  <a:pt x="73674" y="581507"/>
                </a:lnTo>
                <a:lnTo>
                  <a:pt x="73670" y="599815"/>
                </a:lnTo>
                <a:lnTo>
                  <a:pt x="74289" y="599815"/>
                </a:lnTo>
                <a:lnTo>
                  <a:pt x="137800" y="485515"/>
                </a:lnTo>
                <a:lnTo>
                  <a:pt x="137038" y="482589"/>
                </a:lnTo>
                <a:lnTo>
                  <a:pt x="134752" y="481340"/>
                </a:lnTo>
                <a:lnTo>
                  <a:pt x="132466" y="480060"/>
                </a:lnTo>
                <a:close/>
              </a:path>
              <a:path w="137795" h="609600">
                <a:moveTo>
                  <a:pt x="68901" y="590096"/>
                </a:moveTo>
                <a:lnTo>
                  <a:pt x="64770" y="597529"/>
                </a:lnTo>
                <a:lnTo>
                  <a:pt x="73030" y="597529"/>
                </a:lnTo>
                <a:lnTo>
                  <a:pt x="68901" y="590096"/>
                </a:lnTo>
                <a:close/>
              </a:path>
              <a:path w="137795" h="609600">
                <a:moveTo>
                  <a:pt x="73670" y="581514"/>
                </a:moveTo>
                <a:lnTo>
                  <a:pt x="68901" y="590096"/>
                </a:lnTo>
                <a:lnTo>
                  <a:pt x="73030" y="597529"/>
                </a:lnTo>
                <a:lnTo>
                  <a:pt x="73670" y="597529"/>
                </a:lnTo>
                <a:lnTo>
                  <a:pt x="73670" y="581514"/>
                </a:lnTo>
                <a:close/>
              </a:path>
              <a:path w="137795" h="609600">
                <a:moveTo>
                  <a:pt x="73670" y="0"/>
                </a:moveTo>
                <a:lnTo>
                  <a:pt x="64129" y="0"/>
                </a:lnTo>
                <a:lnTo>
                  <a:pt x="64134" y="581514"/>
                </a:lnTo>
                <a:lnTo>
                  <a:pt x="68901" y="590096"/>
                </a:lnTo>
                <a:lnTo>
                  <a:pt x="73670" y="581514"/>
                </a:lnTo>
                <a:lnTo>
                  <a:pt x="73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1869" y="3048000"/>
            <a:ext cx="3886835" cy="0"/>
          </a:xfrm>
          <a:custGeom>
            <a:avLst/>
            <a:gdLst/>
            <a:ahLst/>
            <a:cxnLst/>
            <a:rect l="l" t="t" r="r" b="b"/>
            <a:pathLst>
              <a:path w="3886834">
                <a:moveTo>
                  <a:pt x="0" y="0"/>
                </a:moveTo>
                <a:lnTo>
                  <a:pt x="388621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23769" y="3047999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3396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44" y="317510"/>
                </a:lnTo>
                <a:lnTo>
                  <a:pt x="33396" y="317510"/>
                </a:lnTo>
                <a:lnTo>
                  <a:pt x="33396" y="304800"/>
                </a:lnTo>
                <a:close/>
              </a:path>
              <a:path w="76200" h="381000">
                <a:moveTo>
                  <a:pt x="42921" y="0"/>
                </a:moveTo>
                <a:lnTo>
                  <a:pt x="33396" y="0"/>
                </a:lnTo>
                <a:lnTo>
                  <a:pt x="33396" y="317510"/>
                </a:lnTo>
                <a:lnTo>
                  <a:pt x="42921" y="317510"/>
                </a:lnTo>
                <a:lnTo>
                  <a:pt x="42921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2921" y="304800"/>
                </a:lnTo>
                <a:lnTo>
                  <a:pt x="42921" y="317510"/>
                </a:lnTo>
                <a:lnTo>
                  <a:pt x="69844" y="31751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09984" y="3047999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3375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44" y="317510"/>
                </a:lnTo>
                <a:lnTo>
                  <a:pt x="33375" y="317510"/>
                </a:lnTo>
                <a:lnTo>
                  <a:pt x="33375" y="304800"/>
                </a:lnTo>
                <a:close/>
              </a:path>
              <a:path w="76200" h="381000">
                <a:moveTo>
                  <a:pt x="42915" y="0"/>
                </a:moveTo>
                <a:lnTo>
                  <a:pt x="33375" y="0"/>
                </a:lnTo>
                <a:lnTo>
                  <a:pt x="33375" y="317510"/>
                </a:lnTo>
                <a:lnTo>
                  <a:pt x="42915" y="317510"/>
                </a:lnTo>
                <a:lnTo>
                  <a:pt x="42915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2915" y="304800"/>
                </a:lnTo>
                <a:lnTo>
                  <a:pt x="42915" y="317510"/>
                </a:lnTo>
                <a:lnTo>
                  <a:pt x="69844" y="31751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95069" y="3429000"/>
            <a:ext cx="2057400" cy="7112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639445" marR="259715" indent="-279400">
              <a:lnSpc>
                <a:spcPct val="100000"/>
              </a:lnSpc>
              <a:spcBef>
                <a:spcPts val="235"/>
              </a:spcBef>
            </a:pPr>
            <a:r>
              <a:rPr sz="2000" spc="-360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55" dirty="0">
                <a:latin typeface="Arial"/>
                <a:cs typeface="Arial"/>
              </a:rPr>
              <a:t>h</a:t>
            </a:r>
            <a:r>
              <a:rPr sz="2000" spc="-130" dirty="0">
                <a:latin typeface="Arial"/>
                <a:cs typeface="Arial"/>
              </a:rPr>
              <a:t>an</a:t>
            </a:r>
            <a:r>
              <a:rPr sz="2000" spc="-110" dirty="0">
                <a:latin typeface="Arial"/>
                <a:cs typeface="Arial"/>
              </a:rPr>
              <a:t>c</a:t>
            </a:r>
            <a:r>
              <a:rPr sz="2000" spc="-75" dirty="0">
                <a:latin typeface="Arial"/>
                <a:cs typeface="Arial"/>
              </a:rPr>
              <a:t>e</a:t>
            </a:r>
            <a:r>
              <a:rPr sz="2000" spc="-120" dirty="0">
                <a:latin typeface="Arial"/>
                <a:cs typeface="Arial"/>
              </a:rPr>
              <a:t>m</a:t>
            </a:r>
            <a:r>
              <a:rPr sz="2000" spc="-90" dirty="0">
                <a:latin typeface="Arial"/>
                <a:cs typeface="Arial"/>
              </a:rPr>
              <a:t>e</a:t>
            </a:r>
            <a:r>
              <a:rPr sz="2000" spc="-114" dirty="0">
                <a:latin typeface="Arial"/>
                <a:cs typeface="Arial"/>
              </a:rPr>
              <a:t>n</a:t>
            </a:r>
            <a:r>
              <a:rPr sz="2000" spc="114" dirty="0">
                <a:latin typeface="Arial"/>
                <a:cs typeface="Arial"/>
              </a:rPr>
              <a:t>t 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250" dirty="0">
                <a:latin typeface="Arial"/>
                <a:cs typeface="Arial"/>
              </a:rPr>
              <a:t>MOSFET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86084" y="3429000"/>
            <a:ext cx="1524000" cy="619125"/>
          </a:xfrm>
          <a:prstGeom prst="rect">
            <a:avLst/>
          </a:prstGeom>
          <a:ln w="9524">
            <a:solidFill>
              <a:srgbClr val="9832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3980" algn="ctr">
              <a:lnSpc>
                <a:spcPts val="2280"/>
              </a:lnSpc>
            </a:pPr>
            <a:r>
              <a:rPr sz="2000" spc="-60" dirty="0">
                <a:latin typeface="Arial"/>
                <a:cs typeface="Arial"/>
              </a:rPr>
              <a:t>Depletion</a:t>
            </a:r>
            <a:endParaRPr sz="2000">
              <a:latin typeface="Arial"/>
              <a:cs typeface="Arial"/>
            </a:endParaRPr>
          </a:p>
          <a:p>
            <a:pPr marL="92075" algn="ctr">
              <a:lnSpc>
                <a:spcPct val="100000"/>
              </a:lnSpc>
            </a:pPr>
            <a:r>
              <a:rPr sz="2000" spc="-250" dirty="0">
                <a:latin typeface="Arial"/>
                <a:cs typeface="Arial"/>
              </a:rPr>
              <a:t>MOSFET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95484" y="4648200"/>
            <a:ext cx="1371600" cy="498475"/>
          </a:xfrm>
          <a:prstGeom prst="rect">
            <a:avLst/>
          </a:prstGeom>
          <a:ln w="9524">
            <a:solidFill>
              <a:srgbClr val="9832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0515">
              <a:lnSpc>
                <a:spcPts val="1830"/>
              </a:lnSpc>
            </a:pPr>
            <a:r>
              <a:rPr sz="1600" spc="-90" dirty="0">
                <a:latin typeface="Arial"/>
                <a:cs typeface="Arial"/>
              </a:rPr>
              <a:t>n-Channel</a:t>
            </a:r>
            <a:endParaRPr sz="16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</a:pPr>
            <a:r>
              <a:rPr sz="1600" spc="-204" dirty="0">
                <a:latin typeface="Arial"/>
                <a:cs typeface="Arial"/>
              </a:rPr>
              <a:t>DMOSFET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684" y="4648200"/>
            <a:ext cx="1371600" cy="498475"/>
          </a:xfrm>
          <a:prstGeom prst="rect">
            <a:avLst/>
          </a:prstGeom>
          <a:ln w="9524">
            <a:solidFill>
              <a:srgbClr val="9832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0515">
              <a:lnSpc>
                <a:spcPts val="1830"/>
              </a:lnSpc>
            </a:pPr>
            <a:r>
              <a:rPr sz="1600" spc="-90" dirty="0">
                <a:latin typeface="Arial"/>
                <a:cs typeface="Arial"/>
              </a:rPr>
              <a:t>p-Channel</a:t>
            </a:r>
            <a:endParaRPr sz="1600">
              <a:latin typeface="Arial"/>
              <a:cs typeface="Arial"/>
            </a:endParaRPr>
          </a:p>
          <a:p>
            <a:pPr marL="324485">
              <a:lnSpc>
                <a:spcPct val="100000"/>
              </a:lnSpc>
            </a:pPr>
            <a:r>
              <a:rPr sz="1600" spc="-204" dirty="0">
                <a:latin typeface="Arial"/>
                <a:cs typeface="Arial"/>
              </a:rPr>
              <a:t>DMOSFET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85669" y="4114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18868" y="4343400"/>
            <a:ext cx="1905635" cy="0"/>
          </a:xfrm>
          <a:custGeom>
            <a:avLst/>
            <a:gdLst/>
            <a:ahLst/>
            <a:cxnLst/>
            <a:rect l="l" t="t" r="r" b="b"/>
            <a:pathLst>
              <a:path w="1905635">
                <a:moveTo>
                  <a:pt x="0" y="0"/>
                </a:moveTo>
                <a:lnTo>
                  <a:pt x="190501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80769" y="43434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3396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47" y="241304"/>
                </a:lnTo>
                <a:lnTo>
                  <a:pt x="33396" y="241304"/>
                </a:lnTo>
                <a:lnTo>
                  <a:pt x="33396" y="228600"/>
                </a:lnTo>
                <a:close/>
              </a:path>
              <a:path w="76200" h="304800">
                <a:moveTo>
                  <a:pt x="42921" y="0"/>
                </a:moveTo>
                <a:lnTo>
                  <a:pt x="33396" y="0"/>
                </a:lnTo>
                <a:lnTo>
                  <a:pt x="33396" y="241304"/>
                </a:lnTo>
                <a:lnTo>
                  <a:pt x="42921" y="241304"/>
                </a:lnTo>
                <a:lnTo>
                  <a:pt x="42921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2921" y="228600"/>
                </a:lnTo>
                <a:lnTo>
                  <a:pt x="42921" y="241304"/>
                </a:lnTo>
                <a:lnTo>
                  <a:pt x="69847" y="241304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85784" y="43434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3375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47" y="317504"/>
                </a:lnTo>
                <a:lnTo>
                  <a:pt x="33375" y="317504"/>
                </a:lnTo>
                <a:lnTo>
                  <a:pt x="33375" y="304800"/>
                </a:lnTo>
                <a:close/>
              </a:path>
              <a:path w="76200" h="381000">
                <a:moveTo>
                  <a:pt x="42915" y="0"/>
                </a:moveTo>
                <a:lnTo>
                  <a:pt x="33375" y="0"/>
                </a:lnTo>
                <a:lnTo>
                  <a:pt x="33375" y="317504"/>
                </a:lnTo>
                <a:lnTo>
                  <a:pt x="42915" y="317504"/>
                </a:lnTo>
                <a:lnTo>
                  <a:pt x="42915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2915" y="304800"/>
                </a:lnTo>
                <a:lnTo>
                  <a:pt x="42915" y="317504"/>
                </a:lnTo>
                <a:lnTo>
                  <a:pt x="69847" y="317504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95684" y="4038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81284" y="4267200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1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43184" y="42672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3375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47" y="317504"/>
                </a:lnTo>
                <a:lnTo>
                  <a:pt x="33375" y="317504"/>
                </a:lnTo>
                <a:lnTo>
                  <a:pt x="33375" y="304800"/>
                </a:lnTo>
                <a:close/>
              </a:path>
              <a:path w="76200" h="381000">
                <a:moveTo>
                  <a:pt x="42915" y="0"/>
                </a:moveTo>
                <a:lnTo>
                  <a:pt x="33375" y="0"/>
                </a:lnTo>
                <a:lnTo>
                  <a:pt x="33375" y="317504"/>
                </a:lnTo>
                <a:lnTo>
                  <a:pt x="42915" y="317504"/>
                </a:lnTo>
                <a:lnTo>
                  <a:pt x="42915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2915" y="304800"/>
                </a:lnTo>
                <a:lnTo>
                  <a:pt x="42915" y="317504"/>
                </a:lnTo>
                <a:lnTo>
                  <a:pt x="69847" y="317504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24384" y="42672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3375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47" y="317504"/>
                </a:lnTo>
                <a:lnTo>
                  <a:pt x="33375" y="317504"/>
                </a:lnTo>
                <a:lnTo>
                  <a:pt x="33375" y="304800"/>
                </a:lnTo>
                <a:close/>
              </a:path>
              <a:path w="76200" h="381000">
                <a:moveTo>
                  <a:pt x="42915" y="0"/>
                </a:moveTo>
                <a:lnTo>
                  <a:pt x="33375" y="0"/>
                </a:lnTo>
                <a:lnTo>
                  <a:pt x="33375" y="317504"/>
                </a:lnTo>
                <a:lnTo>
                  <a:pt x="42915" y="317504"/>
                </a:lnTo>
                <a:lnTo>
                  <a:pt x="42915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2915" y="304800"/>
                </a:lnTo>
                <a:lnTo>
                  <a:pt x="42915" y="317504"/>
                </a:lnTo>
                <a:lnTo>
                  <a:pt x="69847" y="317504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85529" y="1295400"/>
            <a:ext cx="762000" cy="6858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90500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500"/>
              </a:spcBef>
            </a:pPr>
            <a:r>
              <a:rPr sz="1800" spc="-280" dirty="0">
                <a:latin typeface="Arial"/>
                <a:cs typeface="Arial"/>
              </a:rPr>
              <a:t>FET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847469" y="1485899"/>
            <a:ext cx="1143000" cy="76200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1066800" y="42914"/>
                </a:moveTo>
                <a:lnTo>
                  <a:pt x="1066800" y="76200"/>
                </a:lnTo>
                <a:lnTo>
                  <a:pt x="1133368" y="42915"/>
                </a:lnTo>
                <a:lnTo>
                  <a:pt x="1066800" y="42914"/>
                </a:lnTo>
                <a:close/>
              </a:path>
              <a:path w="1143000" h="76200">
                <a:moveTo>
                  <a:pt x="1066800" y="33404"/>
                </a:moveTo>
                <a:lnTo>
                  <a:pt x="1066800" y="42914"/>
                </a:lnTo>
                <a:lnTo>
                  <a:pt x="1079504" y="42915"/>
                </a:lnTo>
                <a:lnTo>
                  <a:pt x="1079504" y="33406"/>
                </a:lnTo>
                <a:lnTo>
                  <a:pt x="1066800" y="33404"/>
                </a:lnTo>
                <a:close/>
              </a:path>
              <a:path w="1143000" h="76200">
                <a:moveTo>
                  <a:pt x="1066800" y="0"/>
                </a:moveTo>
                <a:lnTo>
                  <a:pt x="1066800" y="33404"/>
                </a:lnTo>
                <a:lnTo>
                  <a:pt x="1079504" y="33406"/>
                </a:lnTo>
                <a:lnTo>
                  <a:pt x="1079504" y="42915"/>
                </a:lnTo>
                <a:lnTo>
                  <a:pt x="1133371" y="42914"/>
                </a:lnTo>
                <a:lnTo>
                  <a:pt x="1143000" y="38100"/>
                </a:lnTo>
                <a:lnTo>
                  <a:pt x="1066800" y="0"/>
                </a:lnTo>
                <a:close/>
              </a:path>
              <a:path w="1143000" h="76200">
                <a:moveTo>
                  <a:pt x="0" y="33284"/>
                </a:moveTo>
                <a:lnTo>
                  <a:pt x="0" y="42793"/>
                </a:lnTo>
                <a:lnTo>
                  <a:pt x="1066800" y="42914"/>
                </a:lnTo>
                <a:lnTo>
                  <a:pt x="1066800" y="33404"/>
                </a:lnTo>
                <a:lnTo>
                  <a:pt x="0" y="33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45432" y="1900671"/>
            <a:ext cx="764540" cy="385445"/>
          </a:xfrm>
          <a:custGeom>
            <a:avLst/>
            <a:gdLst/>
            <a:ahLst/>
            <a:cxnLst/>
            <a:rect l="l" t="t" r="r" b="b"/>
            <a:pathLst>
              <a:path w="764539" h="385444">
                <a:moveTo>
                  <a:pt x="693808" y="355536"/>
                </a:moveTo>
                <a:lnTo>
                  <a:pt x="678942" y="385328"/>
                </a:lnTo>
                <a:lnTo>
                  <a:pt x="764036" y="385328"/>
                </a:lnTo>
                <a:lnTo>
                  <a:pt x="745968" y="361188"/>
                </a:lnTo>
                <a:lnTo>
                  <a:pt x="705112" y="361188"/>
                </a:lnTo>
                <a:lnTo>
                  <a:pt x="693808" y="355536"/>
                </a:lnTo>
                <a:close/>
              </a:path>
              <a:path w="764539" h="385444">
                <a:moveTo>
                  <a:pt x="698065" y="347004"/>
                </a:moveTo>
                <a:lnTo>
                  <a:pt x="693808" y="355536"/>
                </a:lnTo>
                <a:lnTo>
                  <a:pt x="705112" y="361188"/>
                </a:lnTo>
                <a:lnTo>
                  <a:pt x="709422" y="352684"/>
                </a:lnTo>
                <a:lnTo>
                  <a:pt x="698065" y="347004"/>
                </a:lnTo>
                <a:close/>
              </a:path>
              <a:path w="764539" h="385444">
                <a:moveTo>
                  <a:pt x="712982" y="317113"/>
                </a:moveTo>
                <a:lnTo>
                  <a:pt x="698065" y="347004"/>
                </a:lnTo>
                <a:lnTo>
                  <a:pt x="709422" y="352684"/>
                </a:lnTo>
                <a:lnTo>
                  <a:pt x="705112" y="361188"/>
                </a:lnTo>
                <a:lnTo>
                  <a:pt x="745968" y="361188"/>
                </a:lnTo>
                <a:lnTo>
                  <a:pt x="712982" y="317113"/>
                </a:lnTo>
                <a:close/>
              </a:path>
              <a:path w="764539" h="385444">
                <a:moveTo>
                  <a:pt x="4191" y="0"/>
                </a:moveTo>
                <a:lnTo>
                  <a:pt x="0" y="8656"/>
                </a:lnTo>
                <a:lnTo>
                  <a:pt x="693808" y="355536"/>
                </a:lnTo>
                <a:lnTo>
                  <a:pt x="698065" y="347004"/>
                </a:lnTo>
                <a:lnTo>
                  <a:pt x="4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02435" y="5432240"/>
            <a:ext cx="6652259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80" dirty="0">
                <a:latin typeface="Arial"/>
                <a:cs typeface="Arial"/>
              </a:rPr>
              <a:t>MOSFET </a:t>
            </a:r>
            <a:r>
              <a:rPr sz="1400" spc="-50" dirty="0">
                <a:latin typeface="Arial"/>
                <a:cs typeface="Arial"/>
              </a:rPr>
              <a:t>(Metal-Oxide </a:t>
            </a:r>
            <a:r>
              <a:rPr sz="1400" spc="-65" dirty="0">
                <a:latin typeface="Arial"/>
                <a:cs typeface="Arial"/>
              </a:rPr>
              <a:t>Semiconductor Field-Effect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Transistor)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400" spc="-55" dirty="0">
                <a:solidFill>
                  <a:srgbClr val="3232CC"/>
                </a:solidFill>
                <a:latin typeface="Arial"/>
                <a:cs typeface="Arial"/>
              </a:rPr>
              <a:t>Primary </a:t>
            </a:r>
            <a:r>
              <a:rPr sz="1400" spc="-50" dirty="0">
                <a:solidFill>
                  <a:srgbClr val="3232CC"/>
                </a:solidFill>
                <a:latin typeface="Arial"/>
                <a:cs typeface="Arial"/>
              </a:rPr>
              <a:t>component </a:t>
            </a:r>
            <a:r>
              <a:rPr sz="1400" spc="-15" dirty="0">
                <a:solidFill>
                  <a:srgbClr val="3232CC"/>
                </a:solidFill>
                <a:latin typeface="Arial"/>
                <a:cs typeface="Arial"/>
              </a:rPr>
              <a:t>in </a:t>
            </a:r>
            <a:r>
              <a:rPr sz="1400" spc="-50" dirty="0">
                <a:solidFill>
                  <a:srgbClr val="3232CC"/>
                </a:solidFill>
                <a:latin typeface="Arial"/>
                <a:cs typeface="Arial"/>
              </a:rPr>
              <a:t>high-density </a:t>
            </a:r>
            <a:r>
              <a:rPr sz="1400" spc="-170" dirty="0">
                <a:solidFill>
                  <a:srgbClr val="3232CC"/>
                </a:solidFill>
                <a:latin typeface="Arial"/>
                <a:cs typeface="Arial"/>
              </a:rPr>
              <a:t>VLSI </a:t>
            </a:r>
            <a:r>
              <a:rPr sz="1400" spc="-75" dirty="0">
                <a:solidFill>
                  <a:srgbClr val="3232CC"/>
                </a:solidFill>
                <a:latin typeface="Arial"/>
                <a:cs typeface="Arial"/>
              </a:rPr>
              <a:t>chips </a:t>
            </a:r>
            <a:r>
              <a:rPr sz="1400" spc="-90" dirty="0">
                <a:solidFill>
                  <a:srgbClr val="3232CC"/>
                </a:solidFill>
                <a:latin typeface="Arial"/>
                <a:cs typeface="Arial"/>
              </a:rPr>
              <a:t>such </a:t>
            </a:r>
            <a:r>
              <a:rPr sz="1400" spc="-130" dirty="0">
                <a:solidFill>
                  <a:srgbClr val="3232CC"/>
                </a:solidFill>
                <a:latin typeface="Arial"/>
                <a:cs typeface="Arial"/>
              </a:rPr>
              <a:t>as </a:t>
            </a:r>
            <a:r>
              <a:rPr sz="1400" spc="-55" dirty="0">
                <a:solidFill>
                  <a:srgbClr val="3232CC"/>
                </a:solidFill>
                <a:latin typeface="Arial"/>
                <a:cs typeface="Arial"/>
              </a:rPr>
              <a:t>memories </a:t>
            </a:r>
            <a:r>
              <a:rPr sz="1400" spc="-70" dirty="0">
                <a:solidFill>
                  <a:srgbClr val="3232CC"/>
                </a:solidFill>
                <a:latin typeface="Arial"/>
                <a:cs typeface="Arial"/>
              </a:rPr>
              <a:t>and</a:t>
            </a:r>
            <a:r>
              <a:rPr sz="1400" spc="-170" dirty="0">
                <a:solidFill>
                  <a:srgbClr val="3232CC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3232CC"/>
                </a:solidFill>
                <a:latin typeface="Arial"/>
                <a:cs typeface="Arial"/>
              </a:rPr>
              <a:t>microprocessors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225" dirty="0">
                <a:latin typeface="Arial"/>
                <a:cs typeface="Arial"/>
              </a:rPr>
              <a:t>JFET </a:t>
            </a:r>
            <a:r>
              <a:rPr sz="1400" spc="-60" dirty="0">
                <a:latin typeface="Arial"/>
                <a:cs typeface="Arial"/>
              </a:rPr>
              <a:t>(Junction </a:t>
            </a:r>
            <a:r>
              <a:rPr sz="1400" spc="-65" dirty="0">
                <a:latin typeface="Arial"/>
                <a:cs typeface="Arial"/>
              </a:rPr>
              <a:t>Field-Effect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Transistor)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400" spc="-95" dirty="0">
                <a:solidFill>
                  <a:srgbClr val="3232CC"/>
                </a:solidFill>
                <a:latin typeface="Arial"/>
                <a:cs typeface="Arial"/>
              </a:rPr>
              <a:t>Finds </a:t>
            </a:r>
            <a:r>
              <a:rPr sz="1400" spc="-40" dirty="0">
                <a:solidFill>
                  <a:srgbClr val="3232CC"/>
                </a:solidFill>
                <a:latin typeface="Arial"/>
                <a:cs typeface="Arial"/>
              </a:rPr>
              <a:t>application </a:t>
            </a:r>
            <a:r>
              <a:rPr sz="1400" spc="-65" dirty="0">
                <a:solidFill>
                  <a:srgbClr val="3232CC"/>
                </a:solidFill>
                <a:latin typeface="Arial"/>
                <a:cs typeface="Arial"/>
              </a:rPr>
              <a:t>especially </a:t>
            </a:r>
            <a:r>
              <a:rPr sz="1400" spc="-15" dirty="0">
                <a:solidFill>
                  <a:srgbClr val="3232CC"/>
                </a:solidFill>
                <a:latin typeface="Arial"/>
                <a:cs typeface="Arial"/>
              </a:rPr>
              <a:t>in </a:t>
            </a:r>
            <a:r>
              <a:rPr sz="1400" spc="-70" dirty="0">
                <a:solidFill>
                  <a:srgbClr val="3232CC"/>
                </a:solidFill>
                <a:latin typeface="Arial"/>
                <a:cs typeface="Arial"/>
              </a:rPr>
              <a:t>analog and </a:t>
            </a:r>
            <a:r>
              <a:rPr sz="1400" spc="-229" dirty="0">
                <a:solidFill>
                  <a:srgbClr val="3232CC"/>
                </a:solidFill>
                <a:latin typeface="Arial"/>
                <a:cs typeface="Arial"/>
              </a:rPr>
              <a:t>RF </a:t>
            </a:r>
            <a:r>
              <a:rPr sz="1400" spc="-30" dirty="0">
                <a:solidFill>
                  <a:srgbClr val="3232CC"/>
                </a:solidFill>
                <a:latin typeface="Arial"/>
                <a:cs typeface="Arial"/>
              </a:rPr>
              <a:t>circuit</a:t>
            </a:r>
            <a:r>
              <a:rPr sz="1400" spc="-140" dirty="0">
                <a:solidFill>
                  <a:srgbClr val="3232CC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3232CC"/>
                </a:solidFill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5940" y="6466342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84619" y="6465212"/>
            <a:ext cx="1543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4090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446" y="461589"/>
            <a:ext cx="6593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45" dirty="0">
                <a:solidFill>
                  <a:srgbClr val="000000"/>
                </a:solidFill>
                <a:latin typeface="Arial"/>
                <a:cs typeface="Arial"/>
              </a:rPr>
              <a:t>Operation 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nMOS</a:t>
            </a:r>
            <a:r>
              <a:rPr sz="4400" b="0" spc="-3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Transistor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1050" y="2091283"/>
            <a:ext cx="6857142" cy="3581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959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047" y="461579"/>
            <a:ext cx="63696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90" dirty="0">
                <a:solidFill>
                  <a:srgbClr val="000000"/>
                </a:solidFill>
                <a:latin typeface="Arial"/>
                <a:cs typeface="Arial"/>
              </a:rPr>
              <a:t>Voltage-Dependent</a:t>
            </a:r>
            <a:r>
              <a:rPr sz="4400" b="0" spc="-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45" dirty="0">
                <a:solidFill>
                  <a:srgbClr val="000000"/>
                </a:solidFill>
                <a:latin typeface="Arial"/>
                <a:cs typeface="Arial"/>
              </a:rPr>
              <a:t>Resistor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9570" y="1717178"/>
            <a:ext cx="1945639" cy="230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90">
              <a:lnSpc>
                <a:spcPts val="2850"/>
              </a:lnSpc>
            </a:pPr>
            <a:r>
              <a:rPr sz="3000" spc="-55" dirty="0">
                <a:latin typeface="Arial"/>
                <a:cs typeface="Arial"/>
              </a:rPr>
              <a:t>ion</a:t>
            </a:r>
            <a:r>
              <a:rPr sz="3000" spc="-240" dirty="0">
                <a:latin typeface="Arial"/>
                <a:cs typeface="Arial"/>
              </a:rPr>
              <a:t> </a:t>
            </a:r>
            <a:r>
              <a:rPr sz="3000" spc="-130" dirty="0">
                <a:latin typeface="Arial"/>
                <a:cs typeface="Arial"/>
              </a:rPr>
              <a:t>channel</a:t>
            </a:r>
            <a:endParaRPr sz="3000">
              <a:latin typeface="Arial"/>
              <a:cs typeface="Arial"/>
            </a:endParaRPr>
          </a:p>
          <a:p>
            <a:pPr marL="72390" marR="292735" indent="-73025">
              <a:lnSpc>
                <a:spcPct val="100000"/>
              </a:lnSpc>
            </a:pPr>
            <a:r>
              <a:rPr sz="3000" spc="-455" dirty="0">
                <a:latin typeface="Arial"/>
                <a:cs typeface="Arial"/>
              </a:rPr>
              <a:t>FET </a:t>
            </a:r>
            <a:r>
              <a:rPr sz="3000" spc="-195" dirty="0">
                <a:latin typeface="Arial"/>
                <a:cs typeface="Arial"/>
              </a:rPr>
              <a:t>can </a:t>
            </a:r>
            <a:r>
              <a:rPr sz="3000" spc="-140" dirty="0">
                <a:latin typeface="Arial"/>
                <a:cs typeface="Arial"/>
              </a:rPr>
              <a:t>be  </a:t>
            </a:r>
            <a:r>
              <a:rPr sz="3000" spc="-125" dirty="0">
                <a:latin typeface="Arial"/>
                <a:cs typeface="Arial"/>
              </a:rPr>
              <a:t>resistor.</a:t>
            </a:r>
            <a:endParaRPr sz="3000">
              <a:latin typeface="Arial"/>
              <a:cs typeface="Arial"/>
            </a:endParaRPr>
          </a:p>
          <a:p>
            <a:pPr marL="71755" marR="636270">
              <a:lnSpc>
                <a:spcPct val="100000"/>
              </a:lnSpc>
              <a:spcBef>
                <a:spcPts val="720"/>
              </a:spcBef>
            </a:pPr>
            <a:r>
              <a:rPr sz="3000" spc="-170" dirty="0">
                <a:latin typeface="Arial"/>
                <a:cs typeface="Arial"/>
              </a:rPr>
              <a:t>charge  </a:t>
            </a:r>
            <a:r>
              <a:rPr sz="3000" spc="-150" dirty="0">
                <a:latin typeface="Arial"/>
                <a:cs typeface="Arial"/>
              </a:rPr>
              <a:t>side</a:t>
            </a:r>
            <a:r>
              <a:rPr sz="3000" spc="-254" dirty="0">
                <a:latin typeface="Arial"/>
                <a:cs typeface="Arial"/>
              </a:rPr>
              <a:t> </a:t>
            </a:r>
            <a:r>
              <a:rPr sz="3000" spc="-35" dirty="0">
                <a:latin typeface="Arial"/>
                <a:cs typeface="Arial"/>
              </a:rPr>
              <a:t>the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7" y="1609151"/>
            <a:ext cx="3591560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53539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215" dirty="0">
                <a:latin typeface="Arial"/>
                <a:cs typeface="Arial"/>
              </a:rPr>
              <a:t>The</a:t>
            </a:r>
            <a:r>
              <a:rPr sz="3000" spc="-250" dirty="0">
                <a:latin typeface="Arial"/>
                <a:cs typeface="Arial"/>
              </a:rPr>
              <a:t> </a:t>
            </a:r>
            <a:r>
              <a:rPr sz="3000" spc="-140" dirty="0">
                <a:latin typeface="Arial"/>
                <a:cs typeface="Arial"/>
              </a:rPr>
              <a:t>invers  </a:t>
            </a:r>
            <a:r>
              <a:rPr sz="3000" spc="-5" dirty="0">
                <a:latin typeface="Arial"/>
                <a:cs typeface="Arial"/>
              </a:rPr>
              <a:t>of </a:t>
            </a:r>
            <a:r>
              <a:rPr sz="3000" spc="-235" dirty="0">
                <a:latin typeface="Arial"/>
                <a:cs typeface="Arial"/>
              </a:rPr>
              <a:t>a </a:t>
            </a:r>
            <a:r>
              <a:rPr sz="3000" spc="-305" dirty="0">
                <a:latin typeface="Arial"/>
                <a:cs typeface="Arial"/>
              </a:rPr>
              <a:t>MOS  </a:t>
            </a:r>
            <a:r>
              <a:rPr sz="3000" spc="-200" dirty="0">
                <a:latin typeface="Arial"/>
                <a:cs typeface="Arial"/>
              </a:rPr>
              <a:t>seen </a:t>
            </a:r>
            <a:r>
              <a:rPr sz="3000" spc="-280" dirty="0">
                <a:latin typeface="Arial"/>
                <a:cs typeface="Arial"/>
              </a:rPr>
              <a:t>as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235" dirty="0">
                <a:latin typeface="Arial"/>
                <a:cs typeface="Arial"/>
              </a:rPr>
              <a:t>a</a:t>
            </a:r>
            <a:endParaRPr sz="3000">
              <a:latin typeface="Arial"/>
              <a:cs typeface="Arial"/>
            </a:endParaRPr>
          </a:p>
          <a:p>
            <a:pPr marL="355600" marR="172847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225" dirty="0">
                <a:latin typeface="Arial"/>
                <a:cs typeface="Arial"/>
              </a:rPr>
              <a:t>Since </a:t>
            </a:r>
            <a:r>
              <a:rPr sz="3000" spc="-35" dirty="0">
                <a:latin typeface="Arial"/>
                <a:cs typeface="Arial"/>
              </a:rPr>
              <a:t>the  </a:t>
            </a:r>
            <a:r>
              <a:rPr sz="3000" spc="-100" dirty="0">
                <a:latin typeface="Arial"/>
                <a:cs typeface="Arial"/>
              </a:rPr>
              <a:t>density</a:t>
            </a:r>
            <a:r>
              <a:rPr sz="3000" spc="-215" dirty="0">
                <a:latin typeface="Arial"/>
                <a:cs typeface="Arial"/>
              </a:rPr>
              <a:t> </a:t>
            </a:r>
            <a:r>
              <a:rPr sz="3000" spc="-40" dirty="0">
                <a:latin typeface="Arial"/>
                <a:cs typeface="Arial"/>
              </a:rPr>
              <a:t>in</a:t>
            </a:r>
            <a:endParaRPr sz="30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3000" spc="-130" dirty="0">
                <a:latin typeface="Arial"/>
                <a:cs typeface="Arial"/>
              </a:rPr>
              <a:t>channel </a:t>
            </a:r>
            <a:r>
              <a:rPr sz="3000" spc="-160" dirty="0">
                <a:latin typeface="Arial"/>
                <a:cs typeface="Arial"/>
              </a:rPr>
              <a:t>depends </a:t>
            </a:r>
            <a:r>
              <a:rPr sz="3000" spc="-95" dirty="0">
                <a:latin typeface="Arial"/>
                <a:cs typeface="Arial"/>
              </a:rPr>
              <a:t>on  </a:t>
            </a:r>
            <a:r>
              <a:rPr sz="3000" spc="-35" dirty="0">
                <a:latin typeface="Arial"/>
                <a:cs typeface="Arial"/>
              </a:rPr>
              <a:t>the </a:t>
            </a:r>
            <a:r>
              <a:rPr sz="3000" spc="-155" dirty="0">
                <a:latin typeface="Arial"/>
                <a:cs typeface="Arial"/>
              </a:rPr>
              <a:t>gate </a:t>
            </a:r>
            <a:r>
              <a:rPr sz="3000" spc="-110" dirty="0">
                <a:latin typeface="Arial"/>
                <a:cs typeface="Arial"/>
              </a:rPr>
              <a:t>voltage,</a:t>
            </a:r>
            <a:r>
              <a:rPr sz="3000" spc="-415" dirty="0">
                <a:latin typeface="Arial"/>
                <a:cs typeface="Arial"/>
              </a:rPr>
              <a:t> </a:t>
            </a:r>
            <a:r>
              <a:rPr sz="3000" spc="-60" dirty="0">
                <a:latin typeface="Arial"/>
                <a:cs typeface="Arial"/>
              </a:rPr>
              <a:t>this  </a:t>
            </a:r>
            <a:r>
              <a:rPr sz="3000" spc="-145" dirty="0">
                <a:latin typeface="Arial"/>
                <a:cs typeface="Arial"/>
              </a:rPr>
              <a:t>resistance </a:t>
            </a:r>
            <a:r>
              <a:rPr sz="3000" spc="-155" dirty="0">
                <a:latin typeface="Arial"/>
                <a:cs typeface="Arial"/>
              </a:rPr>
              <a:t>is </a:t>
            </a:r>
            <a:r>
              <a:rPr sz="3000" spc="-160" dirty="0">
                <a:latin typeface="Arial"/>
                <a:cs typeface="Arial"/>
              </a:rPr>
              <a:t>also  </a:t>
            </a:r>
            <a:r>
              <a:rPr sz="3000" spc="-105" dirty="0">
                <a:latin typeface="Arial"/>
                <a:cs typeface="Arial"/>
              </a:rPr>
              <a:t>voltage-dependent.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1447672"/>
            <a:ext cx="5334000" cy="2522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285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7771" y="461579"/>
            <a:ext cx="62141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60" dirty="0">
                <a:solidFill>
                  <a:srgbClr val="000000"/>
                </a:solidFill>
                <a:latin typeface="Arial"/>
                <a:cs typeface="Arial"/>
              </a:rPr>
              <a:t>Channel </a:t>
            </a:r>
            <a:r>
              <a:rPr sz="4400" b="0" spc="-125" dirty="0">
                <a:solidFill>
                  <a:srgbClr val="000000"/>
                </a:solidFill>
                <a:latin typeface="Arial"/>
                <a:cs typeface="Arial"/>
              </a:rPr>
              <a:t>Potential</a:t>
            </a:r>
            <a:r>
              <a:rPr sz="4400" b="0" spc="-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45" dirty="0">
                <a:solidFill>
                  <a:srgbClr val="000000"/>
                </a:solidFill>
                <a:latin typeface="Arial"/>
                <a:cs typeface="Arial"/>
              </a:rPr>
              <a:t>Variation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4949" y="1672981"/>
            <a:ext cx="2959100" cy="304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305">
              <a:lnSpc>
                <a:spcPts val="2855"/>
              </a:lnSpc>
            </a:pPr>
            <a:r>
              <a:rPr sz="3200" spc="-105" dirty="0">
                <a:latin typeface="Arial"/>
                <a:cs typeface="Arial"/>
              </a:rPr>
              <a:t>there’s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245" dirty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R="389255" indent="29845">
              <a:lnSpc>
                <a:spcPts val="3460"/>
              </a:lnSpc>
              <a:spcBef>
                <a:spcPts val="240"/>
              </a:spcBef>
            </a:pPr>
            <a:r>
              <a:rPr sz="3200" spc="-90" dirty="0">
                <a:latin typeface="Arial"/>
                <a:cs typeface="Arial"/>
              </a:rPr>
              <a:t>nnel </a:t>
            </a:r>
            <a:r>
              <a:rPr sz="3200" spc="-155" dirty="0">
                <a:latin typeface="Arial"/>
                <a:cs typeface="Arial"/>
              </a:rPr>
              <a:t>resistance  </a:t>
            </a:r>
            <a:r>
              <a:rPr sz="3200" spc="-130" dirty="0">
                <a:latin typeface="Arial"/>
                <a:cs typeface="Arial"/>
              </a:rPr>
              <a:t>ween </a:t>
            </a:r>
            <a:r>
              <a:rPr sz="3200" spc="-90" dirty="0">
                <a:latin typeface="Arial"/>
                <a:cs typeface="Arial"/>
              </a:rPr>
              <a:t>drain</a:t>
            </a:r>
            <a:r>
              <a:rPr sz="3200" spc="-28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marL="343535">
              <a:lnSpc>
                <a:spcPts val="3210"/>
              </a:lnSpc>
            </a:pPr>
            <a:r>
              <a:rPr sz="3200" spc="-140" dirty="0">
                <a:latin typeface="Arial"/>
                <a:cs typeface="Arial"/>
              </a:rPr>
              <a:t>e, </a:t>
            </a:r>
            <a:r>
              <a:rPr sz="3200" spc="-150" dirty="0">
                <a:latin typeface="Arial"/>
                <a:cs typeface="Arial"/>
              </a:rPr>
              <a:t>and </a:t>
            </a:r>
            <a:r>
              <a:rPr sz="3200" spc="55" dirty="0">
                <a:latin typeface="Arial"/>
                <a:cs typeface="Arial"/>
              </a:rPr>
              <a:t>if </a:t>
            </a:r>
            <a:r>
              <a:rPr sz="3200" spc="-90" dirty="0">
                <a:latin typeface="Arial"/>
                <a:cs typeface="Arial"/>
              </a:rPr>
              <a:t>drain</a:t>
            </a:r>
            <a:r>
              <a:rPr sz="3200" spc="-484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  <a:p>
            <a:pPr marL="210820" marR="155575" indent="100965">
              <a:lnSpc>
                <a:spcPts val="3460"/>
              </a:lnSpc>
              <a:spcBef>
                <a:spcPts val="240"/>
              </a:spcBef>
            </a:pPr>
            <a:r>
              <a:rPr sz="3200" spc="-100" dirty="0">
                <a:latin typeface="Arial"/>
                <a:cs typeface="Arial"/>
              </a:rPr>
              <a:t>d higher </a:t>
            </a:r>
            <a:r>
              <a:rPr sz="3200" spc="-65" dirty="0">
                <a:latin typeface="Arial"/>
                <a:cs typeface="Arial"/>
              </a:rPr>
              <a:t>than  </a:t>
            </a:r>
            <a:r>
              <a:rPr sz="3200" spc="-125" dirty="0">
                <a:latin typeface="Arial"/>
                <a:cs typeface="Arial"/>
              </a:rPr>
              <a:t>ource, </a:t>
            </a:r>
            <a:r>
              <a:rPr sz="3200" spc="-50" dirty="0">
                <a:latin typeface="Arial"/>
                <a:cs typeface="Arial"/>
              </a:rPr>
              <a:t>then </a:t>
            </a:r>
            <a:r>
              <a:rPr sz="3200" spc="-35" dirty="0">
                <a:latin typeface="Arial"/>
                <a:cs typeface="Arial"/>
              </a:rPr>
              <a:t>the  </a:t>
            </a:r>
            <a:r>
              <a:rPr sz="3200" spc="-30" dirty="0">
                <a:latin typeface="Arial"/>
                <a:cs typeface="Arial"/>
              </a:rPr>
              <a:t>ntial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between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7" y="1558478"/>
            <a:ext cx="3855720" cy="446532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2597785" indent="-342900">
              <a:lnSpc>
                <a:spcPct val="90000"/>
              </a:lnSpc>
              <a:spcBef>
                <a:spcPts val="4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Arial"/>
                <a:cs typeface="Arial"/>
              </a:rPr>
              <a:t>“ince  </a:t>
            </a:r>
            <a:r>
              <a:rPr sz="3200" spc="-200" dirty="0">
                <a:latin typeface="Arial"/>
                <a:cs typeface="Arial"/>
              </a:rPr>
              <a:t>cha  </a:t>
            </a:r>
            <a:r>
              <a:rPr sz="3200" spc="-40" dirty="0">
                <a:latin typeface="Arial"/>
                <a:cs typeface="Arial"/>
              </a:rPr>
              <a:t>bet  </a:t>
            </a:r>
            <a:r>
              <a:rPr sz="3200" spc="-140" dirty="0">
                <a:latin typeface="Arial"/>
                <a:cs typeface="Arial"/>
              </a:rPr>
              <a:t>sour</a:t>
            </a:r>
            <a:r>
              <a:rPr sz="3200" spc="-195" dirty="0">
                <a:latin typeface="Arial"/>
                <a:cs typeface="Arial"/>
              </a:rPr>
              <a:t>c 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175" dirty="0">
                <a:latin typeface="Arial"/>
                <a:cs typeface="Arial"/>
              </a:rPr>
              <a:t>biase 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355" dirty="0">
                <a:latin typeface="Arial"/>
                <a:cs typeface="Arial"/>
              </a:rPr>
              <a:t>s  </a:t>
            </a:r>
            <a:r>
              <a:rPr sz="3200" spc="-60" dirty="0">
                <a:latin typeface="Arial"/>
                <a:cs typeface="Arial"/>
              </a:rPr>
              <a:t>pote</a:t>
            </a:r>
            <a:endParaRPr sz="3200">
              <a:latin typeface="Arial"/>
              <a:cs typeface="Arial"/>
            </a:endParaRPr>
          </a:p>
          <a:p>
            <a:pPr marL="355600" marR="5080">
              <a:lnSpc>
                <a:spcPts val="3460"/>
              </a:lnSpc>
              <a:spcBef>
                <a:spcPts val="50"/>
              </a:spcBef>
            </a:pPr>
            <a:r>
              <a:rPr sz="3200" spc="-165" dirty="0">
                <a:latin typeface="Arial"/>
                <a:cs typeface="Arial"/>
              </a:rPr>
              <a:t>gate </a:t>
            </a:r>
            <a:r>
              <a:rPr sz="3200" spc="-150" dirty="0">
                <a:latin typeface="Arial"/>
                <a:cs typeface="Arial"/>
              </a:rPr>
              <a:t>and </a:t>
            </a:r>
            <a:r>
              <a:rPr sz="3200" spc="-135" dirty="0">
                <a:latin typeface="Arial"/>
                <a:cs typeface="Arial"/>
              </a:rPr>
              <a:t>channel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will  </a:t>
            </a:r>
            <a:r>
              <a:rPr sz="3200" spc="-190" dirty="0">
                <a:latin typeface="Arial"/>
                <a:cs typeface="Arial"/>
              </a:rPr>
              <a:t>decrease </a:t>
            </a:r>
            <a:r>
              <a:rPr sz="3200" spc="-35" dirty="0">
                <a:latin typeface="Arial"/>
                <a:cs typeface="Arial"/>
              </a:rPr>
              <a:t>from  </a:t>
            </a:r>
            <a:r>
              <a:rPr sz="3200" spc="-165" dirty="0">
                <a:latin typeface="Arial"/>
                <a:cs typeface="Arial"/>
              </a:rPr>
              <a:t>source </a:t>
            </a:r>
            <a:r>
              <a:rPr sz="3200" spc="20" dirty="0">
                <a:latin typeface="Arial"/>
                <a:cs typeface="Arial"/>
              </a:rPr>
              <a:t>to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drain.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200" y="1142984"/>
            <a:ext cx="6800850" cy="3571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853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1686" y="461579"/>
            <a:ext cx="41262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60" dirty="0">
                <a:solidFill>
                  <a:srgbClr val="000000"/>
                </a:solidFill>
                <a:latin typeface="Arial"/>
                <a:cs typeface="Arial"/>
              </a:rPr>
              <a:t>Channel</a:t>
            </a:r>
            <a:r>
              <a:rPr sz="4400" b="0" spc="-3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85" dirty="0">
                <a:solidFill>
                  <a:srgbClr val="000000"/>
                </a:solidFill>
                <a:latin typeface="Arial"/>
                <a:cs typeface="Arial"/>
              </a:rPr>
              <a:t>Pinch-Off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7620" y="1635643"/>
            <a:ext cx="1835150" cy="3389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314">
              <a:lnSpc>
                <a:spcPts val="2245"/>
              </a:lnSpc>
            </a:pPr>
            <a:r>
              <a:rPr sz="2700" spc="-5" dirty="0">
                <a:latin typeface="Arial"/>
                <a:cs typeface="Arial"/>
              </a:rPr>
              <a:t>tial</a:t>
            </a:r>
            <a:endParaRPr sz="2700">
              <a:latin typeface="Arial"/>
              <a:cs typeface="Arial"/>
            </a:endParaRPr>
          </a:p>
          <a:p>
            <a:pPr marL="102870" indent="-103505">
              <a:lnSpc>
                <a:spcPts val="2590"/>
              </a:lnSpc>
              <a:spcBef>
                <a:spcPts val="305"/>
              </a:spcBef>
            </a:pPr>
            <a:r>
              <a:rPr sz="2700" spc="-80" dirty="0">
                <a:latin typeface="Arial"/>
                <a:cs typeface="Arial"/>
              </a:rPr>
              <a:t>etween</a:t>
            </a:r>
            <a:r>
              <a:rPr sz="2700" spc="-250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drain  </a:t>
            </a:r>
            <a:r>
              <a:rPr sz="2700" spc="-160" dirty="0">
                <a:latin typeface="Arial"/>
                <a:cs typeface="Arial"/>
              </a:rPr>
              <a:t>omes </a:t>
            </a:r>
            <a:r>
              <a:rPr sz="2700" spc="-85" dirty="0">
                <a:latin typeface="Arial"/>
                <a:cs typeface="Arial"/>
              </a:rPr>
              <a:t>more  </a:t>
            </a:r>
            <a:r>
              <a:rPr sz="2700" spc="-100" dirty="0">
                <a:latin typeface="Arial"/>
                <a:cs typeface="Arial"/>
              </a:rPr>
              <a:t>inversion</a:t>
            </a:r>
            <a:endParaRPr sz="2700">
              <a:latin typeface="Arial"/>
              <a:cs typeface="Arial"/>
            </a:endParaRPr>
          </a:p>
          <a:p>
            <a:pPr marL="67945">
              <a:lnSpc>
                <a:spcPts val="2295"/>
              </a:lnSpc>
            </a:pPr>
            <a:r>
              <a:rPr sz="2700" spc="-85" dirty="0">
                <a:latin typeface="Arial"/>
                <a:cs typeface="Arial"/>
              </a:rPr>
              <a:t>h</a:t>
            </a:r>
            <a:r>
              <a:rPr sz="2700" spc="-195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the</a:t>
            </a:r>
            <a:endParaRPr sz="2700">
              <a:latin typeface="Arial"/>
              <a:cs typeface="Arial"/>
            </a:endParaRPr>
          </a:p>
          <a:p>
            <a:pPr marL="55244" marR="200025" indent="-6350">
              <a:lnSpc>
                <a:spcPts val="2590"/>
              </a:lnSpc>
              <a:spcBef>
                <a:spcPts val="305"/>
              </a:spcBef>
            </a:pPr>
            <a:r>
              <a:rPr sz="2700" spc="-40" dirty="0">
                <a:latin typeface="Arial"/>
                <a:cs typeface="Arial"/>
              </a:rPr>
              <a:t>rts </a:t>
            </a:r>
            <a:r>
              <a:rPr sz="2700" spc="20" dirty="0">
                <a:latin typeface="Arial"/>
                <a:cs typeface="Arial"/>
              </a:rPr>
              <a:t>to</a:t>
            </a:r>
            <a:r>
              <a:rPr sz="2700" spc="-320" dirty="0">
                <a:latin typeface="Arial"/>
                <a:cs typeface="Arial"/>
              </a:rPr>
              <a:t> </a:t>
            </a:r>
            <a:r>
              <a:rPr sz="2700" spc="-95" dirty="0">
                <a:latin typeface="Arial"/>
                <a:cs typeface="Arial"/>
              </a:rPr>
              <a:t>pinch  </a:t>
            </a:r>
            <a:r>
              <a:rPr sz="2700" spc="-80" dirty="0">
                <a:latin typeface="Arial"/>
                <a:cs typeface="Arial"/>
              </a:rPr>
              <a:t>rain.</a:t>
            </a:r>
            <a:endParaRPr sz="2700">
              <a:latin typeface="Arial"/>
              <a:cs typeface="Arial"/>
            </a:endParaRPr>
          </a:p>
          <a:p>
            <a:pPr marL="51435" marR="335915" indent="62865">
              <a:lnSpc>
                <a:spcPct val="80000"/>
              </a:lnSpc>
              <a:spcBef>
                <a:spcPts val="670"/>
              </a:spcBef>
            </a:pPr>
            <a:r>
              <a:rPr sz="2700" spc="-335" dirty="0">
                <a:latin typeface="Arial"/>
                <a:cs typeface="Arial"/>
              </a:rPr>
              <a:t>VGs </a:t>
            </a:r>
            <a:r>
              <a:rPr sz="2700" spc="-75" dirty="0">
                <a:latin typeface="Arial"/>
                <a:cs typeface="Arial"/>
              </a:rPr>
              <a:t>- Vth,  </a:t>
            </a:r>
            <a:r>
              <a:rPr sz="2700" spc="-40" dirty="0">
                <a:latin typeface="Arial"/>
                <a:cs typeface="Arial"/>
              </a:rPr>
              <a:t>at </a:t>
            </a:r>
            <a:r>
              <a:rPr sz="2700" spc="-80" dirty="0">
                <a:latin typeface="Arial"/>
                <a:cs typeface="Arial"/>
              </a:rPr>
              <a:t>drain  </a:t>
            </a:r>
            <a:r>
              <a:rPr sz="2700" spc="-229" dirty="0">
                <a:latin typeface="Arial"/>
                <a:cs typeface="Arial"/>
              </a:rPr>
              <a:t>es </a:t>
            </a:r>
            <a:r>
              <a:rPr sz="2700" spc="-50" dirty="0">
                <a:latin typeface="Arial"/>
                <a:cs typeface="Arial"/>
              </a:rPr>
              <a:t>off,</a:t>
            </a:r>
            <a:r>
              <a:rPr sz="2700" spc="-170" dirty="0">
                <a:latin typeface="Arial"/>
                <a:cs typeface="Arial"/>
              </a:rPr>
              <a:t> </a:t>
            </a:r>
            <a:r>
              <a:rPr sz="2700" spc="-125" dirty="0">
                <a:latin typeface="Arial"/>
                <a:cs typeface="Arial"/>
              </a:rPr>
              <a:t>and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1537142"/>
            <a:ext cx="3812540" cy="447103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1673860" indent="-342900">
              <a:lnSpc>
                <a:spcPct val="8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270" dirty="0">
                <a:latin typeface="Arial"/>
                <a:cs typeface="Arial"/>
              </a:rPr>
              <a:t>As </a:t>
            </a:r>
            <a:r>
              <a:rPr sz="2700" spc="-35" dirty="0">
                <a:latin typeface="Arial"/>
                <a:cs typeface="Arial"/>
              </a:rPr>
              <a:t>the</a:t>
            </a:r>
            <a:r>
              <a:rPr sz="2700" spc="-95" dirty="0">
                <a:latin typeface="Arial"/>
                <a:cs typeface="Arial"/>
              </a:rPr>
              <a:t> </a:t>
            </a:r>
            <a:r>
              <a:rPr sz="2700" spc="-60" dirty="0">
                <a:latin typeface="Arial"/>
                <a:cs typeface="Arial"/>
              </a:rPr>
              <a:t>poten  </a:t>
            </a:r>
            <a:r>
              <a:rPr sz="2700" spc="-80" dirty="0">
                <a:latin typeface="Arial"/>
                <a:cs typeface="Arial"/>
              </a:rPr>
              <a:t>difference </a:t>
            </a:r>
            <a:r>
              <a:rPr sz="2700" spc="-90" dirty="0">
                <a:latin typeface="Arial"/>
                <a:cs typeface="Arial"/>
              </a:rPr>
              <a:t>b  </a:t>
            </a:r>
            <a:r>
              <a:rPr sz="2700" spc="-125" dirty="0">
                <a:latin typeface="Arial"/>
                <a:cs typeface="Arial"/>
              </a:rPr>
              <a:t>and </a:t>
            </a:r>
            <a:r>
              <a:rPr sz="2700" spc="-140" dirty="0">
                <a:latin typeface="Arial"/>
                <a:cs typeface="Arial"/>
              </a:rPr>
              <a:t>gate</a:t>
            </a:r>
            <a:r>
              <a:rPr sz="2700" spc="-275" dirty="0">
                <a:latin typeface="Arial"/>
                <a:cs typeface="Arial"/>
              </a:rPr>
              <a:t> </a:t>
            </a:r>
            <a:r>
              <a:rPr sz="2700" spc="-155" dirty="0">
                <a:latin typeface="Arial"/>
                <a:cs typeface="Arial"/>
              </a:rPr>
              <a:t>bec  </a:t>
            </a:r>
            <a:r>
              <a:rPr sz="2700" spc="-75" dirty="0">
                <a:latin typeface="Arial"/>
                <a:cs typeface="Arial"/>
              </a:rPr>
              <a:t>positive, </a:t>
            </a:r>
            <a:r>
              <a:rPr sz="2700" spc="-30" dirty="0">
                <a:latin typeface="Arial"/>
                <a:cs typeface="Arial"/>
              </a:rPr>
              <a:t>the  </a:t>
            </a:r>
            <a:r>
              <a:rPr sz="2700" spc="-105" dirty="0">
                <a:latin typeface="Arial"/>
                <a:cs typeface="Arial"/>
              </a:rPr>
              <a:t>layer </a:t>
            </a:r>
            <a:r>
              <a:rPr sz="2700" spc="-100" dirty="0">
                <a:latin typeface="Arial"/>
                <a:cs typeface="Arial"/>
              </a:rPr>
              <a:t>beneat  </a:t>
            </a:r>
            <a:r>
              <a:rPr sz="2700" spc="-75" dirty="0">
                <a:latin typeface="Arial"/>
                <a:cs typeface="Arial"/>
              </a:rPr>
              <a:t>interface </a:t>
            </a:r>
            <a:r>
              <a:rPr sz="2700" spc="-145" dirty="0">
                <a:latin typeface="Arial"/>
                <a:cs typeface="Arial"/>
              </a:rPr>
              <a:t>sta  </a:t>
            </a:r>
            <a:r>
              <a:rPr sz="2700" spc="15" dirty="0">
                <a:latin typeface="Arial"/>
                <a:cs typeface="Arial"/>
              </a:rPr>
              <a:t>off </a:t>
            </a:r>
            <a:r>
              <a:rPr sz="2700" spc="-95" dirty="0">
                <a:latin typeface="Arial"/>
                <a:cs typeface="Arial"/>
              </a:rPr>
              <a:t>around</a:t>
            </a:r>
            <a:r>
              <a:rPr sz="2700" spc="-385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d</a:t>
            </a:r>
            <a:endParaRPr sz="2700">
              <a:latin typeface="Arial"/>
              <a:cs typeface="Arial"/>
            </a:endParaRPr>
          </a:p>
          <a:p>
            <a:pPr marL="355600" marR="1728470" indent="-342900" algn="just">
              <a:lnSpc>
                <a:spcPct val="80000"/>
              </a:lnSpc>
              <a:spcBef>
                <a:spcPts val="645"/>
              </a:spcBef>
              <a:buChar char="•"/>
              <a:tabLst>
                <a:tab pos="355600" algn="l"/>
              </a:tabLst>
            </a:pPr>
            <a:r>
              <a:rPr sz="2700" spc="-120" dirty="0">
                <a:latin typeface="Arial"/>
                <a:cs typeface="Arial"/>
              </a:rPr>
              <a:t>When </a:t>
            </a:r>
            <a:r>
              <a:rPr sz="2700" spc="-285" dirty="0">
                <a:latin typeface="Arial"/>
                <a:cs typeface="Arial"/>
              </a:rPr>
              <a:t>VD </a:t>
            </a:r>
            <a:r>
              <a:rPr sz="2700" spc="-270" dirty="0">
                <a:latin typeface="Arial"/>
                <a:cs typeface="Arial"/>
              </a:rPr>
              <a:t>s&gt;  </a:t>
            </a:r>
            <a:r>
              <a:rPr sz="2700" spc="-30" dirty="0">
                <a:latin typeface="Arial"/>
                <a:cs typeface="Arial"/>
              </a:rPr>
              <a:t>the </a:t>
            </a:r>
            <a:r>
              <a:rPr sz="2700" spc="-120" dirty="0">
                <a:latin typeface="Arial"/>
                <a:cs typeface="Arial"/>
              </a:rPr>
              <a:t>channel  </a:t>
            </a:r>
            <a:r>
              <a:rPr sz="2700" spc="-20" dirty="0">
                <a:latin typeface="Arial"/>
                <a:cs typeface="Arial"/>
              </a:rPr>
              <a:t>totally</a:t>
            </a:r>
            <a:r>
              <a:rPr sz="2700" spc="-229" dirty="0">
                <a:latin typeface="Arial"/>
                <a:cs typeface="Arial"/>
              </a:rPr>
              <a:t> </a:t>
            </a:r>
            <a:r>
              <a:rPr sz="2700" spc="-95" dirty="0">
                <a:latin typeface="Arial"/>
                <a:cs typeface="Arial"/>
              </a:rPr>
              <a:t>pinch</a:t>
            </a:r>
            <a:endParaRPr sz="2700">
              <a:latin typeface="Arial"/>
              <a:cs typeface="Arial"/>
            </a:endParaRPr>
          </a:p>
          <a:p>
            <a:pPr marL="355600" marR="5080">
              <a:lnSpc>
                <a:spcPct val="80000"/>
              </a:lnSpc>
            </a:pPr>
            <a:r>
              <a:rPr sz="2700" spc="-90" dirty="0">
                <a:latin typeface="Arial"/>
                <a:cs typeface="Arial"/>
              </a:rPr>
              <a:t>when </a:t>
            </a:r>
            <a:r>
              <a:rPr sz="2700" spc="-285" dirty="0">
                <a:latin typeface="Arial"/>
                <a:cs typeface="Arial"/>
              </a:rPr>
              <a:t>VD </a:t>
            </a:r>
            <a:r>
              <a:rPr sz="2700" spc="-270" dirty="0">
                <a:latin typeface="Arial"/>
                <a:cs typeface="Arial"/>
              </a:rPr>
              <a:t>s&lt; </a:t>
            </a:r>
            <a:r>
              <a:rPr sz="2700" spc="-335" dirty="0">
                <a:latin typeface="Arial"/>
                <a:cs typeface="Arial"/>
              </a:rPr>
              <a:t>VGs </a:t>
            </a:r>
            <a:r>
              <a:rPr sz="2700" spc="-75" dirty="0">
                <a:latin typeface="Arial"/>
                <a:cs typeface="Arial"/>
              </a:rPr>
              <a:t>- Vth,  </a:t>
            </a:r>
            <a:r>
              <a:rPr sz="2700" spc="-30" dirty="0">
                <a:latin typeface="Arial"/>
                <a:cs typeface="Arial"/>
              </a:rPr>
              <a:t>the </a:t>
            </a:r>
            <a:r>
              <a:rPr sz="2700" spc="-114" dirty="0">
                <a:latin typeface="Arial"/>
                <a:cs typeface="Arial"/>
              </a:rPr>
              <a:t>channel </a:t>
            </a:r>
            <a:r>
              <a:rPr sz="2700" spc="-70" dirty="0">
                <a:latin typeface="Arial"/>
                <a:cs typeface="Arial"/>
              </a:rPr>
              <a:t>length</a:t>
            </a:r>
            <a:r>
              <a:rPr sz="2700" spc="-405" dirty="0">
                <a:latin typeface="Arial"/>
                <a:cs typeface="Arial"/>
              </a:rPr>
              <a:t> </a:t>
            </a:r>
            <a:r>
              <a:rPr sz="2700" spc="-95" dirty="0">
                <a:latin typeface="Arial"/>
                <a:cs typeface="Arial"/>
              </a:rPr>
              <a:t>starts  </a:t>
            </a:r>
            <a:r>
              <a:rPr sz="2700" spc="20" dirty="0">
                <a:latin typeface="Arial"/>
                <a:cs typeface="Arial"/>
              </a:rPr>
              <a:t>to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155" dirty="0">
                <a:latin typeface="Arial"/>
                <a:cs typeface="Arial"/>
              </a:rPr>
              <a:t>decrease.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9800" y="952493"/>
            <a:ext cx="4800600" cy="3921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749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7588" y="663061"/>
            <a:ext cx="7470887" cy="5608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065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178" y="529176"/>
            <a:ext cx="7822221" cy="5869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323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581" y="604712"/>
            <a:ext cx="7796753" cy="5852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927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3200399"/>
            <a:ext cx="48768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4800600"/>
            <a:ext cx="4800600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5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0" y="3352800"/>
            <a:ext cx="1905000" cy="457200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1828800" y="0"/>
                </a:moveTo>
                <a:lnTo>
                  <a:pt x="76200" y="0"/>
                </a:lnTo>
                <a:lnTo>
                  <a:pt x="46557" y="5995"/>
                </a:lnTo>
                <a:lnTo>
                  <a:pt x="22334" y="22338"/>
                </a:lnTo>
                <a:lnTo>
                  <a:pt x="5994" y="46561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38"/>
                </a:lnTo>
                <a:lnTo>
                  <a:pt x="22334" y="434861"/>
                </a:lnTo>
                <a:lnTo>
                  <a:pt x="46557" y="451204"/>
                </a:lnTo>
                <a:lnTo>
                  <a:pt x="76200" y="457200"/>
                </a:lnTo>
                <a:lnTo>
                  <a:pt x="1828800" y="457200"/>
                </a:lnTo>
                <a:lnTo>
                  <a:pt x="1858438" y="451204"/>
                </a:lnTo>
                <a:lnTo>
                  <a:pt x="1882662" y="434861"/>
                </a:lnTo>
                <a:lnTo>
                  <a:pt x="1899004" y="410638"/>
                </a:lnTo>
                <a:lnTo>
                  <a:pt x="1905000" y="381000"/>
                </a:lnTo>
                <a:lnTo>
                  <a:pt x="1905000" y="76200"/>
                </a:lnTo>
                <a:lnTo>
                  <a:pt x="1899004" y="46561"/>
                </a:lnTo>
                <a:lnTo>
                  <a:pt x="1882662" y="22338"/>
                </a:lnTo>
                <a:lnTo>
                  <a:pt x="1858438" y="5995"/>
                </a:lnTo>
                <a:lnTo>
                  <a:pt x="1828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0" y="3352800"/>
            <a:ext cx="1905000" cy="457200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0" y="76199"/>
                </a:moveTo>
                <a:lnTo>
                  <a:pt x="5994" y="46561"/>
                </a:lnTo>
                <a:lnTo>
                  <a:pt x="22334" y="22338"/>
                </a:lnTo>
                <a:lnTo>
                  <a:pt x="46557" y="5995"/>
                </a:lnTo>
                <a:lnTo>
                  <a:pt x="76199" y="0"/>
                </a:lnTo>
                <a:lnTo>
                  <a:pt x="1828799" y="0"/>
                </a:lnTo>
                <a:lnTo>
                  <a:pt x="1858438" y="5995"/>
                </a:lnTo>
                <a:lnTo>
                  <a:pt x="1882661" y="22338"/>
                </a:lnTo>
                <a:lnTo>
                  <a:pt x="1899004" y="46561"/>
                </a:lnTo>
                <a:lnTo>
                  <a:pt x="1904999" y="76199"/>
                </a:lnTo>
                <a:lnTo>
                  <a:pt x="1904999" y="380999"/>
                </a:lnTo>
                <a:lnTo>
                  <a:pt x="1899004" y="410638"/>
                </a:lnTo>
                <a:lnTo>
                  <a:pt x="1882661" y="434861"/>
                </a:lnTo>
                <a:lnTo>
                  <a:pt x="1858438" y="451204"/>
                </a:lnTo>
                <a:lnTo>
                  <a:pt x="1828799" y="457199"/>
                </a:lnTo>
                <a:lnTo>
                  <a:pt x="76199" y="457199"/>
                </a:lnTo>
                <a:lnTo>
                  <a:pt x="46557" y="451204"/>
                </a:lnTo>
                <a:lnTo>
                  <a:pt x="22334" y="434861"/>
                </a:lnTo>
                <a:lnTo>
                  <a:pt x="5994" y="410638"/>
                </a:lnTo>
                <a:lnTo>
                  <a:pt x="0" y="380999"/>
                </a:lnTo>
                <a:lnTo>
                  <a:pt x="0" y="7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3352800"/>
            <a:ext cx="1905000" cy="457200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1828800" y="0"/>
                </a:moveTo>
                <a:lnTo>
                  <a:pt x="76200" y="0"/>
                </a:lnTo>
                <a:lnTo>
                  <a:pt x="46561" y="5995"/>
                </a:lnTo>
                <a:lnTo>
                  <a:pt x="22338" y="22338"/>
                </a:lnTo>
                <a:lnTo>
                  <a:pt x="5995" y="46561"/>
                </a:lnTo>
                <a:lnTo>
                  <a:pt x="0" y="76200"/>
                </a:lnTo>
                <a:lnTo>
                  <a:pt x="0" y="381000"/>
                </a:lnTo>
                <a:lnTo>
                  <a:pt x="5995" y="410638"/>
                </a:lnTo>
                <a:lnTo>
                  <a:pt x="22338" y="434861"/>
                </a:lnTo>
                <a:lnTo>
                  <a:pt x="46561" y="451204"/>
                </a:lnTo>
                <a:lnTo>
                  <a:pt x="76200" y="457200"/>
                </a:lnTo>
                <a:lnTo>
                  <a:pt x="1828800" y="457200"/>
                </a:lnTo>
                <a:lnTo>
                  <a:pt x="1858438" y="451204"/>
                </a:lnTo>
                <a:lnTo>
                  <a:pt x="1882662" y="434861"/>
                </a:lnTo>
                <a:lnTo>
                  <a:pt x="1899004" y="410638"/>
                </a:lnTo>
                <a:lnTo>
                  <a:pt x="1905000" y="381000"/>
                </a:lnTo>
                <a:lnTo>
                  <a:pt x="1905000" y="76200"/>
                </a:lnTo>
                <a:lnTo>
                  <a:pt x="1899004" y="46561"/>
                </a:lnTo>
                <a:lnTo>
                  <a:pt x="1882662" y="22338"/>
                </a:lnTo>
                <a:lnTo>
                  <a:pt x="1858438" y="5995"/>
                </a:lnTo>
                <a:lnTo>
                  <a:pt x="1828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3352800"/>
            <a:ext cx="1905000" cy="457200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0" y="76199"/>
                </a:moveTo>
                <a:lnTo>
                  <a:pt x="5995" y="46561"/>
                </a:lnTo>
                <a:lnTo>
                  <a:pt x="22338" y="22338"/>
                </a:lnTo>
                <a:lnTo>
                  <a:pt x="46561" y="5995"/>
                </a:lnTo>
                <a:lnTo>
                  <a:pt x="76199" y="0"/>
                </a:lnTo>
                <a:lnTo>
                  <a:pt x="1828799" y="0"/>
                </a:lnTo>
                <a:lnTo>
                  <a:pt x="1858438" y="5995"/>
                </a:lnTo>
                <a:lnTo>
                  <a:pt x="1882661" y="22338"/>
                </a:lnTo>
                <a:lnTo>
                  <a:pt x="1899004" y="46561"/>
                </a:lnTo>
                <a:lnTo>
                  <a:pt x="1904999" y="76199"/>
                </a:lnTo>
                <a:lnTo>
                  <a:pt x="1904999" y="380999"/>
                </a:lnTo>
                <a:lnTo>
                  <a:pt x="1899004" y="410638"/>
                </a:lnTo>
                <a:lnTo>
                  <a:pt x="1882661" y="434861"/>
                </a:lnTo>
                <a:lnTo>
                  <a:pt x="1858438" y="451204"/>
                </a:lnTo>
                <a:lnTo>
                  <a:pt x="1828799" y="457199"/>
                </a:lnTo>
                <a:lnTo>
                  <a:pt x="76199" y="457199"/>
                </a:lnTo>
                <a:lnTo>
                  <a:pt x="46561" y="451204"/>
                </a:lnTo>
                <a:lnTo>
                  <a:pt x="22338" y="434861"/>
                </a:lnTo>
                <a:lnTo>
                  <a:pt x="5995" y="410638"/>
                </a:lnTo>
                <a:lnTo>
                  <a:pt x="0" y="380999"/>
                </a:lnTo>
                <a:lnTo>
                  <a:pt x="0" y="7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1400" y="2971799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1333500" y="0"/>
                </a:moveTo>
                <a:lnTo>
                  <a:pt x="114300" y="0"/>
                </a:lnTo>
                <a:lnTo>
                  <a:pt x="69810" y="8982"/>
                </a:lnTo>
                <a:lnTo>
                  <a:pt x="33478" y="33478"/>
                </a:lnTo>
                <a:lnTo>
                  <a:pt x="8982" y="69810"/>
                </a:lnTo>
                <a:lnTo>
                  <a:pt x="0" y="114300"/>
                </a:lnTo>
                <a:lnTo>
                  <a:pt x="0" y="571500"/>
                </a:lnTo>
                <a:lnTo>
                  <a:pt x="8982" y="615989"/>
                </a:lnTo>
                <a:lnTo>
                  <a:pt x="33478" y="652321"/>
                </a:lnTo>
                <a:lnTo>
                  <a:pt x="69810" y="676817"/>
                </a:lnTo>
                <a:lnTo>
                  <a:pt x="114300" y="685800"/>
                </a:lnTo>
                <a:lnTo>
                  <a:pt x="1333500" y="685800"/>
                </a:lnTo>
                <a:lnTo>
                  <a:pt x="1377989" y="676817"/>
                </a:lnTo>
                <a:lnTo>
                  <a:pt x="1414321" y="652321"/>
                </a:lnTo>
                <a:lnTo>
                  <a:pt x="1438817" y="615989"/>
                </a:lnTo>
                <a:lnTo>
                  <a:pt x="1447800" y="571500"/>
                </a:lnTo>
                <a:lnTo>
                  <a:pt x="1447800" y="114300"/>
                </a:lnTo>
                <a:lnTo>
                  <a:pt x="1438817" y="69810"/>
                </a:lnTo>
                <a:lnTo>
                  <a:pt x="1414321" y="33478"/>
                </a:lnTo>
                <a:lnTo>
                  <a:pt x="1377989" y="8982"/>
                </a:lnTo>
                <a:lnTo>
                  <a:pt x="1333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0" y="36576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5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98273" y="461589"/>
            <a:ext cx="67437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Transistor </a:t>
            </a:r>
            <a:r>
              <a:rPr sz="4400" b="0" spc="-50" dirty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sz="4400" b="0" spc="-155" dirty="0">
                <a:solidFill>
                  <a:srgbClr val="000000"/>
                </a:solidFill>
                <a:latin typeface="Arial"/>
                <a:cs typeface="Arial"/>
              </a:rPr>
              <a:t>Saturation</a:t>
            </a:r>
            <a:r>
              <a:rPr sz="4400" b="0" spc="-4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05" dirty="0">
                <a:solidFill>
                  <a:srgbClr val="000000"/>
                </a:solidFill>
                <a:latin typeface="Arial"/>
                <a:cs typeface="Arial"/>
              </a:rPr>
              <a:t>Mode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81400" y="2590799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1218681" y="0"/>
                </a:moveTo>
                <a:lnTo>
                  <a:pt x="229118" y="0"/>
                </a:lnTo>
                <a:lnTo>
                  <a:pt x="0" y="381000"/>
                </a:lnTo>
                <a:lnTo>
                  <a:pt x="1447800" y="381000"/>
                </a:lnTo>
                <a:lnTo>
                  <a:pt x="1218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81400" y="2590800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0" y="380999"/>
                </a:moveTo>
                <a:lnTo>
                  <a:pt x="229118" y="0"/>
                </a:lnTo>
                <a:lnTo>
                  <a:pt x="1218681" y="0"/>
                </a:lnTo>
                <a:lnTo>
                  <a:pt x="1447799" y="380999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93977" y="2302887"/>
            <a:ext cx="142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15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85045" y="2683887"/>
            <a:ext cx="182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15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81400" y="3047999"/>
            <a:ext cx="14478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81400" y="3048000"/>
            <a:ext cx="1447800" cy="152400"/>
          </a:xfrm>
          <a:custGeom>
            <a:avLst/>
            <a:gdLst/>
            <a:ahLst/>
            <a:cxnLst/>
            <a:rect l="l" t="t" r="r" b="b"/>
            <a:pathLst>
              <a:path w="1447800" h="152400">
                <a:moveTo>
                  <a:pt x="0" y="152399"/>
                </a:moveTo>
                <a:lnTo>
                  <a:pt x="1447799" y="152399"/>
                </a:lnTo>
                <a:lnTo>
                  <a:pt x="144779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65755" y="2226687"/>
            <a:ext cx="186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95" dirty="0"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81400" y="2971799"/>
            <a:ext cx="1447800" cy="76200"/>
          </a:xfrm>
          <a:custGeom>
            <a:avLst/>
            <a:gdLst/>
            <a:ahLst/>
            <a:cxnLst/>
            <a:rect l="l" t="t" r="r" b="b"/>
            <a:pathLst>
              <a:path w="1447800" h="76200">
                <a:moveTo>
                  <a:pt x="0" y="76200"/>
                </a:moveTo>
                <a:lnTo>
                  <a:pt x="1447800" y="76200"/>
                </a:lnTo>
                <a:lnTo>
                  <a:pt x="14478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81400" y="2971800"/>
            <a:ext cx="1447800" cy="76200"/>
          </a:xfrm>
          <a:custGeom>
            <a:avLst/>
            <a:gdLst/>
            <a:ahLst/>
            <a:cxnLst/>
            <a:rect l="l" t="t" r="r" b="b"/>
            <a:pathLst>
              <a:path w="1447800" h="76200">
                <a:moveTo>
                  <a:pt x="0" y="76199"/>
                </a:moveTo>
                <a:lnTo>
                  <a:pt x="1447799" y="76199"/>
                </a:lnTo>
                <a:lnTo>
                  <a:pt x="14477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19600" y="48006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91000" y="51054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7200" y="5181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29100" y="2095499"/>
            <a:ext cx="76200" cy="647700"/>
          </a:xfrm>
          <a:custGeom>
            <a:avLst/>
            <a:gdLst/>
            <a:ahLst/>
            <a:cxnLst/>
            <a:rect l="l" t="t" r="r" b="b"/>
            <a:pathLst>
              <a:path w="76200" h="647700">
                <a:moveTo>
                  <a:pt x="31760" y="74924"/>
                </a:moveTo>
                <a:lnTo>
                  <a:pt x="31760" y="647700"/>
                </a:lnTo>
                <a:lnTo>
                  <a:pt x="44439" y="647700"/>
                </a:lnTo>
                <a:lnTo>
                  <a:pt x="44439" y="76200"/>
                </a:lnTo>
                <a:lnTo>
                  <a:pt x="38100" y="76200"/>
                </a:lnTo>
                <a:lnTo>
                  <a:pt x="31760" y="74924"/>
                </a:lnTo>
                <a:close/>
              </a:path>
              <a:path w="76200" h="647700">
                <a:moveTo>
                  <a:pt x="44439" y="38100"/>
                </a:moveTo>
                <a:lnTo>
                  <a:pt x="31760" y="38100"/>
                </a:lnTo>
                <a:lnTo>
                  <a:pt x="31760" y="74924"/>
                </a:lnTo>
                <a:lnTo>
                  <a:pt x="38100" y="76200"/>
                </a:lnTo>
                <a:lnTo>
                  <a:pt x="44439" y="74924"/>
                </a:lnTo>
                <a:lnTo>
                  <a:pt x="44439" y="38100"/>
                </a:lnTo>
                <a:close/>
              </a:path>
              <a:path w="76200" h="647700">
                <a:moveTo>
                  <a:pt x="44439" y="74924"/>
                </a:moveTo>
                <a:lnTo>
                  <a:pt x="38100" y="76200"/>
                </a:lnTo>
                <a:lnTo>
                  <a:pt x="44439" y="76200"/>
                </a:lnTo>
                <a:lnTo>
                  <a:pt x="44439" y="74924"/>
                </a:lnTo>
                <a:close/>
              </a:path>
              <a:path w="76200" h="647700">
                <a:moveTo>
                  <a:pt x="38100" y="0"/>
                </a:moveTo>
                <a:lnTo>
                  <a:pt x="23248" y="2987"/>
                </a:lnTo>
                <a:lnTo>
                  <a:pt x="11140" y="11140"/>
                </a:lnTo>
                <a:lnTo>
                  <a:pt x="2987" y="23248"/>
                </a:lnTo>
                <a:lnTo>
                  <a:pt x="0" y="38100"/>
                </a:lnTo>
                <a:lnTo>
                  <a:pt x="2987" y="52951"/>
                </a:lnTo>
                <a:lnTo>
                  <a:pt x="11140" y="65059"/>
                </a:lnTo>
                <a:lnTo>
                  <a:pt x="23248" y="73212"/>
                </a:lnTo>
                <a:lnTo>
                  <a:pt x="31760" y="74924"/>
                </a:lnTo>
                <a:lnTo>
                  <a:pt x="31760" y="38100"/>
                </a:lnTo>
                <a:lnTo>
                  <a:pt x="76200" y="38100"/>
                </a:lnTo>
                <a:lnTo>
                  <a:pt x="73212" y="23248"/>
                </a:lnTo>
                <a:lnTo>
                  <a:pt x="65059" y="11140"/>
                </a:lnTo>
                <a:lnTo>
                  <a:pt x="52951" y="2987"/>
                </a:lnTo>
                <a:lnTo>
                  <a:pt x="38100" y="0"/>
                </a:lnTo>
                <a:close/>
              </a:path>
              <a:path w="76200" h="647700">
                <a:moveTo>
                  <a:pt x="76200" y="38100"/>
                </a:moveTo>
                <a:lnTo>
                  <a:pt x="44439" y="38100"/>
                </a:lnTo>
                <a:lnTo>
                  <a:pt x="44439" y="74924"/>
                </a:lnTo>
                <a:lnTo>
                  <a:pt x="52951" y="73212"/>
                </a:lnTo>
                <a:lnTo>
                  <a:pt x="65059" y="65059"/>
                </a:lnTo>
                <a:lnTo>
                  <a:pt x="73212" y="52951"/>
                </a:lnTo>
                <a:lnTo>
                  <a:pt x="762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8000" y="26670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3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3200" y="2667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2667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14600" y="28956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4571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90800" y="2971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7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42134" y="2010279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15" baseline="13888" dirty="0">
                <a:latin typeface="Arial"/>
                <a:cs typeface="Arial"/>
              </a:rPr>
              <a:t>V</a:t>
            </a:r>
            <a:r>
              <a:rPr sz="1200" spc="-220" dirty="0">
                <a:latin typeface="Arial"/>
                <a:cs typeface="Arial"/>
              </a:rPr>
              <a:t>GS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08971" y="1872814"/>
            <a:ext cx="1576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4" dirty="0">
                <a:latin typeface="Arial"/>
                <a:cs typeface="Arial"/>
              </a:rPr>
              <a:t>V</a:t>
            </a:r>
            <a:r>
              <a:rPr sz="2400" spc="-382" baseline="-20833" dirty="0">
                <a:latin typeface="Arial"/>
                <a:cs typeface="Arial"/>
              </a:rPr>
              <a:t>DS </a:t>
            </a:r>
            <a:r>
              <a:rPr sz="2400" spc="-204" dirty="0">
                <a:latin typeface="Arial"/>
                <a:cs typeface="Arial"/>
              </a:rPr>
              <a:t>&gt; </a:t>
            </a:r>
            <a:r>
              <a:rPr sz="2400" spc="-285" dirty="0">
                <a:latin typeface="Arial"/>
                <a:cs typeface="Arial"/>
              </a:rPr>
              <a:t>V</a:t>
            </a:r>
            <a:r>
              <a:rPr sz="2400" spc="-427" baseline="-20833" dirty="0">
                <a:latin typeface="Arial"/>
                <a:cs typeface="Arial"/>
              </a:rPr>
              <a:t>GS</a:t>
            </a:r>
            <a:r>
              <a:rPr sz="2400" spc="-195" baseline="-20833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-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V</a:t>
            </a:r>
            <a:r>
              <a:rPr sz="2400" spc="-337" baseline="-20833" dirty="0">
                <a:latin typeface="Arial"/>
                <a:cs typeface="Arial"/>
              </a:rPr>
              <a:t>T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48300" y="2552699"/>
            <a:ext cx="76200" cy="647700"/>
          </a:xfrm>
          <a:custGeom>
            <a:avLst/>
            <a:gdLst/>
            <a:ahLst/>
            <a:cxnLst/>
            <a:rect l="l" t="t" r="r" b="b"/>
            <a:pathLst>
              <a:path w="76200" h="647700">
                <a:moveTo>
                  <a:pt x="31760" y="74924"/>
                </a:moveTo>
                <a:lnTo>
                  <a:pt x="31760" y="647700"/>
                </a:lnTo>
                <a:lnTo>
                  <a:pt x="44439" y="647700"/>
                </a:lnTo>
                <a:lnTo>
                  <a:pt x="44439" y="76200"/>
                </a:lnTo>
                <a:lnTo>
                  <a:pt x="38100" y="76200"/>
                </a:lnTo>
                <a:lnTo>
                  <a:pt x="31760" y="74924"/>
                </a:lnTo>
                <a:close/>
              </a:path>
              <a:path w="76200" h="647700">
                <a:moveTo>
                  <a:pt x="44439" y="38100"/>
                </a:moveTo>
                <a:lnTo>
                  <a:pt x="31760" y="38100"/>
                </a:lnTo>
                <a:lnTo>
                  <a:pt x="31760" y="74924"/>
                </a:lnTo>
                <a:lnTo>
                  <a:pt x="38100" y="76200"/>
                </a:lnTo>
                <a:lnTo>
                  <a:pt x="44439" y="74924"/>
                </a:lnTo>
                <a:lnTo>
                  <a:pt x="44439" y="38100"/>
                </a:lnTo>
                <a:close/>
              </a:path>
              <a:path w="76200" h="647700">
                <a:moveTo>
                  <a:pt x="44439" y="74924"/>
                </a:moveTo>
                <a:lnTo>
                  <a:pt x="38100" y="76200"/>
                </a:lnTo>
                <a:lnTo>
                  <a:pt x="44439" y="76200"/>
                </a:lnTo>
                <a:lnTo>
                  <a:pt x="44439" y="74924"/>
                </a:lnTo>
                <a:close/>
              </a:path>
              <a:path w="76200" h="647700">
                <a:moveTo>
                  <a:pt x="38100" y="0"/>
                </a:moveTo>
                <a:lnTo>
                  <a:pt x="23248" y="2987"/>
                </a:lnTo>
                <a:lnTo>
                  <a:pt x="11140" y="11140"/>
                </a:lnTo>
                <a:lnTo>
                  <a:pt x="2987" y="23248"/>
                </a:lnTo>
                <a:lnTo>
                  <a:pt x="0" y="38100"/>
                </a:lnTo>
                <a:lnTo>
                  <a:pt x="2987" y="52951"/>
                </a:lnTo>
                <a:lnTo>
                  <a:pt x="11140" y="65059"/>
                </a:lnTo>
                <a:lnTo>
                  <a:pt x="23248" y="73212"/>
                </a:lnTo>
                <a:lnTo>
                  <a:pt x="31760" y="74924"/>
                </a:lnTo>
                <a:lnTo>
                  <a:pt x="31760" y="38100"/>
                </a:lnTo>
                <a:lnTo>
                  <a:pt x="76200" y="38100"/>
                </a:lnTo>
                <a:lnTo>
                  <a:pt x="73212" y="23248"/>
                </a:lnTo>
                <a:lnTo>
                  <a:pt x="65059" y="11140"/>
                </a:lnTo>
                <a:lnTo>
                  <a:pt x="52951" y="2987"/>
                </a:lnTo>
                <a:lnTo>
                  <a:pt x="38100" y="0"/>
                </a:lnTo>
                <a:close/>
              </a:path>
              <a:path w="76200" h="647700">
                <a:moveTo>
                  <a:pt x="76200" y="38100"/>
                </a:moveTo>
                <a:lnTo>
                  <a:pt x="44439" y="38100"/>
                </a:lnTo>
                <a:lnTo>
                  <a:pt x="44439" y="74924"/>
                </a:lnTo>
                <a:lnTo>
                  <a:pt x="52951" y="73212"/>
                </a:lnTo>
                <a:lnTo>
                  <a:pt x="65059" y="65059"/>
                </a:lnTo>
                <a:lnTo>
                  <a:pt x="73212" y="52951"/>
                </a:lnTo>
                <a:lnTo>
                  <a:pt x="762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76900" y="2660660"/>
            <a:ext cx="76200" cy="387350"/>
          </a:xfrm>
          <a:custGeom>
            <a:avLst/>
            <a:gdLst/>
            <a:ahLst/>
            <a:cxnLst/>
            <a:rect l="l" t="t" r="r" b="b"/>
            <a:pathLst>
              <a:path w="76200" h="387350">
                <a:moveTo>
                  <a:pt x="41666" y="0"/>
                </a:moveTo>
                <a:lnTo>
                  <a:pt x="34533" y="0"/>
                </a:lnTo>
                <a:lnTo>
                  <a:pt x="31760" y="2773"/>
                </a:lnTo>
                <a:lnTo>
                  <a:pt x="31760" y="9906"/>
                </a:lnTo>
                <a:lnTo>
                  <a:pt x="34533" y="12679"/>
                </a:lnTo>
                <a:lnTo>
                  <a:pt x="41666" y="12679"/>
                </a:lnTo>
                <a:lnTo>
                  <a:pt x="44439" y="9906"/>
                </a:lnTo>
                <a:lnTo>
                  <a:pt x="44439" y="2773"/>
                </a:lnTo>
                <a:lnTo>
                  <a:pt x="41666" y="0"/>
                </a:lnTo>
                <a:close/>
              </a:path>
              <a:path w="76200" h="387350">
                <a:moveTo>
                  <a:pt x="41666" y="25389"/>
                </a:moveTo>
                <a:lnTo>
                  <a:pt x="34533" y="25389"/>
                </a:lnTo>
                <a:lnTo>
                  <a:pt x="31760" y="28194"/>
                </a:lnTo>
                <a:lnTo>
                  <a:pt x="31760" y="35295"/>
                </a:lnTo>
                <a:lnTo>
                  <a:pt x="34533" y="38100"/>
                </a:lnTo>
                <a:lnTo>
                  <a:pt x="41666" y="38100"/>
                </a:lnTo>
                <a:lnTo>
                  <a:pt x="44439" y="35295"/>
                </a:lnTo>
                <a:lnTo>
                  <a:pt x="44439" y="28194"/>
                </a:lnTo>
                <a:lnTo>
                  <a:pt x="41666" y="25389"/>
                </a:lnTo>
                <a:close/>
              </a:path>
              <a:path w="76200" h="387350">
                <a:moveTo>
                  <a:pt x="41666" y="50779"/>
                </a:moveTo>
                <a:lnTo>
                  <a:pt x="34533" y="50779"/>
                </a:lnTo>
                <a:lnTo>
                  <a:pt x="31760" y="53705"/>
                </a:lnTo>
                <a:lnTo>
                  <a:pt x="31760" y="60685"/>
                </a:lnTo>
                <a:lnTo>
                  <a:pt x="34533" y="63489"/>
                </a:lnTo>
                <a:lnTo>
                  <a:pt x="41666" y="63489"/>
                </a:lnTo>
                <a:lnTo>
                  <a:pt x="44439" y="60685"/>
                </a:lnTo>
                <a:lnTo>
                  <a:pt x="44439" y="53705"/>
                </a:lnTo>
                <a:lnTo>
                  <a:pt x="41666" y="50779"/>
                </a:lnTo>
                <a:close/>
              </a:path>
              <a:path w="76200" h="387350">
                <a:moveTo>
                  <a:pt x="41666" y="76200"/>
                </a:moveTo>
                <a:lnTo>
                  <a:pt x="34533" y="76200"/>
                </a:lnTo>
                <a:lnTo>
                  <a:pt x="31760" y="79095"/>
                </a:lnTo>
                <a:lnTo>
                  <a:pt x="31760" y="86106"/>
                </a:lnTo>
                <a:lnTo>
                  <a:pt x="34533" y="88879"/>
                </a:lnTo>
                <a:lnTo>
                  <a:pt x="41666" y="88879"/>
                </a:lnTo>
                <a:lnTo>
                  <a:pt x="44439" y="86106"/>
                </a:lnTo>
                <a:lnTo>
                  <a:pt x="44439" y="79095"/>
                </a:lnTo>
                <a:lnTo>
                  <a:pt x="41666" y="76200"/>
                </a:lnTo>
                <a:close/>
              </a:path>
              <a:path w="76200" h="387350">
                <a:moveTo>
                  <a:pt x="41666" y="101589"/>
                </a:moveTo>
                <a:lnTo>
                  <a:pt x="34533" y="101589"/>
                </a:lnTo>
                <a:lnTo>
                  <a:pt x="31760" y="104515"/>
                </a:lnTo>
                <a:lnTo>
                  <a:pt x="31760" y="111495"/>
                </a:lnTo>
                <a:lnTo>
                  <a:pt x="34533" y="114300"/>
                </a:lnTo>
                <a:lnTo>
                  <a:pt x="41666" y="114300"/>
                </a:lnTo>
                <a:lnTo>
                  <a:pt x="44439" y="111495"/>
                </a:lnTo>
                <a:lnTo>
                  <a:pt x="44439" y="104515"/>
                </a:lnTo>
                <a:lnTo>
                  <a:pt x="41666" y="101589"/>
                </a:lnTo>
                <a:close/>
              </a:path>
              <a:path w="76200" h="387350">
                <a:moveTo>
                  <a:pt x="41666" y="126979"/>
                </a:moveTo>
                <a:lnTo>
                  <a:pt x="34533" y="126979"/>
                </a:lnTo>
                <a:lnTo>
                  <a:pt x="31760" y="129905"/>
                </a:lnTo>
                <a:lnTo>
                  <a:pt x="31760" y="136885"/>
                </a:lnTo>
                <a:lnTo>
                  <a:pt x="34533" y="139811"/>
                </a:lnTo>
                <a:lnTo>
                  <a:pt x="41666" y="139811"/>
                </a:lnTo>
                <a:lnTo>
                  <a:pt x="44439" y="136885"/>
                </a:lnTo>
                <a:lnTo>
                  <a:pt x="44439" y="129905"/>
                </a:lnTo>
                <a:lnTo>
                  <a:pt x="41666" y="126979"/>
                </a:lnTo>
                <a:close/>
              </a:path>
              <a:path w="76200" h="387350">
                <a:moveTo>
                  <a:pt x="41666" y="152521"/>
                </a:moveTo>
                <a:lnTo>
                  <a:pt x="34533" y="152521"/>
                </a:lnTo>
                <a:lnTo>
                  <a:pt x="31760" y="155295"/>
                </a:lnTo>
                <a:lnTo>
                  <a:pt x="31760" y="162306"/>
                </a:lnTo>
                <a:lnTo>
                  <a:pt x="34533" y="165201"/>
                </a:lnTo>
                <a:lnTo>
                  <a:pt x="41666" y="165201"/>
                </a:lnTo>
                <a:lnTo>
                  <a:pt x="44439" y="162306"/>
                </a:lnTo>
                <a:lnTo>
                  <a:pt x="44439" y="155295"/>
                </a:lnTo>
                <a:lnTo>
                  <a:pt x="41666" y="152521"/>
                </a:lnTo>
                <a:close/>
              </a:path>
              <a:path w="76200" h="387350">
                <a:moveTo>
                  <a:pt x="41666" y="177911"/>
                </a:moveTo>
                <a:lnTo>
                  <a:pt x="34533" y="177911"/>
                </a:lnTo>
                <a:lnTo>
                  <a:pt x="31760" y="180715"/>
                </a:lnTo>
                <a:lnTo>
                  <a:pt x="31760" y="187695"/>
                </a:lnTo>
                <a:lnTo>
                  <a:pt x="34533" y="190621"/>
                </a:lnTo>
                <a:lnTo>
                  <a:pt x="41666" y="190621"/>
                </a:lnTo>
                <a:lnTo>
                  <a:pt x="44439" y="187695"/>
                </a:lnTo>
                <a:lnTo>
                  <a:pt x="44439" y="180715"/>
                </a:lnTo>
                <a:lnTo>
                  <a:pt x="41666" y="177911"/>
                </a:lnTo>
                <a:close/>
              </a:path>
              <a:path w="76200" h="387350">
                <a:moveTo>
                  <a:pt x="41666" y="203301"/>
                </a:moveTo>
                <a:lnTo>
                  <a:pt x="34533" y="203301"/>
                </a:lnTo>
                <a:lnTo>
                  <a:pt x="31760" y="206105"/>
                </a:lnTo>
                <a:lnTo>
                  <a:pt x="31760" y="213207"/>
                </a:lnTo>
                <a:lnTo>
                  <a:pt x="34533" y="216011"/>
                </a:lnTo>
                <a:lnTo>
                  <a:pt x="41666" y="216011"/>
                </a:lnTo>
                <a:lnTo>
                  <a:pt x="44439" y="213207"/>
                </a:lnTo>
                <a:lnTo>
                  <a:pt x="44439" y="206105"/>
                </a:lnTo>
                <a:lnTo>
                  <a:pt x="41666" y="203301"/>
                </a:lnTo>
                <a:close/>
              </a:path>
              <a:path w="76200" h="387350">
                <a:moveTo>
                  <a:pt x="41666" y="228721"/>
                </a:moveTo>
                <a:lnTo>
                  <a:pt x="34533" y="228721"/>
                </a:lnTo>
                <a:lnTo>
                  <a:pt x="31760" y="231495"/>
                </a:lnTo>
                <a:lnTo>
                  <a:pt x="31760" y="238627"/>
                </a:lnTo>
                <a:lnTo>
                  <a:pt x="34533" y="241401"/>
                </a:lnTo>
                <a:lnTo>
                  <a:pt x="41666" y="241401"/>
                </a:lnTo>
                <a:lnTo>
                  <a:pt x="44439" y="238627"/>
                </a:lnTo>
                <a:lnTo>
                  <a:pt x="44439" y="231495"/>
                </a:lnTo>
                <a:lnTo>
                  <a:pt x="41666" y="228721"/>
                </a:lnTo>
                <a:close/>
              </a:path>
              <a:path w="76200" h="387350">
                <a:moveTo>
                  <a:pt x="41666" y="254111"/>
                </a:moveTo>
                <a:lnTo>
                  <a:pt x="34533" y="254111"/>
                </a:lnTo>
                <a:lnTo>
                  <a:pt x="31760" y="256915"/>
                </a:lnTo>
                <a:lnTo>
                  <a:pt x="31760" y="264017"/>
                </a:lnTo>
                <a:lnTo>
                  <a:pt x="34533" y="266821"/>
                </a:lnTo>
                <a:lnTo>
                  <a:pt x="41666" y="266821"/>
                </a:lnTo>
                <a:lnTo>
                  <a:pt x="44439" y="264017"/>
                </a:lnTo>
                <a:lnTo>
                  <a:pt x="44439" y="256915"/>
                </a:lnTo>
                <a:lnTo>
                  <a:pt x="41666" y="254111"/>
                </a:lnTo>
                <a:close/>
              </a:path>
              <a:path w="76200" h="387350">
                <a:moveTo>
                  <a:pt x="41666" y="279501"/>
                </a:moveTo>
                <a:lnTo>
                  <a:pt x="34533" y="279501"/>
                </a:lnTo>
                <a:lnTo>
                  <a:pt x="31760" y="282305"/>
                </a:lnTo>
                <a:lnTo>
                  <a:pt x="31760" y="289407"/>
                </a:lnTo>
                <a:lnTo>
                  <a:pt x="34533" y="292211"/>
                </a:lnTo>
                <a:lnTo>
                  <a:pt x="41666" y="292211"/>
                </a:lnTo>
                <a:lnTo>
                  <a:pt x="44439" y="289407"/>
                </a:lnTo>
                <a:lnTo>
                  <a:pt x="44439" y="282305"/>
                </a:lnTo>
                <a:lnTo>
                  <a:pt x="41666" y="279501"/>
                </a:lnTo>
                <a:close/>
              </a:path>
              <a:path w="76200" h="387350">
                <a:moveTo>
                  <a:pt x="31760" y="311139"/>
                </a:moveTo>
                <a:lnTo>
                  <a:pt x="0" y="311139"/>
                </a:lnTo>
                <a:lnTo>
                  <a:pt x="38100" y="387339"/>
                </a:lnTo>
                <a:lnTo>
                  <a:pt x="72969" y="317601"/>
                </a:lnTo>
                <a:lnTo>
                  <a:pt x="34533" y="317601"/>
                </a:lnTo>
                <a:lnTo>
                  <a:pt x="31760" y="314827"/>
                </a:lnTo>
                <a:lnTo>
                  <a:pt x="31760" y="311139"/>
                </a:lnTo>
                <a:close/>
              </a:path>
              <a:path w="76200" h="387350">
                <a:moveTo>
                  <a:pt x="41666" y="304921"/>
                </a:moveTo>
                <a:lnTo>
                  <a:pt x="34533" y="304921"/>
                </a:lnTo>
                <a:lnTo>
                  <a:pt x="31760" y="307848"/>
                </a:lnTo>
                <a:lnTo>
                  <a:pt x="31760" y="314827"/>
                </a:lnTo>
                <a:lnTo>
                  <a:pt x="34533" y="317601"/>
                </a:lnTo>
                <a:lnTo>
                  <a:pt x="41666" y="317601"/>
                </a:lnTo>
                <a:lnTo>
                  <a:pt x="44439" y="314827"/>
                </a:lnTo>
                <a:lnTo>
                  <a:pt x="44439" y="307848"/>
                </a:lnTo>
                <a:lnTo>
                  <a:pt x="41666" y="304921"/>
                </a:lnTo>
                <a:close/>
              </a:path>
              <a:path w="76200" h="387350">
                <a:moveTo>
                  <a:pt x="76200" y="311139"/>
                </a:moveTo>
                <a:lnTo>
                  <a:pt x="44439" y="311139"/>
                </a:lnTo>
                <a:lnTo>
                  <a:pt x="44439" y="314827"/>
                </a:lnTo>
                <a:lnTo>
                  <a:pt x="41666" y="317601"/>
                </a:lnTo>
                <a:lnTo>
                  <a:pt x="72969" y="317601"/>
                </a:lnTo>
                <a:lnTo>
                  <a:pt x="76200" y="311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817493" y="2639691"/>
            <a:ext cx="17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I</a:t>
            </a:r>
            <a:r>
              <a:rPr sz="1800" spc="-195" baseline="-20833" dirty="0">
                <a:latin typeface="Arial"/>
                <a:cs typeface="Arial"/>
              </a:rPr>
              <a:t>D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828800" y="2819399"/>
            <a:ext cx="838200" cy="1143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0" y="0"/>
                </a:moveTo>
                <a:lnTo>
                  <a:pt x="17428" y="49015"/>
                </a:lnTo>
                <a:lnTo>
                  <a:pt x="33273" y="98215"/>
                </a:lnTo>
                <a:lnTo>
                  <a:pt x="47533" y="147584"/>
                </a:lnTo>
                <a:lnTo>
                  <a:pt x="60209" y="197103"/>
                </a:lnTo>
                <a:lnTo>
                  <a:pt x="71300" y="246754"/>
                </a:lnTo>
                <a:lnTo>
                  <a:pt x="80807" y="296521"/>
                </a:lnTo>
                <a:lnTo>
                  <a:pt x="88729" y="346384"/>
                </a:lnTo>
                <a:lnTo>
                  <a:pt x="95067" y="396327"/>
                </a:lnTo>
                <a:lnTo>
                  <a:pt x="99820" y="446332"/>
                </a:lnTo>
                <a:lnTo>
                  <a:pt x="102989" y="496382"/>
                </a:lnTo>
                <a:lnTo>
                  <a:pt x="104573" y="546457"/>
                </a:lnTo>
                <a:lnTo>
                  <a:pt x="104573" y="596542"/>
                </a:lnTo>
                <a:lnTo>
                  <a:pt x="102989" y="646617"/>
                </a:lnTo>
                <a:lnTo>
                  <a:pt x="99820" y="696667"/>
                </a:lnTo>
                <a:lnTo>
                  <a:pt x="95067" y="746672"/>
                </a:lnTo>
                <a:lnTo>
                  <a:pt x="88729" y="796615"/>
                </a:lnTo>
                <a:lnTo>
                  <a:pt x="80807" y="846478"/>
                </a:lnTo>
                <a:lnTo>
                  <a:pt x="71300" y="896245"/>
                </a:lnTo>
                <a:lnTo>
                  <a:pt x="60209" y="945896"/>
                </a:lnTo>
                <a:lnTo>
                  <a:pt x="47533" y="995415"/>
                </a:lnTo>
                <a:lnTo>
                  <a:pt x="33273" y="1044784"/>
                </a:lnTo>
                <a:lnTo>
                  <a:pt x="17428" y="1093984"/>
                </a:lnTo>
                <a:lnTo>
                  <a:pt x="0" y="1143000"/>
                </a:lnTo>
                <a:lnTo>
                  <a:pt x="57387" y="1141681"/>
                </a:lnTo>
                <a:lnTo>
                  <a:pt x="113736" y="1137782"/>
                </a:lnTo>
                <a:lnTo>
                  <a:pt x="168923" y="1131387"/>
                </a:lnTo>
                <a:lnTo>
                  <a:pt x="222823" y="1122582"/>
                </a:lnTo>
                <a:lnTo>
                  <a:pt x="275310" y="1111452"/>
                </a:lnTo>
                <a:lnTo>
                  <a:pt x="326261" y="1098082"/>
                </a:lnTo>
                <a:lnTo>
                  <a:pt x="375549" y="1082558"/>
                </a:lnTo>
                <a:lnTo>
                  <a:pt x="423051" y="1064964"/>
                </a:lnTo>
                <a:lnTo>
                  <a:pt x="468641" y="1045386"/>
                </a:lnTo>
                <a:lnTo>
                  <a:pt x="512194" y="1023908"/>
                </a:lnTo>
                <a:lnTo>
                  <a:pt x="553587" y="1000616"/>
                </a:lnTo>
                <a:lnTo>
                  <a:pt x="592693" y="975596"/>
                </a:lnTo>
                <a:lnTo>
                  <a:pt x="629388" y="948932"/>
                </a:lnTo>
                <a:lnTo>
                  <a:pt x="663547" y="920709"/>
                </a:lnTo>
                <a:lnTo>
                  <a:pt x="695045" y="891013"/>
                </a:lnTo>
                <a:lnTo>
                  <a:pt x="723758" y="859928"/>
                </a:lnTo>
                <a:lnTo>
                  <a:pt x="749561" y="827541"/>
                </a:lnTo>
                <a:lnTo>
                  <a:pt x="772328" y="793936"/>
                </a:lnTo>
                <a:lnTo>
                  <a:pt x="791935" y="759198"/>
                </a:lnTo>
                <a:lnTo>
                  <a:pt x="808258" y="723413"/>
                </a:lnTo>
                <a:lnTo>
                  <a:pt x="821170" y="686665"/>
                </a:lnTo>
                <a:lnTo>
                  <a:pt x="830548" y="649040"/>
                </a:lnTo>
                <a:lnTo>
                  <a:pt x="836266" y="610623"/>
                </a:lnTo>
                <a:lnTo>
                  <a:pt x="838200" y="571500"/>
                </a:lnTo>
                <a:lnTo>
                  <a:pt x="836266" y="532376"/>
                </a:lnTo>
                <a:lnTo>
                  <a:pt x="830548" y="493959"/>
                </a:lnTo>
                <a:lnTo>
                  <a:pt x="821170" y="456334"/>
                </a:lnTo>
                <a:lnTo>
                  <a:pt x="808258" y="419586"/>
                </a:lnTo>
                <a:lnTo>
                  <a:pt x="791935" y="383801"/>
                </a:lnTo>
                <a:lnTo>
                  <a:pt x="772328" y="349063"/>
                </a:lnTo>
                <a:lnTo>
                  <a:pt x="749561" y="315458"/>
                </a:lnTo>
                <a:lnTo>
                  <a:pt x="723758" y="283071"/>
                </a:lnTo>
                <a:lnTo>
                  <a:pt x="695045" y="251986"/>
                </a:lnTo>
                <a:lnTo>
                  <a:pt x="663547" y="222290"/>
                </a:lnTo>
                <a:lnTo>
                  <a:pt x="629388" y="194068"/>
                </a:lnTo>
                <a:lnTo>
                  <a:pt x="592693" y="167403"/>
                </a:lnTo>
                <a:lnTo>
                  <a:pt x="553587" y="142383"/>
                </a:lnTo>
                <a:lnTo>
                  <a:pt x="512194" y="119091"/>
                </a:lnTo>
                <a:lnTo>
                  <a:pt x="468641" y="97613"/>
                </a:lnTo>
                <a:lnTo>
                  <a:pt x="423051" y="78035"/>
                </a:lnTo>
                <a:lnTo>
                  <a:pt x="375549" y="60441"/>
                </a:lnTo>
                <a:lnTo>
                  <a:pt x="326261" y="44917"/>
                </a:lnTo>
                <a:lnTo>
                  <a:pt x="275310" y="31547"/>
                </a:lnTo>
                <a:lnTo>
                  <a:pt x="222823" y="20417"/>
                </a:lnTo>
                <a:lnTo>
                  <a:pt x="168923" y="11612"/>
                </a:lnTo>
                <a:lnTo>
                  <a:pt x="113736" y="5217"/>
                </a:lnTo>
                <a:lnTo>
                  <a:pt x="57387" y="1318"/>
                </a:lnTo>
                <a:lnTo>
                  <a:pt x="0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28800" y="2819400"/>
            <a:ext cx="838200" cy="1143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0" y="1142999"/>
                </a:moveTo>
                <a:lnTo>
                  <a:pt x="57387" y="1141681"/>
                </a:lnTo>
                <a:lnTo>
                  <a:pt x="113736" y="1137782"/>
                </a:lnTo>
                <a:lnTo>
                  <a:pt x="168923" y="1131387"/>
                </a:lnTo>
                <a:lnTo>
                  <a:pt x="222823" y="1122582"/>
                </a:lnTo>
                <a:lnTo>
                  <a:pt x="275310" y="1111452"/>
                </a:lnTo>
                <a:lnTo>
                  <a:pt x="326261" y="1098082"/>
                </a:lnTo>
                <a:lnTo>
                  <a:pt x="375549" y="1082558"/>
                </a:lnTo>
                <a:lnTo>
                  <a:pt x="423051" y="1064964"/>
                </a:lnTo>
                <a:lnTo>
                  <a:pt x="468641" y="1045385"/>
                </a:lnTo>
                <a:lnTo>
                  <a:pt x="512194" y="1023908"/>
                </a:lnTo>
                <a:lnTo>
                  <a:pt x="553587" y="1000616"/>
                </a:lnTo>
                <a:lnTo>
                  <a:pt x="592693" y="975596"/>
                </a:lnTo>
                <a:lnTo>
                  <a:pt x="629388" y="948931"/>
                </a:lnTo>
                <a:lnTo>
                  <a:pt x="663547" y="920709"/>
                </a:lnTo>
                <a:lnTo>
                  <a:pt x="695045" y="891013"/>
                </a:lnTo>
                <a:lnTo>
                  <a:pt x="723758" y="859928"/>
                </a:lnTo>
                <a:lnTo>
                  <a:pt x="749561" y="827541"/>
                </a:lnTo>
                <a:lnTo>
                  <a:pt x="772328" y="793936"/>
                </a:lnTo>
                <a:lnTo>
                  <a:pt x="791935" y="759198"/>
                </a:lnTo>
                <a:lnTo>
                  <a:pt x="808257" y="723413"/>
                </a:lnTo>
                <a:lnTo>
                  <a:pt x="821170" y="686665"/>
                </a:lnTo>
                <a:lnTo>
                  <a:pt x="830548" y="649040"/>
                </a:lnTo>
                <a:lnTo>
                  <a:pt x="836266" y="610623"/>
                </a:lnTo>
                <a:lnTo>
                  <a:pt x="838199" y="571499"/>
                </a:lnTo>
                <a:lnTo>
                  <a:pt x="836266" y="532376"/>
                </a:lnTo>
                <a:lnTo>
                  <a:pt x="830548" y="493959"/>
                </a:lnTo>
                <a:lnTo>
                  <a:pt x="821170" y="456334"/>
                </a:lnTo>
                <a:lnTo>
                  <a:pt x="808257" y="419586"/>
                </a:lnTo>
                <a:lnTo>
                  <a:pt x="791935" y="383801"/>
                </a:lnTo>
                <a:lnTo>
                  <a:pt x="772328" y="349063"/>
                </a:lnTo>
                <a:lnTo>
                  <a:pt x="749561" y="315458"/>
                </a:lnTo>
                <a:lnTo>
                  <a:pt x="723758" y="283071"/>
                </a:lnTo>
                <a:lnTo>
                  <a:pt x="695045" y="251986"/>
                </a:lnTo>
                <a:lnTo>
                  <a:pt x="663547" y="222290"/>
                </a:lnTo>
                <a:lnTo>
                  <a:pt x="629388" y="194067"/>
                </a:lnTo>
                <a:lnTo>
                  <a:pt x="592693" y="167403"/>
                </a:lnTo>
                <a:lnTo>
                  <a:pt x="553587" y="142383"/>
                </a:lnTo>
                <a:lnTo>
                  <a:pt x="512194" y="119091"/>
                </a:lnTo>
                <a:lnTo>
                  <a:pt x="468641" y="97613"/>
                </a:lnTo>
                <a:lnTo>
                  <a:pt x="423051" y="78035"/>
                </a:lnTo>
                <a:lnTo>
                  <a:pt x="375549" y="60441"/>
                </a:lnTo>
                <a:lnTo>
                  <a:pt x="326261" y="44917"/>
                </a:lnTo>
                <a:lnTo>
                  <a:pt x="275310" y="31547"/>
                </a:lnTo>
                <a:lnTo>
                  <a:pt x="222823" y="20417"/>
                </a:lnTo>
                <a:lnTo>
                  <a:pt x="168923" y="11612"/>
                </a:lnTo>
                <a:lnTo>
                  <a:pt x="113736" y="5217"/>
                </a:lnTo>
                <a:lnTo>
                  <a:pt x="57387" y="1318"/>
                </a:lnTo>
                <a:lnTo>
                  <a:pt x="0" y="0"/>
                </a:lnTo>
                <a:lnTo>
                  <a:pt x="17428" y="49015"/>
                </a:lnTo>
                <a:lnTo>
                  <a:pt x="33273" y="98215"/>
                </a:lnTo>
                <a:lnTo>
                  <a:pt x="47533" y="147584"/>
                </a:lnTo>
                <a:lnTo>
                  <a:pt x="60209" y="197103"/>
                </a:lnTo>
                <a:lnTo>
                  <a:pt x="71300" y="246754"/>
                </a:lnTo>
                <a:lnTo>
                  <a:pt x="80807" y="296521"/>
                </a:lnTo>
                <a:lnTo>
                  <a:pt x="88729" y="346384"/>
                </a:lnTo>
                <a:lnTo>
                  <a:pt x="95067" y="396327"/>
                </a:lnTo>
                <a:lnTo>
                  <a:pt x="99820" y="446332"/>
                </a:lnTo>
                <a:lnTo>
                  <a:pt x="102989" y="496382"/>
                </a:lnTo>
                <a:lnTo>
                  <a:pt x="104573" y="546457"/>
                </a:lnTo>
                <a:lnTo>
                  <a:pt x="104573" y="596542"/>
                </a:lnTo>
                <a:lnTo>
                  <a:pt x="102989" y="646617"/>
                </a:lnTo>
                <a:lnTo>
                  <a:pt x="99820" y="696667"/>
                </a:lnTo>
                <a:lnTo>
                  <a:pt x="95067" y="746672"/>
                </a:lnTo>
                <a:lnTo>
                  <a:pt x="88729" y="796615"/>
                </a:lnTo>
                <a:lnTo>
                  <a:pt x="80807" y="846478"/>
                </a:lnTo>
                <a:lnTo>
                  <a:pt x="71300" y="896245"/>
                </a:lnTo>
                <a:lnTo>
                  <a:pt x="60209" y="945896"/>
                </a:lnTo>
                <a:lnTo>
                  <a:pt x="47533" y="995415"/>
                </a:lnTo>
                <a:lnTo>
                  <a:pt x="33273" y="1044784"/>
                </a:lnTo>
                <a:lnTo>
                  <a:pt x="17428" y="1093984"/>
                </a:lnTo>
                <a:lnTo>
                  <a:pt x="0" y="1142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52600" y="2666999"/>
            <a:ext cx="8382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52600" y="2667000"/>
            <a:ext cx="838200" cy="1143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0" y="1142999"/>
                </a:moveTo>
                <a:lnTo>
                  <a:pt x="57387" y="1141681"/>
                </a:lnTo>
                <a:lnTo>
                  <a:pt x="113736" y="1137782"/>
                </a:lnTo>
                <a:lnTo>
                  <a:pt x="168923" y="1131387"/>
                </a:lnTo>
                <a:lnTo>
                  <a:pt x="222823" y="1122582"/>
                </a:lnTo>
                <a:lnTo>
                  <a:pt x="275310" y="1111452"/>
                </a:lnTo>
                <a:lnTo>
                  <a:pt x="326261" y="1098082"/>
                </a:lnTo>
                <a:lnTo>
                  <a:pt x="375549" y="1082558"/>
                </a:lnTo>
                <a:lnTo>
                  <a:pt x="423051" y="1064964"/>
                </a:lnTo>
                <a:lnTo>
                  <a:pt x="468641" y="1045385"/>
                </a:lnTo>
                <a:lnTo>
                  <a:pt x="512194" y="1023908"/>
                </a:lnTo>
                <a:lnTo>
                  <a:pt x="553587" y="1000616"/>
                </a:lnTo>
                <a:lnTo>
                  <a:pt x="592693" y="975596"/>
                </a:lnTo>
                <a:lnTo>
                  <a:pt x="629388" y="948931"/>
                </a:lnTo>
                <a:lnTo>
                  <a:pt x="663547" y="920709"/>
                </a:lnTo>
                <a:lnTo>
                  <a:pt x="695045" y="891013"/>
                </a:lnTo>
                <a:lnTo>
                  <a:pt x="723758" y="859928"/>
                </a:lnTo>
                <a:lnTo>
                  <a:pt x="749561" y="827541"/>
                </a:lnTo>
                <a:lnTo>
                  <a:pt x="772328" y="793936"/>
                </a:lnTo>
                <a:lnTo>
                  <a:pt x="791935" y="759198"/>
                </a:lnTo>
                <a:lnTo>
                  <a:pt x="808257" y="723413"/>
                </a:lnTo>
                <a:lnTo>
                  <a:pt x="821170" y="686665"/>
                </a:lnTo>
                <a:lnTo>
                  <a:pt x="830548" y="649040"/>
                </a:lnTo>
                <a:lnTo>
                  <a:pt x="836266" y="610623"/>
                </a:lnTo>
                <a:lnTo>
                  <a:pt x="838199" y="571499"/>
                </a:lnTo>
                <a:lnTo>
                  <a:pt x="836266" y="532376"/>
                </a:lnTo>
                <a:lnTo>
                  <a:pt x="830548" y="493959"/>
                </a:lnTo>
                <a:lnTo>
                  <a:pt x="821170" y="456334"/>
                </a:lnTo>
                <a:lnTo>
                  <a:pt x="808257" y="419586"/>
                </a:lnTo>
                <a:lnTo>
                  <a:pt x="791935" y="383801"/>
                </a:lnTo>
                <a:lnTo>
                  <a:pt x="772328" y="349063"/>
                </a:lnTo>
                <a:lnTo>
                  <a:pt x="749561" y="315458"/>
                </a:lnTo>
                <a:lnTo>
                  <a:pt x="723758" y="283071"/>
                </a:lnTo>
                <a:lnTo>
                  <a:pt x="695045" y="251986"/>
                </a:lnTo>
                <a:lnTo>
                  <a:pt x="663547" y="222290"/>
                </a:lnTo>
                <a:lnTo>
                  <a:pt x="629388" y="194067"/>
                </a:lnTo>
                <a:lnTo>
                  <a:pt x="592693" y="167403"/>
                </a:lnTo>
                <a:lnTo>
                  <a:pt x="553587" y="142383"/>
                </a:lnTo>
                <a:lnTo>
                  <a:pt x="512194" y="119091"/>
                </a:lnTo>
                <a:lnTo>
                  <a:pt x="468641" y="97613"/>
                </a:lnTo>
                <a:lnTo>
                  <a:pt x="423051" y="78035"/>
                </a:lnTo>
                <a:lnTo>
                  <a:pt x="375549" y="60441"/>
                </a:lnTo>
                <a:lnTo>
                  <a:pt x="326261" y="44917"/>
                </a:lnTo>
                <a:lnTo>
                  <a:pt x="275310" y="31547"/>
                </a:lnTo>
                <a:lnTo>
                  <a:pt x="222823" y="20417"/>
                </a:lnTo>
                <a:lnTo>
                  <a:pt x="168923" y="11612"/>
                </a:lnTo>
                <a:lnTo>
                  <a:pt x="113736" y="5217"/>
                </a:lnTo>
                <a:lnTo>
                  <a:pt x="57387" y="1318"/>
                </a:lnTo>
                <a:lnTo>
                  <a:pt x="0" y="0"/>
                </a:lnTo>
                <a:lnTo>
                  <a:pt x="17428" y="49015"/>
                </a:lnTo>
                <a:lnTo>
                  <a:pt x="33273" y="98215"/>
                </a:lnTo>
                <a:lnTo>
                  <a:pt x="47533" y="147584"/>
                </a:lnTo>
                <a:lnTo>
                  <a:pt x="60209" y="197103"/>
                </a:lnTo>
                <a:lnTo>
                  <a:pt x="71300" y="246754"/>
                </a:lnTo>
                <a:lnTo>
                  <a:pt x="80807" y="296521"/>
                </a:lnTo>
                <a:lnTo>
                  <a:pt x="88729" y="346384"/>
                </a:lnTo>
                <a:lnTo>
                  <a:pt x="95067" y="396327"/>
                </a:lnTo>
                <a:lnTo>
                  <a:pt x="99820" y="446332"/>
                </a:lnTo>
                <a:lnTo>
                  <a:pt x="102989" y="496382"/>
                </a:lnTo>
                <a:lnTo>
                  <a:pt x="104573" y="546457"/>
                </a:lnTo>
                <a:lnTo>
                  <a:pt x="104573" y="596542"/>
                </a:lnTo>
                <a:lnTo>
                  <a:pt x="102989" y="646617"/>
                </a:lnTo>
                <a:lnTo>
                  <a:pt x="99820" y="696667"/>
                </a:lnTo>
                <a:lnTo>
                  <a:pt x="95067" y="746672"/>
                </a:lnTo>
                <a:lnTo>
                  <a:pt x="88729" y="796615"/>
                </a:lnTo>
                <a:lnTo>
                  <a:pt x="80807" y="846478"/>
                </a:lnTo>
                <a:lnTo>
                  <a:pt x="71300" y="896245"/>
                </a:lnTo>
                <a:lnTo>
                  <a:pt x="60209" y="945896"/>
                </a:lnTo>
                <a:lnTo>
                  <a:pt x="47533" y="995415"/>
                </a:lnTo>
                <a:lnTo>
                  <a:pt x="33273" y="1044784"/>
                </a:lnTo>
                <a:lnTo>
                  <a:pt x="17428" y="1093984"/>
                </a:lnTo>
                <a:lnTo>
                  <a:pt x="0" y="1142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43600" y="2819399"/>
            <a:ext cx="838200" cy="1143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838200" y="0"/>
                </a:moveTo>
                <a:lnTo>
                  <a:pt x="780814" y="1318"/>
                </a:lnTo>
                <a:lnTo>
                  <a:pt x="724466" y="5217"/>
                </a:lnTo>
                <a:lnTo>
                  <a:pt x="669280" y="11612"/>
                </a:lnTo>
                <a:lnTo>
                  <a:pt x="615382" y="20417"/>
                </a:lnTo>
                <a:lnTo>
                  <a:pt x="562895" y="31547"/>
                </a:lnTo>
                <a:lnTo>
                  <a:pt x="511945" y="44917"/>
                </a:lnTo>
                <a:lnTo>
                  <a:pt x="462657" y="60441"/>
                </a:lnTo>
                <a:lnTo>
                  <a:pt x="415155" y="78035"/>
                </a:lnTo>
                <a:lnTo>
                  <a:pt x="369565" y="97613"/>
                </a:lnTo>
                <a:lnTo>
                  <a:pt x="326011" y="119091"/>
                </a:lnTo>
                <a:lnTo>
                  <a:pt x="284619" y="142383"/>
                </a:lnTo>
                <a:lnTo>
                  <a:pt x="245512" y="167403"/>
                </a:lnTo>
                <a:lnTo>
                  <a:pt x="208816" y="194068"/>
                </a:lnTo>
                <a:lnTo>
                  <a:pt x="174657" y="222290"/>
                </a:lnTo>
                <a:lnTo>
                  <a:pt x="143158" y="251986"/>
                </a:lnTo>
                <a:lnTo>
                  <a:pt x="114444" y="283071"/>
                </a:lnTo>
                <a:lnTo>
                  <a:pt x="88641" y="315458"/>
                </a:lnTo>
                <a:lnTo>
                  <a:pt x="65873" y="349063"/>
                </a:lnTo>
                <a:lnTo>
                  <a:pt x="46265" y="383801"/>
                </a:lnTo>
                <a:lnTo>
                  <a:pt x="29943" y="419586"/>
                </a:lnTo>
                <a:lnTo>
                  <a:pt x="17030" y="456334"/>
                </a:lnTo>
                <a:lnTo>
                  <a:pt x="7652" y="493959"/>
                </a:lnTo>
                <a:lnTo>
                  <a:pt x="1933" y="532376"/>
                </a:lnTo>
                <a:lnTo>
                  <a:pt x="0" y="571500"/>
                </a:lnTo>
                <a:lnTo>
                  <a:pt x="1933" y="610623"/>
                </a:lnTo>
                <a:lnTo>
                  <a:pt x="7652" y="649040"/>
                </a:lnTo>
                <a:lnTo>
                  <a:pt x="17030" y="686665"/>
                </a:lnTo>
                <a:lnTo>
                  <a:pt x="29943" y="723413"/>
                </a:lnTo>
                <a:lnTo>
                  <a:pt x="46265" y="759198"/>
                </a:lnTo>
                <a:lnTo>
                  <a:pt x="65873" y="793936"/>
                </a:lnTo>
                <a:lnTo>
                  <a:pt x="88641" y="827541"/>
                </a:lnTo>
                <a:lnTo>
                  <a:pt x="114444" y="859928"/>
                </a:lnTo>
                <a:lnTo>
                  <a:pt x="143158" y="891013"/>
                </a:lnTo>
                <a:lnTo>
                  <a:pt x="174657" y="920709"/>
                </a:lnTo>
                <a:lnTo>
                  <a:pt x="208816" y="948932"/>
                </a:lnTo>
                <a:lnTo>
                  <a:pt x="245512" y="975596"/>
                </a:lnTo>
                <a:lnTo>
                  <a:pt x="284619" y="1000616"/>
                </a:lnTo>
                <a:lnTo>
                  <a:pt x="326011" y="1023908"/>
                </a:lnTo>
                <a:lnTo>
                  <a:pt x="369565" y="1045386"/>
                </a:lnTo>
                <a:lnTo>
                  <a:pt x="415155" y="1064964"/>
                </a:lnTo>
                <a:lnTo>
                  <a:pt x="462657" y="1082558"/>
                </a:lnTo>
                <a:lnTo>
                  <a:pt x="511945" y="1098082"/>
                </a:lnTo>
                <a:lnTo>
                  <a:pt x="562895" y="1111452"/>
                </a:lnTo>
                <a:lnTo>
                  <a:pt x="615382" y="1122582"/>
                </a:lnTo>
                <a:lnTo>
                  <a:pt x="669280" y="1131387"/>
                </a:lnTo>
                <a:lnTo>
                  <a:pt x="724466" y="1137782"/>
                </a:lnTo>
                <a:lnTo>
                  <a:pt x="780814" y="1141681"/>
                </a:lnTo>
                <a:lnTo>
                  <a:pt x="838200" y="1143000"/>
                </a:lnTo>
                <a:lnTo>
                  <a:pt x="820771" y="1093984"/>
                </a:lnTo>
                <a:lnTo>
                  <a:pt x="804927" y="1044784"/>
                </a:lnTo>
                <a:lnTo>
                  <a:pt x="790668" y="995415"/>
                </a:lnTo>
                <a:lnTo>
                  <a:pt x="777993" y="945896"/>
                </a:lnTo>
                <a:lnTo>
                  <a:pt x="766902" y="896245"/>
                </a:lnTo>
                <a:lnTo>
                  <a:pt x="757396" y="846478"/>
                </a:lnTo>
                <a:lnTo>
                  <a:pt x="749474" y="796615"/>
                </a:lnTo>
                <a:lnTo>
                  <a:pt x="743136" y="746672"/>
                </a:lnTo>
                <a:lnTo>
                  <a:pt x="738383" y="696667"/>
                </a:lnTo>
                <a:lnTo>
                  <a:pt x="735215" y="646617"/>
                </a:lnTo>
                <a:lnTo>
                  <a:pt x="733630" y="596542"/>
                </a:lnTo>
                <a:lnTo>
                  <a:pt x="733630" y="546457"/>
                </a:lnTo>
                <a:lnTo>
                  <a:pt x="735215" y="496382"/>
                </a:lnTo>
                <a:lnTo>
                  <a:pt x="738383" y="446332"/>
                </a:lnTo>
                <a:lnTo>
                  <a:pt x="743136" y="396327"/>
                </a:lnTo>
                <a:lnTo>
                  <a:pt x="749474" y="346384"/>
                </a:lnTo>
                <a:lnTo>
                  <a:pt x="757396" y="296521"/>
                </a:lnTo>
                <a:lnTo>
                  <a:pt x="766902" y="246754"/>
                </a:lnTo>
                <a:lnTo>
                  <a:pt x="777993" y="197103"/>
                </a:lnTo>
                <a:lnTo>
                  <a:pt x="790668" y="147584"/>
                </a:lnTo>
                <a:lnTo>
                  <a:pt x="804927" y="98215"/>
                </a:lnTo>
                <a:lnTo>
                  <a:pt x="820771" y="49015"/>
                </a:lnTo>
                <a:lnTo>
                  <a:pt x="838200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43600" y="2819400"/>
            <a:ext cx="838200" cy="1143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838199" y="1142999"/>
                </a:moveTo>
                <a:lnTo>
                  <a:pt x="780814" y="1141681"/>
                </a:lnTo>
                <a:lnTo>
                  <a:pt x="724466" y="1137782"/>
                </a:lnTo>
                <a:lnTo>
                  <a:pt x="669280" y="1131387"/>
                </a:lnTo>
                <a:lnTo>
                  <a:pt x="615382" y="1122582"/>
                </a:lnTo>
                <a:lnTo>
                  <a:pt x="562895" y="1111452"/>
                </a:lnTo>
                <a:lnTo>
                  <a:pt x="511945" y="1098082"/>
                </a:lnTo>
                <a:lnTo>
                  <a:pt x="462657" y="1082558"/>
                </a:lnTo>
                <a:lnTo>
                  <a:pt x="415155" y="1064964"/>
                </a:lnTo>
                <a:lnTo>
                  <a:pt x="369565" y="1045385"/>
                </a:lnTo>
                <a:lnTo>
                  <a:pt x="326011" y="1023908"/>
                </a:lnTo>
                <a:lnTo>
                  <a:pt x="284619" y="1000616"/>
                </a:lnTo>
                <a:lnTo>
                  <a:pt x="245512" y="975596"/>
                </a:lnTo>
                <a:lnTo>
                  <a:pt x="208816" y="948931"/>
                </a:lnTo>
                <a:lnTo>
                  <a:pt x="174657" y="920709"/>
                </a:lnTo>
                <a:lnTo>
                  <a:pt x="143158" y="891013"/>
                </a:lnTo>
                <a:lnTo>
                  <a:pt x="114444" y="859928"/>
                </a:lnTo>
                <a:lnTo>
                  <a:pt x="88641" y="827541"/>
                </a:lnTo>
                <a:lnTo>
                  <a:pt x="65873" y="793936"/>
                </a:lnTo>
                <a:lnTo>
                  <a:pt x="46265" y="759198"/>
                </a:lnTo>
                <a:lnTo>
                  <a:pt x="29943" y="723413"/>
                </a:lnTo>
                <a:lnTo>
                  <a:pt x="17030" y="686665"/>
                </a:lnTo>
                <a:lnTo>
                  <a:pt x="7652" y="649040"/>
                </a:lnTo>
                <a:lnTo>
                  <a:pt x="1933" y="610623"/>
                </a:lnTo>
                <a:lnTo>
                  <a:pt x="0" y="571499"/>
                </a:lnTo>
                <a:lnTo>
                  <a:pt x="1933" y="532376"/>
                </a:lnTo>
                <a:lnTo>
                  <a:pt x="7652" y="493959"/>
                </a:lnTo>
                <a:lnTo>
                  <a:pt x="17030" y="456334"/>
                </a:lnTo>
                <a:lnTo>
                  <a:pt x="29943" y="419586"/>
                </a:lnTo>
                <a:lnTo>
                  <a:pt x="46265" y="383801"/>
                </a:lnTo>
                <a:lnTo>
                  <a:pt x="65873" y="349063"/>
                </a:lnTo>
                <a:lnTo>
                  <a:pt x="88641" y="315458"/>
                </a:lnTo>
                <a:lnTo>
                  <a:pt x="114444" y="283071"/>
                </a:lnTo>
                <a:lnTo>
                  <a:pt x="143158" y="251986"/>
                </a:lnTo>
                <a:lnTo>
                  <a:pt x="174657" y="222290"/>
                </a:lnTo>
                <a:lnTo>
                  <a:pt x="208816" y="194067"/>
                </a:lnTo>
                <a:lnTo>
                  <a:pt x="245512" y="167403"/>
                </a:lnTo>
                <a:lnTo>
                  <a:pt x="284619" y="142383"/>
                </a:lnTo>
                <a:lnTo>
                  <a:pt x="326011" y="119091"/>
                </a:lnTo>
                <a:lnTo>
                  <a:pt x="369565" y="97613"/>
                </a:lnTo>
                <a:lnTo>
                  <a:pt x="415155" y="78035"/>
                </a:lnTo>
                <a:lnTo>
                  <a:pt x="462657" y="60441"/>
                </a:lnTo>
                <a:lnTo>
                  <a:pt x="511945" y="44917"/>
                </a:lnTo>
                <a:lnTo>
                  <a:pt x="562895" y="31547"/>
                </a:lnTo>
                <a:lnTo>
                  <a:pt x="615382" y="20417"/>
                </a:lnTo>
                <a:lnTo>
                  <a:pt x="669280" y="11612"/>
                </a:lnTo>
                <a:lnTo>
                  <a:pt x="724466" y="5217"/>
                </a:lnTo>
                <a:lnTo>
                  <a:pt x="780814" y="1318"/>
                </a:lnTo>
                <a:lnTo>
                  <a:pt x="838199" y="0"/>
                </a:lnTo>
                <a:lnTo>
                  <a:pt x="820771" y="49015"/>
                </a:lnTo>
                <a:lnTo>
                  <a:pt x="804927" y="98215"/>
                </a:lnTo>
                <a:lnTo>
                  <a:pt x="790668" y="147584"/>
                </a:lnTo>
                <a:lnTo>
                  <a:pt x="777993" y="197103"/>
                </a:lnTo>
                <a:lnTo>
                  <a:pt x="766902" y="246754"/>
                </a:lnTo>
                <a:lnTo>
                  <a:pt x="757396" y="296521"/>
                </a:lnTo>
                <a:lnTo>
                  <a:pt x="749474" y="346384"/>
                </a:lnTo>
                <a:lnTo>
                  <a:pt x="743136" y="396327"/>
                </a:lnTo>
                <a:lnTo>
                  <a:pt x="738383" y="446332"/>
                </a:lnTo>
                <a:lnTo>
                  <a:pt x="735215" y="496382"/>
                </a:lnTo>
                <a:lnTo>
                  <a:pt x="733630" y="546457"/>
                </a:lnTo>
                <a:lnTo>
                  <a:pt x="733630" y="596542"/>
                </a:lnTo>
                <a:lnTo>
                  <a:pt x="735215" y="646617"/>
                </a:lnTo>
                <a:lnTo>
                  <a:pt x="738383" y="696667"/>
                </a:lnTo>
                <a:lnTo>
                  <a:pt x="743136" y="746672"/>
                </a:lnTo>
                <a:lnTo>
                  <a:pt x="749474" y="796615"/>
                </a:lnTo>
                <a:lnTo>
                  <a:pt x="757396" y="846478"/>
                </a:lnTo>
                <a:lnTo>
                  <a:pt x="766902" y="896245"/>
                </a:lnTo>
                <a:lnTo>
                  <a:pt x="777993" y="945896"/>
                </a:lnTo>
                <a:lnTo>
                  <a:pt x="790668" y="995415"/>
                </a:lnTo>
                <a:lnTo>
                  <a:pt x="804927" y="1044784"/>
                </a:lnTo>
                <a:lnTo>
                  <a:pt x="820771" y="1093984"/>
                </a:lnTo>
                <a:lnTo>
                  <a:pt x="838199" y="1142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19800" y="2666999"/>
            <a:ext cx="8382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19800" y="2667000"/>
            <a:ext cx="838200" cy="1143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838199" y="1142999"/>
                </a:moveTo>
                <a:lnTo>
                  <a:pt x="780814" y="1141681"/>
                </a:lnTo>
                <a:lnTo>
                  <a:pt x="724466" y="1137782"/>
                </a:lnTo>
                <a:lnTo>
                  <a:pt x="669280" y="1131387"/>
                </a:lnTo>
                <a:lnTo>
                  <a:pt x="615382" y="1122582"/>
                </a:lnTo>
                <a:lnTo>
                  <a:pt x="562895" y="1111452"/>
                </a:lnTo>
                <a:lnTo>
                  <a:pt x="511945" y="1098082"/>
                </a:lnTo>
                <a:lnTo>
                  <a:pt x="462657" y="1082558"/>
                </a:lnTo>
                <a:lnTo>
                  <a:pt x="415155" y="1064964"/>
                </a:lnTo>
                <a:lnTo>
                  <a:pt x="369565" y="1045385"/>
                </a:lnTo>
                <a:lnTo>
                  <a:pt x="326011" y="1023908"/>
                </a:lnTo>
                <a:lnTo>
                  <a:pt x="284619" y="1000616"/>
                </a:lnTo>
                <a:lnTo>
                  <a:pt x="245512" y="975596"/>
                </a:lnTo>
                <a:lnTo>
                  <a:pt x="208816" y="948931"/>
                </a:lnTo>
                <a:lnTo>
                  <a:pt x="174657" y="920709"/>
                </a:lnTo>
                <a:lnTo>
                  <a:pt x="143158" y="891013"/>
                </a:lnTo>
                <a:lnTo>
                  <a:pt x="114444" y="859928"/>
                </a:lnTo>
                <a:lnTo>
                  <a:pt x="88641" y="827541"/>
                </a:lnTo>
                <a:lnTo>
                  <a:pt x="65873" y="793936"/>
                </a:lnTo>
                <a:lnTo>
                  <a:pt x="46265" y="759198"/>
                </a:lnTo>
                <a:lnTo>
                  <a:pt x="29943" y="723413"/>
                </a:lnTo>
                <a:lnTo>
                  <a:pt x="17030" y="686665"/>
                </a:lnTo>
                <a:lnTo>
                  <a:pt x="7652" y="649040"/>
                </a:lnTo>
                <a:lnTo>
                  <a:pt x="1933" y="610623"/>
                </a:lnTo>
                <a:lnTo>
                  <a:pt x="0" y="571499"/>
                </a:lnTo>
                <a:lnTo>
                  <a:pt x="1933" y="532376"/>
                </a:lnTo>
                <a:lnTo>
                  <a:pt x="7652" y="493959"/>
                </a:lnTo>
                <a:lnTo>
                  <a:pt x="17030" y="456334"/>
                </a:lnTo>
                <a:lnTo>
                  <a:pt x="29943" y="419586"/>
                </a:lnTo>
                <a:lnTo>
                  <a:pt x="46265" y="383801"/>
                </a:lnTo>
                <a:lnTo>
                  <a:pt x="65873" y="349063"/>
                </a:lnTo>
                <a:lnTo>
                  <a:pt x="88641" y="315458"/>
                </a:lnTo>
                <a:lnTo>
                  <a:pt x="114444" y="283071"/>
                </a:lnTo>
                <a:lnTo>
                  <a:pt x="143158" y="251986"/>
                </a:lnTo>
                <a:lnTo>
                  <a:pt x="174657" y="222290"/>
                </a:lnTo>
                <a:lnTo>
                  <a:pt x="208816" y="194067"/>
                </a:lnTo>
                <a:lnTo>
                  <a:pt x="245512" y="167403"/>
                </a:lnTo>
                <a:lnTo>
                  <a:pt x="284619" y="142383"/>
                </a:lnTo>
                <a:lnTo>
                  <a:pt x="326011" y="119091"/>
                </a:lnTo>
                <a:lnTo>
                  <a:pt x="369565" y="97613"/>
                </a:lnTo>
                <a:lnTo>
                  <a:pt x="415155" y="78035"/>
                </a:lnTo>
                <a:lnTo>
                  <a:pt x="462657" y="60441"/>
                </a:lnTo>
                <a:lnTo>
                  <a:pt x="511945" y="44917"/>
                </a:lnTo>
                <a:lnTo>
                  <a:pt x="562895" y="31547"/>
                </a:lnTo>
                <a:lnTo>
                  <a:pt x="615382" y="20417"/>
                </a:lnTo>
                <a:lnTo>
                  <a:pt x="669280" y="11612"/>
                </a:lnTo>
                <a:lnTo>
                  <a:pt x="724466" y="5217"/>
                </a:lnTo>
                <a:lnTo>
                  <a:pt x="780814" y="1318"/>
                </a:lnTo>
                <a:lnTo>
                  <a:pt x="838199" y="0"/>
                </a:lnTo>
                <a:lnTo>
                  <a:pt x="820771" y="49015"/>
                </a:lnTo>
                <a:lnTo>
                  <a:pt x="804927" y="98215"/>
                </a:lnTo>
                <a:lnTo>
                  <a:pt x="790668" y="147584"/>
                </a:lnTo>
                <a:lnTo>
                  <a:pt x="777993" y="197103"/>
                </a:lnTo>
                <a:lnTo>
                  <a:pt x="766902" y="246754"/>
                </a:lnTo>
                <a:lnTo>
                  <a:pt x="757396" y="296521"/>
                </a:lnTo>
                <a:lnTo>
                  <a:pt x="749474" y="346384"/>
                </a:lnTo>
                <a:lnTo>
                  <a:pt x="743136" y="396327"/>
                </a:lnTo>
                <a:lnTo>
                  <a:pt x="738383" y="446332"/>
                </a:lnTo>
                <a:lnTo>
                  <a:pt x="735215" y="496382"/>
                </a:lnTo>
                <a:lnTo>
                  <a:pt x="733630" y="546457"/>
                </a:lnTo>
                <a:lnTo>
                  <a:pt x="733630" y="596542"/>
                </a:lnTo>
                <a:lnTo>
                  <a:pt x="735215" y="646617"/>
                </a:lnTo>
                <a:lnTo>
                  <a:pt x="738383" y="696667"/>
                </a:lnTo>
                <a:lnTo>
                  <a:pt x="743136" y="746672"/>
                </a:lnTo>
                <a:lnTo>
                  <a:pt x="749474" y="796615"/>
                </a:lnTo>
                <a:lnTo>
                  <a:pt x="757396" y="846478"/>
                </a:lnTo>
                <a:lnTo>
                  <a:pt x="766902" y="896245"/>
                </a:lnTo>
                <a:lnTo>
                  <a:pt x="777993" y="945896"/>
                </a:lnTo>
                <a:lnTo>
                  <a:pt x="790668" y="995415"/>
                </a:lnTo>
                <a:lnTo>
                  <a:pt x="804927" y="1044784"/>
                </a:lnTo>
                <a:lnTo>
                  <a:pt x="820771" y="1093984"/>
                </a:lnTo>
                <a:lnTo>
                  <a:pt x="838199" y="1142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56434" y="3404994"/>
            <a:ext cx="5454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0" dirty="0">
                <a:latin typeface="Arial"/>
                <a:cs typeface="Arial"/>
              </a:rPr>
              <a:t>V</a:t>
            </a:r>
            <a:r>
              <a:rPr sz="1350" spc="-225" baseline="-21604" dirty="0">
                <a:latin typeface="Arial"/>
                <a:cs typeface="Arial"/>
              </a:rPr>
              <a:t>GS </a:t>
            </a:r>
            <a:r>
              <a:rPr sz="1400" spc="-40" dirty="0">
                <a:latin typeface="Arial"/>
                <a:cs typeface="Arial"/>
              </a:rPr>
              <a:t>-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V</a:t>
            </a:r>
            <a:r>
              <a:rPr sz="1350" spc="-179" baseline="-21604" dirty="0">
                <a:latin typeface="Arial"/>
                <a:cs typeface="Arial"/>
              </a:rPr>
              <a:t>T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657600" y="3543300"/>
            <a:ext cx="2286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72000" y="3543300"/>
            <a:ext cx="228600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732405" y="3328794"/>
            <a:ext cx="800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30296" y="3328794"/>
            <a:ext cx="114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20" dirty="0"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581400" y="3200399"/>
            <a:ext cx="1447800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81400" y="3200400"/>
            <a:ext cx="1447800" cy="152400"/>
          </a:xfrm>
          <a:custGeom>
            <a:avLst/>
            <a:gdLst/>
            <a:ahLst/>
            <a:cxnLst/>
            <a:rect l="l" t="t" r="r" b="b"/>
            <a:pathLst>
              <a:path w="1447800" h="152400">
                <a:moveTo>
                  <a:pt x="0" y="152399"/>
                </a:moveTo>
                <a:lnTo>
                  <a:pt x="1447799" y="152399"/>
                </a:lnTo>
                <a:lnTo>
                  <a:pt x="144779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81400" y="3200399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1371600" y="0"/>
                </a:moveTo>
                <a:lnTo>
                  <a:pt x="0" y="228600"/>
                </a:lnTo>
                <a:lnTo>
                  <a:pt x="1371600" y="2286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57600" y="3200399"/>
            <a:ext cx="1295400" cy="228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57600" y="3200400"/>
            <a:ext cx="1295400" cy="228600"/>
          </a:xfrm>
          <a:custGeom>
            <a:avLst/>
            <a:gdLst/>
            <a:ahLst/>
            <a:cxnLst/>
            <a:rect l="l" t="t" r="r" b="b"/>
            <a:pathLst>
              <a:path w="1295400" h="228600">
                <a:moveTo>
                  <a:pt x="0" y="0"/>
                </a:moveTo>
                <a:lnTo>
                  <a:pt x="0" y="228599"/>
                </a:lnTo>
                <a:lnTo>
                  <a:pt x="129539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0800" y="32004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5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90800" y="3200399"/>
            <a:ext cx="1066800" cy="381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90800" y="320040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0" y="63489"/>
                </a:moveTo>
                <a:lnTo>
                  <a:pt x="4992" y="38781"/>
                </a:lnTo>
                <a:lnTo>
                  <a:pt x="18603" y="18600"/>
                </a:lnTo>
                <a:lnTo>
                  <a:pt x="38787" y="4991"/>
                </a:lnTo>
                <a:lnTo>
                  <a:pt x="63495" y="0"/>
                </a:lnTo>
                <a:lnTo>
                  <a:pt x="1003310" y="0"/>
                </a:lnTo>
                <a:lnTo>
                  <a:pt x="1028017" y="4991"/>
                </a:lnTo>
                <a:lnTo>
                  <a:pt x="1048199" y="18600"/>
                </a:lnTo>
                <a:lnTo>
                  <a:pt x="1061808" y="38781"/>
                </a:lnTo>
                <a:lnTo>
                  <a:pt x="1066799" y="63489"/>
                </a:lnTo>
                <a:lnTo>
                  <a:pt x="1066799" y="317510"/>
                </a:lnTo>
                <a:lnTo>
                  <a:pt x="1061808" y="342218"/>
                </a:lnTo>
                <a:lnTo>
                  <a:pt x="1048199" y="362399"/>
                </a:lnTo>
                <a:lnTo>
                  <a:pt x="1028017" y="376008"/>
                </a:lnTo>
                <a:lnTo>
                  <a:pt x="1003310" y="380999"/>
                </a:lnTo>
                <a:lnTo>
                  <a:pt x="63495" y="380999"/>
                </a:lnTo>
                <a:lnTo>
                  <a:pt x="38787" y="376008"/>
                </a:lnTo>
                <a:lnTo>
                  <a:pt x="18603" y="362399"/>
                </a:lnTo>
                <a:lnTo>
                  <a:pt x="4992" y="342218"/>
                </a:lnTo>
                <a:lnTo>
                  <a:pt x="0" y="317510"/>
                </a:lnTo>
                <a:lnTo>
                  <a:pt x="0" y="6348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898777" y="3217237"/>
            <a:ext cx="2870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4" dirty="0">
                <a:latin typeface="Arial"/>
                <a:cs typeface="Arial"/>
              </a:rPr>
              <a:t>n+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029200" y="32004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5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53000" y="3200399"/>
            <a:ext cx="1066800" cy="38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53000" y="320040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0" y="63489"/>
                </a:moveTo>
                <a:lnTo>
                  <a:pt x="4991" y="38781"/>
                </a:lnTo>
                <a:lnTo>
                  <a:pt x="18600" y="18600"/>
                </a:lnTo>
                <a:lnTo>
                  <a:pt x="38781" y="4991"/>
                </a:lnTo>
                <a:lnTo>
                  <a:pt x="63489" y="0"/>
                </a:lnTo>
                <a:lnTo>
                  <a:pt x="1003310" y="0"/>
                </a:lnTo>
                <a:lnTo>
                  <a:pt x="1028017" y="4991"/>
                </a:lnTo>
                <a:lnTo>
                  <a:pt x="1048199" y="18600"/>
                </a:lnTo>
                <a:lnTo>
                  <a:pt x="1061808" y="38781"/>
                </a:lnTo>
                <a:lnTo>
                  <a:pt x="1066799" y="63489"/>
                </a:lnTo>
                <a:lnTo>
                  <a:pt x="1066799" y="317510"/>
                </a:lnTo>
                <a:lnTo>
                  <a:pt x="1061808" y="342218"/>
                </a:lnTo>
                <a:lnTo>
                  <a:pt x="1048199" y="362399"/>
                </a:lnTo>
                <a:lnTo>
                  <a:pt x="1028017" y="376008"/>
                </a:lnTo>
                <a:lnTo>
                  <a:pt x="1003310" y="380999"/>
                </a:lnTo>
                <a:lnTo>
                  <a:pt x="63489" y="380999"/>
                </a:lnTo>
                <a:lnTo>
                  <a:pt x="38781" y="376008"/>
                </a:lnTo>
                <a:lnTo>
                  <a:pt x="18600" y="362399"/>
                </a:lnTo>
                <a:lnTo>
                  <a:pt x="4991" y="342218"/>
                </a:lnTo>
                <a:lnTo>
                  <a:pt x="0" y="317510"/>
                </a:lnTo>
                <a:lnTo>
                  <a:pt x="0" y="6348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261233" y="3217237"/>
            <a:ext cx="2870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4" dirty="0">
                <a:latin typeface="Arial"/>
                <a:cs typeface="Arial"/>
              </a:rPr>
              <a:t>n+</a:t>
            </a:r>
            <a:endParaRPr sz="20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849886" y="3276600"/>
            <a:ext cx="189230" cy="1068705"/>
          </a:xfrm>
          <a:custGeom>
            <a:avLst/>
            <a:gdLst/>
            <a:ahLst/>
            <a:cxnLst/>
            <a:rect l="l" t="t" r="r" b="b"/>
            <a:pathLst>
              <a:path w="189229" h="1068704">
                <a:moveTo>
                  <a:pt x="47127" y="74107"/>
                </a:moveTo>
                <a:lnTo>
                  <a:pt x="28187" y="76785"/>
                </a:lnTo>
                <a:lnTo>
                  <a:pt x="169926" y="1068192"/>
                </a:lnTo>
                <a:lnTo>
                  <a:pt x="188701" y="1065407"/>
                </a:lnTo>
                <a:lnTo>
                  <a:pt x="47127" y="74107"/>
                </a:lnTo>
                <a:close/>
              </a:path>
              <a:path w="189229" h="1068704">
                <a:moveTo>
                  <a:pt x="26913" y="0"/>
                </a:moveTo>
                <a:lnTo>
                  <a:pt x="0" y="80772"/>
                </a:lnTo>
                <a:lnTo>
                  <a:pt x="28187" y="76785"/>
                </a:lnTo>
                <a:lnTo>
                  <a:pt x="26395" y="64251"/>
                </a:lnTo>
                <a:lnTo>
                  <a:pt x="45323" y="61478"/>
                </a:lnTo>
                <a:lnTo>
                  <a:pt x="69467" y="61478"/>
                </a:lnTo>
                <a:lnTo>
                  <a:pt x="26913" y="0"/>
                </a:lnTo>
                <a:close/>
              </a:path>
              <a:path w="189229" h="1068704">
                <a:moveTo>
                  <a:pt x="45323" y="61478"/>
                </a:moveTo>
                <a:lnTo>
                  <a:pt x="26395" y="64251"/>
                </a:lnTo>
                <a:lnTo>
                  <a:pt x="28187" y="76785"/>
                </a:lnTo>
                <a:lnTo>
                  <a:pt x="47127" y="74107"/>
                </a:lnTo>
                <a:lnTo>
                  <a:pt x="45323" y="61478"/>
                </a:lnTo>
                <a:close/>
              </a:path>
              <a:path w="189229" h="1068704">
                <a:moveTo>
                  <a:pt x="69467" y="61478"/>
                </a:moveTo>
                <a:lnTo>
                  <a:pt x="45323" y="61478"/>
                </a:lnTo>
                <a:lnTo>
                  <a:pt x="47127" y="74107"/>
                </a:lnTo>
                <a:lnTo>
                  <a:pt x="75438" y="70104"/>
                </a:lnTo>
                <a:lnTo>
                  <a:pt x="69467" y="61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932305" y="1415537"/>
            <a:ext cx="2214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latin typeface="Arial"/>
                <a:cs typeface="Arial"/>
              </a:rPr>
              <a:t>Assuming </a:t>
            </a:r>
            <a:r>
              <a:rPr sz="2400" spc="-285" dirty="0">
                <a:latin typeface="Arial"/>
                <a:cs typeface="Arial"/>
              </a:rPr>
              <a:t>V</a:t>
            </a:r>
            <a:r>
              <a:rPr sz="2400" spc="-427" baseline="-20833" dirty="0">
                <a:latin typeface="Arial"/>
                <a:cs typeface="Arial"/>
              </a:rPr>
              <a:t>GS </a:t>
            </a:r>
            <a:r>
              <a:rPr sz="2400" spc="-210" dirty="0">
                <a:latin typeface="Arial"/>
                <a:cs typeface="Arial"/>
              </a:rPr>
              <a:t>&gt;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V</a:t>
            </a:r>
            <a:r>
              <a:rPr sz="2400" spc="-337" baseline="-20833" dirty="0">
                <a:latin typeface="Arial"/>
                <a:cs typeface="Arial"/>
              </a:rPr>
              <a:t>T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364877" y="2192778"/>
            <a:ext cx="320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77" baseline="13888" dirty="0">
                <a:latin typeface="Arial"/>
                <a:cs typeface="Arial"/>
              </a:rPr>
              <a:t>V</a:t>
            </a:r>
            <a:r>
              <a:rPr sz="1200" spc="-185" dirty="0">
                <a:latin typeface="Arial"/>
                <a:cs typeface="Arial"/>
              </a:rPr>
              <a:t>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542808" y="4360543"/>
            <a:ext cx="4286885" cy="1626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0">
              <a:lnSpc>
                <a:spcPct val="100000"/>
              </a:lnSpc>
              <a:spcBef>
                <a:spcPts val="105"/>
              </a:spcBef>
            </a:pPr>
            <a:r>
              <a:rPr sz="2000" spc="-70" dirty="0">
                <a:latin typeface="Arial"/>
                <a:cs typeface="Arial"/>
              </a:rPr>
              <a:t>Pinch-off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247015" algn="ctr">
              <a:lnSpc>
                <a:spcPct val="100000"/>
              </a:lnSpc>
            </a:pPr>
            <a:r>
              <a:rPr sz="2000" spc="-245" dirty="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45" dirty="0">
                <a:latin typeface="Arial"/>
                <a:cs typeface="Arial"/>
              </a:rPr>
              <a:t>The </a:t>
            </a:r>
            <a:r>
              <a:rPr sz="2000" spc="-40" dirty="0">
                <a:latin typeface="Arial"/>
                <a:cs typeface="Arial"/>
              </a:rPr>
              <a:t>current </a:t>
            </a:r>
            <a:r>
              <a:rPr sz="2000" spc="-90" dirty="0">
                <a:latin typeface="Arial"/>
                <a:cs typeface="Arial"/>
              </a:rPr>
              <a:t>remains </a:t>
            </a:r>
            <a:r>
              <a:rPr sz="2000" spc="-70" dirty="0">
                <a:latin typeface="Arial"/>
                <a:cs typeface="Arial"/>
              </a:rPr>
              <a:t>constant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(saturates).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656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8892" y="461589"/>
            <a:ext cx="40474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70" dirty="0">
                <a:solidFill>
                  <a:srgbClr val="000000"/>
                </a:solidFill>
                <a:latin typeface="Arial"/>
                <a:cs typeface="Arial"/>
              </a:rPr>
              <a:t>During</a:t>
            </a:r>
            <a:r>
              <a:rPr sz="4400" b="0" spc="-2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30" dirty="0">
                <a:solidFill>
                  <a:srgbClr val="000000"/>
                </a:solidFill>
                <a:latin typeface="Arial"/>
                <a:cs typeface="Arial"/>
              </a:rPr>
              <a:t>“pinchoff”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27" y="1235705"/>
            <a:ext cx="8023859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6545" algn="l"/>
              </a:tabLst>
            </a:pPr>
            <a:r>
              <a:rPr sz="2000" b="1" spc="5" dirty="0">
                <a:latin typeface="Times New Roman"/>
                <a:cs typeface="Times New Roman"/>
              </a:rPr>
              <a:t>Does </a:t>
            </a:r>
            <a:r>
              <a:rPr sz="2000" b="1" spc="-15" dirty="0">
                <a:latin typeface="Times New Roman"/>
                <a:cs typeface="Times New Roman"/>
              </a:rPr>
              <a:t>this </a:t>
            </a:r>
            <a:r>
              <a:rPr sz="2000" b="1" spc="5" dirty="0">
                <a:latin typeface="Times New Roman"/>
                <a:cs typeface="Times New Roman"/>
              </a:rPr>
              <a:t>mean </a:t>
            </a:r>
            <a:r>
              <a:rPr sz="2000" b="1" spc="-5" dirty="0">
                <a:latin typeface="Times New Roman"/>
                <a:cs typeface="Times New Roman"/>
              </a:rPr>
              <a:t>that </a:t>
            </a:r>
            <a:r>
              <a:rPr sz="2000" b="1" spc="35" dirty="0">
                <a:latin typeface="Times New Roman"/>
                <a:cs typeface="Times New Roman"/>
              </a:rPr>
              <a:t>the </a:t>
            </a:r>
            <a:r>
              <a:rPr sz="2000" b="1" spc="-60" dirty="0">
                <a:latin typeface="Times New Roman"/>
                <a:cs typeface="Times New Roman"/>
              </a:rPr>
              <a:t>current </a:t>
            </a:r>
            <a:r>
              <a:rPr sz="2000" b="1" i="1" spc="-65" dirty="0">
                <a:latin typeface="Arial"/>
                <a:cs typeface="Arial"/>
              </a:rPr>
              <a:t>i </a:t>
            </a:r>
            <a:r>
              <a:rPr sz="2000" b="1" i="1" spc="-140" dirty="0">
                <a:latin typeface="Arial"/>
                <a:cs typeface="Arial"/>
              </a:rPr>
              <a:t>=0 </a:t>
            </a:r>
            <a:r>
              <a:rPr sz="2000" b="1" i="1" spc="-295" dirty="0">
                <a:latin typeface="Arial"/>
                <a:cs typeface="Arial"/>
              </a:rPr>
              <a:t>? </a:t>
            </a:r>
            <a:r>
              <a:rPr sz="2000" b="1" i="1" spc="-130" dirty="0">
                <a:latin typeface="Arial"/>
                <a:cs typeface="Arial"/>
              </a:rPr>
              <a:t>Actually, </a:t>
            </a:r>
            <a:r>
              <a:rPr sz="2000" b="1" i="1" spc="-20" dirty="0">
                <a:latin typeface="Arial"/>
                <a:cs typeface="Arial"/>
              </a:rPr>
              <a:t>it </a:t>
            </a:r>
            <a:r>
              <a:rPr sz="2000" b="1" i="1" spc="-195" dirty="0">
                <a:latin typeface="Arial"/>
                <a:cs typeface="Arial"/>
              </a:rPr>
              <a:t>does </a:t>
            </a:r>
            <a:r>
              <a:rPr sz="2000" b="1" i="1" spc="-85" dirty="0">
                <a:latin typeface="Arial"/>
                <a:cs typeface="Arial"/>
              </a:rPr>
              <a:t>not. </a:t>
            </a:r>
            <a:r>
              <a:rPr sz="2000" b="1" i="1" spc="-229" dirty="0">
                <a:latin typeface="Arial"/>
                <a:cs typeface="Arial"/>
              </a:rPr>
              <a:t>A</a:t>
            </a:r>
            <a:r>
              <a:rPr sz="2000" b="1" i="1" spc="-295" dirty="0">
                <a:latin typeface="Arial"/>
                <a:cs typeface="Arial"/>
              </a:rPr>
              <a:t> </a:t>
            </a:r>
            <a:r>
              <a:rPr sz="2000" b="1" spc="-254" dirty="0">
                <a:latin typeface="Times New Roman"/>
                <a:cs typeface="Times New Roman"/>
              </a:rPr>
              <a:t>MOSFET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65" dirty="0">
                <a:latin typeface="Arial"/>
                <a:cs typeface="Arial"/>
              </a:rPr>
              <a:t>that </a:t>
            </a:r>
            <a:r>
              <a:rPr sz="2000" b="1" spc="-190" dirty="0">
                <a:latin typeface="Arial"/>
                <a:cs typeface="Arial"/>
              </a:rPr>
              <a:t>is </a:t>
            </a:r>
            <a:r>
              <a:rPr sz="2000" b="1" spc="-150" dirty="0">
                <a:latin typeface="Arial"/>
                <a:cs typeface="Arial"/>
              </a:rPr>
              <a:t>“pinched </a:t>
            </a:r>
            <a:r>
              <a:rPr sz="2000" b="1" spc="-65" dirty="0">
                <a:latin typeface="Arial"/>
                <a:cs typeface="Arial"/>
              </a:rPr>
              <a:t>off” at </a:t>
            </a:r>
            <a:r>
              <a:rPr sz="2000" b="1" spc="-75" dirty="0">
                <a:latin typeface="Arial"/>
                <a:cs typeface="Arial"/>
              </a:rPr>
              <a:t>the </a:t>
            </a:r>
            <a:r>
              <a:rPr sz="2000" b="1" spc="-125" dirty="0">
                <a:latin typeface="Arial"/>
                <a:cs typeface="Arial"/>
              </a:rPr>
              <a:t>drain </a:t>
            </a:r>
            <a:r>
              <a:rPr sz="2000" b="1" spc="-140" dirty="0">
                <a:latin typeface="Arial"/>
                <a:cs typeface="Arial"/>
              </a:rPr>
              <a:t>end </a:t>
            </a:r>
            <a:r>
              <a:rPr sz="2000" b="1" spc="-90" dirty="0">
                <a:latin typeface="Arial"/>
                <a:cs typeface="Arial"/>
              </a:rPr>
              <a:t>of </a:t>
            </a:r>
            <a:r>
              <a:rPr sz="2000" b="1" spc="-75" dirty="0">
                <a:latin typeface="Arial"/>
                <a:cs typeface="Arial"/>
              </a:rPr>
              <a:t>the </a:t>
            </a:r>
            <a:r>
              <a:rPr sz="2000" b="1" spc="-145" dirty="0">
                <a:latin typeface="Arial"/>
                <a:cs typeface="Arial"/>
              </a:rPr>
              <a:t>channel </a:t>
            </a:r>
            <a:r>
              <a:rPr sz="2000" b="1" spc="-100" dirty="0">
                <a:latin typeface="Arial"/>
                <a:cs typeface="Arial"/>
              </a:rPr>
              <a:t>still </a:t>
            </a:r>
            <a:r>
              <a:rPr sz="2000" b="1" spc="-180" dirty="0">
                <a:latin typeface="Arial"/>
                <a:cs typeface="Arial"/>
              </a:rPr>
              <a:t>conducts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25" dirty="0">
                <a:latin typeface="Arial"/>
                <a:cs typeface="Arial"/>
              </a:rPr>
              <a:t>current: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5943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6545" algn="l"/>
              </a:tabLst>
            </a:pPr>
            <a:r>
              <a:rPr sz="2000" b="1" spc="-90" dirty="0">
                <a:latin typeface="Times New Roman"/>
                <a:cs typeface="Times New Roman"/>
              </a:rPr>
              <a:t>The </a:t>
            </a:r>
            <a:r>
              <a:rPr sz="2000" b="1" spc="-50" dirty="0">
                <a:latin typeface="Times New Roman"/>
                <a:cs typeface="Times New Roman"/>
              </a:rPr>
              <a:t>large </a:t>
            </a:r>
            <a:r>
              <a:rPr sz="2000" b="1" i="1" spc="-360" dirty="0">
                <a:latin typeface="Arial"/>
                <a:cs typeface="Arial"/>
              </a:rPr>
              <a:t>E </a:t>
            </a:r>
            <a:r>
              <a:rPr sz="2000" b="1" i="1" spc="-114" dirty="0">
                <a:latin typeface="Arial"/>
                <a:cs typeface="Arial"/>
              </a:rPr>
              <a:t>in </a:t>
            </a:r>
            <a:r>
              <a:rPr sz="2000" b="1" i="1" spc="-90" dirty="0">
                <a:latin typeface="Arial"/>
                <a:cs typeface="Arial"/>
              </a:rPr>
              <a:t>the </a:t>
            </a:r>
            <a:r>
              <a:rPr sz="2000" b="1" i="1" spc="-114" dirty="0">
                <a:latin typeface="Arial"/>
                <a:cs typeface="Arial"/>
              </a:rPr>
              <a:t>depletion </a:t>
            </a:r>
            <a:r>
              <a:rPr sz="2000" b="1" i="1" spc="-135" dirty="0">
                <a:latin typeface="Arial"/>
                <a:cs typeface="Arial"/>
              </a:rPr>
              <a:t>region </a:t>
            </a:r>
            <a:r>
              <a:rPr sz="2000" b="1" i="1" spc="-160" dirty="0">
                <a:latin typeface="Arial"/>
                <a:cs typeface="Arial"/>
              </a:rPr>
              <a:t>surrounding </a:t>
            </a:r>
            <a:r>
              <a:rPr sz="2000" b="1" i="1" spc="-90" dirty="0">
                <a:latin typeface="Arial"/>
                <a:cs typeface="Arial"/>
              </a:rPr>
              <a:t>the </a:t>
            </a:r>
            <a:r>
              <a:rPr sz="2000" b="1" i="1" spc="-105" dirty="0">
                <a:latin typeface="Arial"/>
                <a:cs typeface="Arial"/>
              </a:rPr>
              <a:t>drain </a:t>
            </a:r>
            <a:r>
              <a:rPr sz="2000" b="1" i="1" spc="-70" dirty="0">
                <a:latin typeface="Arial"/>
                <a:cs typeface="Arial"/>
              </a:rPr>
              <a:t>will </a:t>
            </a:r>
            <a:r>
              <a:rPr sz="2000" b="1" spc="45" dirty="0">
                <a:latin typeface="Times New Roman"/>
                <a:cs typeface="Times New Roman"/>
              </a:rPr>
              <a:t>sweep  </a:t>
            </a:r>
            <a:r>
              <a:rPr sz="2000" b="1" spc="-5" dirty="0">
                <a:latin typeface="Times New Roman"/>
                <a:cs typeface="Times New Roman"/>
              </a:rPr>
              <a:t>electrons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across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35" dirty="0">
                <a:latin typeface="Times New Roman"/>
                <a:cs typeface="Times New Roman"/>
              </a:rPr>
              <a:t>the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10" dirty="0">
                <a:latin typeface="Times New Roman"/>
                <a:cs typeface="Times New Roman"/>
              </a:rPr>
              <a:t>end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20" dirty="0">
                <a:latin typeface="Times New Roman"/>
                <a:cs typeface="Times New Roman"/>
              </a:rPr>
              <a:t>of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35" dirty="0">
                <a:latin typeface="Times New Roman"/>
                <a:cs typeface="Times New Roman"/>
              </a:rPr>
              <a:t>the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pinched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off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channel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40" dirty="0">
                <a:latin typeface="Times New Roman"/>
                <a:cs typeface="Times New Roman"/>
              </a:rPr>
              <a:t>to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35" dirty="0">
                <a:latin typeface="Times New Roman"/>
                <a:cs typeface="Times New Roman"/>
              </a:rPr>
              <a:t>the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60" dirty="0">
                <a:latin typeface="Times New Roman"/>
                <a:cs typeface="Times New Roman"/>
              </a:rPr>
              <a:t>drain.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"/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Wingdings"/>
              <a:buChar char=""/>
              <a:tabLst>
                <a:tab pos="296545" algn="l"/>
              </a:tabLst>
            </a:pPr>
            <a:r>
              <a:rPr sz="2000" b="1" spc="-110" dirty="0">
                <a:latin typeface="Times New Roman"/>
                <a:cs typeface="Times New Roman"/>
              </a:rPr>
              <a:t>This </a:t>
            </a:r>
            <a:r>
              <a:rPr sz="2000" b="1" spc="-25" dirty="0">
                <a:latin typeface="Times New Roman"/>
                <a:cs typeface="Times New Roman"/>
              </a:rPr>
              <a:t>is </a:t>
            </a:r>
            <a:r>
              <a:rPr sz="2000" b="1" spc="-50" dirty="0">
                <a:latin typeface="Times New Roman"/>
                <a:cs typeface="Times New Roman"/>
              </a:rPr>
              <a:t>very </a:t>
            </a:r>
            <a:r>
              <a:rPr sz="2000" b="1" spc="-60" dirty="0">
                <a:latin typeface="Times New Roman"/>
                <a:cs typeface="Times New Roman"/>
              </a:rPr>
              <a:t>similar </a:t>
            </a:r>
            <a:r>
              <a:rPr sz="2000" b="1" spc="40" dirty="0">
                <a:latin typeface="Times New Roman"/>
                <a:cs typeface="Times New Roman"/>
              </a:rPr>
              <a:t>to </a:t>
            </a:r>
            <a:r>
              <a:rPr sz="2000" b="1" spc="35" dirty="0">
                <a:latin typeface="Times New Roman"/>
                <a:cs typeface="Times New Roman"/>
              </a:rPr>
              <a:t>the </a:t>
            </a:r>
            <a:r>
              <a:rPr sz="2000" b="1" spc="-15" dirty="0">
                <a:latin typeface="Times New Roman"/>
                <a:cs typeface="Times New Roman"/>
              </a:rPr>
              <a:t>operation </a:t>
            </a:r>
            <a:r>
              <a:rPr sz="2000" b="1" spc="20" dirty="0">
                <a:latin typeface="Times New Roman"/>
                <a:cs typeface="Times New Roman"/>
              </a:rPr>
              <a:t>of </a:t>
            </a:r>
            <a:r>
              <a:rPr sz="2000" b="1" spc="35" dirty="0">
                <a:latin typeface="Times New Roman"/>
                <a:cs typeface="Times New Roman"/>
              </a:rPr>
              <a:t>the </a:t>
            </a:r>
            <a:r>
              <a:rPr sz="2000" b="1" spc="-254" dirty="0">
                <a:latin typeface="Times New Roman"/>
                <a:cs typeface="Times New Roman"/>
              </a:rPr>
              <a:t>BJT. </a:t>
            </a:r>
            <a:r>
              <a:rPr sz="2000" b="1" spc="-145" dirty="0">
                <a:latin typeface="Times New Roman"/>
                <a:cs typeface="Times New Roman"/>
              </a:rPr>
              <a:t>For </a:t>
            </a:r>
            <a:r>
              <a:rPr sz="2000" b="1" spc="-30" dirty="0">
                <a:latin typeface="Times New Roman"/>
                <a:cs typeface="Times New Roman"/>
              </a:rPr>
              <a:t>an </a:t>
            </a:r>
            <a:r>
              <a:rPr sz="2000" b="1" i="1" spc="-170" dirty="0">
                <a:latin typeface="Arial"/>
                <a:cs typeface="Arial"/>
              </a:rPr>
              <a:t>npn </a:t>
            </a:r>
            <a:r>
              <a:rPr sz="2000" b="1" i="1" spc="-305" dirty="0">
                <a:latin typeface="Arial"/>
                <a:cs typeface="Arial"/>
              </a:rPr>
              <a:t>BJT, </a:t>
            </a:r>
            <a:r>
              <a:rPr sz="2000" b="1" spc="35" dirty="0">
                <a:latin typeface="Times New Roman"/>
                <a:cs typeface="Times New Roman"/>
              </a:rPr>
              <a:t>the </a:t>
            </a:r>
            <a:r>
              <a:rPr sz="2000" b="1" spc="-20" dirty="0">
                <a:latin typeface="Times New Roman"/>
                <a:cs typeface="Times New Roman"/>
              </a:rPr>
              <a:t>electric  field </a:t>
            </a:r>
            <a:r>
              <a:rPr sz="2000" b="1" spc="20" dirty="0">
                <a:latin typeface="Times New Roman"/>
                <a:cs typeface="Times New Roman"/>
              </a:rPr>
              <a:t>of </a:t>
            </a:r>
            <a:r>
              <a:rPr sz="2000" b="1" spc="35" dirty="0">
                <a:latin typeface="Times New Roman"/>
                <a:cs typeface="Times New Roman"/>
              </a:rPr>
              <a:t>the </a:t>
            </a:r>
            <a:r>
              <a:rPr sz="2000" b="1" spc="-25" dirty="0">
                <a:latin typeface="Times New Roman"/>
                <a:cs typeface="Times New Roman"/>
              </a:rPr>
              <a:t>reversed </a:t>
            </a:r>
            <a:r>
              <a:rPr sz="2000" b="1" spc="-5" dirty="0">
                <a:latin typeface="Times New Roman"/>
                <a:cs typeface="Times New Roman"/>
              </a:rPr>
              <a:t>biased </a:t>
            </a:r>
            <a:r>
              <a:rPr sz="2000" b="1" spc="-315" dirty="0">
                <a:latin typeface="Times New Roman"/>
                <a:cs typeface="Times New Roman"/>
              </a:rPr>
              <a:t>CBJ </a:t>
            </a:r>
            <a:r>
              <a:rPr sz="2000" b="1" spc="25" dirty="0">
                <a:latin typeface="Times New Roman"/>
                <a:cs typeface="Times New Roman"/>
              </a:rPr>
              <a:t>swept </a:t>
            </a:r>
            <a:r>
              <a:rPr sz="2000" b="1" spc="-5" dirty="0">
                <a:latin typeface="Times New Roman"/>
                <a:cs typeface="Times New Roman"/>
              </a:rPr>
              <a:t>electrons </a:t>
            </a:r>
            <a:r>
              <a:rPr sz="2000" b="1" spc="-50" dirty="0">
                <a:latin typeface="Times New Roman"/>
                <a:cs typeface="Times New Roman"/>
              </a:rPr>
              <a:t>from </a:t>
            </a:r>
            <a:r>
              <a:rPr sz="2000" b="1" spc="35" dirty="0">
                <a:latin typeface="Times New Roman"/>
                <a:cs typeface="Times New Roman"/>
              </a:rPr>
              <a:t>the </a:t>
            </a:r>
            <a:r>
              <a:rPr sz="2000" b="1" spc="20" dirty="0">
                <a:latin typeface="Times New Roman"/>
                <a:cs typeface="Times New Roman"/>
              </a:rPr>
              <a:t>base </a:t>
            </a:r>
            <a:r>
              <a:rPr sz="2000" b="1" spc="40" dirty="0">
                <a:latin typeface="Times New Roman"/>
                <a:cs typeface="Times New Roman"/>
              </a:rPr>
              <a:t>to </a:t>
            </a:r>
            <a:r>
              <a:rPr sz="2000" b="1" spc="35" dirty="0">
                <a:latin typeface="Times New Roman"/>
                <a:cs typeface="Times New Roman"/>
              </a:rPr>
              <a:t>the  </a:t>
            </a:r>
            <a:r>
              <a:rPr sz="2000" b="1" spc="-20" dirty="0">
                <a:latin typeface="Times New Roman"/>
                <a:cs typeface="Times New Roman"/>
              </a:rPr>
              <a:t>collector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regions.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81274" y="4078693"/>
            <a:ext cx="3838560" cy="2387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180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943" y="461589"/>
            <a:ext cx="7835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50" dirty="0">
                <a:solidFill>
                  <a:srgbClr val="000000"/>
                </a:solidFill>
                <a:latin typeface="Arial"/>
                <a:cs typeface="Arial"/>
              </a:rPr>
              <a:t>N-Channel </a:t>
            </a:r>
            <a:r>
              <a:rPr sz="4400" b="0" spc="-550" dirty="0">
                <a:solidFill>
                  <a:srgbClr val="000000"/>
                </a:solidFill>
                <a:latin typeface="Arial"/>
                <a:cs typeface="Arial"/>
              </a:rPr>
              <a:t>MOSFET</a:t>
            </a:r>
            <a:r>
              <a:rPr sz="4400" b="0" spc="-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70" dirty="0">
                <a:solidFill>
                  <a:srgbClr val="000000"/>
                </a:solidFill>
                <a:latin typeface="Arial"/>
                <a:cs typeface="Arial"/>
              </a:rPr>
              <a:t>characteristics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981200"/>
            <a:ext cx="4498969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2509" y="1782858"/>
            <a:ext cx="3819835" cy="3087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64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6342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4619" y="6465212"/>
            <a:ext cx="1543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231" y="461589"/>
            <a:ext cx="77946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5" dirty="0">
                <a:solidFill>
                  <a:srgbClr val="000000"/>
                </a:solidFill>
                <a:latin typeface="Arial"/>
                <a:cs typeface="Arial"/>
              </a:rPr>
              <a:t>Metal </a:t>
            </a:r>
            <a:r>
              <a:rPr sz="4400" b="0" spc="-240" dirty="0">
                <a:solidFill>
                  <a:srgbClr val="000000"/>
                </a:solidFill>
                <a:latin typeface="Arial"/>
                <a:cs typeface="Arial"/>
              </a:rPr>
              <a:t>Oxide</a:t>
            </a:r>
            <a:r>
              <a:rPr sz="4400" b="0" spc="-4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25" dirty="0">
                <a:solidFill>
                  <a:srgbClr val="000000"/>
                </a:solidFill>
                <a:latin typeface="Arial"/>
                <a:cs typeface="Arial"/>
              </a:rPr>
              <a:t>Semiconductor(MOS)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80129"/>
            <a:ext cx="6736080" cy="437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1500" spc="-90" dirty="0">
                <a:latin typeface="Arial"/>
                <a:cs typeface="Arial"/>
              </a:rPr>
              <a:t>Advantages </a:t>
            </a:r>
            <a:r>
              <a:rPr sz="1500" spc="-5" dirty="0">
                <a:latin typeface="Arial"/>
                <a:cs typeface="Arial"/>
              </a:rPr>
              <a:t>of </a:t>
            </a:r>
            <a:r>
              <a:rPr sz="1500" spc="-235" dirty="0">
                <a:latin typeface="Arial"/>
                <a:cs typeface="Arial"/>
              </a:rPr>
              <a:t>FET </a:t>
            </a:r>
            <a:r>
              <a:rPr sz="1500" spc="-55" dirty="0">
                <a:latin typeface="Arial"/>
                <a:cs typeface="Arial"/>
              </a:rPr>
              <a:t>over </a:t>
            </a:r>
            <a:r>
              <a:rPr sz="1500" spc="-50" dirty="0">
                <a:latin typeface="Arial"/>
                <a:cs typeface="Arial"/>
              </a:rPr>
              <a:t>conventional</a:t>
            </a:r>
            <a:r>
              <a:rPr sz="1500" spc="-240" dirty="0">
                <a:latin typeface="Arial"/>
                <a:cs typeface="Arial"/>
              </a:rPr>
              <a:t> </a:t>
            </a:r>
            <a:r>
              <a:rPr sz="1500" spc="-85" dirty="0">
                <a:latin typeface="Arial"/>
                <a:cs typeface="Arial"/>
              </a:rPr>
              <a:t>Transistors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1500" spc="-45" dirty="0">
                <a:latin typeface="Arial"/>
                <a:cs typeface="Arial"/>
              </a:rPr>
              <a:t>Unipolar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device </a:t>
            </a:r>
            <a:r>
              <a:rPr sz="1500" spc="-15" dirty="0">
                <a:latin typeface="Arial"/>
                <a:cs typeface="Arial"/>
              </a:rPr>
              <a:t>i.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e.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operation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depends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on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only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65" dirty="0">
                <a:latin typeface="Arial"/>
                <a:cs typeface="Arial"/>
              </a:rPr>
              <a:t>one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type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of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85" dirty="0">
                <a:latin typeface="Arial"/>
                <a:cs typeface="Arial"/>
              </a:rPr>
              <a:t>charge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55" dirty="0">
                <a:latin typeface="Arial"/>
                <a:cs typeface="Arial"/>
              </a:rPr>
              <a:t>carriers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(h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or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e)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1500" spc="-75" dirty="0">
                <a:latin typeface="Arial"/>
                <a:cs typeface="Arial"/>
              </a:rPr>
              <a:t>Voltage </a:t>
            </a:r>
            <a:r>
              <a:rPr sz="1500" spc="-35" dirty="0">
                <a:latin typeface="Arial"/>
                <a:cs typeface="Arial"/>
              </a:rPr>
              <a:t>controlled </a:t>
            </a:r>
            <a:r>
              <a:rPr sz="1500" spc="-95" dirty="0">
                <a:latin typeface="Arial"/>
                <a:cs typeface="Arial"/>
              </a:rPr>
              <a:t>Device </a:t>
            </a:r>
            <a:r>
              <a:rPr sz="1500" spc="-70" dirty="0">
                <a:latin typeface="Arial"/>
                <a:cs typeface="Arial"/>
              </a:rPr>
              <a:t>(gate </a:t>
            </a:r>
            <a:r>
              <a:rPr sz="1500" spc="-60" dirty="0">
                <a:latin typeface="Arial"/>
                <a:cs typeface="Arial"/>
              </a:rPr>
              <a:t>voltage </a:t>
            </a:r>
            <a:r>
              <a:rPr sz="1500" spc="-45" dirty="0">
                <a:latin typeface="Arial"/>
                <a:cs typeface="Arial"/>
              </a:rPr>
              <a:t>controls drain</a:t>
            </a:r>
            <a:r>
              <a:rPr sz="1500" spc="-254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current)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1500" spc="-90" dirty="0">
                <a:latin typeface="Arial"/>
                <a:cs typeface="Arial"/>
              </a:rPr>
              <a:t>Very </a:t>
            </a:r>
            <a:r>
              <a:rPr sz="1500" spc="-55" dirty="0">
                <a:latin typeface="Arial"/>
                <a:cs typeface="Arial"/>
              </a:rPr>
              <a:t>high </a:t>
            </a:r>
            <a:r>
              <a:rPr sz="1500" spc="-10" dirty="0">
                <a:latin typeface="Arial"/>
                <a:cs typeface="Arial"/>
              </a:rPr>
              <a:t>input </a:t>
            </a:r>
            <a:r>
              <a:rPr sz="1500" spc="-65" dirty="0">
                <a:latin typeface="Arial"/>
                <a:cs typeface="Arial"/>
              </a:rPr>
              <a:t>impedance (</a:t>
            </a:r>
            <a:r>
              <a:rPr sz="1500" spc="-65" dirty="0">
                <a:latin typeface="Symbol"/>
                <a:cs typeface="Symbol"/>
              </a:rPr>
              <a:t></a:t>
            </a:r>
            <a:r>
              <a:rPr sz="1500" spc="-65" dirty="0">
                <a:latin typeface="Arial"/>
                <a:cs typeface="Arial"/>
              </a:rPr>
              <a:t>109-1012</a:t>
            </a:r>
            <a:r>
              <a:rPr sz="1500" spc="-200" dirty="0">
                <a:latin typeface="Arial"/>
                <a:cs typeface="Arial"/>
              </a:rPr>
              <a:t> </a:t>
            </a:r>
            <a:r>
              <a:rPr sz="1500" spc="-25" dirty="0">
                <a:latin typeface="Symbol"/>
                <a:cs typeface="Symbol"/>
              </a:rPr>
              <a:t></a:t>
            </a:r>
            <a:r>
              <a:rPr sz="1500" spc="-25" dirty="0"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1500" spc="-105" dirty="0">
                <a:latin typeface="Arial"/>
                <a:cs typeface="Arial"/>
              </a:rPr>
              <a:t>Source </a:t>
            </a:r>
            <a:r>
              <a:rPr sz="1500" spc="-70" dirty="0">
                <a:latin typeface="Arial"/>
                <a:cs typeface="Arial"/>
              </a:rPr>
              <a:t>and </a:t>
            </a:r>
            <a:r>
              <a:rPr sz="1500" spc="-45" dirty="0">
                <a:latin typeface="Arial"/>
                <a:cs typeface="Arial"/>
              </a:rPr>
              <a:t>drain </a:t>
            </a:r>
            <a:r>
              <a:rPr sz="1500" spc="-70" dirty="0">
                <a:latin typeface="Arial"/>
                <a:cs typeface="Arial"/>
              </a:rPr>
              <a:t>are </a:t>
            </a:r>
            <a:r>
              <a:rPr sz="1500" spc="-60" dirty="0">
                <a:latin typeface="Arial"/>
                <a:cs typeface="Arial"/>
              </a:rPr>
              <a:t>interchangeable </a:t>
            </a:r>
            <a:r>
              <a:rPr sz="1500" spc="-20" dirty="0">
                <a:latin typeface="Arial"/>
                <a:cs typeface="Arial"/>
              </a:rPr>
              <a:t>in </a:t>
            </a:r>
            <a:r>
              <a:rPr sz="1500" spc="-50" dirty="0">
                <a:latin typeface="Arial"/>
                <a:cs typeface="Arial"/>
              </a:rPr>
              <a:t>most </a:t>
            </a:r>
            <a:r>
              <a:rPr sz="1500" spc="-60" dirty="0">
                <a:latin typeface="Arial"/>
                <a:cs typeface="Arial"/>
              </a:rPr>
              <a:t>Low-frequency</a:t>
            </a:r>
            <a:r>
              <a:rPr sz="1500" spc="-210" dirty="0">
                <a:latin typeface="Arial"/>
                <a:cs typeface="Arial"/>
              </a:rPr>
              <a:t> </a:t>
            </a:r>
            <a:r>
              <a:rPr sz="1500" spc="-55" dirty="0">
                <a:latin typeface="Arial"/>
                <a:cs typeface="Arial"/>
              </a:rPr>
              <a:t>applications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1500" spc="-90" dirty="0">
                <a:latin typeface="Arial"/>
                <a:cs typeface="Arial"/>
              </a:rPr>
              <a:t>Low </a:t>
            </a:r>
            <a:r>
              <a:rPr sz="1500" spc="-75" dirty="0">
                <a:latin typeface="Arial"/>
                <a:cs typeface="Arial"/>
              </a:rPr>
              <a:t>Voltage </a:t>
            </a:r>
            <a:r>
              <a:rPr sz="1500" spc="-90" dirty="0">
                <a:latin typeface="Arial"/>
                <a:cs typeface="Arial"/>
              </a:rPr>
              <a:t>Low </a:t>
            </a:r>
            <a:r>
              <a:rPr sz="1500" spc="-55" dirty="0">
                <a:latin typeface="Arial"/>
                <a:cs typeface="Arial"/>
              </a:rPr>
              <a:t>Current </a:t>
            </a:r>
            <a:r>
              <a:rPr sz="1500" spc="-50" dirty="0">
                <a:latin typeface="Arial"/>
                <a:cs typeface="Arial"/>
              </a:rPr>
              <a:t>Operation </a:t>
            </a:r>
            <a:r>
              <a:rPr sz="1500" spc="-80" dirty="0">
                <a:latin typeface="Arial"/>
                <a:cs typeface="Arial"/>
              </a:rPr>
              <a:t>is </a:t>
            </a:r>
            <a:r>
              <a:rPr sz="1500" spc="-70" dirty="0">
                <a:latin typeface="Arial"/>
                <a:cs typeface="Arial"/>
              </a:rPr>
              <a:t>possible </a:t>
            </a:r>
            <a:r>
              <a:rPr sz="1500" spc="-55" dirty="0">
                <a:latin typeface="Arial"/>
                <a:cs typeface="Arial"/>
              </a:rPr>
              <a:t>(Low-power</a:t>
            </a:r>
            <a:r>
              <a:rPr sz="1500" spc="-23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consumption)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1500" spc="-155" dirty="0">
                <a:latin typeface="Arial"/>
                <a:cs typeface="Arial"/>
              </a:rPr>
              <a:t>Less </a:t>
            </a:r>
            <a:r>
              <a:rPr sz="1500" spc="-85" dirty="0">
                <a:latin typeface="Arial"/>
                <a:cs typeface="Arial"/>
              </a:rPr>
              <a:t>Noisy </a:t>
            </a:r>
            <a:r>
              <a:rPr sz="1500" spc="-140" dirty="0">
                <a:latin typeface="Arial"/>
                <a:cs typeface="Arial"/>
              </a:rPr>
              <a:t>as </a:t>
            </a:r>
            <a:r>
              <a:rPr sz="1500" spc="-85" dirty="0">
                <a:latin typeface="Arial"/>
                <a:cs typeface="Arial"/>
              </a:rPr>
              <a:t>Compared </a:t>
            </a:r>
            <a:r>
              <a:rPr sz="1500" spc="10" dirty="0">
                <a:latin typeface="Arial"/>
                <a:cs typeface="Arial"/>
              </a:rPr>
              <a:t>to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215" dirty="0">
                <a:latin typeface="Arial"/>
                <a:cs typeface="Arial"/>
              </a:rPr>
              <a:t>BJT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1500" spc="-80" dirty="0">
                <a:latin typeface="Arial"/>
                <a:cs typeface="Arial"/>
              </a:rPr>
              <a:t>No </a:t>
            </a:r>
            <a:r>
              <a:rPr sz="1500" spc="-15" dirty="0">
                <a:latin typeface="Arial"/>
                <a:cs typeface="Arial"/>
              </a:rPr>
              <a:t>minority </a:t>
            </a:r>
            <a:r>
              <a:rPr sz="1500" spc="-40" dirty="0">
                <a:latin typeface="Arial"/>
                <a:cs typeface="Arial"/>
              </a:rPr>
              <a:t>carrier </a:t>
            </a:r>
            <a:r>
              <a:rPr sz="1500" spc="-75" dirty="0">
                <a:latin typeface="Arial"/>
                <a:cs typeface="Arial"/>
              </a:rPr>
              <a:t>storage </a:t>
            </a:r>
            <a:r>
              <a:rPr sz="1500" spc="-80" dirty="0">
                <a:latin typeface="Arial"/>
                <a:cs typeface="Arial"/>
              </a:rPr>
              <a:t>(Turn </a:t>
            </a:r>
            <a:r>
              <a:rPr sz="1500" spc="5" dirty="0">
                <a:latin typeface="Arial"/>
                <a:cs typeface="Arial"/>
              </a:rPr>
              <a:t>off</a:t>
            </a:r>
            <a:r>
              <a:rPr sz="1500" spc="-260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is </a:t>
            </a:r>
            <a:r>
              <a:rPr sz="1500" spc="-50" dirty="0">
                <a:latin typeface="Arial"/>
                <a:cs typeface="Arial"/>
              </a:rPr>
              <a:t>faster)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1500" spc="-90" dirty="0">
                <a:latin typeface="Arial"/>
                <a:cs typeface="Arial"/>
              </a:rPr>
              <a:t>Very </a:t>
            </a:r>
            <a:r>
              <a:rPr sz="1500" spc="-65" dirty="0">
                <a:latin typeface="Arial"/>
                <a:cs typeface="Arial"/>
              </a:rPr>
              <a:t>small </a:t>
            </a:r>
            <a:r>
              <a:rPr sz="1500" spc="-20" dirty="0">
                <a:latin typeface="Arial"/>
                <a:cs typeface="Arial"/>
              </a:rPr>
              <a:t>in </a:t>
            </a:r>
            <a:r>
              <a:rPr sz="1500" spc="-100" dirty="0">
                <a:latin typeface="Arial"/>
                <a:cs typeface="Arial"/>
              </a:rPr>
              <a:t>size, </a:t>
            </a:r>
            <a:r>
              <a:rPr sz="1500" spc="-80" dirty="0">
                <a:latin typeface="Arial"/>
                <a:cs typeface="Arial"/>
              </a:rPr>
              <a:t>occupies </a:t>
            </a:r>
            <a:r>
              <a:rPr sz="1500" spc="-55" dirty="0">
                <a:latin typeface="Arial"/>
                <a:cs typeface="Arial"/>
              </a:rPr>
              <a:t>very </a:t>
            </a:r>
            <a:r>
              <a:rPr sz="1500" spc="-65" dirty="0">
                <a:latin typeface="Arial"/>
                <a:cs typeface="Arial"/>
              </a:rPr>
              <a:t>small </a:t>
            </a:r>
            <a:r>
              <a:rPr sz="1500" spc="-110" dirty="0">
                <a:latin typeface="Arial"/>
                <a:cs typeface="Arial"/>
              </a:rPr>
              <a:t>space </a:t>
            </a:r>
            <a:r>
              <a:rPr sz="1500" spc="-20" dirty="0">
                <a:latin typeface="Arial"/>
                <a:cs typeface="Arial"/>
              </a:rPr>
              <a:t>in</a:t>
            </a:r>
            <a:r>
              <a:rPr sz="1500" spc="-160" dirty="0">
                <a:latin typeface="Arial"/>
                <a:cs typeface="Arial"/>
              </a:rPr>
              <a:t> </a:t>
            </a:r>
            <a:r>
              <a:rPr sz="1500" spc="-165" dirty="0">
                <a:latin typeface="Arial"/>
                <a:cs typeface="Arial"/>
              </a:rPr>
              <a:t>ICs</a:t>
            </a:r>
            <a:endParaRPr sz="1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29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810" y="370114"/>
            <a:ext cx="8180246" cy="6139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43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518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220" y="434479"/>
            <a:ext cx="8180246" cy="6138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253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9889" marR="5080" indent="-616585">
              <a:lnSpc>
                <a:spcPct val="100000"/>
              </a:lnSpc>
              <a:spcBef>
                <a:spcPts val="95"/>
              </a:spcBef>
            </a:pPr>
            <a:r>
              <a:rPr sz="4000" b="0" spc="-175" dirty="0">
                <a:solidFill>
                  <a:srgbClr val="000000"/>
                </a:solidFill>
                <a:latin typeface="Arial"/>
                <a:cs typeface="Arial"/>
              </a:rPr>
              <a:t>Enhancement-Mode</a:t>
            </a:r>
            <a:r>
              <a:rPr sz="4000" b="0" spc="-2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455" dirty="0">
                <a:solidFill>
                  <a:srgbClr val="000000"/>
                </a:solidFill>
                <a:latin typeface="Arial"/>
                <a:cs typeface="Arial"/>
              </a:rPr>
              <a:t>PMOS  </a:t>
            </a:r>
            <a:r>
              <a:rPr sz="4000" b="0" spc="-215" dirty="0">
                <a:solidFill>
                  <a:srgbClr val="000000"/>
                </a:solidFill>
                <a:latin typeface="Arial"/>
                <a:cs typeface="Arial"/>
              </a:rPr>
              <a:t>Transistors:</a:t>
            </a:r>
            <a:r>
              <a:rPr sz="4000" b="0" spc="-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130" dirty="0">
                <a:solidFill>
                  <a:srgbClr val="000000"/>
                </a:solidFill>
                <a:latin typeface="Arial"/>
                <a:cs typeface="Arial"/>
              </a:rPr>
              <a:t>Structure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5745"/>
            <a:ext cx="3811270" cy="3848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38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60" dirty="0">
                <a:latin typeface="Arial"/>
                <a:cs typeface="Arial"/>
              </a:rPr>
              <a:t>p-type </a:t>
            </a:r>
            <a:r>
              <a:rPr sz="2200" spc="-120" dirty="0">
                <a:latin typeface="Arial"/>
                <a:cs typeface="Arial"/>
              </a:rPr>
              <a:t>source </a:t>
            </a:r>
            <a:r>
              <a:rPr sz="2200" spc="-105" dirty="0">
                <a:latin typeface="Arial"/>
                <a:cs typeface="Arial"/>
              </a:rPr>
              <a:t>and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drain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380"/>
              </a:lnSpc>
            </a:pPr>
            <a:r>
              <a:rPr sz="2200" spc="-100" dirty="0">
                <a:latin typeface="Arial"/>
                <a:cs typeface="Arial"/>
              </a:rPr>
              <a:t>regions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55" dirty="0">
                <a:latin typeface="Arial"/>
                <a:cs typeface="Arial"/>
              </a:rPr>
              <a:t>n-type</a:t>
            </a:r>
            <a:r>
              <a:rPr sz="2200" spc="-24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substrate.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ts val="2110"/>
              </a:lnSpc>
              <a:spcBef>
                <a:spcPts val="509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300" dirty="0">
                <a:latin typeface="Arial"/>
                <a:cs typeface="Arial"/>
              </a:rPr>
              <a:t>vGS </a:t>
            </a:r>
            <a:r>
              <a:rPr sz="2200" spc="-195" dirty="0">
                <a:latin typeface="Arial"/>
                <a:cs typeface="Arial"/>
              </a:rPr>
              <a:t>&lt; </a:t>
            </a:r>
            <a:r>
              <a:rPr sz="2200" spc="-114" dirty="0">
                <a:latin typeface="Arial"/>
                <a:cs typeface="Arial"/>
              </a:rPr>
              <a:t>0 </a:t>
            </a:r>
            <a:r>
              <a:rPr sz="2200" spc="-60" dirty="0">
                <a:latin typeface="Arial"/>
                <a:cs typeface="Arial"/>
              </a:rPr>
              <a:t>required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90" dirty="0">
                <a:latin typeface="Arial"/>
                <a:cs typeface="Arial"/>
              </a:rPr>
              <a:t>create </a:t>
            </a:r>
            <a:r>
              <a:rPr sz="2200" spc="-60" dirty="0">
                <a:latin typeface="Arial"/>
                <a:cs typeface="Arial"/>
              </a:rPr>
              <a:t>p-  </a:t>
            </a:r>
            <a:r>
              <a:rPr sz="2200" spc="-50" dirty="0">
                <a:latin typeface="Arial"/>
                <a:cs typeface="Arial"/>
              </a:rPr>
              <a:t>type </a:t>
            </a:r>
            <a:r>
              <a:rPr sz="2200" spc="-80" dirty="0">
                <a:latin typeface="Arial"/>
                <a:cs typeface="Arial"/>
              </a:rPr>
              <a:t>inversion </a:t>
            </a:r>
            <a:r>
              <a:rPr sz="2200" spc="-85" dirty="0">
                <a:latin typeface="Arial"/>
                <a:cs typeface="Arial"/>
              </a:rPr>
              <a:t>layer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31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channel  </a:t>
            </a:r>
            <a:r>
              <a:rPr sz="2200" spc="-75" dirty="0">
                <a:latin typeface="Arial"/>
                <a:cs typeface="Arial"/>
              </a:rPr>
              <a:t>region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35" dirty="0">
                <a:latin typeface="Arial"/>
                <a:cs typeface="Arial"/>
              </a:rPr>
              <a:t>For </a:t>
            </a:r>
            <a:r>
              <a:rPr sz="2200" spc="-50" dirty="0">
                <a:latin typeface="Arial"/>
                <a:cs typeface="Arial"/>
              </a:rPr>
              <a:t>current </a:t>
            </a:r>
            <a:r>
              <a:rPr sz="2200" spc="-60" dirty="0">
                <a:latin typeface="Arial"/>
                <a:cs typeface="Arial"/>
              </a:rPr>
              <a:t>flow, </a:t>
            </a:r>
            <a:r>
              <a:rPr sz="2200" spc="-300" dirty="0">
                <a:latin typeface="Arial"/>
                <a:cs typeface="Arial"/>
              </a:rPr>
              <a:t>vGS </a:t>
            </a:r>
            <a:r>
              <a:rPr sz="2200" spc="-195" dirty="0">
                <a:latin typeface="Arial"/>
                <a:cs typeface="Arial"/>
              </a:rPr>
              <a:t>&lt;</a:t>
            </a:r>
            <a:r>
              <a:rPr sz="2200" spc="-350" dirty="0">
                <a:latin typeface="Arial"/>
                <a:cs typeface="Arial"/>
              </a:rPr>
              <a:t> </a:t>
            </a:r>
            <a:r>
              <a:rPr sz="2200" spc="-240" dirty="0">
                <a:latin typeface="Arial"/>
                <a:cs typeface="Arial"/>
              </a:rPr>
              <a:t>vTP</a:t>
            </a:r>
            <a:endParaRPr sz="2200">
              <a:latin typeface="Arial"/>
              <a:cs typeface="Arial"/>
            </a:endParaRPr>
          </a:p>
          <a:p>
            <a:pPr marL="355600" marR="334645" indent="-342900" algn="just">
              <a:lnSpc>
                <a:spcPts val="2110"/>
              </a:lnSpc>
              <a:spcBef>
                <a:spcPts val="515"/>
              </a:spcBef>
              <a:buChar char="•"/>
              <a:tabLst>
                <a:tab pos="356235" algn="l"/>
              </a:tabLst>
            </a:pPr>
            <a:r>
              <a:rPr sz="2200" spc="-270" dirty="0">
                <a:latin typeface="Arial"/>
                <a:cs typeface="Arial"/>
              </a:rPr>
              <a:t>To </a:t>
            </a:r>
            <a:r>
              <a:rPr sz="2200" spc="-60" dirty="0">
                <a:latin typeface="Arial"/>
                <a:cs typeface="Arial"/>
              </a:rPr>
              <a:t>maintain </a:t>
            </a:r>
            <a:r>
              <a:rPr sz="2200" spc="-114" dirty="0">
                <a:latin typeface="Arial"/>
                <a:cs typeface="Arial"/>
              </a:rPr>
              <a:t>reverse </a:t>
            </a:r>
            <a:r>
              <a:rPr sz="2200" spc="-120" dirty="0">
                <a:latin typeface="Arial"/>
                <a:cs typeface="Arial"/>
              </a:rPr>
              <a:t>bias </a:t>
            </a:r>
            <a:r>
              <a:rPr sz="2200" spc="-70" dirty="0">
                <a:latin typeface="Arial"/>
                <a:cs typeface="Arial"/>
              </a:rPr>
              <a:t>on  </a:t>
            </a:r>
            <a:r>
              <a:rPr sz="2200" spc="-100" dirty="0">
                <a:latin typeface="Arial"/>
                <a:cs typeface="Arial"/>
              </a:rPr>
              <a:t>source-substrate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65" dirty="0">
                <a:latin typeface="Arial"/>
                <a:cs typeface="Arial"/>
              </a:rPr>
              <a:t>drain-  </a:t>
            </a:r>
            <a:r>
              <a:rPr sz="2200" spc="-90" dirty="0">
                <a:latin typeface="Arial"/>
                <a:cs typeface="Arial"/>
              </a:rPr>
              <a:t>substrate </a:t>
            </a:r>
            <a:r>
              <a:rPr sz="2200" spc="-65" dirty="0">
                <a:latin typeface="Arial"/>
                <a:cs typeface="Arial"/>
              </a:rPr>
              <a:t>junctions, </a:t>
            </a:r>
            <a:r>
              <a:rPr sz="2200" spc="-280" dirty="0">
                <a:latin typeface="Arial"/>
                <a:cs typeface="Arial"/>
              </a:rPr>
              <a:t>vSB </a:t>
            </a:r>
            <a:r>
              <a:rPr sz="2200" spc="-195" dirty="0">
                <a:latin typeface="Arial"/>
                <a:cs typeface="Arial"/>
              </a:rPr>
              <a:t>&lt; </a:t>
            </a:r>
            <a:r>
              <a:rPr sz="2200" spc="-114" dirty="0">
                <a:latin typeface="Arial"/>
                <a:cs typeface="Arial"/>
              </a:rPr>
              <a:t>0 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204" dirty="0">
                <a:latin typeface="Arial"/>
                <a:cs typeface="Arial"/>
              </a:rPr>
              <a:t>vDB </a:t>
            </a:r>
            <a:r>
              <a:rPr sz="2200" spc="-195" dirty="0">
                <a:latin typeface="Arial"/>
                <a:cs typeface="Arial"/>
              </a:rPr>
              <a:t>&lt;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0</a:t>
            </a:r>
            <a:endParaRPr sz="2200">
              <a:latin typeface="Arial"/>
              <a:cs typeface="Arial"/>
            </a:endParaRPr>
          </a:p>
          <a:p>
            <a:pPr marL="355600" marR="98425" indent="-342900">
              <a:lnSpc>
                <a:spcPts val="2110"/>
              </a:lnSpc>
              <a:spcBef>
                <a:spcPts val="53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00" dirty="0">
                <a:latin typeface="Arial"/>
                <a:cs typeface="Arial"/>
              </a:rPr>
              <a:t>Positive </a:t>
            </a:r>
            <a:r>
              <a:rPr sz="2200" spc="-95" dirty="0">
                <a:latin typeface="Arial"/>
                <a:cs typeface="Arial"/>
              </a:rPr>
              <a:t>bulk-source </a:t>
            </a:r>
            <a:r>
              <a:rPr sz="2200" spc="-35" dirty="0">
                <a:latin typeface="Arial"/>
                <a:cs typeface="Arial"/>
              </a:rPr>
              <a:t>potential  </a:t>
            </a:r>
            <a:r>
              <a:rPr sz="2200" spc="-180" dirty="0">
                <a:latin typeface="Arial"/>
                <a:cs typeface="Arial"/>
              </a:rPr>
              <a:t>causes </a:t>
            </a:r>
            <a:r>
              <a:rPr sz="2200" spc="-280" dirty="0">
                <a:latin typeface="Arial"/>
                <a:cs typeface="Arial"/>
              </a:rPr>
              <a:t>VTP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20" dirty="0">
                <a:latin typeface="Arial"/>
                <a:cs typeface="Arial"/>
              </a:rPr>
              <a:t>become </a:t>
            </a:r>
            <a:r>
              <a:rPr sz="2200" spc="-70" dirty="0">
                <a:latin typeface="Arial"/>
                <a:cs typeface="Arial"/>
              </a:rPr>
              <a:t>more  </a:t>
            </a:r>
            <a:r>
              <a:rPr sz="2200" spc="-100" dirty="0">
                <a:latin typeface="Arial"/>
                <a:cs typeface="Arial"/>
              </a:rPr>
              <a:t>negative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9306" y="1821786"/>
            <a:ext cx="3455944" cy="2992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4232" y="4263883"/>
            <a:ext cx="1686077" cy="1637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762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801" y="461579"/>
            <a:ext cx="77000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29" dirty="0">
                <a:solidFill>
                  <a:srgbClr val="000000"/>
                </a:solidFill>
                <a:latin typeface="Arial"/>
                <a:cs typeface="Arial"/>
              </a:rPr>
              <a:t>P-channel </a:t>
            </a:r>
            <a:r>
              <a:rPr sz="4400" b="0" spc="-550" dirty="0">
                <a:solidFill>
                  <a:srgbClr val="000000"/>
                </a:solidFill>
                <a:latin typeface="Arial"/>
                <a:cs typeface="Arial"/>
              </a:rPr>
              <a:t>MOSFET</a:t>
            </a:r>
            <a:r>
              <a:rPr sz="4400" b="0" spc="-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70" dirty="0">
                <a:solidFill>
                  <a:srgbClr val="000000"/>
                </a:solidFill>
                <a:latin typeface="Arial"/>
                <a:cs typeface="Arial"/>
              </a:rPr>
              <a:t>characteristics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1219200"/>
            <a:ext cx="5410200" cy="4115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15996" y="4636133"/>
            <a:ext cx="433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li</a:t>
            </a:r>
            <a:r>
              <a:rPr sz="1200" b="1" spc="-5" dirty="0">
                <a:latin typeface="Arial"/>
                <a:cs typeface="Arial"/>
              </a:rPr>
              <a:t>ne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9623" y="4708091"/>
            <a:ext cx="7632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urati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24711" y="5303264"/>
            <a:ext cx="1283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transistor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800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495" y="461579"/>
            <a:ext cx="60591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20" dirty="0">
                <a:solidFill>
                  <a:srgbClr val="000000"/>
                </a:solidFill>
                <a:latin typeface="Arial"/>
                <a:cs typeface="Arial"/>
              </a:rPr>
              <a:t>Depletion-Mode</a:t>
            </a:r>
            <a:r>
              <a:rPr sz="4400" b="0" spc="-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605" dirty="0">
                <a:solidFill>
                  <a:srgbClr val="000000"/>
                </a:solidFill>
                <a:latin typeface="Arial"/>
                <a:cs typeface="Arial"/>
              </a:rPr>
              <a:t>MOSFETS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7" y="1529165"/>
            <a:ext cx="3830320" cy="43478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260" dirty="0">
                <a:latin typeface="Arial"/>
                <a:cs typeface="Arial"/>
              </a:rPr>
              <a:t>NMOS </a:t>
            </a:r>
            <a:r>
              <a:rPr sz="2700" spc="-95" dirty="0">
                <a:latin typeface="Arial"/>
                <a:cs typeface="Arial"/>
              </a:rPr>
              <a:t>transistors</a:t>
            </a:r>
            <a:r>
              <a:rPr sz="2700" spc="-65" dirty="0">
                <a:latin typeface="Arial"/>
                <a:cs typeface="Arial"/>
              </a:rPr>
              <a:t> </a:t>
            </a:r>
            <a:r>
              <a:rPr sz="2700" spc="15" dirty="0">
                <a:latin typeface="Arial"/>
                <a:cs typeface="Arial"/>
              </a:rPr>
              <a:t>with</a:t>
            </a:r>
            <a:endParaRPr sz="2700">
              <a:latin typeface="Arial"/>
              <a:cs typeface="Arial"/>
            </a:endParaRPr>
          </a:p>
          <a:p>
            <a:pPr marL="355600" marR="8255" indent="-342900">
              <a:lnSpc>
                <a:spcPct val="90000"/>
              </a:lnSpc>
              <a:spcBef>
                <a:spcPts val="65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80" dirty="0">
                <a:latin typeface="Arial"/>
                <a:cs typeface="Arial"/>
              </a:rPr>
              <a:t>Ion </a:t>
            </a:r>
            <a:r>
              <a:rPr sz="2700" spc="-50" dirty="0">
                <a:latin typeface="Arial"/>
                <a:cs typeface="Arial"/>
              </a:rPr>
              <a:t>implantation </a:t>
            </a:r>
            <a:r>
              <a:rPr sz="2700" spc="-170" dirty="0">
                <a:latin typeface="Arial"/>
                <a:cs typeface="Arial"/>
              </a:rPr>
              <a:t>process 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160" dirty="0">
                <a:latin typeface="Arial"/>
                <a:cs typeface="Arial"/>
              </a:rPr>
              <a:t>used </a:t>
            </a:r>
            <a:r>
              <a:rPr sz="2700" spc="20" dirty="0">
                <a:latin typeface="Arial"/>
                <a:cs typeface="Arial"/>
              </a:rPr>
              <a:t>to </a:t>
            </a:r>
            <a:r>
              <a:rPr sz="2700" spc="-30" dirty="0">
                <a:latin typeface="Arial"/>
                <a:cs typeface="Arial"/>
              </a:rPr>
              <a:t>form </a:t>
            </a:r>
            <a:r>
              <a:rPr sz="2700" spc="-210" dirty="0">
                <a:latin typeface="Arial"/>
                <a:cs typeface="Arial"/>
              </a:rPr>
              <a:t>a </a:t>
            </a:r>
            <a:r>
              <a:rPr sz="2700" spc="-15" dirty="0">
                <a:latin typeface="Arial"/>
                <a:cs typeface="Arial"/>
              </a:rPr>
              <a:t>built-in  </a:t>
            </a:r>
            <a:r>
              <a:rPr sz="2700" spc="-65" dirty="0">
                <a:latin typeface="Arial"/>
                <a:cs typeface="Arial"/>
              </a:rPr>
              <a:t>n-type </a:t>
            </a:r>
            <a:r>
              <a:rPr sz="2700" spc="-114" dirty="0">
                <a:latin typeface="Arial"/>
                <a:cs typeface="Arial"/>
              </a:rPr>
              <a:t>channel </a:t>
            </a:r>
            <a:r>
              <a:rPr sz="2700" spc="-35" dirty="0">
                <a:latin typeface="Arial"/>
                <a:cs typeface="Arial"/>
              </a:rPr>
              <a:t>in </a:t>
            </a:r>
            <a:r>
              <a:rPr sz="2700" spc="-30" dirty="0">
                <a:latin typeface="Arial"/>
                <a:cs typeface="Arial"/>
              </a:rPr>
              <a:t>the  </a:t>
            </a:r>
            <a:r>
              <a:rPr sz="2700" spc="-125" dirty="0">
                <a:latin typeface="Arial"/>
                <a:cs typeface="Arial"/>
              </a:rPr>
              <a:t>device </a:t>
            </a:r>
            <a:r>
              <a:rPr sz="2700" spc="20" dirty="0">
                <a:latin typeface="Arial"/>
                <a:cs typeface="Arial"/>
              </a:rPr>
              <a:t>to </a:t>
            </a:r>
            <a:r>
              <a:rPr sz="2700" spc="-105" dirty="0">
                <a:latin typeface="Arial"/>
                <a:cs typeface="Arial"/>
              </a:rPr>
              <a:t>connect</a:t>
            </a:r>
            <a:r>
              <a:rPr sz="2700" spc="-409" dirty="0">
                <a:latin typeface="Arial"/>
                <a:cs typeface="Arial"/>
              </a:rPr>
              <a:t> </a:t>
            </a:r>
            <a:r>
              <a:rPr sz="2700" spc="-140" dirty="0">
                <a:latin typeface="Arial"/>
                <a:cs typeface="Arial"/>
              </a:rPr>
              <a:t>source  </a:t>
            </a:r>
            <a:r>
              <a:rPr sz="2700" spc="-125" dirty="0">
                <a:latin typeface="Arial"/>
                <a:cs typeface="Arial"/>
              </a:rPr>
              <a:t>and </a:t>
            </a:r>
            <a:r>
              <a:rPr sz="2700" spc="-80" dirty="0">
                <a:latin typeface="Arial"/>
                <a:cs typeface="Arial"/>
              </a:rPr>
              <a:t>drain </a:t>
            </a:r>
            <a:r>
              <a:rPr sz="2700" spc="-120" dirty="0">
                <a:latin typeface="Arial"/>
                <a:cs typeface="Arial"/>
              </a:rPr>
              <a:t>by </a:t>
            </a:r>
            <a:r>
              <a:rPr sz="2700" spc="-210" dirty="0">
                <a:latin typeface="Arial"/>
                <a:cs typeface="Arial"/>
              </a:rPr>
              <a:t>a </a:t>
            </a:r>
            <a:r>
              <a:rPr sz="2700" spc="-105" dirty="0">
                <a:latin typeface="Arial"/>
                <a:cs typeface="Arial"/>
              </a:rPr>
              <a:t>resistive  </a:t>
            </a:r>
            <a:r>
              <a:rPr sz="2700" spc="-114" dirty="0">
                <a:latin typeface="Arial"/>
                <a:cs typeface="Arial"/>
              </a:rPr>
              <a:t>channel</a:t>
            </a: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64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130" dirty="0">
                <a:latin typeface="Arial"/>
                <a:cs typeface="Arial"/>
              </a:rPr>
              <a:t>Non-zero </a:t>
            </a:r>
            <a:r>
              <a:rPr sz="2700" spc="-80" dirty="0">
                <a:latin typeface="Arial"/>
                <a:cs typeface="Arial"/>
              </a:rPr>
              <a:t>drain </a:t>
            </a:r>
            <a:r>
              <a:rPr sz="2700" spc="-55" dirty="0">
                <a:latin typeface="Arial"/>
                <a:cs typeface="Arial"/>
              </a:rPr>
              <a:t>current  </a:t>
            </a:r>
            <a:r>
              <a:rPr sz="2700" spc="-10" dirty="0">
                <a:latin typeface="Arial"/>
                <a:cs typeface="Arial"/>
              </a:rPr>
              <a:t>for </a:t>
            </a:r>
            <a:r>
              <a:rPr sz="2700" spc="-365" dirty="0">
                <a:latin typeface="Arial"/>
                <a:cs typeface="Arial"/>
              </a:rPr>
              <a:t>vGS </a:t>
            </a:r>
            <a:r>
              <a:rPr sz="2700" spc="-235" dirty="0">
                <a:latin typeface="Arial"/>
                <a:cs typeface="Arial"/>
              </a:rPr>
              <a:t>= </a:t>
            </a:r>
            <a:r>
              <a:rPr sz="2700" spc="-85" dirty="0">
                <a:latin typeface="Arial"/>
                <a:cs typeface="Arial"/>
              </a:rPr>
              <a:t>0; </a:t>
            </a:r>
            <a:r>
              <a:rPr sz="2700" spc="-114" dirty="0">
                <a:latin typeface="Arial"/>
                <a:cs typeface="Arial"/>
              </a:rPr>
              <a:t>negative </a:t>
            </a:r>
            <a:r>
              <a:rPr sz="2700" spc="-365" dirty="0">
                <a:latin typeface="Arial"/>
                <a:cs typeface="Arial"/>
              </a:rPr>
              <a:t>vGS  </a:t>
            </a:r>
            <a:r>
              <a:rPr sz="2700" spc="-70" dirty="0">
                <a:latin typeface="Arial"/>
                <a:cs typeface="Arial"/>
              </a:rPr>
              <a:t>required </a:t>
            </a:r>
            <a:r>
              <a:rPr sz="2700" spc="20" dirty="0">
                <a:latin typeface="Arial"/>
                <a:cs typeface="Arial"/>
              </a:rPr>
              <a:t>to </a:t>
            </a:r>
            <a:r>
              <a:rPr sz="2700" spc="5" dirty="0">
                <a:latin typeface="Arial"/>
                <a:cs typeface="Arial"/>
              </a:rPr>
              <a:t>turn </a:t>
            </a:r>
            <a:r>
              <a:rPr sz="2700" spc="-125" dirty="0">
                <a:latin typeface="Arial"/>
                <a:cs typeface="Arial"/>
              </a:rPr>
              <a:t>device  </a:t>
            </a:r>
            <a:r>
              <a:rPr sz="2700" spc="-50" dirty="0">
                <a:latin typeface="Arial"/>
                <a:cs typeface="Arial"/>
              </a:rPr>
              <a:t>off.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83422" y="1617640"/>
            <a:ext cx="3455243" cy="2146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55938" y="4420103"/>
            <a:ext cx="7131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dirty="0">
                <a:latin typeface="Times New Roman"/>
                <a:cs typeface="Times New Roman"/>
              </a:rPr>
              <a:t>V</a:t>
            </a:r>
            <a:r>
              <a:rPr sz="1800" i="1" baseline="-32407" dirty="0">
                <a:latin typeface="Times New Roman"/>
                <a:cs typeface="Times New Roman"/>
              </a:rPr>
              <a:t>TN </a:t>
            </a:r>
            <a:r>
              <a:rPr sz="2000" spc="25" dirty="0">
                <a:latin typeface="Symbol"/>
                <a:cs typeface="Symbol"/>
              </a:rPr>
              <a:t></a:t>
            </a:r>
            <a:r>
              <a:rPr sz="2000" spc="-32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47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623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772" y="364775"/>
            <a:ext cx="7819997" cy="5868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48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329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710" y="558411"/>
            <a:ext cx="7686964" cy="5805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49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440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3352800"/>
            <a:ext cx="7618354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239" y="423855"/>
            <a:ext cx="2146910" cy="2706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32177" y="938525"/>
            <a:ext cx="49517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pMOS are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2.5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time slower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than 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nMOS due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 electron and</a:t>
            </a:r>
            <a:r>
              <a:rPr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hole  mobilities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6466335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9266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811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14518" y="6465216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0421" y="45460"/>
            <a:ext cx="4815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40" dirty="0">
                <a:solidFill>
                  <a:srgbClr val="000000"/>
                </a:solidFill>
                <a:latin typeface="Arial"/>
                <a:cs typeface="Arial"/>
              </a:rPr>
              <a:t>nMOS </a:t>
            </a:r>
            <a:r>
              <a:rPr sz="4000" b="0" spc="-90" dirty="0">
                <a:solidFill>
                  <a:srgbClr val="000000"/>
                </a:solidFill>
                <a:latin typeface="Arial"/>
                <a:cs typeface="Arial"/>
              </a:rPr>
              <a:t>fabrication</a:t>
            </a:r>
            <a:r>
              <a:rPr sz="4000" b="0" spc="-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229" dirty="0">
                <a:solidFill>
                  <a:srgbClr val="000000"/>
                </a:solidFill>
                <a:latin typeface="Arial"/>
                <a:cs typeface="Arial"/>
              </a:rPr>
              <a:t>steps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6" y="857753"/>
            <a:ext cx="8988425" cy="5293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27965" algn="l"/>
              </a:tabLst>
            </a:pPr>
            <a:r>
              <a:rPr sz="1600" spc="-110" dirty="0">
                <a:latin typeface="Arial"/>
                <a:cs typeface="Arial"/>
              </a:rPr>
              <a:t>Processing </a:t>
            </a:r>
            <a:r>
              <a:rPr sz="1600" spc="-80" dirty="0">
                <a:latin typeface="Arial"/>
                <a:cs typeface="Arial"/>
              </a:rPr>
              <a:t>is </a:t>
            </a:r>
            <a:r>
              <a:rPr sz="1600" spc="-55" dirty="0">
                <a:latin typeface="Arial"/>
                <a:cs typeface="Arial"/>
              </a:rPr>
              <a:t>carried </a:t>
            </a:r>
            <a:r>
              <a:rPr sz="1600" spc="-10" dirty="0">
                <a:latin typeface="Arial"/>
                <a:cs typeface="Arial"/>
              </a:rPr>
              <a:t>out </a:t>
            </a:r>
            <a:r>
              <a:rPr sz="1600" spc="-55" dirty="0">
                <a:latin typeface="Arial"/>
                <a:cs typeface="Arial"/>
              </a:rPr>
              <a:t>on </a:t>
            </a:r>
            <a:r>
              <a:rPr sz="1600" spc="-13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thin </a:t>
            </a:r>
            <a:r>
              <a:rPr sz="1600" spc="-50" dirty="0">
                <a:latin typeface="Arial"/>
                <a:cs typeface="Arial"/>
              </a:rPr>
              <a:t>wafer </a:t>
            </a:r>
            <a:r>
              <a:rPr sz="1600" spc="-30" dirty="0">
                <a:latin typeface="Arial"/>
                <a:cs typeface="Arial"/>
              </a:rPr>
              <a:t>cut </a:t>
            </a:r>
            <a:r>
              <a:rPr sz="1600" spc="-20" dirty="0">
                <a:latin typeface="Arial"/>
                <a:cs typeface="Arial"/>
              </a:rPr>
              <a:t>from </a:t>
            </a:r>
            <a:r>
              <a:rPr sz="1600" spc="-130" dirty="0">
                <a:latin typeface="Arial"/>
                <a:cs typeface="Arial"/>
              </a:rPr>
              <a:t>a </a:t>
            </a:r>
            <a:r>
              <a:rPr sz="1600" spc="-80" dirty="0">
                <a:latin typeface="Arial"/>
                <a:cs typeface="Arial"/>
              </a:rPr>
              <a:t>single </a:t>
            </a:r>
            <a:r>
              <a:rPr sz="1600" spc="-65" dirty="0">
                <a:latin typeface="Arial"/>
                <a:cs typeface="Arial"/>
              </a:rPr>
              <a:t>crystal </a:t>
            </a:r>
            <a:r>
              <a:rPr sz="1600" spc="-10" dirty="0">
                <a:latin typeface="Arial"/>
                <a:cs typeface="Arial"/>
              </a:rPr>
              <a:t>of </a:t>
            </a:r>
            <a:r>
              <a:rPr sz="1600" spc="-60" dirty="0">
                <a:latin typeface="Arial"/>
                <a:cs typeface="Arial"/>
              </a:rPr>
              <a:t>silicon </a:t>
            </a:r>
            <a:r>
              <a:rPr sz="1600" spc="-10" dirty="0">
                <a:latin typeface="Arial"/>
                <a:cs typeface="Arial"/>
              </a:rPr>
              <a:t>of </a:t>
            </a:r>
            <a:r>
              <a:rPr sz="1600" spc="-65" dirty="0">
                <a:latin typeface="Arial"/>
                <a:cs typeface="Arial"/>
              </a:rPr>
              <a:t>high </a:t>
            </a:r>
            <a:r>
              <a:rPr sz="1600" spc="-15" dirty="0">
                <a:latin typeface="Arial"/>
                <a:cs typeface="Arial"/>
              </a:rPr>
              <a:t>purity </a:t>
            </a:r>
            <a:r>
              <a:rPr sz="1600" spc="-10" dirty="0">
                <a:latin typeface="Arial"/>
                <a:cs typeface="Arial"/>
              </a:rPr>
              <a:t>into </a:t>
            </a:r>
            <a:r>
              <a:rPr sz="1600" spc="-50" dirty="0">
                <a:latin typeface="Arial"/>
                <a:cs typeface="Arial"/>
              </a:rPr>
              <a:t>which </a:t>
            </a:r>
            <a:r>
              <a:rPr sz="1600" spc="-25" dirty="0">
                <a:latin typeface="Arial"/>
                <a:cs typeface="Arial"/>
              </a:rPr>
              <a:t>the  </a:t>
            </a:r>
            <a:r>
              <a:rPr sz="1600" spc="-45" dirty="0">
                <a:latin typeface="Arial"/>
                <a:cs typeface="Arial"/>
              </a:rPr>
              <a:t>required </a:t>
            </a:r>
            <a:r>
              <a:rPr sz="1600" spc="-35" dirty="0">
                <a:latin typeface="Arial"/>
                <a:cs typeface="Arial"/>
              </a:rPr>
              <a:t>p-impurities </a:t>
            </a:r>
            <a:r>
              <a:rPr sz="1600" spc="-80" dirty="0">
                <a:latin typeface="Arial"/>
                <a:cs typeface="Arial"/>
              </a:rPr>
              <a:t>are </a:t>
            </a:r>
            <a:r>
              <a:rPr sz="1600" spc="-45" dirty="0">
                <a:latin typeface="Arial"/>
                <a:cs typeface="Arial"/>
              </a:rPr>
              <a:t>introduced </a:t>
            </a:r>
            <a:r>
              <a:rPr sz="1600" spc="-155" dirty="0">
                <a:latin typeface="Arial"/>
                <a:cs typeface="Arial"/>
              </a:rPr>
              <a:t>as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spc="-65" dirty="0">
                <a:latin typeface="Arial"/>
                <a:cs typeface="Arial"/>
              </a:rPr>
              <a:t>crystal </a:t>
            </a:r>
            <a:r>
              <a:rPr sz="1600" spc="-80" dirty="0">
                <a:latin typeface="Arial"/>
                <a:cs typeface="Arial"/>
              </a:rPr>
              <a:t>is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grown.</a:t>
            </a:r>
            <a:endParaRPr sz="16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226695" algn="l"/>
              </a:tabLst>
            </a:pPr>
            <a:r>
              <a:rPr sz="1600" spc="-145" dirty="0">
                <a:latin typeface="Arial"/>
                <a:cs typeface="Arial"/>
              </a:rPr>
              <a:t>A </a:t>
            </a:r>
            <a:r>
              <a:rPr sz="1600" spc="-65" dirty="0">
                <a:latin typeface="Arial"/>
                <a:cs typeface="Arial"/>
              </a:rPr>
              <a:t>layer </a:t>
            </a:r>
            <a:r>
              <a:rPr sz="1600" spc="-10" dirty="0">
                <a:latin typeface="Arial"/>
                <a:cs typeface="Arial"/>
              </a:rPr>
              <a:t>of </a:t>
            </a:r>
            <a:r>
              <a:rPr sz="1600" spc="-60" dirty="0">
                <a:latin typeface="Arial"/>
                <a:cs typeface="Arial"/>
              </a:rPr>
              <a:t>silicon dioxide </a:t>
            </a:r>
            <a:r>
              <a:rPr sz="1600" spc="-100" dirty="0">
                <a:latin typeface="Arial"/>
                <a:cs typeface="Arial"/>
              </a:rPr>
              <a:t>(Si02) </a:t>
            </a:r>
            <a:r>
              <a:rPr sz="1600" spc="-80" dirty="0">
                <a:latin typeface="Arial"/>
                <a:cs typeface="Arial"/>
              </a:rPr>
              <a:t>is </a:t>
            </a:r>
            <a:r>
              <a:rPr sz="1600" spc="-55" dirty="0">
                <a:latin typeface="Arial"/>
                <a:cs typeface="Arial"/>
              </a:rPr>
              <a:t>grown </a:t>
            </a:r>
            <a:r>
              <a:rPr sz="1600" spc="-35" dirty="0">
                <a:latin typeface="Arial"/>
                <a:cs typeface="Arial"/>
              </a:rPr>
              <a:t>all </a:t>
            </a:r>
            <a:r>
              <a:rPr sz="1600" spc="-60" dirty="0">
                <a:latin typeface="Arial"/>
                <a:cs typeface="Arial"/>
              </a:rPr>
              <a:t>over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spc="-80" dirty="0">
                <a:latin typeface="Arial"/>
                <a:cs typeface="Arial"/>
              </a:rPr>
              <a:t>surface </a:t>
            </a:r>
            <a:r>
              <a:rPr sz="1600" spc="-10" dirty="0">
                <a:latin typeface="Arial"/>
                <a:cs typeface="Arial"/>
              </a:rPr>
              <a:t>of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spc="-45" dirty="0">
                <a:latin typeface="Arial"/>
                <a:cs typeface="Arial"/>
              </a:rPr>
              <a:t>wafer </a:t>
            </a:r>
            <a:r>
              <a:rPr sz="1600" spc="15" dirty="0">
                <a:latin typeface="Arial"/>
                <a:cs typeface="Arial"/>
              </a:rPr>
              <a:t>to </a:t>
            </a:r>
            <a:r>
              <a:rPr sz="1600" spc="-25" dirty="0">
                <a:latin typeface="Arial"/>
                <a:cs typeface="Arial"/>
              </a:rPr>
              <a:t>protect the </a:t>
            </a:r>
            <a:r>
              <a:rPr sz="1600" spc="-75" dirty="0">
                <a:latin typeface="Arial"/>
                <a:cs typeface="Arial"/>
              </a:rPr>
              <a:t>surface, </a:t>
            </a:r>
            <a:r>
              <a:rPr sz="1600" spc="-55" dirty="0">
                <a:latin typeface="Arial"/>
                <a:cs typeface="Arial"/>
              </a:rPr>
              <a:t>act </a:t>
            </a:r>
            <a:r>
              <a:rPr sz="1600" spc="-155" dirty="0">
                <a:latin typeface="Arial"/>
                <a:cs typeface="Arial"/>
              </a:rPr>
              <a:t>as </a:t>
            </a:r>
            <a:r>
              <a:rPr sz="1600" spc="-130" dirty="0">
                <a:latin typeface="Arial"/>
                <a:cs typeface="Arial"/>
              </a:rPr>
              <a:t>a  </a:t>
            </a:r>
            <a:r>
              <a:rPr sz="1600" spc="-30" dirty="0">
                <a:latin typeface="Arial"/>
                <a:cs typeface="Arial"/>
              </a:rPr>
              <a:t>barrier </a:t>
            </a:r>
            <a:r>
              <a:rPr sz="1600" spc="15" dirty="0">
                <a:latin typeface="Arial"/>
                <a:cs typeface="Arial"/>
              </a:rPr>
              <a:t>to </a:t>
            </a:r>
            <a:r>
              <a:rPr sz="1600" spc="-65" dirty="0">
                <a:latin typeface="Arial"/>
                <a:cs typeface="Arial"/>
              </a:rPr>
              <a:t>dopants </a:t>
            </a:r>
            <a:r>
              <a:rPr sz="1600" spc="-50" dirty="0">
                <a:latin typeface="Arial"/>
                <a:cs typeface="Arial"/>
              </a:rPr>
              <a:t>during </a:t>
            </a:r>
            <a:r>
              <a:rPr sz="1600" spc="-85" dirty="0">
                <a:latin typeface="Arial"/>
                <a:cs typeface="Arial"/>
              </a:rPr>
              <a:t>processing, </a:t>
            </a:r>
            <a:r>
              <a:rPr sz="1600" spc="-75" dirty="0">
                <a:latin typeface="Arial"/>
                <a:cs typeface="Arial"/>
              </a:rPr>
              <a:t>and </a:t>
            </a:r>
            <a:r>
              <a:rPr sz="1600" spc="-50" dirty="0">
                <a:latin typeface="Arial"/>
                <a:cs typeface="Arial"/>
              </a:rPr>
              <a:t>provide </a:t>
            </a:r>
            <a:r>
              <a:rPr sz="1600" spc="-125" dirty="0">
                <a:latin typeface="Arial"/>
                <a:cs typeface="Arial"/>
              </a:rPr>
              <a:t>a </a:t>
            </a:r>
            <a:r>
              <a:rPr sz="1600" spc="-65" dirty="0">
                <a:latin typeface="Arial"/>
                <a:cs typeface="Arial"/>
              </a:rPr>
              <a:t>generally </a:t>
            </a:r>
            <a:r>
              <a:rPr sz="1600" spc="-55" dirty="0">
                <a:latin typeface="Arial"/>
                <a:cs typeface="Arial"/>
              </a:rPr>
              <a:t>insulating </a:t>
            </a:r>
            <a:r>
              <a:rPr sz="1600" spc="-65" dirty="0">
                <a:latin typeface="Arial"/>
                <a:cs typeface="Arial"/>
              </a:rPr>
              <a:t>substrate </a:t>
            </a:r>
            <a:r>
              <a:rPr sz="1600" spc="-55" dirty="0">
                <a:latin typeface="Arial"/>
                <a:cs typeface="Arial"/>
              </a:rPr>
              <a:t>on </a:t>
            </a:r>
            <a:r>
              <a:rPr sz="1600" spc="15" dirty="0">
                <a:latin typeface="Arial"/>
                <a:cs typeface="Arial"/>
              </a:rPr>
              <a:t>to </a:t>
            </a:r>
            <a:r>
              <a:rPr sz="1600" spc="-50" dirty="0">
                <a:latin typeface="Arial"/>
                <a:cs typeface="Arial"/>
              </a:rPr>
              <a:t>which </a:t>
            </a:r>
            <a:r>
              <a:rPr sz="1600" spc="-20" dirty="0">
                <a:latin typeface="Arial"/>
                <a:cs typeface="Arial"/>
              </a:rPr>
              <a:t>other </a:t>
            </a:r>
            <a:r>
              <a:rPr sz="1600" spc="-90" dirty="0">
                <a:latin typeface="Arial"/>
                <a:cs typeface="Arial"/>
              </a:rPr>
              <a:t>layers  </a:t>
            </a:r>
            <a:r>
              <a:rPr sz="1600" spc="-100" dirty="0">
                <a:latin typeface="Arial"/>
                <a:cs typeface="Arial"/>
              </a:rPr>
              <a:t>may </a:t>
            </a:r>
            <a:r>
              <a:rPr sz="1600" spc="-75" dirty="0">
                <a:latin typeface="Arial"/>
                <a:cs typeface="Arial"/>
              </a:rPr>
              <a:t>be </a:t>
            </a:r>
            <a:r>
              <a:rPr sz="1600" spc="-60" dirty="0">
                <a:latin typeface="Arial"/>
                <a:cs typeface="Arial"/>
              </a:rPr>
              <a:t>deposited </a:t>
            </a:r>
            <a:r>
              <a:rPr sz="1600" spc="-80" dirty="0">
                <a:latin typeface="Arial"/>
                <a:cs typeface="Arial"/>
              </a:rPr>
              <a:t>and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patterned.</a:t>
            </a:r>
            <a:endParaRPr sz="1600">
              <a:latin typeface="Arial"/>
              <a:cs typeface="Arial"/>
            </a:endParaRPr>
          </a:p>
          <a:p>
            <a:pPr marL="12700" marR="6350" indent="45720" algn="just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266065" algn="l"/>
              </a:tabLst>
            </a:pPr>
            <a:r>
              <a:rPr sz="1600" spc="-120" dirty="0">
                <a:latin typeface="Arial"/>
                <a:cs typeface="Arial"/>
              </a:rPr>
              <a:t>The </a:t>
            </a:r>
            <a:r>
              <a:rPr sz="1600" spc="-80" dirty="0">
                <a:latin typeface="Arial"/>
                <a:cs typeface="Arial"/>
              </a:rPr>
              <a:t>surface is </a:t>
            </a:r>
            <a:r>
              <a:rPr sz="1600" spc="-45" dirty="0">
                <a:latin typeface="Arial"/>
                <a:cs typeface="Arial"/>
              </a:rPr>
              <a:t>now </a:t>
            </a:r>
            <a:r>
              <a:rPr sz="1600" spc="-75" dirty="0">
                <a:latin typeface="Arial"/>
                <a:cs typeface="Arial"/>
              </a:rPr>
              <a:t>covered </a:t>
            </a:r>
            <a:r>
              <a:rPr sz="1600" spc="10" dirty="0">
                <a:latin typeface="Arial"/>
                <a:cs typeface="Arial"/>
              </a:rPr>
              <a:t>with </a:t>
            </a:r>
            <a:r>
              <a:rPr sz="1600" spc="-130" dirty="0">
                <a:latin typeface="Arial"/>
                <a:cs typeface="Arial"/>
              </a:rPr>
              <a:t>a </a:t>
            </a:r>
            <a:r>
              <a:rPr sz="1600" spc="-45" dirty="0">
                <a:latin typeface="Arial"/>
                <a:cs typeface="Arial"/>
              </a:rPr>
              <a:t>photoresist </a:t>
            </a:r>
            <a:r>
              <a:rPr sz="1600" spc="-50" dirty="0">
                <a:latin typeface="Arial"/>
                <a:cs typeface="Arial"/>
              </a:rPr>
              <a:t>which </a:t>
            </a:r>
            <a:r>
              <a:rPr sz="1600" spc="-80" dirty="0">
                <a:latin typeface="Arial"/>
                <a:cs typeface="Arial"/>
              </a:rPr>
              <a:t>is </a:t>
            </a:r>
            <a:r>
              <a:rPr sz="1600" spc="-60" dirty="0">
                <a:latin typeface="Arial"/>
                <a:cs typeface="Arial"/>
              </a:rPr>
              <a:t>deposited </a:t>
            </a:r>
            <a:r>
              <a:rPr sz="1600" spc="-25" dirty="0">
                <a:latin typeface="Arial"/>
                <a:cs typeface="Arial"/>
              </a:rPr>
              <a:t>onto the </a:t>
            </a:r>
            <a:r>
              <a:rPr sz="1600" spc="-45" dirty="0">
                <a:latin typeface="Arial"/>
                <a:cs typeface="Arial"/>
              </a:rPr>
              <a:t>wafer </a:t>
            </a:r>
            <a:r>
              <a:rPr sz="1600" spc="-80" dirty="0">
                <a:latin typeface="Arial"/>
                <a:cs typeface="Arial"/>
              </a:rPr>
              <a:t>and </a:t>
            </a:r>
            <a:r>
              <a:rPr sz="1600" spc="-90" dirty="0">
                <a:latin typeface="Arial"/>
                <a:cs typeface="Arial"/>
              </a:rPr>
              <a:t>spun </a:t>
            </a:r>
            <a:r>
              <a:rPr sz="1600" spc="15" dirty="0">
                <a:latin typeface="Arial"/>
                <a:cs typeface="Arial"/>
              </a:rPr>
              <a:t>to </a:t>
            </a:r>
            <a:r>
              <a:rPr sz="1600" spc="-85" dirty="0">
                <a:latin typeface="Arial"/>
                <a:cs typeface="Arial"/>
              </a:rPr>
              <a:t>achieve </a:t>
            </a:r>
            <a:r>
              <a:rPr sz="1600" spc="-75" dirty="0">
                <a:latin typeface="Arial"/>
                <a:cs typeface="Arial"/>
              </a:rPr>
              <a:t>an  </a:t>
            </a:r>
            <a:r>
              <a:rPr sz="1600" spc="-90" dirty="0">
                <a:latin typeface="Arial"/>
                <a:cs typeface="Arial"/>
              </a:rPr>
              <a:t>even </a:t>
            </a:r>
            <a:r>
              <a:rPr sz="1600" spc="-20" dirty="0">
                <a:latin typeface="Arial"/>
                <a:cs typeface="Arial"/>
              </a:rPr>
              <a:t>distribution </a:t>
            </a:r>
            <a:r>
              <a:rPr sz="1600" spc="-10" dirty="0">
                <a:latin typeface="Arial"/>
                <a:cs typeface="Arial"/>
              </a:rPr>
              <a:t>of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spc="-45" dirty="0">
                <a:latin typeface="Arial"/>
                <a:cs typeface="Arial"/>
              </a:rPr>
              <a:t>required</a:t>
            </a:r>
            <a:r>
              <a:rPr sz="1600" spc="-24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thickness.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220345" algn="l"/>
              </a:tabLst>
            </a:pPr>
            <a:r>
              <a:rPr sz="1600" spc="-120" dirty="0">
                <a:latin typeface="Arial"/>
                <a:cs typeface="Arial"/>
              </a:rPr>
              <a:t>The </a:t>
            </a:r>
            <a:r>
              <a:rPr sz="1600" spc="-45" dirty="0">
                <a:latin typeface="Arial"/>
                <a:cs typeface="Arial"/>
              </a:rPr>
              <a:t>photoresist </a:t>
            </a:r>
            <a:r>
              <a:rPr sz="1600" spc="-65" dirty="0">
                <a:latin typeface="Arial"/>
                <a:cs typeface="Arial"/>
              </a:rPr>
              <a:t>layer </a:t>
            </a:r>
            <a:r>
              <a:rPr sz="1600" spc="-80" dirty="0">
                <a:latin typeface="Arial"/>
                <a:cs typeface="Arial"/>
              </a:rPr>
              <a:t>is </a:t>
            </a:r>
            <a:r>
              <a:rPr sz="1600" spc="-30" dirty="0">
                <a:latin typeface="Arial"/>
                <a:cs typeface="Arial"/>
              </a:rPr>
              <a:t>then </a:t>
            </a:r>
            <a:r>
              <a:rPr sz="1600" spc="-95" dirty="0">
                <a:latin typeface="Arial"/>
                <a:cs typeface="Arial"/>
              </a:rPr>
              <a:t>exposed </a:t>
            </a:r>
            <a:r>
              <a:rPr sz="1600" spc="15" dirty="0">
                <a:latin typeface="Arial"/>
                <a:cs typeface="Arial"/>
              </a:rPr>
              <a:t>to </a:t>
            </a:r>
            <a:r>
              <a:rPr sz="1600" spc="-25" dirty="0">
                <a:latin typeface="Arial"/>
                <a:cs typeface="Arial"/>
              </a:rPr>
              <a:t>ultraviolet </a:t>
            </a:r>
            <a:r>
              <a:rPr sz="1600" spc="-20" dirty="0">
                <a:latin typeface="Arial"/>
                <a:cs typeface="Arial"/>
              </a:rPr>
              <a:t>light </a:t>
            </a:r>
            <a:r>
              <a:rPr sz="1600" spc="-40" dirty="0">
                <a:latin typeface="Arial"/>
                <a:cs typeface="Arial"/>
              </a:rPr>
              <a:t>through </a:t>
            </a:r>
            <a:r>
              <a:rPr sz="1600" spc="-130" dirty="0">
                <a:latin typeface="Arial"/>
                <a:cs typeface="Arial"/>
              </a:rPr>
              <a:t>a </a:t>
            </a:r>
            <a:r>
              <a:rPr sz="1600" spc="-110" dirty="0">
                <a:latin typeface="Arial"/>
                <a:cs typeface="Arial"/>
              </a:rPr>
              <a:t>mask </a:t>
            </a:r>
            <a:r>
              <a:rPr sz="1600" spc="-50" dirty="0">
                <a:latin typeface="Arial"/>
                <a:cs typeface="Arial"/>
              </a:rPr>
              <a:t>which </a:t>
            </a:r>
            <a:r>
              <a:rPr sz="1600" spc="-65" dirty="0">
                <a:latin typeface="Arial"/>
                <a:cs typeface="Arial"/>
              </a:rPr>
              <a:t>defines </a:t>
            </a:r>
            <a:r>
              <a:rPr sz="1600" spc="-60" dirty="0">
                <a:latin typeface="Arial"/>
                <a:cs typeface="Arial"/>
              </a:rPr>
              <a:t>those </a:t>
            </a:r>
            <a:r>
              <a:rPr sz="1600" spc="-75" dirty="0">
                <a:latin typeface="Arial"/>
                <a:cs typeface="Arial"/>
              </a:rPr>
              <a:t>regions </a:t>
            </a:r>
            <a:r>
              <a:rPr sz="1600" spc="-10" dirty="0">
                <a:latin typeface="Arial"/>
                <a:cs typeface="Arial"/>
              </a:rPr>
              <a:t>into  </a:t>
            </a:r>
            <a:r>
              <a:rPr sz="1600" spc="-50" dirty="0">
                <a:latin typeface="Arial"/>
                <a:cs typeface="Arial"/>
              </a:rPr>
              <a:t>which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diffusion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is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to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take </a:t>
            </a:r>
            <a:r>
              <a:rPr sz="1600" spc="-80" dirty="0">
                <a:latin typeface="Arial"/>
                <a:cs typeface="Arial"/>
              </a:rPr>
              <a:t>place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together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with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transistor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channels.</a:t>
            </a:r>
            <a:endParaRPr sz="160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217170" algn="l"/>
              </a:tabLst>
            </a:pPr>
            <a:r>
              <a:rPr sz="1600" spc="-125" dirty="0">
                <a:latin typeface="Arial"/>
                <a:cs typeface="Arial"/>
              </a:rPr>
              <a:t>These </a:t>
            </a:r>
            <a:r>
              <a:rPr sz="1600" spc="-105" dirty="0">
                <a:latin typeface="Arial"/>
                <a:cs typeface="Arial"/>
              </a:rPr>
              <a:t>areas </a:t>
            </a:r>
            <a:r>
              <a:rPr sz="1600" spc="-75" dirty="0">
                <a:latin typeface="Arial"/>
                <a:cs typeface="Arial"/>
              </a:rPr>
              <a:t>are </a:t>
            </a:r>
            <a:r>
              <a:rPr sz="1600" spc="-70" dirty="0">
                <a:latin typeface="Arial"/>
                <a:cs typeface="Arial"/>
              </a:rPr>
              <a:t>subsequently </a:t>
            </a:r>
            <a:r>
              <a:rPr sz="1600" spc="-50" dirty="0">
                <a:latin typeface="Arial"/>
                <a:cs typeface="Arial"/>
              </a:rPr>
              <a:t>readily </a:t>
            </a:r>
            <a:r>
              <a:rPr sz="1600" spc="-60" dirty="0">
                <a:latin typeface="Arial"/>
                <a:cs typeface="Arial"/>
              </a:rPr>
              <a:t>etched </a:t>
            </a:r>
            <a:r>
              <a:rPr sz="1600" spc="-100" dirty="0">
                <a:latin typeface="Arial"/>
                <a:cs typeface="Arial"/>
              </a:rPr>
              <a:t>away </a:t>
            </a:r>
            <a:r>
              <a:rPr sz="1600" spc="-35" dirty="0">
                <a:latin typeface="Arial"/>
                <a:cs typeface="Arial"/>
              </a:rPr>
              <a:t>together </a:t>
            </a:r>
            <a:r>
              <a:rPr sz="1600" spc="10" dirty="0">
                <a:latin typeface="Arial"/>
                <a:cs typeface="Arial"/>
              </a:rPr>
              <a:t>with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spc="-55" dirty="0">
                <a:latin typeface="Arial"/>
                <a:cs typeface="Arial"/>
              </a:rPr>
              <a:t>underlying </a:t>
            </a:r>
            <a:r>
              <a:rPr sz="1600" spc="-60" dirty="0">
                <a:latin typeface="Arial"/>
                <a:cs typeface="Arial"/>
              </a:rPr>
              <a:t>silicon </a:t>
            </a:r>
            <a:r>
              <a:rPr sz="1600" spc="-55" dirty="0">
                <a:latin typeface="Arial"/>
                <a:cs typeface="Arial"/>
              </a:rPr>
              <a:t>dioxide </a:t>
            </a:r>
            <a:r>
              <a:rPr sz="1600" spc="-114" dirty="0">
                <a:latin typeface="Arial"/>
                <a:cs typeface="Arial"/>
              </a:rPr>
              <a:t>so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spc="-25" dirty="0">
                <a:latin typeface="Arial"/>
                <a:cs typeface="Arial"/>
              </a:rPr>
              <a:t>the  </a:t>
            </a:r>
            <a:r>
              <a:rPr sz="1600" spc="-50" dirty="0">
                <a:latin typeface="Arial"/>
                <a:cs typeface="Arial"/>
              </a:rPr>
              <a:t>wafer </a:t>
            </a:r>
            <a:r>
              <a:rPr sz="1600" spc="-80" dirty="0">
                <a:latin typeface="Arial"/>
                <a:cs typeface="Arial"/>
              </a:rPr>
              <a:t>surface is </a:t>
            </a:r>
            <a:r>
              <a:rPr sz="1600" spc="-100" dirty="0">
                <a:latin typeface="Arial"/>
                <a:cs typeface="Arial"/>
              </a:rPr>
              <a:t>exposed </a:t>
            </a:r>
            <a:r>
              <a:rPr sz="1600" spc="-20" dirty="0">
                <a:latin typeface="Arial"/>
                <a:cs typeface="Arial"/>
              </a:rPr>
              <a:t>in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spc="-35" dirty="0">
                <a:latin typeface="Arial"/>
                <a:cs typeface="Arial"/>
              </a:rPr>
              <a:t>window </a:t>
            </a:r>
            <a:r>
              <a:rPr sz="1600" spc="-50" dirty="0">
                <a:latin typeface="Arial"/>
                <a:cs typeface="Arial"/>
              </a:rPr>
              <a:t>defined </a:t>
            </a:r>
            <a:r>
              <a:rPr sz="1600" spc="-75" dirty="0">
                <a:latin typeface="Arial"/>
                <a:cs typeface="Arial"/>
              </a:rPr>
              <a:t>by </a:t>
            </a:r>
            <a:r>
              <a:rPr sz="1600" spc="-25" dirty="0">
                <a:latin typeface="Arial"/>
                <a:cs typeface="Arial"/>
              </a:rPr>
              <a:t>the</a:t>
            </a:r>
            <a:r>
              <a:rPr sz="1600" spc="-28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mask.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229235" algn="l"/>
              </a:tabLst>
            </a:pPr>
            <a:r>
              <a:rPr sz="1600" spc="-120" dirty="0">
                <a:latin typeface="Arial"/>
                <a:cs typeface="Arial"/>
              </a:rPr>
              <a:t>The </a:t>
            </a:r>
            <a:r>
              <a:rPr sz="1600" spc="-60" dirty="0">
                <a:latin typeface="Arial"/>
                <a:cs typeface="Arial"/>
              </a:rPr>
              <a:t>remaining </a:t>
            </a:r>
            <a:r>
              <a:rPr sz="1600" spc="-45" dirty="0">
                <a:latin typeface="Arial"/>
                <a:cs typeface="Arial"/>
              </a:rPr>
              <a:t>photoresist </a:t>
            </a:r>
            <a:r>
              <a:rPr sz="1600" spc="-80" dirty="0">
                <a:latin typeface="Arial"/>
                <a:cs typeface="Arial"/>
              </a:rPr>
              <a:t>is </a:t>
            </a:r>
            <a:r>
              <a:rPr sz="1600" spc="-65" dirty="0">
                <a:latin typeface="Arial"/>
                <a:cs typeface="Arial"/>
              </a:rPr>
              <a:t>removed </a:t>
            </a:r>
            <a:r>
              <a:rPr sz="1600" spc="-80" dirty="0">
                <a:latin typeface="Arial"/>
                <a:cs typeface="Arial"/>
              </a:rPr>
              <a:t>and </a:t>
            </a:r>
            <a:r>
              <a:rPr sz="1600" spc="-130" dirty="0">
                <a:latin typeface="Arial"/>
                <a:cs typeface="Arial"/>
              </a:rPr>
              <a:t>a </a:t>
            </a:r>
            <a:r>
              <a:rPr sz="1600" spc="-10" dirty="0">
                <a:latin typeface="Arial"/>
                <a:cs typeface="Arial"/>
              </a:rPr>
              <a:t>thin </a:t>
            </a:r>
            <a:r>
              <a:rPr sz="1600" spc="-65" dirty="0">
                <a:latin typeface="Arial"/>
                <a:cs typeface="Arial"/>
              </a:rPr>
              <a:t>layer </a:t>
            </a:r>
            <a:r>
              <a:rPr sz="1600" spc="-10" dirty="0">
                <a:latin typeface="Arial"/>
                <a:cs typeface="Arial"/>
              </a:rPr>
              <a:t>of </a:t>
            </a:r>
            <a:r>
              <a:rPr sz="1600" spc="-125" dirty="0">
                <a:latin typeface="Arial"/>
                <a:cs typeface="Arial"/>
              </a:rPr>
              <a:t>Si02 </a:t>
            </a:r>
            <a:r>
              <a:rPr sz="1600" spc="-80" dirty="0">
                <a:latin typeface="Arial"/>
                <a:cs typeface="Arial"/>
              </a:rPr>
              <a:t>is </a:t>
            </a:r>
            <a:r>
              <a:rPr sz="1600" spc="-55" dirty="0">
                <a:latin typeface="Arial"/>
                <a:cs typeface="Arial"/>
              </a:rPr>
              <a:t>grown </a:t>
            </a:r>
            <a:r>
              <a:rPr sz="1600" spc="-60" dirty="0">
                <a:latin typeface="Arial"/>
                <a:cs typeface="Arial"/>
              </a:rPr>
              <a:t>over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spc="-30" dirty="0">
                <a:latin typeface="Arial"/>
                <a:cs typeface="Arial"/>
              </a:rPr>
              <a:t>entire </a:t>
            </a:r>
            <a:r>
              <a:rPr sz="1600" spc="-55" dirty="0">
                <a:latin typeface="Arial"/>
                <a:cs typeface="Arial"/>
              </a:rPr>
              <a:t>chip </a:t>
            </a:r>
            <a:r>
              <a:rPr sz="1600" spc="-80" dirty="0">
                <a:latin typeface="Arial"/>
                <a:cs typeface="Arial"/>
              </a:rPr>
              <a:t>surface and  </a:t>
            </a:r>
            <a:r>
              <a:rPr sz="1600" spc="-30" dirty="0">
                <a:latin typeface="Arial"/>
                <a:cs typeface="Arial"/>
              </a:rPr>
              <a:t>then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polysilicon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is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deposited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on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top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this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to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form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gate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structure.</a:t>
            </a:r>
            <a:endParaRPr sz="1600">
              <a:latin typeface="Arial"/>
              <a:cs typeface="Arial"/>
            </a:endParaRPr>
          </a:p>
          <a:p>
            <a:pPr marL="12700" marR="8255" indent="45720" algn="just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269240" algn="l"/>
              </a:tabLst>
            </a:pPr>
            <a:r>
              <a:rPr sz="1600" spc="-45" dirty="0">
                <a:latin typeface="Arial"/>
                <a:cs typeface="Arial"/>
              </a:rPr>
              <a:t>Further photoresist </a:t>
            </a:r>
            <a:r>
              <a:rPr sz="1600" spc="-65" dirty="0">
                <a:latin typeface="Arial"/>
                <a:cs typeface="Arial"/>
              </a:rPr>
              <a:t>coating </a:t>
            </a:r>
            <a:r>
              <a:rPr sz="1600" spc="-80" dirty="0">
                <a:latin typeface="Arial"/>
                <a:cs typeface="Arial"/>
              </a:rPr>
              <a:t>and </a:t>
            </a:r>
            <a:r>
              <a:rPr sz="1600" spc="-90" dirty="0">
                <a:latin typeface="Arial"/>
                <a:cs typeface="Arial"/>
              </a:rPr>
              <a:t>masking </a:t>
            </a:r>
            <a:r>
              <a:rPr sz="1600" spc="-70" dirty="0">
                <a:latin typeface="Arial"/>
                <a:cs typeface="Arial"/>
              </a:rPr>
              <a:t>allows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spc="-55" dirty="0">
                <a:latin typeface="Arial"/>
                <a:cs typeface="Arial"/>
              </a:rPr>
              <a:t>polysilicon </a:t>
            </a:r>
            <a:r>
              <a:rPr sz="1600" spc="15" dirty="0">
                <a:latin typeface="Arial"/>
                <a:cs typeface="Arial"/>
              </a:rPr>
              <a:t>to </a:t>
            </a:r>
            <a:r>
              <a:rPr sz="1600" spc="-75" dirty="0">
                <a:latin typeface="Arial"/>
                <a:cs typeface="Arial"/>
              </a:rPr>
              <a:t>be </a:t>
            </a:r>
            <a:r>
              <a:rPr sz="1600" spc="-40" dirty="0">
                <a:latin typeface="Arial"/>
                <a:cs typeface="Arial"/>
              </a:rPr>
              <a:t>patterned </a:t>
            </a:r>
            <a:r>
              <a:rPr sz="1600" spc="-120" dirty="0">
                <a:latin typeface="Arial"/>
                <a:cs typeface="Arial"/>
              </a:rPr>
              <a:t>(as </a:t>
            </a:r>
            <a:r>
              <a:rPr sz="1600" spc="-70" dirty="0">
                <a:latin typeface="Arial"/>
                <a:cs typeface="Arial"/>
              </a:rPr>
              <a:t>shown </a:t>
            </a:r>
            <a:r>
              <a:rPr sz="1600" spc="-20" dirty="0">
                <a:latin typeface="Arial"/>
                <a:cs typeface="Arial"/>
              </a:rPr>
              <a:t>in </a:t>
            </a:r>
            <a:r>
              <a:rPr sz="1600" spc="-105" dirty="0">
                <a:latin typeface="Arial"/>
                <a:cs typeface="Arial"/>
              </a:rPr>
              <a:t>Step </a:t>
            </a:r>
            <a:r>
              <a:rPr sz="1600" spc="-65" dirty="0">
                <a:latin typeface="Arial"/>
                <a:cs typeface="Arial"/>
              </a:rPr>
              <a:t>6) </a:t>
            </a:r>
            <a:r>
              <a:rPr sz="1600" spc="-75" dirty="0">
                <a:latin typeface="Arial"/>
                <a:cs typeface="Arial"/>
              </a:rPr>
              <a:t>and  </a:t>
            </a:r>
            <a:r>
              <a:rPr sz="1600" spc="-30" dirty="0">
                <a:latin typeface="Arial"/>
                <a:cs typeface="Arial"/>
              </a:rPr>
              <a:t>then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thin </a:t>
            </a:r>
            <a:r>
              <a:rPr sz="1600" spc="-70" dirty="0">
                <a:latin typeface="Arial"/>
                <a:cs typeface="Arial"/>
              </a:rPr>
              <a:t>oxide </a:t>
            </a:r>
            <a:r>
              <a:rPr sz="1600" spc="-80" dirty="0">
                <a:latin typeface="Arial"/>
                <a:cs typeface="Arial"/>
              </a:rPr>
              <a:t>is </a:t>
            </a:r>
            <a:r>
              <a:rPr sz="1600" spc="-70" dirty="0">
                <a:latin typeface="Arial"/>
                <a:cs typeface="Arial"/>
              </a:rPr>
              <a:t>removed </a:t>
            </a:r>
            <a:r>
              <a:rPr sz="1600" spc="15" dirty="0">
                <a:latin typeface="Arial"/>
                <a:cs typeface="Arial"/>
              </a:rPr>
              <a:t>to </a:t>
            </a:r>
            <a:r>
              <a:rPr sz="1600" spc="-105" dirty="0">
                <a:latin typeface="Arial"/>
                <a:cs typeface="Arial"/>
              </a:rPr>
              <a:t>expose </a:t>
            </a:r>
            <a:r>
              <a:rPr sz="1600" spc="-110" dirty="0">
                <a:latin typeface="Arial"/>
                <a:cs typeface="Arial"/>
              </a:rPr>
              <a:t>areas </a:t>
            </a:r>
            <a:r>
              <a:rPr sz="1600" spc="-10" dirty="0">
                <a:latin typeface="Arial"/>
                <a:cs typeface="Arial"/>
              </a:rPr>
              <a:t>into</a:t>
            </a:r>
            <a:r>
              <a:rPr sz="1600" spc="-30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which</a:t>
            </a:r>
            <a:endParaRPr sz="1600">
              <a:latin typeface="Arial"/>
              <a:cs typeface="Arial"/>
            </a:endParaRPr>
          </a:p>
          <a:p>
            <a:pPr marL="12700" marR="7620" algn="just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246379" algn="l"/>
              </a:tabLst>
            </a:pPr>
            <a:r>
              <a:rPr sz="1600" spc="-90" dirty="0">
                <a:latin typeface="Arial"/>
                <a:cs typeface="Arial"/>
              </a:rPr>
              <a:t>Thick </a:t>
            </a:r>
            <a:r>
              <a:rPr sz="1600" spc="-70" dirty="0">
                <a:latin typeface="Arial"/>
                <a:cs typeface="Arial"/>
              </a:rPr>
              <a:t>oxide </a:t>
            </a:r>
            <a:r>
              <a:rPr sz="1600" spc="-100" dirty="0">
                <a:latin typeface="Arial"/>
                <a:cs typeface="Arial"/>
              </a:rPr>
              <a:t>(Si02) </a:t>
            </a:r>
            <a:r>
              <a:rPr sz="1600" spc="-80" dirty="0">
                <a:latin typeface="Arial"/>
                <a:cs typeface="Arial"/>
              </a:rPr>
              <a:t>is </a:t>
            </a:r>
            <a:r>
              <a:rPr sz="1600" spc="-55" dirty="0">
                <a:latin typeface="Arial"/>
                <a:cs typeface="Arial"/>
              </a:rPr>
              <a:t>grown over </a:t>
            </a:r>
            <a:r>
              <a:rPr sz="1600" spc="-35" dirty="0">
                <a:latin typeface="Arial"/>
                <a:cs typeface="Arial"/>
              </a:rPr>
              <a:t>all </a:t>
            </a:r>
            <a:r>
              <a:rPr sz="1600" spc="-95" dirty="0">
                <a:latin typeface="Arial"/>
                <a:cs typeface="Arial"/>
              </a:rPr>
              <a:t>again </a:t>
            </a:r>
            <a:r>
              <a:rPr sz="1600" spc="-80" dirty="0">
                <a:latin typeface="Arial"/>
                <a:cs typeface="Arial"/>
              </a:rPr>
              <a:t>and is </a:t>
            </a:r>
            <a:r>
              <a:rPr sz="1600" spc="-30" dirty="0">
                <a:latin typeface="Arial"/>
                <a:cs typeface="Arial"/>
              </a:rPr>
              <a:t>then </a:t>
            </a:r>
            <a:r>
              <a:rPr sz="1600" spc="-110" dirty="0">
                <a:latin typeface="Arial"/>
                <a:cs typeface="Arial"/>
              </a:rPr>
              <a:t>masked </a:t>
            </a:r>
            <a:r>
              <a:rPr sz="1600" spc="10" dirty="0">
                <a:latin typeface="Arial"/>
                <a:cs typeface="Arial"/>
              </a:rPr>
              <a:t>with </a:t>
            </a:r>
            <a:r>
              <a:rPr sz="1600" spc="-45" dirty="0">
                <a:latin typeface="Arial"/>
                <a:cs typeface="Arial"/>
              </a:rPr>
              <a:t>photoresist </a:t>
            </a:r>
            <a:r>
              <a:rPr sz="1600" spc="-80" dirty="0">
                <a:latin typeface="Arial"/>
                <a:cs typeface="Arial"/>
              </a:rPr>
              <a:t>and </a:t>
            </a:r>
            <a:r>
              <a:rPr sz="1600" spc="-65" dirty="0">
                <a:latin typeface="Arial"/>
                <a:cs typeface="Arial"/>
              </a:rPr>
              <a:t>etched </a:t>
            </a:r>
            <a:r>
              <a:rPr sz="1600" spc="15" dirty="0">
                <a:latin typeface="Arial"/>
                <a:cs typeface="Arial"/>
              </a:rPr>
              <a:t>to </a:t>
            </a:r>
            <a:r>
              <a:rPr sz="1600" spc="-105" dirty="0">
                <a:latin typeface="Arial"/>
                <a:cs typeface="Arial"/>
              </a:rPr>
              <a:t>expose  </a:t>
            </a:r>
            <a:r>
              <a:rPr sz="1600" spc="-75" dirty="0">
                <a:latin typeface="Arial"/>
                <a:cs typeface="Arial"/>
              </a:rPr>
              <a:t>selected </a:t>
            </a:r>
            <a:r>
              <a:rPr sz="1600" spc="-105" dirty="0">
                <a:latin typeface="Arial"/>
                <a:cs typeface="Arial"/>
              </a:rPr>
              <a:t>areas </a:t>
            </a:r>
            <a:r>
              <a:rPr sz="1600" spc="-10" dirty="0">
                <a:latin typeface="Arial"/>
                <a:cs typeface="Arial"/>
              </a:rPr>
              <a:t>of </a:t>
            </a:r>
            <a:r>
              <a:rPr sz="1600" spc="-20" dirty="0">
                <a:latin typeface="Arial"/>
                <a:cs typeface="Arial"/>
              </a:rPr>
              <a:t>the </a:t>
            </a:r>
            <a:r>
              <a:rPr sz="1600" spc="-55" dirty="0">
                <a:latin typeface="Arial"/>
                <a:cs typeface="Arial"/>
              </a:rPr>
              <a:t>polysilicon </a:t>
            </a:r>
            <a:r>
              <a:rPr sz="1600" spc="-85" dirty="0">
                <a:latin typeface="Arial"/>
                <a:cs typeface="Arial"/>
              </a:rPr>
              <a:t>gate </a:t>
            </a:r>
            <a:r>
              <a:rPr sz="1600" spc="-80" dirty="0">
                <a:latin typeface="Arial"/>
                <a:cs typeface="Arial"/>
              </a:rPr>
              <a:t>and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spc="-50" dirty="0">
                <a:latin typeface="Arial"/>
                <a:cs typeface="Arial"/>
              </a:rPr>
              <a:t>drain </a:t>
            </a:r>
            <a:r>
              <a:rPr sz="1600" spc="-80" dirty="0">
                <a:latin typeface="Arial"/>
                <a:cs typeface="Arial"/>
              </a:rPr>
              <a:t>and </a:t>
            </a:r>
            <a:r>
              <a:rPr sz="1600" spc="-85" dirty="0">
                <a:latin typeface="Arial"/>
                <a:cs typeface="Arial"/>
              </a:rPr>
              <a:t>source </a:t>
            </a:r>
            <a:r>
              <a:rPr sz="1600" spc="-105" dirty="0">
                <a:latin typeface="Arial"/>
                <a:cs typeface="Arial"/>
              </a:rPr>
              <a:t>areas </a:t>
            </a:r>
            <a:r>
              <a:rPr sz="1600" spc="-50" dirty="0">
                <a:latin typeface="Arial"/>
                <a:cs typeface="Arial"/>
              </a:rPr>
              <a:t>where </a:t>
            </a:r>
            <a:r>
              <a:rPr sz="1600" spc="-65" dirty="0">
                <a:latin typeface="Arial"/>
                <a:cs typeface="Arial"/>
              </a:rPr>
              <a:t>connections </a:t>
            </a:r>
            <a:r>
              <a:rPr sz="1600" spc="-45" dirty="0">
                <a:latin typeface="Arial"/>
                <a:cs typeface="Arial"/>
              </a:rPr>
              <a:t>(i.e. </a:t>
            </a:r>
            <a:r>
              <a:rPr sz="1600" spc="-50" dirty="0">
                <a:latin typeface="Arial"/>
                <a:cs typeface="Arial"/>
              </a:rPr>
              <a:t>contact </a:t>
            </a:r>
            <a:r>
              <a:rPr sz="1600" spc="-65" dirty="0">
                <a:latin typeface="Arial"/>
                <a:cs typeface="Arial"/>
              </a:rPr>
              <a:t>cuts)  </a:t>
            </a:r>
            <a:r>
              <a:rPr sz="1600" spc="-80" dirty="0">
                <a:latin typeface="Arial"/>
                <a:cs typeface="Arial"/>
              </a:rPr>
              <a:t>are </a:t>
            </a:r>
            <a:r>
              <a:rPr sz="1600" spc="15" dirty="0">
                <a:latin typeface="Arial"/>
                <a:cs typeface="Arial"/>
              </a:rPr>
              <a:t>to </a:t>
            </a:r>
            <a:r>
              <a:rPr sz="1600" spc="-75" dirty="0">
                <a:latin typeface="Arial"/>
                <a:cs typeface="Arial"/>
              </a:rPr>
              <a:t>be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made.</a:t>
            </a:r>
            <a:endParaRPr sz="1600">
              <a:latin typeface="Arial"/>
              <a:cs typeface="Arial"/>
            </a:endParaRPr>
          </a:p>
          <a:p>
            <a:pPr marL="12700" marR="8255" algn="just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232410" algn="l"/>
              </a:tabLst>
            </a:pPr>
            <a:r>
              <a:rPr sz="1600" spc="-120" dirty="0">
                <a:latin typeface="Arial"/>
                <a:cs typeface="Arial"/>
              </a:rPr>
              <a:t>The </a:t>
            </a:r>
            <a:r>
              <a:rPr sz="1600" spc="-40" dirty="0">
                <a:latin typeface="Arial"/>
                <a:cs typeface="Arial"/>
              </a:rPr>
              <a:t>whole </a:t>
            </a:r>
            <a:r>
              <a:rPr sz="1600" spc="-55" dirty="0">
                <a:latin typeface="Arial"/>
                <a:cs typeface="Arial"/>
              </a:rPr>
              <a:t>chip </a:t>
            </a:r>
            <a:r>
              <a:rPr sz="1600" spc="-30" dirty="0">
                <a:latin typeface="Arial"/>
                <a:cs typeface="Arial"/>
              </a:rPr>
              <a:t>then </a:t>
            </a:r>
            <a:r>
              <a:rPr sz="1600" spc="-120" dirty="0">
                <a:latin typeface="Arial"/>
                <a:cs typeface="Arial"/>
              </a:rPr>
              <a:t>has </a:t>
            </a:r>
            <a:r>
              <a:rPr sz="1600" spc="-45" dirty="0">
                <a:latin typeface="Arial"/>
                <a:cs typeface="Arial"/>
              </a:rPr>
              <a:t>metal (aluminium) </a:t>
            </a:r>
            <a:r>
              <a:rPr sz="1600" spc="-55" dirty="0">
                <a:latin typeface="Arial"/>
                <a:cs typeface="Arial"/>
              </a:rPr>
              <a:t>deposited </a:t>
            </a:r>
            <a:r>
              <a:rPr sz="1600" spc="-60" dirty="0">
                <a:latin typeface="Arial"/>
                <a:cs typeface="Arial"/>
              </a:rPr>
              <a:t>over </a:t>
            </a:r>
            <a:r>
              <a:rPr sz="1600" spc="-25" dirty="0">
                <a:latin typeface="Arial"/>
                <a:cs typeface="Arial"/>
              </a:rPr>
              <a:t>its </a:t>
            </a:r>
            <a:r>
              <a:rPr sz="1600" spc="-75" dirty="0">
                <a:latin typeface="Arial"/>
                <a:cs typeface="Arial"/>
              </a:rPr>
              <a:t>surface. </a:t>
            </a:r>
            <a:r>
              <a:rPr sz="1600" spc="-110" dirty="0">
                <a:latin typeface="Arial"/>
                <a:cs typeface="Arial"/>
              </a:rPr>
              <a:t>This </a:t>
            </a:r>
            <a:r>
              <a:rPr sz="1600" spc="-45" dirty="0">
                <a:latin typeface="Arial"/>
                <a:cs typeface="Arial"/>
              </a:rPr>
              <a:t>metal </a:t>
            </a:r>
            <a:r>
              <a:rPr sz="1600" spc="-65" dirty="0">
                <a:latin typeface="Arial"/>
                <a:cs typeface="Arial"/>
              </a:rPr>
              <a:t>layer </a:t>
            </a:r>
            <a:r>
              <a:rPr sz="1600" spc="-80" dirty="0">
                <a:latin typeface="Arial"/>
                <a:cs typeface="Arial"/>
              </a:rPr>
              <a:t>is </a:t>
            </a:r>
            <a:r>
              <a:rPr sz="1600" spc="-30" dirty="0">
                <a:latin typeface="Arial"/>
                <a:cs typeface="Arial"/>
              </a:rPr>
              <a:t>then </a:t>
            </a:r>
            <a:r>
              <a:rPr sz="1600" spc="-110" dirty="0">
                <a:latin typeface="Arial"/>
                <a:cs typeface="Arial"/>
              </a:rPr>
              <a:t>masked  </a:t>
            </a:r>
            <a:r>
              <a:rPr sz="1600" spc="-80" dirty="0">
                <a:latin typeface="Arial"/>
                <a:cs typeface="Arial"/>
              </a:rPr>
              <a:t>and </a:t>
            </a:r>
            <a:r>
              <a:rPr sz="1600" spc="-65" dirty="0">
                <a:latin typeface="Arial"/>
                <a:cs typeface="Arial"/>
              </a:rPr>
              <a:t>etched </a:t>
            </a:r>
            <a:r>
              <a:rPr sz="1600" spc="15" dirty="0">
                <a:latin typeface="Arial"/>
                <a:cs typeface="Arial"/>
              </a:rPr>
              <a:t>to </a:t>
            </a:r>
            <a:r>
              <a:rPr sz="1600" spc="-25" dirty="0">
                <a:latin typeface="Arial"/>
                <a:cs typeface="Arial"/>
              </a:rPr>
              <a:t>form the </a:t>
            </a:r>
            <a:r>
              <a:rPr sz="1600" spc="-45" dirty="0">
                <a:latin typeface="Arial"/>
                <a:cs typeface="Arial"/>
              </a:rPr>
              <a:t>required interconnection</a:t>
            </a:r>
            <a:r>
              <a:rPr sz="1600" spc="-28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pattern.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2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914399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800"/>
                </a:moveTo>
                <a:lnTo>
                  <a:pt x="5410200" y="1066800"/>
                </a:lnTo>
                <a:lnTo>
                  <a:pt x="54102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400" y="2971799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800"/>
                </a:moveTo>
                <a:lnTo>
                  <a:pt x="5410200" y="1066800"/>
                </a:lnTo>
                <a:lnTo>
                  <a:pt x="54102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6400" y="2971800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799"/>
                </a:moveTo>
                <a:lnTo>
                  <a:pt x="5410199" y="1066799"/>
                </a:lnTo>
                <a:lnTo>
                  <a:pt x="5410199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4953000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800"/>
                </a:moveTo>
                <a:lnTo>
                  <a:pt x="5410200" y="1066800"/>
                </a:lnTo>
                <a:lnTo>
                  <a:pt x="54102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2600" y="4953000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799"/>
                </a:moveTo>
                <a:lnTo>
                  <a:pt x="5410199" y="1066799"/>
                </a:lnTo>
                <a:lnTo>
                  <a:pt x="5410199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842" y="1064128"/>
            <a:ext cx="25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1.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842" y="2710430"/>
            <a:ext cx="25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2.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746" y="4385558"/>
            <a:ext cx="266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3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76400" y="2743199"/>
            <a:ext cx="5410200" cy="228600"/>
          </a:xfrm>
          <a:custGeom>
            <a:avLst/>
            <a:gdLst/>
            <a:ahLst/>
            <a:cxnLst/>
            <a:rect l="l" t="t" r="r" b="b"/>
            <a:pathLst>
              <a:path w="5410200" h="228600">
                <a:moveTo>
                  <a:pt x="0" y="228600"/>
                </a:moveTo>
                <a:lnTo>
                  <a:pt x="5410200" y="228600"/>
                </a:lnTo>
                <a:lnTo>
                  <a:pt x="5410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6400" y="2743200"/>
            <a:ext cx="5410200" cy="228600"/>
          </a:xfrm>
          <a:custGeom>
            <a:avLst/>
            <a:gdLst/>
            <a:ahLst/>
            <a:cxnLst/>
            <a:rect l="l" t="t" r="r" b="b"/>
            <a:pathLst>
              <a:path w="5410200" h="228600">
                <a:moveTo>
                  <a:pt x="0" y="228599"/>
                </a:moveTo>
                <a:lnTo>
                  <a:pt x="5410199" y="228599"/>
                </a:lnTo>
                <a:lnTo>
                  <a:pt x="54101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43838" y="2470857"/>
            <a:ext cx="5351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24F88"/>
                </a:solidFill>
                <a:latin typeface="Times New Roman"/>
                <a:cs typeface="Times New Roman"/>
              </a:rPr>
              <a:t>………………………………………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32738" y="4504224"/>
            <a:ext cx="532638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0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………………………………………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2600" y="4724400"/>
            <a:ext cx="5410200" cy="228600"/>
          </a:xfrm>
          <a:prstGeom prst="rect">
            <a:avLst/>
          </a:prstGeom>
          <a:solidFill>
            <a:srgbClr val="FFFF98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1800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………………………………………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2600" y="4495800"/>
            <a:ext cx="5410200" cy="228600"/>
          </a:xfrm>
          <a:custGeom>
            <a:avLst/>
            <a:gdLst/>
            <a:ahLst/>
            <a:cxnLst/>
            <a:rect l="l" t="t" r="r" b="b"/>
            <a:pathLst>
              <a:path w="5410200" h="228600">
                <a:moveTo>
                  <a:pt x="0" y="228600"/>
                </a:moveTo>
                <a:lnTo>
                  <a:pt x="5410200" y="228600"/>
                </a:lnTo>
                <a:lnTo>
                  <a:pt x="5410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2600" y="4495800"/>
            <a:ext cx="5410200" cy="228600"/>
          </a:xfrm>
          <a:custGeom>
            <a:avLst/>
            <a:gdLst/>
            <a:ahLst/>
            <a:cxnLst/>
            <a:rect l="l" t="t" r="r" b="b"/>
            <a:pathLst>
              <a:path w="5410200" h="228600">
                <a:moveTo>
                  <a:pt x="0" y="228599"/>
                </a:moveTo>
                <a:lnTo>
                  <a:pt x="5410199" y="228599"/>
                </a:lnTo>
                <a:lnTo>
                  <a:pt x="54101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2600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149982" y="0"/>
                </a:moveTo>
                <a:lnTo>
                  <a:pt x="0" y="152400"/>
                </a:lnTo>
                <a:lnTo>
                  <a:pt x="300096" y="152400"/>
                </a:lnTo>
                <a:lnTo>
                  <a:pt x="1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2600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0" y="152399"/>
                </a:moveTo>
                <a:lnTo>
                  <a:pt x="149982" y="0"/>
                </a:lnTo>
                <a:lnTo>
                  <a:pt x="300096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2696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149995" y="0"/>
                </a:moveTo>
                <a:lnTo>
                  <a:pt x="0" y="152400"/>
                </a:lnTo>
                <a:lnTo>
                  <a:pt x="299978" y="152400"/>
                </a:lnTo>
                <a:lnTo>
                  <a:pt x="14999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2696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0" y="152399"/>
                </a:moveTo>
                <a:lnTo>
                  <a:pt x="149995" y="0"/>
                </a:lnTo>
                <a:lnTo>
                  <a:pt x="299978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52675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149982" y="0"/>
                </a:moveTo>
                <a:lnTo>
                  <a:pt x="0" y="152400"/>
                </a:lnTo>
                <a:lnTo>
                  <a:pt x="300096" y="152400"/>
                </a:lnTo>
                <a:lnTo>
                  <a:pt x="1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52675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0" y="152399"/>
                </a:moveTo>
                <a:lnTo>
                  <a:pt x="149982" y="0"/>
                </a:lnTo>
                <a:lnTo>
                  <a:pt x="300096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52771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149995" y="0"/>
                </a:moveTo>
                <a:lnTo>
                  <a:pt x="0" y="152400"/>
                </a:lnTo>
                <a:lnTo>
                  <a:pt x="299978" y="152400"/>
                </a:lnTo>
                <a:lnTo>
                  <a:pt x="14999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52771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0" y="152399"/>
                </a:moveTo>
                <a:lnTo>
                  <a:pt x="149995" y="0"/>
                </a:lnTo>
                <a:lnTo>
                  <a:pt x="299978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52750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300106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52750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300106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52856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299984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52856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299984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52840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61" y="0"/>
                </a:moveTo>
                <a:lnTo>
                  <a:pt x="0" y="152400"/>
                </a:lnTo>
                <a:lnTo>
                  <a:pt x="300075" y="152400"/>
                </a:lnTo>
                <a:lnTo>
                  <a:pt x="1499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52840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61" y="0"/>
                </a:lnTo>
                <a:lnTo>
                  <a:pt x="300075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52915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299984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52915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299984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52900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300106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2900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300106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53006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299984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53006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299984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52990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61" y="0"/>
                </a:moveTo>
                <a:lnTo>
                  <a:pt x="0" y="152400"/>
                </a:lnTo>
                <a:lnTo>
                  <a:pt x="300075" y="152400"/>
                </a:lnTo>
                <a:lnTo>
                  <a:pt x="1499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52990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61" y="0"/>
                </a:lnTo>
                <a:lnTo>
                  <a:pt x="300075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53065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299984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53065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299984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53050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300106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53050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300106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53156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299984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53156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299984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53140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61" y="0"/>
                </a:moveTo>
                <a:lnTo>
                  <a:pt x="0" y="152400"/>
                </a:lnTo>
                <a:lnTo>
                  <a:pt x="300075" y="152400"/>
                </a:lnTo>
                <a:lnTo>
                  <a:pt x="1499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53140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61" y="0"/>
                </a:lnTo>
                <a:lnTo>
                  <a:pt x="300075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53215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299984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53215" y="45720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299984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53200" y="4572000"/>
            <a:ext cx="280035" cy="152400"/>
          </a:xfrm>
          <a:custGeom>
            <a:avLst/>
            <a:gdLst/>
            <a:ahLst/>
            <a:cxnLst/>
            <a:rect l="l" t="t" r="r" b="b"/>
            <a:pathLst>
              <a:path w="280034" h="152400">
                <a:moveTo>
                  <a:pt x="139689" y="0"/>
                </a:moveTo>
                <a:lnTo>
                  <a:pt x="0" y="152400"/>
                </a:lnTo>
                <a:lnTo>
                  <a:pt x="279410" y="152400"/>
                </a:lnTo>
                <a:lnTo>
                  <a:pt x="1396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53200" y="4572000"/>
            <a:ext cx="280035" cy="152400"/>
          </a:xfrm>
          <a:custGeom>
            <a:avLst/>
            <a:gdLst/>
            <a:ahLst/>
            <a:cxnLst/>
            <a:rect l="l" t="t" r="r" b="b"/>
            <a:pathLst>
              <a:path w="280034" h="152400">
                <a:moveTo>
                  <a:pt x="0" y="152399"/>
                </a:moveTo>
                <a:lnTo>
                  <a:pt x="139689" y="0"/>
                </a:lnTo>
                <a:lnTo>
                  <a:pt x="279410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32610" y="4572000"/>
            <a:ext cx="279400" cy="152400"/>
          </a:xfrm>
          <a:custGeom>
            <a:avLst/>
            <a:gdLst/>
            <a:ahLst/>
            <a:cxnLst/>
            <a:rect l="l" t="t" r="r" b="b"/>
            <a:pathLst>
              <a:path w="279400" h="152400">
                <a:moveTo>
                  <a:pt x="139689" y="0"/>
                </a:moveTo>
                <a:lnTo>
                  <a:pt x="0" y="152400"/>
                </a:lnTo>
                <a:lnTo>
                  <a:pt x="279379" y="152400"/>
                </a:lnTo>
                <a:lnTo>
                  <a:pt x="1396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32610" y="4572000"/>
            <a:ext cx="279400" cy="152400"/>
          </a:xfrm>
          <a:custGeom>
            <a:avLst/>
            <a:gdLst/>
            <a:ahLst/>
            <a:cxnLst/>
            <a:rect l="l" t="t" r="r" b="b"/>
            <a:pathLst>
              <a:path w="279400" h="152400">
                <a:moveTo>
                  <a:pt x="0" y="152399"/>
                </a:moveTo>
                <a:lnTo>
                  <a:pt x="139689" y="0"/>
                </a:lnTo>
                <a:lnTo>
                  <a:pt x="279379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15902" y="4488810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40" h="76835">
                <a:moveTo>
                  <a:pt x="294375" y="0"/>
                </a:moveTo>
                <a:lnTo>
                  <a:pt x="0" y="762"/>
                </a:lnTo>
                <a:lnTo>
                  <a:pt x="147431" y="76581"/>
                </a:lnTo>
                <a:lnTo>
                  <a:pt x="2943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15902" y="4488810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40" h="76835">
                <a:moveTo>
                  <a:pt x="294375" y="0"/>
                </a:moveTo>
                <a:lnTo>
                  <a:pt x="147431" y="76580"/>
                </a:lnTo>
                <a:lnTo>
                  <a:pt x="0" y="761"/>
                </a:lnTo>
                <a:lnTo>
                  <a:pt x="29437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21618" y="4489572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40" h="76835">
                <a:moveTo>
                  <a:pt x="294284" y="0"/>
                </a:moveTo>
                <a:lnTo>
                  <a:pt x="0" y="762"/>
                </a:lnTo>
                <a:lnTo>
                  <a:pt x="147340" y="76581"/>
                </a:lnTo>
                <a:lnTo>
                  <a:pt x="2942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21617" y="4489572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40" h="76835">
                <a:moveTo>
                  <a:pt x="294284" y="0"/>
                </a:moveTo>
                <a:lnTo>
                  <a:pt x="147340" y="76580"/>
                </a:lnTo>
                <a:lnTo>
                  <a:pt x="0" y="761"/>
                </a:lnTo>
                <a:lnTo>
                  <a:pt x="29428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27242" y="4490334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0" y="762"/>
                </a:lnTo>
                <a:lnTo>
                  <a:pt x="147309" y="76581"/>
                </a:lnTo>
                <a:lnTo>
                  <a:pt x="2943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27241" y="4490334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147309" y="76580"/>
                </a:lnTo>
                <a:lnTo>
                  <a:pt x="0" y="761"/>
                </a:lnTo>
                <a:lnTo>
                  <a:pt x="29437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32866" y="4491096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0" y="762"/>
                </a:lnTo>
                <a:lnTo>
                  <a:pt x="147431" y="76581"/>
                </a:lnTo>
                <a:lnTo>
                  <a:pt x="2943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32866" y="4491096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147431" y="76580"/>
                </a:lnTo>
                <a:lnTo>
                  <a:pt x="0" y="761"/>
                </a:lnTo>
                <a:lnTo>
                  <a:pt x="29437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38612" y="4491858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53" y="0"/>
                </a:moveTo>
                <a:lnTo>
                  <a:pt x="0" y="893"/>
                </a:lnTo>
                <a:lnTo>
                  <a:pt x="147309" y="76712"/>
                </a:lnTo>
                <a:lnTo>
                  <a:pt x="29425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38611" y="4491859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53" y="0"/>
                </a:moveTo>
                <a:lnTo>
                  <a:pt x="147309" y="76712"/>
                </a:lnTo>
                <a:lnTo>
                  <a:pt x="0" y="893"/>
                </a:lnTo>
                <a:lnTo>
                  <a:pt x="294253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44206" y="4492751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406" y="0"/>
                </a:moveTo>
                <a:lnTo>
                  <a:pt x="0" y="762"/>
                </a:lnTo>
                <a:lnTo>
                  <a:pt x="147340" y="76581"/>
                </a:lnTo>
                <a:lnTo>
                  <a:pt x="2944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44205" y="4492752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406" y="0"/>
                </a:moveTo>
                <a:lnTo>
                  <a:pt x="147340" y="76580"/>
                </a:lnTo>
                <a:lnTo>
                  <a:pt x="0" y="761"/>
                </a:lnTo>
                <a:lnTo>
                  <a:pt x="29440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49830" y="4493514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0" y="762"/>
                </a:lnTo>
                <a:lnTo>
                  <a:pt x="147431" y="76581"/>
                </a:lnTo>
                <a:lnTo>
                  <a:pt x="2943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49830" y="4493514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147431" y="76580"/>
                </a:lnTo>
                <a:lnTo>
                  <a:pt x="0" y="761"/>
                </a:lnTo>
                <a:lnTo>
                  <a:pt x="29437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55454" y="4494276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0" y="762"/>
                </a:lnTo>
                <a:lnTo>
                  <a:pt x="147431" y="76581"/>
                </a:lnTo>
                <a:lnTo>
                  <a:pt x="2943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55454" y="4494276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147431" y="76580"/>
                </a:lnTo>
                <a:lnTo>
                  <a:pt x="0" y="761"/>
                </a:lnTo>
                <a:lnTo>
                  <a:pt x="29437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61169" y="4495038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84" y="0"/>
                </a:moveTo>
                <a:lnTo>
                  <a:pt x="0" y="762"/>
                </a:lnTo>
                <a:lnTo>
                  <a:pt x="147340" y="76581"/>
                </a:lnTo>
                <a:lnTo>
                  <a:pt x="2942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61169" y="4495038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84" y="0"/>
                </a:moveTo>
                <a:lnTo>
                  <a:pt x="147340" y="76580"/>
                </a:lnTo>
                <a:lnTo>
                  <a:pt x="0" y="761"/>
                </a:lnTo>
                <a:lnTo>
                  <a:pt x="29428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66794" y="4495800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0" y="893"/>
                </a:lnTo>
                <a:lnTo>
                  <a:pt x="147462" y="76712"/>
                </a:lnTo>
                <a:lnTo>
                  <a:pt x="2943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66794" y="4495800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147462" y="76712"/>
                </a:lnTo>
                <a:lnTo>
                  <a:pt x="0" y="893"/>
                </a:lnTo>
                <a:lnTo>
                  <a:pt x="29437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72418" y="4496692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0" y="762"/>
                </a:lnTo>
                <a:lnTo>
                  <a:pt x="147431" y="76581"/>
                </a:lnTo>
                <a:lnTo>
                  <a:pt x="2943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72418" y="4496692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147431" y="76580"/>
                </a:lnTo>
                <a:lnTo>
                  <a:pt x="0" y="761"/>
                </a:lnTo>
                <a:lnTo>
                  <a:pt x="29437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78164" y="4497454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53" y="0"/>
                </a:moveTo>
                <a:lnTo>
                  <a:pt x="0" y="762"/>
                </a:lnTo>
                <a:lnTo>
                  <a:pt x="147309" y="76581"/>
                </a:lnTo>
                <a:lnTo>
                  <a:pt x="29425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78164" y="4497454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53" y="0"/>
                </a:moveTo>
                <a:lnTo>
                  <a:pt x="147309" y="76580"/>
                </a:lnTo>
                <a:lnTo>
                  <a:pt x="0" y="761"/>
                </a:lnTo>
                <a:lnTo>
                  <a:pt x="294253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83757" y="4498216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406" y="0"/>
                </a:moveTo>
                <a:lnTo>
                  <a:pt x="0" y="762"/>
                </a:lnTo>
                <a:lnTo>
                  <a:pt x="147340" y="76581"/>
                </a:lnTo>
                <a:lnTo>
                  <a:pt x="2944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83757" y="4498217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406" y="0"/>
                </a:moveTo>
                <a:lnTo>
                  <a:pt x="147340" y="76580"/>
                </a:lnTo>
                <a:lnTo>
                  <a:pt x="0" y="761"/>
                </a:lnTo>
                <a:lnTo>
                  <a:pt x="29440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89373" y="4498978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84" y="0"/>
                </a:moveTo>
                <a:lnTo>
                  <a:pt x="0" y="762"/>
                </a:lnTo>
                <a:lnTo>
                  <a:pt x="147447" y="76581"/>
                </a:lnTo>
                <a:lnTo>
                  <a:pt x="294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89372" y="4498979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84" y="0"/>
                </a:moveTo>
                <a:lnTo>
                  <a:pt x="147446" y="76580"/>
                </a:lnTo>
                <a:lnTo>
                  <a:pt x="0" y="761"/>
                </a:lnTo>
                <a:lnTo>
                  <a:pt x="29438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95122" y="4499740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50" y="0"/>
                </a:moveTo>
                <a:lnTo>
                  <a:pt x="0" y="880"/>
                </a:lnTo>
                <a:lnTo>
                  <a:pt x="147315" y="76581"/>
                </a:lnTo>
                <a:lnTo>
                  <a:pt x="2942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95122" y="4499741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50" y="0"/>
                </a:moveTo>
                <a:lnTo>
                  <a:pt x="147315" y="76580"/>
                </a:lnTo>
                <a:lnTo>
                  <a:pt x="0" y="880"/>
                </a:lnTo>
                <a:lnTo>
                  <a:pt x="29425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00727" y="4500621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94" y="0"/>
                </a:moveTo>
                <a:lnTo>
                  <a:pt x="0" y="762"/>
                </a:lnTo>
                <a:lnTo>
                  <a:pt x="147328" y="76581"/>
                </a:lnTo>
                <a:lnTo>
                  <a:pt x="29439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00727" y="4500621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94" y="0"/>
                </a:moveTo>
                <a:lnTo>
                  <a:pt x="147328" y="76580"/>
                </a:lnTo>
                <a:lnTo>
                  <a:pt x="0" y="761"/>
                </a:lnTo>
                <a:lnTo>
                  <a:pt x="29439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26670" y="4501383"/>
            <a:ext cx="274320" cy="76835"/>
          </a:xfrm>
          <a:custGeom>
            <a:avLst/>
            <a:gdLst/>
            <a:ahLst/>
            <a:cxnLst/>
            <a:rect l="l" t="t" r="r" b="b"/>
            <a:pathLst>
              <a:path w="274319" h="76835">
                <a:moveTo>
                  <a:pt x="274057" y="0"/>
                </a:moveTo>
                <a:lnTo>
                  <a:pt x="0" y="762"/>
                </a:lnTo>
                <a:lnTo>
                  <a:pt x="137160" y="76581"/>
                </a:lnTo>
                <a:lnTo>
                  <a:pt x="27405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26670" y="4501384"/>
            <a:ext cx="274320" cy="76835"/>
          </a:xfrm>
          <a:custGeom>
            <a:avLst/>
            <a:gdLst/>
            <a:ahLst/>
            <a:cxnLst/>
            <a:rect l="l" t="t" r="r" b="b"/>
            <a:pathLst>
              <a:path w="274319" h="76835">
                <a:moveTo>
                  <a:pt x="274057" y="0"/>
                </a:moveTo>
                <a:lnTo>
                  <a:pt x="137159" y="76580"/>
                </a:lnTo>
                <a:lnTo>
                  <a:pt x="0" y="761"/>
                </a:lnTo>
                <a:lnTo>
                  <a:pt x="27405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52469" y="4502145"/>
            <a:ext cx="274320" cy="76835"/>
          </a:xfrm>
          <a:custGeom>
            <a:avLst/>
            <a:gdLst/>
            <a:ahLst/>
            <a:cxnLst/>
            <a:rect l="l" t="t" r="r" b="b"/>
            <a:pathLst>
              <a:path w="274319" h="76835">
                <a:moveTo>
                  <a:pt x="274201" y="0"/>
                </a:moveTo>
                <a:lnTo>
                  <a:pt x="0" y="643"/>
                </a:lnTo>
                <a:lnTo>
                  <a:pt x="137291" y="76462"/>
                </a:lnTo>
                <a:lnTo>
                  <a:pt x="2742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52468" y="4502146"/>
            <a:ext cx="274320" cy="76835"/>
          </a:xfrm>
          <a:custGeom>
            <a:avLst/>
            <a:gdLst/>
            <a:ahLst/>
            <a:cxnLst/>
            <a:rect l="l" t="t" r="r" b="b"/>
            <a:pathLst>
              <a:path w="274319" h="76835">
                <a:moveTo>
                  <a:pt x="274201" y="0"/>
                </a:moveTo>
                <a:lnTo>
                  <a:pt x="137291" y="76462"/>
                </a:lnTo>
                <a:lnTo>
                  <a:pt x="0" y="643"/>
                </a:lnTo>
                <a:lnTo>
                  <a:pt x="27420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7519168" y="1244849"/>
            <a:ext cx="963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18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u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b</a:t>
            </a:r>
            <a:r>
              <a:rPr sz="18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trate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490211" y="2693031"/>
            <a:ext cx="1174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 marR="5080" indent="-28130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Thick</a:t>
            </a:r>
            <a:r>
              <a:rPr sz="1800" b="1" spc="-9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oxide 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(1</a:t>
            </a:r>
            <a:r>
              <a:rPr sz="1800" b="1" spc="-5" dirty="0">
                <a:solidFill>
                  <a:srgbClr val="1F487C"/>
                </a:solidFill>
                <a:latin typeface="Symbol"/>
                <a:cs typeface="Symbol"/>
              </a:rPr>
              <a:t>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m)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559172" y="4445899"/>
            <a:ext cx="1115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Photoresist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343400" y="5410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6"/>
                </a:lnTo>
                <a:lnTo>
                  <a:pt x="62386" y="29394"/>
                </a:lnTo>
                <a:lnTo>
                  <a:pt x="29399" y="62380"/>
                </a:lnTo>
                <a:lnTo>
                  <a:pt x="7767" y="104217"/>
                </a:lnTo>
                <a:lnTo>
                  <a:pt x="0" y="152400"/>
                </a:lnTo>
                <a:lnTo>
                  <a:pt x="7767" y="200568"/>
                </a:lnTo>
                <a:lnTo>
                  <a:pt x="29399" y="242403"/>
                </a:lnTo>
                <a:lnTo>
                  <a:pt x="62386" y="275394"/>
                </a:lnTo>
                <a:lnTo>
                  <a:pt x="104223" y="297030"/>
                </a:lnTo>
                <a:lnTo>
                  <a:pt x="152400" y="304800"/>
                </a:lnTo>
                <a:lnTo>
                  <a:pt x="200588" y="297030"/>
                </a:lnTo>
                <a:lnTo>
                  <a:pt x="242426" y="275394"/>
                </a:lnTo>
                <a:lnTo>
                  <a:pt x="275409" y="242403"/>
                </a:lnTo>
                <a:lnTo>
                  <a:pt x="297035" y="200568"/>
                </a:lnTo>
                <a:lnTo>
                  <a:pt x="304800" y="152400"/>
                </a:lnTo>
                <a:lnTo>
                  <a:pt x="297035" y="104217"/>
                </a:lnTo>
                <a:lnTo>
                  <a:pt x="275409" y="62380"/>
                </a:lnTo>
                <a:lnTo>
                  <a:pt x="242426" y="29394"/>
                </a:lnTo>
                <a:lnTo>
                  <a:pt x="200588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43400" y="5410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7"/>
                </a:lnTo>
                <a:lnTo>
                  <a:pt x="29399" y="62380"/>
                </a:lnTo>
                <a:lnTo>
                  <a:pt x="62386" y="29394"/>
                </a:lnTo>
                <a:lnTo>
                  <a:pt x="104223" y="7766"/>
                </a:lnTo>
                <a:lnTo>
                  <a:pt x="152399" y="0"/>
                </a:lnTo>
                <a:lnTo>
                  <a:pt x="200588" y="7766"/>
                </a:lnTo>
                <a:lnTo>
                  <a:pt x="242426" y="29394"/>
                </a:lnTo>
                <a:lnTo>
                  <a:pt x="275409" y="62380"/>
                </a:lnTo>
                <a:lnTo>
                  <a:pt x="297035" y="104217"/>
                </a:lnTo>
                <a:lnTo>
                  <a:pt x="304799" y="152399"/>
                </a:lnTo>
                <a:lnTo>
                  <a:pt x="297035" y="200568"/>
                </a:lnTo>
                <a:lnTo>
                  <a:pt x="275409" y="242403"/>
                </a:lnTo>
                <a:lnTo>
                  <a:pt x="242426" y="275394"/>
                </a:lnTo>
                <a:lnTo>
                  <a:pt x="200588" y="297030"/>
                </a:lnTo>
                <a:lnTo>
                  <a:pt x="152399" y="304799"/>
                </a:lnTo>
                <a:lnTo>
                  <a:pt x="104223" y="297030"/>
                </a:lnTo>
                <a:lnTo>
                  <a:pt x="62386" y="275394"/>
                </a:lnTo>
                <a:lnTo>
                  <a:pt x="29399" y="242403"/>
                </a:lnTo>
                <a:lnTo>
                  <a:pt x="7767" y="200568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4440939" y="5423096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343400" y="3581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4"/>
                </a:lnTo>
                <a:lnTo>
                  <a:pt x="62386" y="29390"/>
                </a:lnTo>
                <a:lnTo>
                  <a:pt x="29399" y="62373"/>
                </a:lnTo>
                <a:lnTo>
                  <a:pt x="7767" y="104211"/>
                </a:lnTo>
                <a:lnTo>
                  <a:pt x="0" y="152400"/>
                </a:lnTo>
                <a:lnTo>
                  <a:pt x="7767" y="200582"/>
                </a:lnTo>
                <a:lnTo>
                  <a:pt x="29399" y="242419"/>
                </a:lnTo>
                <a:lnTo>
                  <a:pt x="62386" y="275405"/>
                </a:lnTo>
                <a:lnTo>
                  <a:pt x="104223" y="297033"/>
                </a:lnTo>
                <a:lnTo>
                  <a:pt x="152400" y="304800"/>
                </a:lnTo>
                <a:lnTo>
                  <a:pt x="200588" y="297033"/>
                </a:lnTo>
                <a:lnTo>
                  <a:pt x="242426" y="275405"/>
                </a:lnTo>
                <a:lnTo>
                  <a:pt x="275409" y="242419"/>
                </a:lnTo>
                <a:lnTo>
                  <a:pt x="297035" y="200582"/>
                </a:lnTo>
                <a:lnTo>
                  <a:pt x="304800" y="152400"/>
                </a:lnTo>
                <a:lnTo>
                  <a:pt x="297035" y="104211"/>
                </a:lnTo>
                <a:lnTo>
                  <a:pt x="275409" y="62373"/>
                </a:lnTo>
                <a:lnTo>
                  <a:pt x="242426" y="29390"/>
                </a:lnTo>
                <a:lnTo>
                  <a:pt x="200588" y="7764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43400" y="3581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1"/>
                </a:lnTo>
                <a:lnTo>
                  <a:pt x="29399" y="62373"/>
                </a:lnTo>
                <a:lnTo>
                  <a:pt x="62386" y="29390"/>
                </a:lnTo>
                <a:lnTo>
                  <a:pt x="104223" y="7764"/>
                </a:lnTo>
                <a:lnTo>
                  <a:pt x="152399" y="0"/>
                </a:lnTo>
                <a:lnTo>
                  <a:pt x="200588" y="7764"/>
                </a:lnTo>
                <a:lnTo>
                  <a:pt x="242426" y="29390"/>
                </a:lnTo>
                <a:lnTo>
                  <a:pt x="275409" y="62373"/>
                </a:lnTo>
                <a:lnTo>
                  <a:pt x="297035" y="104211"/>
                </a:lnTo>
                <a:lnTo>
                  <a:pt x="304799" y="152399"/>
                </a:lnTo>
                <a:lnTo>
                  <a:pt x="297035" y="200582"/>
                </a:lnTo>
                <a:lnTo>
                  <a:pt x="275409" y="242419"/>
                </a:lnTo>
                <a:lnTo>
                  <a:pt x="242426" y="275405"/>
                </a:lnTo>
                <a:lnTo>
                  <a:pt x="200588" y="297033"/>
                </a:lnTo>
                <a:lnTo>
                  <a:pt x="152399" y="304799"/>
                </a:lnTo>
                <a:lnTo>
                  <a:pt x="104223" y="297033"/>
                </a:lnTo>
                <a:lnTo>
                  <a:pt x="62386" y="275405"/>
                </a:lnTo>
                <a:lnTo>
                  <a:pt x="29399" y="242419"/>
                </a:lnTo>
                <a:lnTo>
                  <a:pt x="7767" y="200582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4440939" y="3593970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343400" y="144779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4"/>
                </a:lnTo>
                <a:lnTo>
                  <a:pt x="62386" y="29390"/>
                </a:lnTo>
                <a:lnTo>
                  <a:pt x="29399" y="62373"/>
                </a:lnTo>
                <a:lnTo>
                  <a:pt x="7767" y="104211"/>
                </a:lnTo>
                <a:lnTo>
                  <a:pt x="0" y="152400"/>
                </a:lnTo>
                <a:lnTo>
                  <a:pt x="7767" y="200576"/>
                </a:lnTo>
                <a:lnTo>
                  <a:pt x="29399" y="242413"/>
                </a:lnTo>
                <a:lnTo>
                  <a:pt x="62386" y="275400"/>
                </a:lnTo>
                <a:lnTo>
                  <a:pt x="104223" y="297032"/>
                </a:lnTo>
                <a:lnTo>
                  <a:pt x="152400" y="304800"/>
                </a:lnTo>
                <a:lnTo>
                  <a:pt x="200588" y="297032"/>
                </a:lnTo>
                <a:lnTo>
                  <a:pt x="242426" y="275400"/>
                </a:lnTo>
                <a:lnTo>
                  <a:pt x="275409" y="242413"/>
                </a:lnTo>
                <a:lnTo>
                  <a:pt x="297035" y="200576"/>
                </a:lnTo>
                <a:lnTo>
                  <a:pt x="304800" y="152400"/>
                </a:lnTo>
                <a:lnTo>
                  <a:pt x="297035" y="104211"/>
                </a:lnTo>
                <a:lnTo>
                  <a:pt x="275409" y="62373"/>
                </a:lnTo>
                <a:lnTo>
                  <a:pt x="242426" y="29390"/>
                </a:lnTo>
                <a:lnTo>
                  <a:pt x="200588" y="7764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43400" y="1447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1"/>
                </a:lnTo>
                <a:lnTo>
                  <a:pt x="29399" y="62373"/>
                </a:lnTo>
                <a:lnTo>
                  <a:pt x="62386" y="29390"/>
                </a:lnTo>
                <a:lnTo>
                  <a:pt x="104223" y="7764"/>
                </a:lnTo>
                <a:lnTo>
                  <a:pt x="152399" y="0"/>
                </a:lnTo>
                <a:lnTo>
                  <a:pt x="200588" y="7764"/>
                </a:lnTo>
                <a:lnTo>
                  <a:pt x="242426" y="29390"/>
                </a:lnTo>
                <a:lnTo>
                  <a:pt x="275409" y="62373"/>
                </a:lnTo>
                <a:lnTo>
                  <a:pt x="297035" y="104211"/>
                </a:lnTo>
                <a:lnTo>
                  <a:pt x="304799" y="152399"/>
                </a:lnTo>
                <a:lnTo>
                  <a:pt x="297035" y="200576"/>
                </a:lnTo>
                <a:lnTo>
                  <a:pt x="275409" y="242413"/>
                </a:lnTo>
                <a:lnTo>
                  <a:pt x="242426" y="275400"/>
                </a:lnTo>
                <a:lnTo>
                  <a:pt x="200588" y="297032"/>
                </a:lnTo>
                <a:lnTo>
                  <a:pt x="152399" y="304799"/>
                </a:lnTo>
                <a:lnTo>
                  <a:pt x="104223" y="297032"/>
                </a:lnTo>
                <a:lnTo>
                  <a:pt x="62386" y="275400"/>
                </a:lnTo>
                <a:lnTo>
                  <a:pt x="29399" y="242413"/>
                </a:lnTo>
                <a:lnTo>
                  <a:pt x="7767" y="200576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676400" y="914400"/>
            <a:ext cx="5410200" cy="10668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marL="231140" algn="ctr">
              <a:lnSpc>
                <a:spcPct val="100000"/>
              </a:lnSpc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8414518" y="6465216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62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12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693" y="461589"/>
            <a:ext cx="7649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4" dirty="0">
                <a:solidFill>
                  <a:srgbClr val="000000"/>
                </a:solidFill>
                <a:latin typeface="Arial"/>
                <a:cs typeface="Arial"/>
              </a:rPr>
              <a:t>Switch </a:t>
            </a:r>
            <a:r>
              <a:rPr sz="4400" b="0" spc="-75" dirty="0">
                <a:solidFill>
                  <a:srgbClr val="000000"/>
                </a:solidFill>
                <a:latin typeface="Arial"/>
                <a:cs typeface="Arial"/>
              </a:rPr>
              <a:t>Model 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4400" b="0" spc="-415" dirty="0">
                <a:solidFill>
                  <a:srgbClr val="000000"/>
                </a:solidFill>
                <a:latin typeface="Arial"/>
                <a:cs typeface="Arial"/>
              </a:rPr>
              <a:t>NMOS</a:t>
            </a:r>
            <a:r>
              <a:rPr sz="4400" b="0" spc="-6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Transistor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594" y="2005961"/>
            <a:ext cx="5137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60" dirty="0">
                <a:solidFill>
                  <a:srgbClr val="00CC00"/>
                </a:solidFill>
                <a:latin typeface="Arial"/>
                <a:cs typeface="Arial"/>
              </a:rPr>
              <a:t>G</a:t>
            </a:r>
            <a:r>
              <a:rPr sz="2000" spc="-215" dirty="0">
                <a:solidFill>
                  <a:srgbClr val="00CC00"/>
                </a:solidFill>
                <a:latin typeface="Arial"/>
                <a:cs typeface="Arial"/>
              </a:rPr>
              <a:t>a</a:t>
            </a:r>
            <a:r>
              <a:rPr sz="2000" spc="90" dirty="0">
                <a:solidFill>
                  <a:srgbClr val="00CC00"/>
                </a:solidFill>
                <a:latin typeface="Arial"/>
                <a:cs typeface="Arial"/>
              </a:rPr>
              <a:t>t</a:t>
            </a:r>
            <a:r>
              <a:rPr sz="2000" spc="-120" dirty="0">
                <a:solidFill>
                  <a:srgbClr val="00CC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4084" y="2779899"/>
            <a:ext cx="12217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45110">
              <a:lnSpc>
                <a:spcPct val="100000"/>
              </a:lnSpc>
              <a:spcBef>
                <a:spcPts val="105"/>
              </a:spcBef>
            </a:pPr>
            <a:r>
              <a:rPr sz="2000" spc="-135" dirty="0">
                <a:solidFill>
                  <a:srgbClr val="009800"/>
                </a:solidFill>
                <a:latin typeface="Arial"/>
                <a:cs typeface="Arial"/>
              </a:rPr>
              <a:t>Source  </a:t>
            </a:r>
            <a:r>
              <a:rPr sz="2000" spc="-25" dirty="0">
                <a:solidFill>
                  <a:srgbClr val="009800"/>
                </a:solidFill>
                <a:latin typeface="Arial"/>
                <a:cs typeface="Arial"/>
              </a:rPr>
              <a:t>(of</a:t>
            </a:r>
            <a:r>
              <a:rPr sz="2000" spc="-185" dirty="0">
                <a:solidFill>
                  <a:srgbClr val="00980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9800"/>
                </a:solidFill>
                <a:latin typeface="Arial"/>
                <a:cs typeface="Arial"/>
              </a:rPr>
              <a:t>carriers)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3145" y="2779899"/>
            <a:ext cx="12217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20040">
              <a:lnSpc>
                <a:spcPct val="100000"/>
              </a:lnSpc>
              <a:spcBef>
                <a:spcPts val="105"/>
              </a:spcBef>
            </a:pPr>
            <a:r>
              <a:rPr sz="2000" spc="-85" dirty="0">
                <a:solidFill>
                  <a:srgbClr val="009800"/>
                </a:solidFill>
                <a:latin typeface="Arial"/>
                <a:cs typeface="Arial"/>
              </a:rPr>
              <a:t>Drain  </a:t>
            </a:r>
            <a:r>
              <a:rPr sz="2000" spc="-25" dirty="0">
                <a:solidFill>
                  <a:srgbClr val="009800"/>
                </a:solidFill>
                <a:latin typeface="Arial"/>
                <a:cs typeface="Arial"/>
              </a:rPr>
              <a:t>(of</a:t>
            </a:r>
            <a:r>
              <a:rPr sz="2000" spc="-185" dirty="0">
                <a:solidFill>
                  <a:srgbClr val="00980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9800"/>
                </a:solidFill>
                <a:latin typeface="Arial"/>
                <a:cs typeface="Arial"/>
              </a:rPr>
              <a:t>carriers)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15824" y="3467465"/>
            <a:ext cx="641350" cy="585470"/>
          </a:xfrm>
          <a:custGeom>
            <a:avLst/>
            <a:gdLst/>
            <a:ahLst/>
            <a:cxnLst/>
            <a:rect l="l" t="t" r="r" b="b"/>
            <a:pathLst>
              <a:path w="641350" h="585470">
                <a:moveTo>
                  <a:pt x="580584" y="538392"/>
                </a:moveTo>
                <a:lnTo>
                  <a:pt x="559186" y="561859"/>
                </a:lnTo>
                <a:lnTo>
                  <a:pt x="641207" y="585100"/>
                </a:lnTo>
                <a:lnTo>
                  <a:pt x="626483" y="547000"/>
                </a:lnTo>
                <a:lnTo>
                  <a:pt x="590031" y="547000"/>
                </a:lnTo>
                <a:lnTo>
                  <a:pt x="580584" y="538392"/>
                </a:lnTo>
                <a:close/>
              </a:path>
              <a:path w="641350" h="585470">
                <a:moveTo>
                  <a:pt x="589123" y="529028"/>
                </a:moveTo>
                <a:lnTo>
                  <a:pt x="580584" y="538392"/>
                </a:lnTo>
                <a:lnTo>
                  <a:pt x="590031" y="547000"/>
                </a:lnTo>
                <a:lnTo>
                  <a:pt x="598535" y="537606"/>
                </a:lnTo>
                <a:lnTo>
                  <a:pt x="589123" y="529028"/>
                </a:lnTo>
                <a:close/>
              </a:path>
              <a:path w="641350" h="585470">
                <a:moveTo>
                  <a:pt x="610483" y="505602"/>
                </a:moveTo>
                <a:lnTo>
                  <a:pt x="589123" y="529028"/>
                </a:lnTo>
                <a:lnTo>
                  <a:pt x="598535" y="537606"/>
                </a:lnTo>
                <a:lnTo>
                  <a:pt x="590031" y="547000"/>
                </a:lnTo>
                <a:lnTo>
                  <a:pt x="626483" y="547000"/>
                </a:lnTo>
                <a:lnTo>
                  <a:pt x="610483" y="505602"/>
                </a:lnTo>
                <a:close/>
              </a:path>
              <a:path w="641350" h="585470">
                <a:moveTo>
                  <a:pt x="8625" y="0"/>
                </a:moveTo>
                <a:lnTo>
                  <a:pt x="0" y="9418"/>
                </a:lnTo>
                <a:lnTo>
                  <a:pt x="580584" y="538392"/>
                </a:lnTo>
                <a:lnTo>
                  <a:pt x="589123" y="529028"/>
                </a:lnTo>
                <a:lnTo>
                  <a:pt x="8625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3377" y="3531473"/>
            <a:ext cx="711835" cy="521334"/>
          </a:xfrm>
          <a:custGeom>
            <a:avLst/>
            <a:gdLst/>
            <a:ahLst/>
            <a:cxnLst/>
            <a:rect l="l" t="t" r="r" b="b"/>
            <a:pathLst>
              <a:path w="711835" h="521335">
                <a:moveTo>
                  <a:pt x="39111" y="445404"/>
                </a:moveTo>
                <a:lnTo>
                  <a:pt x="0" y="521092"/>
                </a:lnTo>
                <a:lnTo>
                  <a:pt x="84069" y="506995"/>
                </a:lnTo>
                <a:lnTo>
                  <a:pt x="70816" y="488838"/>
                </a:lnTo>
                <a:lnTo>
                  <a:pt x="55113" y="488838"/>
                </a:lnTo>
                <a:lnTo>
                  <a:pt x="47625" y="478551"/>
                </a:lnTo>
                <a:lnTo>
                  <a:pt x="57860" y="471088"/>
                </a:lnTo>
                <a:lnTo>
                  <a:pt x="39111" y="445404"/>
                </a:lnTo>
                <a:close/>
              </a:path>
              <a:path w="711835" h="521335">
                <a:moveTo>
                  <a:pt x="57860" y="471088"/>
                </a:moveTo>
                <a:lnTo>
                  <a:pt x="47625" y="478551"/>
                </a:lnTo>
                <a:lnTo>
                  <a:pt x="55113" y="488838"/>
                </a:lnTo>
                <a:lnTo>
                  <a:pt x="65362" y="481366"/>
                </a:lnTo>
                <a:lnTo>
                  <a:pt x="57860" y="471088"/>
                </a:lnTo>
                <a:close/>
              </a:path>
              <a:path w="711835" h="521335">
                <a:moveTo>
                  <a:pt x="65362" y="481366"/>
                </a:moveTo>
                <a:lnTo>
                  <a:pt x="55113" y="488838"/>
                </a:lnTo>
                <a:lnTo>
                  <a:pt x="70816" y="488838"/>
                </a:lnTo>
                <a:lnTo>
                  <a:pt x="65362" y="481366"/>
                </a:lnTo>
                <a:close/>
              </a:path>
              <a:path w="711835" h="521335">
                <a:moveTo>
                  <a:pt x="703966" y="0"/>
                </a:moveTo>
                <a:lnTo>
                  <a:pt x="57860" y="471088"/>
                </a:lnTo>
                <a:lnTo>
                  <a:pt x="65362" y="481366"/>
                </a:lnTo>
                <a:lnTo>
                  <a:pt x="711464" y="10302"/>
                </a:lnTo>
                <a:lnTo>
                  <a:pt x="703966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18437" y="2071874"/>
            <a:ext cx="617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V</a:t>
            </a:r>
            <a:r>
              <a:rPr sz="1800" spc="-315" baseline="-20833" dirty="0">
                <a:latin typeface="Arial"/>
                <a:cs typeface="Arial"/>
              </a:rPr>
              <a:t>GS </a:t>
            </a:r>
            <a:r>
              <a:rPr sz="1800" spc="360" dirty="0">
                <a:latin typeface="Arial"/>
                <a:cs typeface="Arial"/>
              </a:rPr>
              <a:t>|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3664" y="5490145"/>
            <a:ext cx="1355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V</a:t>
            </a:r>
            <a:r>
              <a:rPr sz="1800" spc="-315" baseline="-20833" dirty="0">
                <a:latin typeface="Arial"/>
                <a:cs typeface="Arial"/>
              </a:rPr>
              <a:t>GS</a:t>
            </a:r>
            <a:r>
              <a:rPr sz="1800" spc="-277" baseline="-20833" dirty="0">
                <a:latin typeface="Arial"/>
                <a:cs typeface="Arial"/>
              </a:rPr>
              <a:t> </a:t>
            </a: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&lt;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V</a:t>
            </a:r>
            <a:r>
              <a:rPr sz="1800" spc="-247" baseline="-20833" dirty="0">
                <a:latin typeface="Arial"/>
                <a:cs typeface="Arial"/>
              </a:rPr>
              <a:t>T</a:t>
            </a:r>
            <a:r>
              <a:rPr sz="1800" spc="-157" baseline="-20833" dirty="0">
                <a:latin typeface="Arial"/>
                <a:cs typeface="Arial"/>
              </a:rPr>
              <a:t> </a:t>
            </a:r>
            <a:r>
              <a:rPr sz="1800" spc="360" dirty="0">
                <a:latin typeface="Arial"/>
                <a:cs typeface="Arial"/>
              </a:rPr>
              <a:t>|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29029" y="5554772"/>
            <a:ext cx="1355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V</a:t>
            </a:r>
            <a:r>
              <a:rPr sz="1800" spc="-315" baseline="-20833" dirty="0">
                <a:latin typeface="Arial"/>
                <a:cs typeface="Arial"/>
              </a:rPr>
              <a:t>GS</a:t>
            </a:r>
            <a:r>
              <a:rPr sz="1800" spc="-277" baseline="-20833" dirty="0">
                <a:latin typeface="Arial"/>
                <a:cs typeface="Arial"/>
              </a:rPr>
              <a:t> </a:t>
            </a: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&gt;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V</a:t>
            </a:r>
            <a:r>
              <a:rPr sz="1800" spc="-247" baseline="-20833" dirty="0">
                <a:latin typeface="Arial"/>
                <a:cs typeface="Arial"/>
              </a:rPr>
              <a:t>T</a:t>
            </a:r>
            <a:r>
              <a:rPr sz="1800" spc="-157" baseline="-20833" dirty="0">
                <a:latin typeface="Arial"/>
                <a:cs typeface="Arial"/>
              </a:rPr>
              <a:t> </a:t>
            </a:r>
            <a:r>
              <a:rPr sz="1800" spc="360" dirty="0">
                <a:latin typeface="Arial"/>
                <a:cs typeface="Arial"/>
              </a:rPr>
              <a:t>|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26754" y="2762890"/>
            <a:ext cx="1203325" cy="0"/>
          </a:xfrm>
          <a:custGeom>
            <a:avLst/>
            <a:gdLst/>
            <a:ahLst/>
            <a:cxnLst/>
            <a:rect l="l" t="t" r="r" b="b"/>
            <a:pathLst>
              <a:path w="1203325">
                <a:moveTo>
                  <a:pt x="0" y="0"/>
                </a:moveTo>
                <a:lnTo>
                  <a:pt x="120292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39077" y="2633990"/>
            <a:ext cx="778510" cy="0"/>
          </a:xfrm>
          <a:custGeom>
            <a:avLst/>
            <a:gdLst/>
            <a:ahLst/>
            <a:cxnLst/>
            <a:rect l="l" t="t" r="r" b="b"/>
            <a:pathLst>
              <a:path w="778510">
                <a:moveTo>
                  <a:pt x="0" y="0"/>
                </a:moveTo>
                <a:lnTo>
                  <a:pt x="778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4820" y="2337937"/>
            <a:ext cx="76200" cy="296545"/>
          </a:xfrm>
          <a:custGeom>
            <a:avLst/>
            <a:gdLst/>
            <a:ahLst/>
            <a:cxnLst/>
            <a:rect l="l" t="t" r="r" b="b"/>
            <a:pathLst>
              <a:path w="76200" h="296544">
                <a:moveTo>
                  <a:pt x="28559" y="74281"/>
                </a:moveTo>
                <a:lnTo>
                  <a:pt x="28559" y="296052"/>
                </a:lnTo>
                <a:lnTo>
                  <a:pt x="47609" y="296052"/>
                </a:lnTo>
                <a:lnTo>
                  <a:pt x="47609" y="76200"/>
                </a:lnTo>
                <a:lnTo>
                  <a:pt x="38100" y="76200"/>
                </a:lnTo>
                <a:lnTo>
                  <a:pt x="28559" y="74281"/>
                </a:lnTo>
                <a:close/>
              </a:path>
              <a:path w="76200" h="296544">
                <a:moveTo>
                  <a:pt x="47609" y="38100"/>
                </a:moveTo>
                <a:lnTo>
                  <a:pt x="28559" y="38100"/>
                </a:lnTo>
                <a:lnTo>
                  <a:pt x="28559" y="74281"/>
                </a:lnTo>
                <a:lnTo>
                  <a:pt x="38100" y="76200"/>
                </a:lnTo>
                <a:lnTo>
                  <a:pt x="47598" y="74281"/>
                </a:lnTo>
                <a:lnTo>
                  <a:pt x="47609" y="38100"/>
                </a:lnTo>
                <a:close/>
              </a:path>
              <a:path w="76200" h="296544">
                <a:moveTo>
                  <a:pt x="47609" y="74278"/>
                </a:moveTo>
                <a:lnTo>
                  <a:pt x="38100" y="76200"/>
                </a:lnTo>
                <a:lnTo>
                  <a:pt x="47609" y="76200"/>
                </a:lnTo>
                <a:lnTo>
                  <a:pt x="47609" y="74278"/>
                </a:lnTo>
                <a:close/>
              </a:path>
              <a:path w="76200" h="296544">
                <a:moveTo>
                  <a:pt x="38100" y="0"/>
                </a:moveTo>
                <a:lnTo>
                  <a:pt x="23248" y="2987"/>
                </a:lnTo>
                <a:lnTo>
                  <a:pt x="11140" y="11140"/>
                </a:lnTo>
                <a:lnTo>
                  <a:pt x="2987" y="23248"/>
                </a:lnTo>
                <a:lnTo>
                  <a:pt x="0" y="38100"/>
                </a:lnTo>
                <a:lnTo>
                  <a:pt x="2987" y="52951"/>
                </a:lnTo>
                <a:lnTo>
                  <a:pt x="11140" y="65059"/>
                </a:lnTo>
                <a:lnTo>
                  <a:pt x="23248" y="73212"/>
                </a:lnTo>
                <a:lnTo>
                  <a:pt x="28559" y="74281"/>
                </a:lnTo>
                <a:lnTo>
                  <a:pt x="28559" y="38100"/>
                </a:lnTo>
                <a:lnTo>
                  <a:pt x="76200" y="38100"/>
                </a:lnTo>
                <a:lnTo>
                  <a:pt x="73191" y="23248"/>
                </a:lnTo>
                <a:lnTo>
                  <a:pt x="65002" y="11140"/>
                </a:lnTo>
                <a:lnTo>
                  <a:pt x="52887" y="2987"/>
                </a:lnTo>
                <a:lnTo>
                  <a:pt x="38100" y="0"/>
                </a:lnTo>
                <a:close/>
              </a:path>
              <a:path w="76200" h="296544">
                <a:moveTo>
                  <a:pt x="76200" y="38100"/>
                </a:moveTo>
                <a:lnTo>
                  <a:pt x="47609" y="38100"/>
                </a:lnTo>
                <a:lnTo>
                  <a:pt x="47609" y="74278"/>
                </a:lnTo>
                <a:lnTo>
                  <a:pt x="52887" y="73212"/>
                </a:lnTo>
                <a:lnTo>
                  <a:pt x="65002" y="65059"/>
                </a:lnTo>
                <a:lnTo>
                  <a:pt x="73191" y="52951"/>
                </a:lnTo>
                <a:lnTo>
                  <a:pt x="762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8211" y="276289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42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8220" y="2762890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42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05555" y="2918216"/>
            <a:ext cx="462915" cy="76200"/>
          </a:xfrm>
          <a:custGeom>
            <a:avLst/>
            <a:gdLst/>
            <a:ahLst/>
            <a:cxnLst/>
            <a:rect l="l" t="t" r="r" b="b"/>
            <a:pathLst>
              <a:path w="462914" h="76200">
                <a:moveTo>
                  <a:pt x="38100" y="0"/>
                </a:moveTo>
                <a:lnTo>
                  <a:pt x="23312" y="3004"/>
                </a:lnTo>
                <a:lnTo>
                  <a:pt x="11197" y="11186"/>
                </a:lnTo>
                <a:lnTo>
                  <a:pt x="3008" y="23300"/>
                </a:lnTo>
                <a:lnTo>
                  <a:pt x="0" y="38100"/>
                </a:lnTo>
                <a:lnTo>
                  <a:pt x="3008" y="52938"/>
                </a:lnTo>
                <a:lnTo>
                  <a:pt x="11197" y="65048"/>
                </a:lnTo>
                <a:lnTo>
                  <a:pt x="23312" y="73208"/>
                </a:lnTo>
                <a:lnTo>
                  <a:pt x="38100" y="76200"/>
                </a:lnTo>
                <a:lnTo>
                  <a:pt x="52951" y="73208"/>
                </a:lnTo>
                <a:lnTo>
                  <a:pt x="65059" y="65048"/>
                </a:lnTo>
                <a:lnTo>
                  <a:pt x="73212" y="52938"/>
                </a:lnTo>
                <a:lnTo>
                  <a:pt x="74285" y="47609"/>
                </a:lnTo>
                <a:lnTo>
                  <a:pt x="38100" y="47609"/>
                </a:lnTo>
                <a:lnTo>
                  <a:pt x="38100" y="28559"/>
                </a:lnTo>
                <a:lnTo>
                  <a:pt x="74274" y="28559"/>
                </a:lnTo>
                <a:lnTo>
                  <a:pt x="73212" y="23300"/>
                </a:lnTo>
                <a:lnTo>
                  <a:pt x="65059" y="11186"/>
                </a:lnTo>
                <a:lnTo>
                  <a:pt x="52951" y="3004"/>
                </a:lnTo>
                <a:lnTo>
                  <a:pt x="38100" y="0"/>
                </a:lnTo>
                <a:close/>
              </a:path>
              <a:path w="462914" h="76200">
                <a:moveTo>
                  <a:pt x="74274" y="28559"/>
                </a:moveTo>
                <a:lnTo>
                  <a:pt x="38100" y="28559"/>
                </a:lnTo>
                <a:lnTo>
                  <a:pt x="38100" y="47609"/>
                </a:lnTo>
                <a:lnTo>
                  <a:pt x="74285" y="47609"/>
                </a:lnTo>
                <a:lnTo>
                  <a:pt x="76200" y="38100"/>
                </a:lnTo>
                <a:lnTo>
                  <a:pt x="74274" y="28559"/>
                </a:lnTo>
                <a:close/>
              </a:path>
              <a:path w="462914" h="76200">
                <a:moveTo>
                  <a:pt x="462655" y="28559"/>
                </a:moveTo>
                <a:lnTo>
                  <a:pt x="74274" y="28559"/>
                </a:lnTo>
                <a:lnTo>
                  <a:pt x="76200" y="38100"/>
                </a:lnTo>
                <a:lnTo>
                  <a:pt x="74285" y="47609"/>
                </a:lnTo>
                <a:lnTo>
                  <a:pt x="462655" y="47609"/>
                </a:lnTo>
                <a:lnTo>
                  <a:pt x="462655" y="28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88220" y="2918216"/>
            <a:ext cx="462915" cy="76200"/>
          </a:xfrm>
          <a:custGeom>
            <a:avLst/>
            <a:gdLst/>
            <a:ahLst/>
            <a:cxnLst/>
            <a:rect l="l" t="t" r="r" b="b"/>
            <a:pathLst>
              <a:path w="462914" h="76200">
                <a:moveTo>
                  <a:pt x="424555" y="0"/>
                </a:moveTo>
                <a:lnTo>
                  <a:pt x="409704" y="3004"/>
                </a:lnTo>
                <a:lnTo>
                  <a:pt x="397596" y="11186"/>
                </a:lnTo>
                <a:lnTo>
                  <a:pt x="389442" y="23300"/>
                </a:lnTo>
                <a:lnTo>
                  <a:pt x="386455" y="38100"/>
                </a:lnTo>
                <a:lnTo>
                  <a:pt x="389442" y="52938"/>
                </a:lnTo>
                <a:lnTo>
                  <a:pt x="397596" y="65048"/>
                </a:lnTo>
                <a:lnTo>
                  <a:pt x="409704" y="73208"/>
                </a:lnTo>
                <a:lnTo>
                  <a:pt x="424555" y="76200"/>
                </a:lnTo>
                <a:lnTo>
                  <a:pt x="439394" y="73208"/>
                </a:lnTo>
                <a:lnTo>
                  <a:pt x="451504" y="65048"/>
                </a:lnTo>
                <a:lnTo>
                  <a:pt x="459664" y="52938"/>
                </a:lnTo>
                <a:lnTo>
                  <a:pt x="460738" y="47609"/>
                </a:lnTo>
                <a:lnTo>
                  <a:pt x="424555" y="47609"/>
                </a:lnTo>
                <a:lnTo>
                  <a:pt x="424555" y="28559"/>
                </a:lnTo>
                <a:lnTo>
                  <a:pt x="460727" y="28559"/>
                </a:lnTo>
                <a:lnTo>
                  <a:pt x="459664" y="23300"/>
                </a:lnTo>
                <a:lnTo>
                  <a:pt x="451504" y="11186"/>
                </a:lnTo>
                <a:lnTo>
                  <a:pt x="439394" y="3004"/>
                </a:lnTo>
                <a:lnTo>
                  <a:pt x="424555" y="0"/>
                </a:lnTo>
                <a:close/>
              </a:path>
              <a:path w="462914" h="76200">
                <a:moveTo>
                  <a:pt x="388381" y="28559"/>
                </a:moveTo>
                <a:lnTo>
                  <a:pt x="0" y="28559"/>
                </a:lnTo>
                <a:lnTo>
                  <a:pt x="0" y="47609"/>
                </a:lnTo>
                <a:lnTo>
                  <a:pt x="388370" y="47609"/>
                </a:lnTo>
                <a:lnTo>
                  <a:pt x="386455" y="38100"/>
                </a:lnTo>
                <a:lnTo>
                  <a:pt x="388381" y="28559"/>
                </a:lnTo>
                <a:close/>
              </a:path>
              <a:path w="462914" h="76200">
                <a:moveTo>
                  <a:pt x="460727" y="28559"/>
                </a:moveTo>
                <a:lnTo>
                  <a:pt x="424555" y="28559"/>
                </a:lnTo>
                <a:lnTo>
                  <a:pt x="424555" y="47609"/>
                </a:lnTo>
                <a:lnTo>
                  <a:pt x="460738" y="47609"/>
                </a:lnTo>
                <a:lnTo>
                  <a:pt x="462655" y="38100"/>
                </a:lnTo>
                <a:lnTo>
                  <a:pt x="460727" y="28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9421" y="2120767"/>
            <a:ext cx="1249045" cy="642620"/>
          </a:xfrm>
          <a:custGeom>
            <a:avLst/>
            <a:gdLst/>
            <a:ahLst/>
            <a:cxnLst/>
            <a:rect l="l" t="t" r="r" b="b"/>
            <a:pathLst>
              <a:path w="1249045" h="642619">
                <a:moveTo>
                  <a:pt x="0" y="560832"/>
                </a:moveTo>
                <a:lnTo>
                  <a:pt x="25277" y="642122"/>
                </a:lnTo>
                <a:lnTo>
                  <a:pt x="69586" y="580887"/>
                </a:lnTo>
                <a:lnTo>
                  <a:pt x="41660" y="580887"/>
                </a:lnTo>
                <a:lnTo>
                  <a:pt x="29337" y="577992"/>
                </a:lnTo>
                <a:lnTo>
                  <a:pt x="32211" y="566107"/>
                </a:lnTo>
                <a:lnTo>
                  <a:pt x="0" y="560832"/>
                </a:lnTo>
                <a:close/>
              </a:path>
              <a:path w="1249045" h="642619">
                <a:moveTo>
                  <a:pt x="32211" y="566107"/>
                </a:moveTo>
                <a:lnTo>
                  <a:pt x="29337" y="577992"/>
                </a:lnTo>
                <a:lnTo>
                  <a:pt x="41660" y="580887"/>
                </a:lnTo>
                <a:lnTo>
                  <a:pt x="44763" y="568163"/>
                </a:lnTo>
                <a:lnTo>
                  <a:pt x="32211" y="566107"/>
                </a:lnTo>
                <a:close/>
              </a:path>
              <a:path w="1249045" h="642619">
                <a:moveTo>
                  <a:pt x="44763" y="568163"/>
                </a:moveTo>
                <a:lnTo>
                  <a:pt x="41660" y="580887"/>
                </a:lnTo>
                <a:lnTo>
                  <a:pt x="69586" y="580887"/>
                </a:lnTo>
                <a:lnTo>
                  <a:pt x="75188" y="573145"/>
                </a:lnTo>
                <a:lnTo>
                  <a:pt x="44763" y="568163"/>
                </a:lnTo>
                <a:close/>
              </a:path>
              <a:path w="1249045" h="642619">
                <a:moveTo>
                  <a:pt x="1172516" y="31869"/>
                </a:moveTo>
                <a:lnTo>
                  <a:pt x="1134002" y="33406"/>
                </a:lnTo>
                <a:lnTo>
                  <a:pt x="1076852" y="37734"/>
                </a:lnTo>
                <a:lnTo>
                  <a:pt x="1019946" y="43677"/>
                </a:lnTo>
                <a:lnTo>
                  <a:pt x="963558" y="51054"/>
                </a:lnTo>
                <a:lnTo>
                  <a:pt x="907688" y="59954"/>
                </a:lnTo>
                <a:lnTo>
                  <a:pt x="852550" y="70347"/>
                </a:lnTo>
                <a:lnTo>
                  <a:pt x="798204" y="82296"/>
                </a:lnTo>
                <a:lnTo>
                  <a:pt x="744742" y="95371"/>
                </a:lnTo>
                <a:lnTo>
                  <a:pt x="692286" y="109728"/>
                </a:lnTo>
                <a:lnTo>
                  <a:pt x="640988" y="125364"/>
                </a:lnTo>
                <a:lnTo>
                  <a:pt x="590818" y="142128"/>
                </a:lnTo>
                <a:lnTo>
                  <a:pt x="542172" y="160020"/>
                </a:lnTo>
                <a:lnTo>
                  <a:pt x="494800" y="179070"/>
                </a:lnTo>
                <a:lnTo>
                  <a:pt x="448949" y="199003"/>
                </a:lnTo>
                <a:lnTo>
                  <a:pt x="404884" y="219974"/>
                </a:lnTo>
                <a:lnTo>
                  <a:pt x="362593" y="241797"/>
                </a:lnTo>
                <a:lnTo>
                  <a:pt x="322207" y="264414"/>
                </a:lnTo>
                <a:lnTo>
                  <a:pt x="283845" y="287914"/>
                </a:lnTo>
                <a:lnTo>
                  <a:pt x="247650" y="312054"/>
                </a:lnTo>
                <a:lnTo>
                  <a:pt x="213491" y="337047"/>
                </a:lnTo>
                <a:lnTo>
                  <a:pt x="181868" y="362590"/>
                </a:lnTo>
                <a:lnTo>
                  <a:pt x="152531" y="388620"/>
                </a:lnTo>
                <a:lnTo>
                  <a:pt x="113538" y="428762"/>
                </a:lnTo>
                <a:lnTo>
                  <a:pt x="80653" y="469910"/>
                </a:lnTo>
                <a:lnTo>
                  <a:pt x="54364" y="512064"/>
                </a:lnTo>
                <a:lnTo>
                  <a:pt x="34933" y="554857"/>
                </a:lnTo>
                <a:lnTo>
                  <a:pt x="32211" y="566107"/>
                </a:lnTo>
                <a:lnTo>
                  <a:pt x="44763" y="568163"/>
                </a:lnTo>
                <a:lnTo>
                  <a:pt x="46863" y="559551"/>
                </a:lnTo>
                <a:lnTo>
                  <a:pt x="52197" y="545713"/>
                </a:lnTo>
                <a:lnTo>
                  <a:pt x="73152" y="504565"/>
                </a:lnTo>
                <a:lnTo>
                  <a:pt x="100846" y="464058"/>
                </a:lnTo>
                <a:lnTo>
                  <a:pt x="135005" y="424190"/>
                </a:lnTo>
                <a:lnTo>
                  <a:pt x="175141" y="385053"/>
                </a:lnTo>
                <a:lnTo>
                  <a:pt x="205240" y="359664"/>
                </a:lnTo>
                <a:lnTo>
                  <a:pt x="237625" y="334761"/>
                </a:lnTo>
                <a:lnTo>
                  <a:pt x="290453" y="298704"/>
                </a:lnTo>
                <a:lnTo>
                  <a:pt x="328422" y="275600"/>
                </a:lnTo>
                <a:lnTo>
                  <a:pt x="368427" y="253105"/>
                </a:lnTo>
                <a:lnTo>
                  <a:pt x="410337" y="231404"/>
                </a:lnTo>
                <a:lnTo>
                  <a:pt x="454033" y="210708"/>
                </a:lnTo>
                <a:lnTo>
                  <a:pt x="499491" y="190896"/>
                </a:lnTo>
                <a:lnTo>
                  <a:pt x="546500" y="171968"/>
                </a:lnTo>
                <a:lnTo>
                  <a:pt x="594872" y="154167"/>
                </a:lnTo>
                <a:lnTo>
                  <a:pt x="644645" y="137556"/>
                </a:lnTo>
                <a:lnTo>
                  <a:pt x="695578" y="122041"/>
                </a:lnTo>
                <a:lnTo>
                  <a:pt x="747790" y="107685"/>
                </a:lnTo>
                <a:lnTo>
                  <a:pt x="800855" y="94609"/>
                </a:lnTo>
                <a:lnTo>
                  <a:pt x="854957" y="82936"/>
                </a:lnTo>
                <a:lnTo>
                  <a:pt x="909700" y="72511"/>
                </a:lnTo>
                <a:lnTo>
                  <a:pt x="965326" y="63764"/>
                </a:lnTo>
                <a:lnTo>
                  <a:pt x="1021348" y="56266"/>
                </a:lnTo>
                <a:lnTo>
                  <a:pt x="1077858" y="50413"/>
                </a:lnTo>
                <a:lnTo>
                  <a:pt x="1134490" y="46116"/>
                </a:lnTo>
                <a:lnTo>
                  <a:pt x="1172791" y="44587"/>
                </a:lnTo>
                <a:lnTo>
                  <a:pt x="1172516" y="31869"/>
                </a:lnTo>
                <a:close/>
              </a:path>
              <a:path w="1249045" h="642619">
                <a:moveTo>
                  <a:pt x="1238265" y="31363"/>
                </a:moveTo>
                <a:lnTo>
                  <a:pt x="1185178" y="31363"/>
                </a:lnTo>
                <a:lnTo>
                  <a:pt x="1185665" y="44074"/>
                </a:lnTo>
                <a:lnTo>
                  <a:pt x="1172791" y="44587"/>
                </a:lnTo>
                <a:lnTo>
                  <a:pt x="1173473" y="76200"/>
                </a:lnTo>
                <a:lnTo>
                  <a:pt x="1248790" y="36332"/>
                </a:lnTo>
                <a:lnTo>
                  <a:pt x="1238265" y="31363"/>
                </a:lnTo>
                <a:close/>
              </a:path>
              <a:path w="1249045" h="642619">
                <a:moveTo>
                  <a:pt x="1185178" y="31363"/>
                </a:moveTo>
                <a:lnTo>
                  <a:pt x="1172516" y="31869"/>
                </a:lnTo>
                <a:lnTo>
                  <a:pt x="1172791" y="44587"/>
                </a:lnTo>
                <a:lnTo>
                  <a:pt x="1185665" y="44074"/>
                </a:lnTo>
                <a:lnTo>
                  <a:pt x="1185178" y="31363"/>
                </a:lnTo>
                <a:close/>
              </a:path>
              <a:path w="1249045" h="642619">
                <a:moveTo>
                  <a:pt x="1171828" y="0"/>
                </a:moveTo>
                <a:lnTo>
                  <a:pt x="1172516" y="31869"/>
                </a:lnTo>
                <a:lnTo>
                  <a:pt x="1185178" y="31363"/>
                </a:lnTo>
                <a:lnTo>
                  <a:pt x="1238265" y="31363"/>
                </a:lnTo>
                <a:lnTo>
                  <a:pt x="11718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14019" y="4133796"/>
            <a:ext cx="22917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20" dirty="0">
                <a:solidFill>
                  <a:srgbClr val="0000B6"/>
                </a:solidFill>
                <a:latin typeface="Arial"/>
                <a:cs typeface="Arial"/>
              </a:rPr>
              <a:t>Open </a:t>
            </a:r>
            <a:r>
              <a:rPr sz="2000" spc="-15" dirty="0">
                <a:solidFill>
                  <a:srgbClr val="0000B6"/>
                </a:solidFill>
                <a:latin typeface="Arial"/>
                <a:cs typeface="Arial"/>
              </a:rPr>
              <a:t>(off) </a:t>
            </a:r>
            <a:r>
              <a:rPr sz="2000" spc="-110" dirty="0">
                <a:solidFill>
                  <a:srgbClr val="0000B6"/>
                </a:solidFill>
                <a:latin typeface="Arial"/>
                <a:cs typeface="Arial"/>
              </a:rPr>
              <a:t>(</a:t>
            </a:r>
            <a:r>
              <a:rPr sz="2000" spc="-110" dirty="0">
                <a:solidFill>
                  <a:srgbClr val="0000FF"/>
                </a:solidFill>
                <a:latin typeface="Arial"/>
                <a:cs typeface="Arial"/>
              </a:rPr>
              <a:t>Gate </a:t>
            </a:r>
            <a:r>
              <a:rPr sz="2000" spc="-17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000" spc="-2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‘0’)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20784" y="5148702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37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57624" y="4503932"/>
            <a:ext cx="849630" cy="645160"/>
          </a:xfrm>
          <a:custGeom>
            <a:avLst/>
            <a:gdLst/>
            <a:ahLst/>
            <a:cxnLst/>
            <a:rect l="l" t="t" r="r" b="b"/>
            <a:pathLst>
              <a:path w="849630" h="645160">
                <a:moveTo>
                  <a:pt x="0" y="644770"/>
                </a:moveTo>
                <a:lnTo>
                  <a:pt x="84924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01867" y="5069907"/>
            <a:ext cx="170044" cy="157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19090" y="5148702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0" y="0"/>
                </a:moveTo>
                <a:lnTo>
                  <a:pt x="70766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76319" y="4593466"/>
            <a:ext cx="560070" cy="499109"/>
          </a:xfrm>
          <a:custGeom>
            <a:avLst/>
            <a:gdLst/>
            <a:ahLst/>
            <a:cxnLst/>
            <a:rect l="l" t="t" r="r" b="b"/>
            <a:pathLst>
              <a:path w="560069" h="499110">
                <a:moveTo>
                  <a:pt x="76458" y="31900"/>
                </a:moveTo>
                <a:lnTo>
                  <a:pt x="75394" y="44610"/>
                </a:lnTo>
                <a:lnTo>
                  <a:pt x="84963" y="45588"/>
                </a:lnTo>
                <a:lnTo>
                  <a:pt x="112395" y="50160"/>
                </a:lnTo>
                <a:lnTo>
                  <a:pt x="165997" y="62733"/>
                </a:lnTo>
                <a:lnTo>
                  <a:pt x="217051" y="79116"/>
                </a:lnTo>
                <a:lnTo>
                  <a:pt x="265438" y="99309"/>
                </a:lnTo>
                <a:lnTo>
                  <a:pt x="311027" y="122931"/>
                </a:lnTo>
                <a:lnTo>
                  <a:pt x="353318" y="149733"/>
                </a:lnTo>
                <a:lnTo>
                  <a:pt x="392311" y="179700"/>
                </a:lnTo>
                <a:lnTo>
                  <a:pt x="427482" y="212335"/>
                </a:lnTo>
                <a:lnTo>
                  <a:pt x="458724" y="247518"/>
                </a:lnTo>
                <a:lnTo>
                  <a:pt x="485656" y="284856"/>
                </a:lnTo>
                <a:lnTo>
                  <a:pt x="508004" y="324349"/>
                </a:lnTo>
                <a:lnTo>
                  <a:pt x="525661" y="365628"/>
                </a:lnTo>
                <a:lnTo>
                  <a:pt x="538234" y="408550"/>
                </a:lnTo>
                <a:lnTo>
                  <a:pt x="545473" y="452877"/>
                </a:lnTo>
                <a:lnTo>
                  <a:pt x="547116" y="498597"/>
                </a:lnTo>
                <a:lnTo>
                  <a:pt x="559820" y="498597"/>
                </a:lnTo>
                <a:lnTo>
                  <a:pt x="558165" y="451984"/>
                </a:lnTo>
                <a:lnTo>
                  <a:pt x="550676" y="406146"/>
                </a:lnTo>
                <a:lnTo>
                  <a:pt x="537722" y="361818"/>
                </a:lnTo>
                <a:lnTo>
                  <a:pt x="519565" y="319015"/>
                </a:lnTo>
                <a:lnTo>
                  <a:pt x="496443" y="278379"/>
                </a:lnTo>
                <a:lnTo>
                  <a:pt x="468761" y="239767"/>
                </a:lnTo>
                <a:lnTo>
                  <a:pt x="436757" y="203703"/>
                </a:lnTo>
                <a:lnTo>
                  <a:pt x="400693" y="170175"/>
                </a:lnTo>
                <a:lnTo>
                  <a:pt x="360938" y="139564"/>
                </a:lnTo>
                <a:lnTo>
                  <a:pt x="317504" y="112014"/>
                </a:lnTo>
                <a:lnTo>
                  <a:pt x="271022" y="87879"/>
                </a:lnTo>
                <a:lnTo>
                  <a:pt x="221623" y="67305"/>
                </a:lnTo>
                <a:lnTo>
                  <a:pt x="169545" y="50541"/>
                </a:lnTo>
                <a:lnTo>
                  <a:pt x="115062" y="37719"/>
                </a:lnTo>
                <a:lnTo>
                  <a:pt x="87130" y="33015"/>
                </a:lnTo>
                <a:lnTo>
                  <a:pt x="76458" y="31900"/>
                </a:lnTo>
                <a:close/>
              </a:path>
              <a:path w="560069" h="499110">
                <a:moveTo>
                  <a:pt x="79129" y="0"/>
                </a:moveTo>
                <a:lnTo>
                  <a:pt x="0" y="31623"/>
                </a:lnTo>
                <a:lnTo>
                  <a:pt x="72771" y="75937"/>
                </a:lnTo>
                <a:lnTo>
                  <a:pt x="75394" y="44610"/>
                </a:lnTo>
                <a:lnTo>
                  <a:pt x="62615" y="43302"/>
                </a:lnTo>
                <a:lnTo>
                  <a:pt x="64008" y="30598"/>
                </a:lnTo>
                <a:lnTo>
                  <a:pt x="76567" y="30598"/>
                </a:lnTo>
                <a:lnTo>
                  <a:pt x="79129" y="0"/>
                </a:lnTo>
                <a:close/>
              </a:path>
              <a:path w="560069" h="499110">
                <a:moveTo>
                  <a:pt x="64008" y="30598"/>
                </a:moveTo>
                <a:lnTo>
                  <a:pt x="62615" y="43302"/>
                </a:lnTo>
                <a:lnTo>
                  <a:pt x="75394" y="44610"/>
                </a:lnTo>
                <a:lnTo>
                  <a:pt x="76458" y="31900"/>
                </a:lnTo>
                <a:lnTo>
                  <a:pt x="64008" y="30598"/>
                </a:lnTo>
                <a:close/>
              </a:path>
              <a:path w="560069" h="499110">
                <a:moveTo>
                  <a:pt x="76567" y="30598"/>
                </a:moveTo>
                <a:lnTo>
                  <a:pt x="64008" y="30598"/>
                </a:lnTo>
                <a:lnTo>
                  <a:pt x="76458" y="31900"/>
                </a:lnTo>
                <a:lnTo>
                  <a:pt x="76567" y="30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830321" y="4069839"/>
            <a:ext cx="2393950" cy="808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0" dirty="0">
                <a:solidFill>
                  <a:srgbClr val="0000B6"/>
                </a:solidFill>
                <a:latin typeface="Arial"/>
                <a:cs typeface="Arial"/>
              </a:rPr>
              <a:t>Closed </a:t>
            </a:r>
            <a:r>
              <a:rPr sz="2000" spc="-60" dirty="0">
                <a:solidFill>
                  <a:srgbClr val="0000B6"/>
                </a:solidFill>
                <a:latin typeface="Arial"/>
                <a:cs typeface="Arial"/>
              </a:rPr>
              <a:t>(on) </a:t>
            </a:r>
            <a:r>
              <a:rPr sz="2000" spc="-114" dirty="0">
                <a:solidFill>
                  <a:srgbClr val="0000B6"/>
                </a:solidFill>
                <a:latin typeface="Arial"/>
                <a:cs typeface="Arial"/>
              </a:rPr>
              <a:t>(</a:t>
            </a:r>
            <a:r>
              <a:rPr sz="2000" spc="-114" dirty="0">
                <a:solidFill>
                  <a:srgbClr val="0000FF"/>
                </a:solidFill>
                <a:latin typeface="Arial"/>
                <a:cs typeface="Arial"/>
              </a:rPr>
              <a:t>Gate </a:t>
            </a:r>
            <a:r>
              <a:rPr sz="2000" spc="-17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000" spc="-1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‘1</a:t>
            </a:r>
            <a:r>
              <a:rPr sz="2000" spc="-10" dirty="0">
                <a:solidFill>
                  <a:srgbClr val="4F80BC"/>
                </a:solidFill>
                <a:latin typeface="Arial"/>
                <a:cs typeface="Arial"/>
              </a:rPr>
              <a:t>’</a:t>
            </a:r>
            <a:r>
              <a:rPr sz="2000" spc="-10" dirty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R="365125" algn="ctr">
              <a:lnSpc>
                <a:spcPct val="100000"/>
              </a:lnSpc>
              <a:spcBef>
                <a:spcPts val="1605"/>
              </a:spcBef>
            </a:pPr>
            <a:r>
              <a:rPr sz="2700" spc="-225" baseline="13888" dirty="0">
                <a:latin typeface="Arial"/>
                <a:cs typeface="Arial"/>
              </a:rPr>
              <a:t>R</a:t>
            </a:r>
            <a:r>
              <a:rPr sz="1200" spc="-150" dirty="0"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42031" y="5148702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37331" y="4955285"/>
            <a:ext cx="71120" cy="193675"/>
          </a:xfrm>
          <a:custGeom>
            <a:avLst/>
            <a:gdLst/>
            <a:ahLst/>
            <a:cxnLst/>
            <a:rect l="l" t="t" r="r" b="b"/>
            <a:pathLst>
              <a:path w="71120" h="193675">
                <a:moveTo>
                  <a:pt x="70744" y="0"/>
                </a:moveTo>
                <a:lnTo>
                  <a:pt x="0" y="19341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08075" y="4955285"/>
            <a:ext cx="141605" cy="387350"/>
          </a:xfrm>
          <a:custGeom>
            <a:avLst/>
            <a:gdLst/>
            <a:ahLst/>
            <a:cxnLst/>
            <a:rect l="l" t="t" r="r" b="b"/>
            <a:pathLst>
              <a:path w="141604" h="387350">
                <a:moveTo>
                  <a:pt x="0" y="0"/>
                </a:moveTo>
                <a:lnTo>
                  <a:pt x="141610" y="38684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49686" y="4955285"/>
            <a:ext cx="141605" cy="387350"/>
          </a:xfrm>
          <a:custGeom>
            <a:avLst/>
            <a:gdLst/>
            <a:ahLst/>
            <a:cxnLst/>
            <a:rect l="l" t="t" r="r" b="b"/>
            <a:pathLst>
              <a:path w="141604" h="387350">
                <a:moveTo>
                  <a:pt x="141457" y="0"/>
                </a:moveTo>
                <a:lnTo>
                  <a:pt x="0" y="38684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91143" y="4955285"/>
            <a:ext cx="141605" cy="387350"/>
          </a:xfrm>
          <a:custGeom>
            <a:avLst/>
            <a:gdLst/>
            <a:ahLst/>
            <a:cxnLst/>
            <a:rect l="l" t="t" r="r" b="b"/>
            <a:pathLst>
              <a:path w="141604" h="387350">
                <a:moveTo>
                  <a:pt x="0" y="0"/>
                </a:moveTo>
                <a:lnTo>
                  <a:pt x="141610" y="38684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32753" y="4955285"/>
            <a:ext cx="141605" cy="387350"/>
          </a:xfrm>
          <a:custGeom>
            <a:avLst/>
            <a:gdLst/>
            <a:ahLst/>
            <a:cxnLst/>
            <a:rect l="l" t="t" r="r" b="b"/>
            <a:pathLst>
              <a:path w="141604" h="387350">
                <a:moveTo>
                  <a:pt x="141488" y="0"/>
                </a:moveTo>
                <a:lnTo>
                  <a:pt x="0" y="38684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74242" y="4955285"/>
            <a:ext cx="141605" cy="387350"/>
          </a:xfrm>
          <a:custGeom>
            <a:avLst/>
            <a:gdLst/>
            <a:ahLst/>
            <a:cxnLst/>
            <a:rect l="l" t="t" r="r" b="b"/>
            <a:pathLst>
              <a:path w="141604" h="387350">
                <a:moveTo>
                  <a:pt x="0" y="0"/>
                </a:moveTo>
                <a:lnTo>
                  <a:pt x="141457" y="38684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15699" y="5148702"/>
            <a:ext cx="71120" cy="193675"/>
          </a:xfrm>
          <a:custGeom>
            <a:avLst/>
            <a:gdLst/>
            <a:ahLst/>
            <a:cxnLst/>
            <a:rect l="l" t="t" r="r" b="b"/>
            <a:pathLst>
              <a:path w="71120" h="193675">
                <a:moveTo>
                  <a:pt x="70865" y="0"/>
                </a:moveTo>
                <a:lnTo>
                  <a:pt x="0" y="19342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86565" y="5148702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35940" y="6466342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84619" y="6465212"/>
            <a:ext cx="1543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5726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842" y="2710430"/>
            <a:ext cx="25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4.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746" y="4385558"/>
            <a:ext cx="266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5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4572000"/>
            <a:ext cx="1447800" cy="304800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0" y="304800"/>
                </a:moveTo>
                <a:lnTo>
                  <a:pt x="1447800" y="304800"/>
                </a:lnTo>
                <a:lnTo>
                  <a:pt x="1447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4572000"/>
            <a:ext cx="1447800" cy="304800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0" y="304800"/>
                </a:moveTo>
                <a:lnTo>
                  <a:pt x="1447800" y="304800"/>
                </a:lnTo>
                <a:lnTo>
                  <a:pt x="1447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2600" y="4572000"/>
            <a:ext cx="5410200" cy="304800"/>
          </a:xfrm>
          <a:custGeom>
            <a:avLst/>
            <a:gdLst/>
            <a:ahLst/>
            <a:cxnLst/>
            <a:rect l="l" t="t" r="r" b="b"/>
            <a:pathLst>
              <a:path w="5410200" h="304800">
                <a:moveTo>
                  <a:pt x="0" y="304799"/>
                </a:moveTo>
                <a:lnTo>
                  <a:pt x="5410199" y="304799"/>
                </a:lnTo>
                <a:lnTo>
                  <a:pt x="54101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0" y="4876800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800"/>
                </a:moveTo>
                <a:lnTo>
                  <a:pt x="5410200" y="1066800"/>
                </a:lnTo>
                <a:lnTo>
                  <a:pt x="54102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2600" y="4876800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799"/>
                </a:moveTo>
                <a:lnTo>
                  <a:pt x="5410199" y="1066799"/>
                </a:lnTo>
                <a:lnTo>
                  <a:pt x="5410199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98015" y="4445436"/>
            <a:ext cx="284099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0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……………………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3838" y="4258761"/>
            <a:ext cx="5427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6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305" baseline="-20833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86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305" baseline="-20833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86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305" baseline="-20833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869" dirty="0">
                <a:solidFill>
                  <a:srgbClr val="1F487C"/>
                </a:solidFill>
                <a:latin typeface="Times New Roman"/>
                <a:cs typeface="Times New Roman"/>
              </a:rPr>
              <a:t>………………………</a:t>
            </a:r>
            <a:r>
              <a:rPr sz="4200" spc="-1305" baseline="-20833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86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305" baseline="-20833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86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305" baseline="-20833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86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305" baseline="-20833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4200" baseline="-2083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52600" y="2590799"/>
            <a:ext cx="5410200" cy="228600"/>
          </a:xfrm>
          <a:custGeom>
            <a:avLst/>
            <a:gdLst/>
            <a:ahLst/>
            <a:cxnLst/>
            <a:rect l="l" t="t" r="r" b="b"/>
            <a:pathLst>
              <a:path w="5410200" h="228600">
                <a:moveTo>
                  <a:pt x="0" y="228600"/>
                </a:moveTo>
                <a:lnTo>
                  <a:pt x="5410200" y="228600"/>
                </a:lnTo>
                <a:lnTo>
                  <a:pt x="5410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2600" y="2590800"/>
            <a:ext cx="5410200" cy="228600"/>
          </a:xfrm>
          <a:custGeom>
            <a:avLst/>
            <a:gdLst/>
            <a:ahLst/>
            <a:cxnLst/>
            <a:rect l="l" t="t" r="r" b="b"/>
            <a:pathLst>
              <a:path w="5410200" h="228600">
                <a:moveTo>
                  <a:pt x="0" y="228599"/>
                </a:moveTo>
                <a:lnTo>
                  <a:pt x="5410199" y="228599"/>
                </a:lnTo>
                <a:lnTo>
                  <a:pt x="54101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08938" y="2352728"/>
            <a:ext cx="497141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0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……………………………………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52600" y="2819399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800"/>
                </a:moveTo>
                <a:lnTo>
                  <a:pt x="5410200" y="1066800"/>
                </a:lnTo>
                <a:lnTo>
                  <a:pt x="54102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2600" y="2819400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799"/>
                </a:moveTo>
                <a:lnTo>
                  <a:pt x="5410199" y="1066799"/>
                </a:lnTo>
                <a:lnTo>
                  <a:pt x="5410199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743838" y="2394657"/>
            <a:ext cx="5504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10" dirty="0">
                <a:solidFill>
                  <a:srgbClr val="1F487C"/>
                </a:solidFill>
                <a:latin typeface="Times New Roman"/>
                <a:cs typeface="Times New Roman"/>
              </a:rPr>
              <a:t>………………………………………</a:t>
            </a:r>
            <a:r>
              <a:rPr sz="4200" b="0" spc="-165" baseline="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4200" baseline="1488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52600" y="2362199"/>
            <a:ext cx="5410200" cy="228600"/>
          </a:xfrm>
          <a:custGeom>
            <a:avLst/>
            <a:gdLst/>
            <a:ahLst/>
            <a:cxnLst/>
            <a:rect l="l" t="t" r="r" b="b"/>
            <a:pathLst>
              <a:path w="5410200" h="228600">
                <a:moveTo>
                  <a:pt x="0" y="228600"/>
                </a:moveTo>
                <a:lnTo>
                  <a:pt x="5410200" y="228600"/>
                </a:lnTo>
                <a:lnTo>
                  <a:pt x="5410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2600" y="2362200"/>
            <a:ext cx="5410200" cy="228600"/>
          </a:xfrm>
          <a:custGeom>
            <a:avLst/>
            <a:gdLst/>
            <a:ahLst/>
            <a:cxnLst/>
            <a:rect l="l" t="t" r="r" b="b"/>
            <a:pathLst>
              <a:path w="5410200" h="228600">
                <a:moveTo>
                  <a:pt x="0" y="228599"/>
                </a:moveTo>
                <a:lnTo>
                  <a:pt x="5410199" y="228599"/>
                </a:lnTo>
                <a:lnTo>
                  <a:pt x="54101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2600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149982" y="0"/>
                </a:moveTo>
                <a:lnTo>
                  <a:pt x="0" y="152400"/>
                </a:lnTo>
                <a:lnTo>
                  <a:pt x="300096" y="152400"/>
                </a:lnTo>
                <a:lnTo>
                  <a:pt x="1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2600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0" y="152399"/>
                </a:moveTo>
                <a:lnTo>
                  <a:pt x="149982" y="0"/>
                </a:lnTo>
                <a:lnTo>
                  <a:pt x="300096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2696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149995" y="0"/>
                </a:moveTo>
                <a:lnTo>
                  <a:pt x="0" y="152400"/>
                </a:lnTo>
                <a:lnTo>
                  <a:pt x="299978" y="152400"/>
                </a:lnTo>
                <a:lnTo>
                  <a:pt x="14999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52696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0" y="152399"/>
                </a:moveTo>
                <a:lnTo>
                  <a:pt x="149995" y="0"/>
                </a:lnTo>
                <a:lnTo>
                  <a:pt x="299978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52675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149982" y="0"/>
                </a:moveTo>
                <a:lnTo>
                  <a:pt x="0" y="152400"/>
                </a:lnTo>
                <a:lnTo>
                  <a:pt x="300096" y="152400"/>
                </a:lnTo>
                <a:lnTo>
                  <a:pt x="1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52675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0" y="152399"/>
                </a:moveTo>
                <a:lnTo>
                  <a:pt x="149982" y="0"/>
                </a:lnTo>
                <a:lnTo>
                  <a:pt x="300096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52771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149995" y="0"/>
                </a:moveTo>
                <a:lnTo>
                  <a:pt x="0" y="152400"/>
                </a:lnTo>
                <a:lnTo>
                  <a:pt x="299978" y="152400"/>
                </a:lnTo>
                <a:lnTo>
                  <a:pt x="14999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52771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0" y="152399"/>
                </a:moveTo>
                <a:lnTo>
                  <a:pt x="149995" y="0"/>
                </a:lnTo>
                <a:lnTo>
                  <a:pt x="299978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52750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300106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52750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300106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52856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299984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52856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299984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52840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61" y="0"/>
                </a:moveTo>
                <a:lnTo>
                  <a:pt x="0" y="152400"/>
                </a:lnTo>
                <a:lnTo>
                  <a:pt x="300075" y="152400"/>
                </a:lnTo>
                <a:lnTo>
                  <a:pt x="1499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52840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61" y="0"/>
                </a:lnTo>
                <a:lnTo>
                  <a:pt x="300075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52915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299984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52915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299984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52900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300106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2900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300106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53006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299984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53006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299984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52990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61" y="0"/>
                </a:moveTo>
                <a:lnTo>
                  <a:pt x="0" y="152400"/>
                </a:lnTo>
                <a:lnTo>
                  <a:pt x="300075" y="152400"/>
                </a:lnTo>
                <a:lnTo>
                  <a:pt x="1499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52990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61" y="0"/>
                </a:lnTo>
                <a:lnTo>
                  <a:pt x="300075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53065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299984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53065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299984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53050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300106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53050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300106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53156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299984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53156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299984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53140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61" y="0"/>
                </a:moveTo>
                <a:lnTo>
                  <a:pt x="0" y="152400"/>
                </a:lnTo>
                <a:lnTo>
                  <a:pt x="300075" y="152400"/>
                </a:lnTo>
                <a:lnTo>
                  <a:pt x="1499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53140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61" y="0"/>
                </a:lnTo>
                <a:lnTo>
                  <a:pt x="300075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53215" y="2438399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149992" y="0"/>
                </a:moveTo>
                <a:lnTo>
                  <a:pt x="0" y="152400"/>
                </a:lnTo>
                <a:lnTo>
                  <a:pt x="299984" y="152400"/>
                </a:lnTo>
                <a:lnTo>
                  <a:pt x="1499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53215" y="2438400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4" h="152400">
                <a:moveTo>
                  <a:pt x="0" y="152399"/>
                </a:moveTo>
                <a:lnTo>
                  <a:pt x="149992" y="0"/>
                </a:lnTo>
                <a:lnTo>
                  <a:pt x="299984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53200" y="2438399"/>
            <a:ext cx="280035" cy="152400"/>
          </a:xfrm>
          <a:custGeom>
            <a:avLst/>
            <a:gdLst/>
            <a:ahLst/>
            <a:cxnLst/>
            <a:rect l="l" t="t" r="r" b="b"/>
            <a:pathLst>
              <a:path w="280034" h="152400">
                <a:moveTo>
                  <a:pt x="139689" y="0"/>
                </a:moveTo>
                <a:lnTo>
                  <a:pt x="0" y="152400"/>
                </a:lnTo>
                <a:lnTo>
                  <a:pt x="279410" y="152400"/>
                </a:lnTo>
                <a:lnTo>
                  <a:pt x="1396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53200" y="2438400"/>
            <a:ext cx="280035" cy="152400"/>
          </a:xfrm>
          <a:custGeom>
            <a:avLst/>
            <a:gdLst/>
            <a:ahLst/>
            <a:cxnLst/>
            <a:rect l="l" t="t" r="r" b="b"/>
            <a:pathLst>
              <a:path w="280034" h="152400">
                <a:moveTo>
                  <a:pt x="0" y="152399"/>
                </a:moveTo>
                <a:lnTo>
                  <a:pt x="139689" y="0"/>
                </a:lnTo>
                <a:lnTo>
                  <a:pt x="279410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32610" y="2438399"/>
            <a:ext cx="279400" cy="152400"/>
          </a:xfrm>
          <a:custGeom>
            <a:avLst/>
            <a:gdLst/>
            <a:ahLst/>
            <a:cxnLst/>
            <a:rect l="l" t="t" r="r" b="b"/>
            <a:pathLst>
              <a:path w="279400" h="152400">
                <a:moveTo>
                  <a:pt x="139689" y="0"/>
                </a:moveTo>
                <a:lnTo>
                  <a:pt x="0" y="152400"/>
                </a:lnTo>
                <a:lnTo>
                  <a:pt x="279379" y="152400"/>
                </a:lnTo>
                <a:lnTo>
                  <a:pt x="1396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32610" y="2438400"/>
            <a:ext cx="279400" cy="152400"/>
          </a:xfrm>
          <a:custGeom>
            <a:avLst/>
            <a:gdLst/>
            <a:ahLst/>
            <a:cxnLst/>
            <a:rect l="l" t="t" r="r" b="b"/>
            <a:pathLst>
              <a:path w="279400" h="152400">
                <a:moveTo>
                  <a:pt x="0" y="152399"/>
                </a:moveTo>
                <a:lnTo>
                  <a:pt x="139689" y="0"/>
                </a:lnTo>
                <a:lnTo>
                  <a:pt x="279379" y="152399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15902" y="2355219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40" h="76835">
                <a:moveTo>
                  <a:pt x="294375" y="0"/>
                </a:moveTo>
                <a:lnTo>
                  <a:pt x="0" y="762"/>
                </a:lnTo>
                <a:lnTo>
                  <a:pt x="147431" y="76565"/>
                </a:lnTo>
                <a:lnTo>
                  <a:pt x="2943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15902" y="2355220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40" h="76835">
                <a:moveTo>
                  <a:pt x="294375" y="0"/>
                </a:moveTo>
                <a:lnTo>
                  <a:pt x="147431" y="76565"/>
                </a:lnTo>
                <a:lnTo>
                  <a:pt x="0" y="761"/>
                </a:lnTo>
                <a:lnTo>
                  <a:pt x="29437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21618" y="2355981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40" h="76835">
                <a:moveTo>
                  <a:pt x="294284" y="0"/>
                </a:moveTo>
                <a:lnTo>
                  <a:pt x="0" y="762"/>
                </a:lnTo>
                <a:lnTo>
                  <a:pt x="147340" y="76565"/>
                </a:lnTo>
                <a:lnTo>
                  <a:pt x="2942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21617" y="2355982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40" h="76835">
                <a:moveTo>
                  <a:pt x="294284" y="0"/>
                </a:moveTo>
                <a:lnTo>
                  <a:pt x="147340" y="76565"/>
                </a:lnTo>
                <a:lnTo>
                  <a:pt x="0" y="761"/>
                </a:lnTo>
                <a:lnTo>
                  <a:pt x="29428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27242" y="2356743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0" y="762"/>
                </a:lnTo>
                <a:lnTo>
                  <a:pt x="147309" y="76565"/>
                </a:lnTo>
                <a:lnTo>
                  <a:pt x="2943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27241" y="2356744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147309" y="76565"/>
                </a:lnTo>
                <a:lnTo>
                  <a:pt x="0" y="761"/>
                </a:lnTo>
                <a:lnTo>
                  <a:pt x="29437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32866" y="2357505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0" y="762"/>
                </a:lnTo>
                <a:lnTo>
                  <a:pt x="147431" y="76565"/>
                </a:lnTo>
                <a:lnTo>
                  <a:pt x="2943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32866" y="2357506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147431" y="76565"/>
                </a:lnTo>
                <a:lnTo>
                  <a:pt x="0" y="761"/>
                </a:lnTo>
                <a:lnTo>
                  <a:pt x="29437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38612" y="2358267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53" y="0"/>
                </a:moveTo>
                <a:lnTo>
                  <a:pt x="0" y="883"/>
                </a:lnTo>
                <a:lnTo>
                  <a:pt x="147309" y="76687"/>
                </a:lnTo>
                <a:lnTo>
                  <a:pt x="29425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38611" y="2358268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53" y="0"/>
                </a:moveTo>
                <a:lnTo>
                  <a:pt x="147309" y="76687"/>
                </a:lnTo>
                <a:lnTo>
                  <a:pt x="0" y="883"/>
                </a:lnTo>
                <a:lnTo>
                  <a:pt x="294253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44206" y="2359151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406" y="0"/>
                </a:moveTo>
                <a:lnTo>
                  <a:pt x="0" y="762"/>
                </a:lnTo>
                <a:lnTo>
                  <a:pt x="147340" y="76565"/>
                </a:lnTo>
                <a:lnTo>
                  <a:pt x="2944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44205" y="2359152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406" y="0"/>
                </a:moveTo>
                <a:lnTo>
                  <a:pt x="147340" y="76565"/>
                </a:lnTo>
                <a:lnTo>
                  <a:pt x="0" y="761"/>
                </a:lnTo>
                <a:lnTo>
                  <a:pt x="29440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49830" y="2359913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0" y="762"/>
                </a:lnTo>
                <a:lnTo>
                  <a:pt x="147431" y="76565"/>
                </a:lnTo>
                <a:lnTo>
                  <a:pt x="2943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49830" y="2359914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147431" y="76565"/>
                </a:lnTo>
                <a:lnTo>
                  <a:pt x="0" y="761"/>
                </a:lnTo>
                <a:lnTo>
                  <a:pt x="29437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55454" y="2360675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0" y="762"/>
                </a:lnTo>
                <a:lnTo>
                  <a:pt x="147431" y="76565"/>
                </a:lnTo>
                <a:lnTo>
                  <a:pt x="2943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55454" y="2360676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147431" y="76565"/>
                </a:lnTo>
                <a:lnTo>
                  <a:pt x="0" y="761"/>
                </a:lnTo>
                <a:lnTo>
                  <a:pt x="29437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61169" y="2361437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84" y="0"/>
                </a:moveTo>
                <a:lnTo>
                  <a:pt x="0" y="762"/>
                </a:lnTo>
                <a:lnTo>
                  <a:pt x="147340" y="76565"/>
                </a:lnTo>
                <a:lnTo>
                  <a:pt x="2942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61169" y="2361438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84" y="0"/>
                </a:moveTo>
                <a:lnTo>
                  <a:pt x="147340" y="76565"/>
                </a:lnTo>
                <a:lnTo>
                  <a:pt x="0" y="761"/>
                </a:lnTo>
                <a:lnTo>
                  <a:pt x="29428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66794" y="2362199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0" y="883"/>
                </a:lnTo>
                <a:lnTo>
                  <a:pt x="147462" y="76718"/>
                </a:lnTo>
                <a:lnTo>
                  <a:pt x="2943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66794" y="2362200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147462" y="76718"/>
                </a:lnTo>
                <a:lnTo>
                  <a:pt x="0" y="883"/>
                </a:lnTo>
                <a:lnTo>
                  <a:pt x="29437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72418" y="2363083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0" y="762"/>
                </a:lnTo>
                <a:lnTo>
                  <a:pt x="147431" y="76596"/>
                </a:lnTo>
                <a:lnTo>
                  <a:pt x="2943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72418" y="2363084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75" y="0"/>
                </a:moveTo>
                <a:lnTo>
                  <a:pt x="147431" y="76596"/>
                </a:lnTo>
                <a:lnTo>
                  <a:pt x="0" y="761"/>
                </a:lnTo>
                <a:lnTo>
                  <a:pt x="29437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78164" y="2363845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53" y="0"/>
                </a:moveTo>
                <a:lnTo>
                  <a:pt x="0" y="762"/>
                </a:lnTo>
                <a:lnTo>
                  <a:pt x="147309" y="76596"/>
                </a:lnTo>
                <a:lnTo>
                  <a:pt x="29425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78164" y="2363846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53" y="0"/>
                </a:moveTo>
                <a:lnTo>
                  <a:pt x="147309" y="76596"/>
                </a:lnTo>
                <a:lnTo>
                  <a:pt x="0" y="761"/>
                </a:lnTo>
                <a:lnTo>
                  <a:pt x="294253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83757" y="2364607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406" y="0"/>
                </a:moveTo>
                <a:lnTo>
                  <a:pt x="0" y="762"/>
                </a:lnTo>
                <a:lnTo>
                  <a:pt x="147340" y="76596"/>
                </a:lnTo>
                <a:lnTo>
                  <a:pt x="2944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83757" y="2364607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406" y="0"/>
                </a:moveTo>
                <a:lnTo>
                  <a:pt x="147340" y="76596"/>
                </a:lnTo>
                <a:lnTo>
                  <a:pt x="0" y="761"/>
                </a:lnTo>
                <a:lnTo>
                  <a:pt x="29440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89373" y="2365369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84" y="0"/>
                </a:moveTo>
                <a:lnTo>
                  <a:pt x="0" y="762"/>
                </a:lnTo>
                <a:lnTo>
                  <a:pt x="147447" y="76596"/>
                </a:lnTo>
                <a:lnTo>
                  <a:pt x="294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89372" y="2365369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84" y="0"/>
                </a:moveTo>
                <a:lnTo>
                  <a:pt x="147446" y="76596"/>
                </a:lnTo>
                <a:lnTo>
                  <a:pt x="0" y="761"/>
                </a:lnTo>
                <a:lnTo>
                  <a:pt x="29438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95122" y="2366131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50" y="0"/>
                </a:moveTo>
                <a:lnTo>
                  <a:pt x="0" y="883"/>
                </a:lnTo>
                <a:lnTo>
                  <a:pt x="147315" y="76596"/>
                </a:lnTo>
                <a:lnTo>
                  <a:pt x="2942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95122" y="2366131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250" y="0"/>
                </a:moveTo>
                <a:lnTo>
                  <a:pt x="147315" y="76596"/>
                </a:lnTo>
                <a:lnTo>
                  <a:pt x="0" y="883"/>
                </a:lnTo>
                <a:lnTo>
                  <a:pt x="29425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00727" y="2367015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94" y="0"/>
                </a:moveTo>
                <a:lnTo>
                  <a:pt x="0" y="762"/>
                </a:lnTo>
                <a:lnTo>
                  <a:pt x="147328" y="76596"/>
                </a:lnTo>
                <a:lnTo>
                  <a:pt x="29439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300727" y="2367015"/>
            <a:ext cx="294640" cy="76835"/>
          </a:xfrm>
          <a:custGeom>
            <a:avLst/>
            <a:gdLst/>
            <a:ahLst/>
            <a:cxnLst/>
            <a:rect l="l" t="t" r="r" b="b"/>
            <a:pathLst>
              <a:path w="294639" h="76835">
                <a:moveTo>
                  <a:pt x="294394" y="0"/>
                </a:moveTo>
                <a:lnTo>
                  <a:pt x="147328" y="76596"/>
                </a:lnTo>
                <a:lnTo>
                  <a:pt x="0" y="761"/>
                </a:lnTo>
                <a:lnTo>
                  <a:pt x="29439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026670" y="2367777"/>
            <a:ext cx="274320" cy="76835"/>
          </a:xfrm>
          <a:custGeom>
            <a:avLst/>
            <a:gdLst/>
            <a:ahLst/>
            <a:cxnLst/>
            <a:rect l="l" t="t" r="r" b="b"/>
            <a:pathLst>
              <a:path w="274319" h="76835">
                <a:moveTo>
                  <a:pt x="274057" y="0"/>
                </a:moveTo>
                <a:lnTo>
                  <a:pt x="0" y="762"/>
                </a:lnTo>
                <a:lnTo>
                  <a:pt x="137160" y="76596"/>
                </a:lnTo>
                <a:lnTo>
                  <a:pt x="27405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026670" y="2367777"/>
            <a:ext cx="274320" cy="76835"/>
          </a:xfrm>
          <a:custGeom>
            <a:avLst/>
            <a:gdLst/>
            <a:ahLst/>
            <a:cxnLst/>
            <a:rect l="l" t="t" r="r" b="b"/>
            <a:pathLst>
              <a:path w="274319" h="76835">
                <a:moveTo>
                  <a:pt x="274057" y="0"/>
                </a:moveTo>
                <a:lnTo>
                  <a:pt x="137159" y="76596"/>
                </a:lnTo>
                <a:lnTo>
                  <a:pt x="0" y="761"/>
                </a:lnTo>
                <a:lnTo>
                  <a:pt x="27405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52469" y="2368539"/>
            <a:ext cx="274320" cy="76835"/>
          </a:xfrm>
          <a:custGeom>
            <a:avLst/>
            <a:gdLst/>
            <a:ahLst/>
            <a:cxnLst/>
            <a:rect l="l" t="t" r="r" b="b"/>
            <a:pathLst>
              <a:path w="274319" h="76835">
                <a:moveTo>
                  <a:pt x="274201" y="0"/>
                </a:moveTo>
                <a:lnTo>
                  <a:pt x="0" y="640"/>
                </a:lnTo>
                <a:lnTo>
                  <a:pt x="137291" y="76474"/>
                </a:lnTo>
                <a:lnTo>
                  <a:pt x="2742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52468" y="2368539"/>
            <a:ext cx="274320" cy="76835"/>
          </a:xfrm>
          <a:custGeom>
            <a:avLst/>
            <a:gdLst/>
            <a:ahLst/>
            <a:cxnLst/>
            <a:rect l="l" t="t" r="r" b="b"/>
            <a:pathLst>
              <a:path w="274319" h="76835">
                <a:moveTo>
                  <a:pt x="274201" y="0"/>
                </a:moveTo>
                <a:lnTo>
                  <a:pt x="137291" y="76474"/>
                </a:lnTo>
                <a:lnTo>
                  <a:pt x="0" y="640"/>
                </a:lnTo>
                <a:lnTo>
                  <a:pt x="27420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569841" y="4445887"/>
            <a:ext cx="1095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Window</a:t>
            </a:r>
            <a:r>
              <a:rPr sz="1800" b="1" spc="-7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in  oxide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92" name="object 92"/>
          <p:cNvGraphicFramePr>
            <a:graphicFrameLocks noGrp="1"/>
          </p:cNvGraphicFramePr>
          <p:nvPr/>
        </p:nvGraphicFramePr>
        <p:xfrm>
          <a:off x="1747837" y="1595437"/>
          <a:ext cx="5408929" cy="304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2720"/>
                <a:gridCol w="2447289"/>
                <a:gridCol w="1518920"/>
              </a:tblGrid>
              <a:tr h="304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3" name="object 93"/>
          <p:cNvSpPr/>
          <p:nvPr/>
        </p:nvSpPr>
        <p:spPr>
          <a:xfrm>
            <a:off x="1862196" y="457199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28572" y="676259"/>
                </a:moveTo>
                <a:lnTo>
                  <a:pt x="0" y="676259"/>
                </a:lnTo>
                <a:lnTo>
                  <a:pt x="42803" y="762000"/>
                </a:lnTo>
                <a:lnTo>
                  <a:pt x="78599" y="690493"/>
                </a:lnTo>
                <a:lnTo>
                  <a:pt x="28575" y="690493"/>
                </a:lnTo>
                <a:lnTo>
                  <a:pt x="28572" y="676259"/>
                </a:lnTo>
                <a:close/>
              </a:path>
              <a:path w="85725" h="762000">
                <a:moveTo>
                  <a:pt x="57031" y="0"/>
                </a:moveTo>
                <a:lnTo>
                  <a:pt x="28456" y="0"/>
                </a:lnTo>
                <a:lnTo>
                  <a:pt x="28575" y="690493"/>
                </a:lnTo>
                <a:lnTo>
                  <a:pt x="57150" y="690493"/>
                </a:lnTo>
                <a:lnTo>
                  <a:pt x="57031" y="0"/>
                </a:lnTo>
                <a:close/>
              </a:path>
              <a:path w="85725" h="762000">
                <a:moveTo>
                  <a:pt x="85725" y="676259"/>
                </a:moveTo>
                <a:lnTo>
                  <a:pt x="57147" y="676259"/>
                </a:lnTo>
                <a:lnTo>
                  <a:pt x="57150" y="690493"/>
                </a:lnTo>
                <a:lnTo>
                  <a:pt x="78599" y="690493"/>
                </a:lnTo>
                <a:lnTo>
                  <a:pt x="85725" y="676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95596" y="457199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28572" y="676259"/>
                </a:moveTo>
                <a:lnTo>
                  <a:pt x="0" y="676259"/>
                </a:lnTo>
                <a:lnTo>
                  <a:pt x="42803" y="762000"/>
                </a:lnTo>
                <a:lnTo>
                  <a:pt x="78599" y="690493"/>
                </a:lnTo>
                <a:lnTo>
                  <a:pt x="28575" y="690493"/>
                </a:lnTo>
                <a:lnTo>
                  <a:pt x="28572" y="676259"/>
                </a:lnTo>
                <a:close/>
              </a:path>
              <a:path w="85725" h="762000">
                <a:moveTo>
                  <a:pt x="57031" y="0"/>
                </a:moveTo>
                <a:lnTo>
                  <a:pt x="28456" y="0"/>
                </a:lnTo>
                <a:lnTo>
                  <a:pt x="28575" y="690493"/>
                </a:lnTo>
                <a:lnTo>
                  <a:pt x="57150" y="690493"/>
                </a:lnTo>
                <a:lnTo>
                  <a:pt x="57031" y="0"/>
                </a:lnTo>
                <a:close/>
              </a:path>
              <a:path w="85725" h="762000">
                <a:moveTo>
                  <a:pt x="85725" y="676259"/>
                </a:moveTo>
                <a:lnTo>
                  <a:pt x="57147" y="676259"/>
                </a:lnTo>
                <a:lnTo>
                  <a:pt x="57150" y="690493"/>
                </a:lnTo>
                <a:lnTo>
                  <a:pt x="78599" y="690493"/>
                </a:lnTo>
                <a:lnTo>
                  <a:pt x="85725" y="676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38684" y="457199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28559" y="676259"/>
                </a:moveTo>
                <a:lnTo>
                  <a:pt x="0" y="676259"/>
                </a:lnTo>
                <a:lnTo>
                  <a:pt x="42915" y="762000"/>
                </a:lnTo>
                <a:lnTo>
                  <a:pt x="78605" y="690493"/>
                </a:lnTo>
                <a:lnTo>
                  <a:pt x="28559" y="690493"/>
                </a:lnTo>
                <a:lnTo>
                  <a:pt x="28559" y="676259"/>
                </a:lnTo>
                <a:close/>
              </a:path>
              <a:path w="85725" h="762000">
                <a:moveTo>
                  <a:pt x="57150" y="0"/>
                </a:moveTo>
                <a:lnTo>
                  <a:pt x="28559" y="0"/>
                </a:lnTo>
                <a:lnTo>
                  <a:pt x="28559" y="690493"/>
                </a:lnTo>
                <a:lnTo>
                  <a:pt x="57150" y="690493"/>
                </a:lnTo>
                <a:lnTo>
                  <a:pt x="57150" y="0"/>
                </a:lnTo>
                <a:close/>
              </a:path>
              <a:path w="85725" h="762000">
                <a:moveTo>
                  <a:pt x="85709" y="676259"/>
                </a:moveTo>
                <a:lnTo>
                  <a:pt x="57150" y="676259"/>
                </a:lnTo>
                <a:lnTo>
                  <a:pt x="57150" y="690493"/>
                </a:lnTo>
                <a:lnTo>
                  <a:pt x="78605" y="690493"/>
                </a:lnTo>
                <a:lnTo>
                  <a:pt x="85709" y="676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72084" y="457199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28559" y="676259"/>
                </a:moveTo>
                <a:lnTo>
                  <a:pt x="0" y="676259"/>
                </a:lnTo>
                <a:lnTo>
                  <a:pt x="42915" y="762000"/>
                </a:lnTo>
                <a:lnTo>
                  <a:pt x="78605" y="690493"/>
                </a:lnTo>
                <a:lnTo>
                  <a:pt x="28559" y="690493"/>
                </a:lnTo>
                <a:lnTo>
                  <a:pt x="28559" y="676259"/>
                </a:lnTo>
                <a:close/>
              </a:path>
              <a:path w="85725" h="762000">
                <a:moveTo>
                  <a:pt x="57150" y="0"/>
                </a:moveTo>
                <a:lnTo>
                  <a:pt x="28559" y="0"/>
                </a:lnTo>
                <a:lnTo>
                  <a:pt x="28559" y="690493"/>
                </a:lnTo>
                <a:lnTo>
                  <a:pt x="57150" y="690493"/>
                </a:lnTo>
                <a:lnTo>
                  <a:pt x="57150" y="0"/>
                </a:lnTo>
                <a:close/>
              </a:path>
              <a:path w="85725" h="762000">
                <a:moveTo>
                  <a:pt x="85709" y="676259"/>
                </a:moveTo>
                <a:lnTo>
                  <a:pt x="57150" y="676259"/>
                </a:lnTo>
                <a:lnTo>
                  <a:pt x="57150" y="690493"/>
                </a:lnTo>
                <a:lnTo>
                  <a:pt x="78605" y="690493"/>
                </a:lnTo>
                <a:lnTo>
                  <a:pt x="85709" y="676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81684" y="457199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28559" y="676259"/>
                </a:moveTo>
                <a:lnTo>
                  <a:pt x="0" y="676259"/>
                </a:lnTo>
                <a:lnTo>
                  <a:pt x="42915" y="762000"/>
                </a:lnTo>
                <a:lnTo>
                  <a:pt x="78605" y="690493"/>
                </a:lnTo>
                <a:lnTo>
                  <a:pt x="28559" y="690493"/>
                </a:lnTo>
                <a:lnTo>
                  <a:pt x="28559" y="676259"/>
                </a:lnTo>
                <a:close/>
              </a:path>
              <a:path w="85725" h="762000">
                <a:moveTo>
                  <a:pt x="57150" y="0"/>
                </a:moveTo>
                <a:lnTo>
                  <a:pt x="28559" y="0"/>
                </a:lnTo>
                <a:lnTo>
                  <a:pt x="28559" y="690493"/>
                </a:lnTo>
                <a:lnTo>
                  <a:pt x="57150" y="690493"/>
                </a:lnTo>
                <a:lnTo>
                  <a:pt x="57150" y="0"/>
                </a:lnTo>
                <a:close/>
              </a:path>
              <a:path w="85725" h="762000">
                <a:moveTo>
                  <a:pt x="85709" y="676259"/>
                </a:moveTo>
                <a:lnTo>
                  <a:pt x="57150" y="676259"/>
                </a:lnTo>
                <a:lnTo>
                  <a:pt x="57150" y="690493"/>
                </a:lnTo>
                <a:lnTo>
                  <a:pt x="78605" y="690493"/>
                </a:lnTo>
                <a:lnTo>
                  <a:pt x="85709" y="676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91284" y="457199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28559" y="676259"/>
                </a:moveTo>
                <a:lnTo>
                  <a:pt x="0" y="676259"/>
                </a:lnTo>
                <a:lnTo>
                  <a:pt x="42915" y="762000"/>
                </a:lnTo>
                <a:lnTo>
                  <a:pt x="78605" y="690493"/>
                </a:lnTo>
                <a:lnTo>
                  <a:pt x="28559" y="690493"/>
                </a:lnTo>
                <a:lnTo>
                  <a:pt x="28559" y="676259"/>
                </a:lnTo>
                <a:close/>
              </a:path>
              <a:path w="85725" h="762000">
                <a:moveTo>
                  <a:pt x="57150" y="0"/>
                </a:moveTo>
                <a:lnTo>
                  <a:pt x="28559" y="0"/>
                </a:lnTo>
                <a:lnTo>
                  <a:pt x="28559" y="690493"/>
                </a:lnTo>
                <a:lnTo>
                  <a:pt x="57150" y="690493"/>
                </a:lnTo>
                <a:lnTo>
                  <a:pt x="57150" y="0"/>
                </a:lnTo>
                <a:close/>
              </a:path>
              <a:path w="85725" h="762000">
                <a:moveTo>
                  <a:pt x="85709" y="676259"/>
                </a:moveTo>
                <a:lnTo>
                  <a:pt x="57150" y="676259"/>
                </a:lnTo>
                <a:lnTo>
                  <a:pt x="57150" y="690493"/>
                </a:lnTo>
                <a:lnTo>
                  <a:pt x="78605" y="690493"/>
                </a:lnTo>
                <a:lnTo>
                  <a:pt x="85709" y="676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005196" y="457199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28572" y="676259"/>
                </a:moveTo>
                <a:lnTo>
                  <a:pt x="0" y="676259"/>
                </a:lnTo>
                <a:lnTo>
                  <a:pt x="42803" y="762000"/>
                </a:lnTo>
                <a:lnTo>
                  <a:pt x="78594" y="690493"/>
                </a:lnTo>
                <a:lnTo>
                  <a:pt x="28575" y="690493"/>
                </a:lnTo>
                <a:lnTo>
                  <a:pt x="28572" y="676259"/>
                </a:lnTo>
                <a:close/>
              </a:path>
              <a:path w="85725" h="762000">
                <a:moveTo>
                  <a:pt x="57037" y="0"/>
                </a:moveTo>
                <a:lnTo>
                  <a:pt x="28456" y="0"/>
                </a:lnTo>
                <a:lnTo>
                  <a:pt x="28575" y="690493"/>
                </a:lnTo>
                <a:lnTo>
                  <a:pt x="57159" y="690493"/>
                </a:lnTo>
                <a:lnTo>
                  <a:pt x="57037" y="0"/>
                </a:lnTo>
                <a:close/>
              </a:path>
              <a:path w="85725" h="762000">
                <a:moveTo>
                  <a:pt x="85718" y="676259"/>
                </a:moveTo>
                <a:lnTo>
                  <a:pt x="57156" y="676259"/>
                </a:lnTo>
                <a:lnTo>
                  <a:pt x="57159" y="690493"/>
                </a:lnTo>
                <a:lnTo>
                  <a:pt x="78594" y="690493"/>
                </a:lnTo>
                <a:lnTo>
                  <a:pt x="85718" y="676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38484" y="457199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28559" y="676259"/>
                </a:moveTo>
                <a:lnTo>
                  <a:pt x="0" y="676259"/>
                </a:lnTo>
                <a:lnTo>
                  <a:pt x="42915" y="762000"/>
                </a:lnTo>
                <a:lnTo>
                  <a:pt x="78605" y="690493"/>
                </a:lnTo>
                <a:lnTo>
                  <a:pt x="28559" y="690493"/>
                </a:lnTo>
                <a:lnTo>
                  <a:pt x="28559" y="676259"/>
                </a:lnTo>
                <a:close/>
              </a:path>
              <a:path w="85725" h="762000">
                <a:moveTo>
                  <a:pt x="57150" y="0"/>
                </a:moveTo>
                <a:lnTo>
                  <a:pt x="28559" y="0"/>
                </a:lnTo>
                <a:lnTo>
                  <a:pt x="28559" y="690493"/>
                </a:lnTo>
                <a:lnTo>
                  <a:pt x="57150" y="690493"/>
                </a:lnTo>
                <a:lnTo>
                  <a:pt x="57150" y="0"/>
                </a:lnTo>
                <a:close/>
              </a:path>
              <a:path w="85725" h="762000">
                <a:moveTo>
                  <a:pt x="85709" y="676259"/>
                </a:moveTo>
                <a:lnTo>
                  <a:pt x="57150" y="676259"/>
                </a:lnTo>
                <a:lnTo>
                  <a:pt x="57150" y="690493"/>
                </a:lnTo>
                <a:lnTo>
                  <a:pt x="78605" y="690493"/>
                </a:lnTo>
                <a:lnTo>
                  <a:pt x="85709" y="676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48084" y="457199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28559" y="676259"/>
                </a:moveTo>
                <a:lnTo>
                  <a:pt x="0" y="676259"/>
                </a:lnTo>
                <a:lnTo>
                  <a:pt x="42915" y="762000"/>
                </a:lnTo>
                <a:lnTo>
                  <a:pt x="78605" y="690493"/>
                </a:lnTo>
                <a:lnTo>
                  <a:pt x="28559" y="690493"/>
                </a:lnTo>
                <a:lnTo>
                  <a:pt x="28559" y="676259"/>
                </a:lnTo>
                <a:close/>
              </a:path>
              <a:path w="85725" h="762000">
                <a:moveTo>
                  <a:pt x="57150" y="0"/>
                </a:moveTo>
                <a:lnTo>
                  <a:pt x="28559" y="0"/>
                </a:lnTo>
                <a:lnTo>
                  <a:pt x="28559" y="690493"/>
                </a:lnTo>
                <a:lnTo>
                  <a:pt x="57150" y="690493"/>
                </a:lnTo>
                <a:lnTo>
                  <a:pt x="57150" y="0"/>
                </a:lnTo>
                <a:close/>
              </a:path>
              <a:path w="85725" h="762000">
                <a:moveTo>
                  <a:pt x="85709" y="676259"/>
                </a:moveTo>
                <a:lnTo>
                  <a:pt x="57150" y="676259"/>
                </a:lnTo>
                <a:lnTo>
                  <a:pt x="57150" y="690493"/>
                </a:lnTo>
                <a:lnTo>
                  <a:pt x="78605" y="690493"/>
                </a:lnTo>
                <a:lnTo>
                  <a:pt x="85709" y="676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81484" y="457199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28559" y="676259"/>
                </a:moveTo>
                <a:lnTo>
                  <a:pt x="0" y="676259"/>
                </a:lnTo>
                <a:lnTo>
                  <a:pt x="42915" y="762000"/>
                </a:lnTo>
                <a:lnTo>
                  <a:pt x="78605" y="690493"/>
                </a:lnTo>
                <a:lnTo>
                  <a:pt x="28559" y="690493"/>
                </a:lnTo>
                <a:lnTo>
                  <a:pt x="28559" y="676259"/>
                </a:lnTo>
                <a:close/>
              </a:path>
              <a:path w="85725" h="762000">
                <a:moveTo>
                  <a:pt x="57150" y="0"/>
                </a:moveTo>
                <a:lnTo>
                  <a:pt x="28559" y="0"/>
                </a:lnTo>
                <a:lnTo>
                  <a:pt x="28559" y="690493"/>
                </a:lnTo>
                <a:lnTo>
                  <a:pt x="57150" y="690493"/>
                </a:lnTo>
                <a:lnTo>
                  <a:pt x="57150" y="0"/>
                </a:lnTo>
                <a:close/>
              </a:path>
              <a:path w="85725" h="762000">
                <a:moveTo>
                  <a:pt x="85709" y="676259"/>
                </a:moveTo>
                <a:lnTo>
                  <a:pt x="57150" y="676259"/>
                </a:lnTo>
                <a:lnTo>
                  <a:pt x="57150" y="690493"/>
                </a:lnTo>
                <a:lnTo>
                  <a:pt x="78605" y="690493"/>
                </a:lnTo>
                <a:lnTo>
                  <a:pt x="85709" y="676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48084" y="457199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28559" y="676259"/>
                </a:moveTo>
                <a:lnTo>
                  <a:pt x="0" y="676259"/>
                </a:lnTo>
                <a:lnTo>
                  <a:pt x="42915" y="762000"/>
                </a:lnTo>
                <a:lnTo>
                  <a:pt x="78605" y="690493"/>
                </a:lnTo>
                <a:lnTo>
                  <a:pt x="28559" y="690493"/>
                </a:lnTo>
                <a:lnTo>
                  <a:pt x="28559" y="676259"/>
                </a:lnTo>
                <a:close/>
              </a:path>
              <a:path w="85725" h="762000">
                <a:moveTo>
                  <a:pt x="57150" y="0"/>
                </a:moveTo>
                <a:lnTo>
                  <a:pt x="28559" y="0"/>
                </a:lnTo>
                <a:lnTo>
                  <a:pt x="28559" y="690493"/>
                </a:lnTo>
                <a:lnTo>
                  <a:pt x="57150" y="690493"/>
                </a:lnTo>
                <a:lnTo>
                  <a:pt x="57150" y="0"/>
                </a:lnTo>
                <a:close/>
              </a:path>
              <a:path w="85725" h="762000">
                <a:moveTo>
                  <a:pt x="85709" y="676259"/>
                </a:moveTo>
                <a:lnTo>
                  <a:pt x="57150" y="676259"/>
                </a:lnTo>
                <a:lnTo>
                  <a:pt x="57150" y="690493"/>
                </a:lnTo>
                <a:lnTo>
                  <a:pt x="78605" y="690493"/>
                </a:lnTo>
                <a:lnTo>
                  <a:pt x="85709" y="676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7623816" y="1625849"/>
            <a:ext cx="572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M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ask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547616" y="635249"/>
            <a:ext cx="853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UV</a:t>
            </a:r>
            <a:r>
              <a:rPr sz="1800" b="1" spc="-1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light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200400" y="4572000"/>
            <a:ext cx="2514600" cy="304800"/>
          </a:xfrm>
          <a:custGeom>
            <a:avLst/>
            <a:gdLst/>
            <a:ahLst/>
            <a:cxnLst/>
            <a:rect l="l" t="t" r="r" b="b"/>
            <a:pathLst>
              <a:path w="2514600" h="304800">
                <a:moveTo>
                  <a:pt x="0" y="304800"/>
                </a:moveTo>
                <a:lnTo>
                  <a:pt x="2514600" y="304800"/>
                </a:lnTo>
                <a:lnTo>
                  <a:pt x="2514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200400" y="4572000"/>
            <a:ext cx="2514600" cy="304800"/>
          </a:xfrm>
          <a:custGeom>
            <a:avLst/>
            <a:gdLst/>
            <a:ahLst/>
            <a:cxnLst/>
            <a:rect l="l" t="t" r="r" b="b"/>
            <a:pathLst>
              <a:path w="2514600" h="304800">
                <a:moveTo>
                  <a:pt x="0" y="304799"/>
                </a:moveTo>
                <a:lnTo>
                  <a:pt x="2514599" y="304799"/>
                </a:lnTo>
                <a:lnTo>
                  <a:pt x="25145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200400" y="45720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86400" y="4572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0"/>
                </a:moveTo>
                <a:lnTo>
                  <a:pt x="0" y="304800"/>
                </a:lnTo>
                <a:lnTo>
                  <a:pt x="228600" y="3048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00400" y="4876800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200400" y="45720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0"/>
                </a:moveTo>
                <a:lnTo>
                  <a:pt x="152399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86400" y="4572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599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67200" y="5410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6"/>
                </a:lnTo>
                <a:lnTo>
                  <a:pt x="62386" y="29394"/>
                </a:lnTo>
                <a:lnTo>
                  <a:pt x="29399" y="62380"/>
                </a:lnTo>
                <a:lnTo>
                  <a:pt x="7767" y="104217"/>
                </a:lnTo>
                <a:lnTo>
                  <a:pt x="0" y="152400"/>
                </a:lnTo>
                <a:lnTo>
                  <a:pt x="7767" y="200568"/>
                </a:lnTo>
                <a:lnTo>
                  <a:pt x="29399" y="242403"/>
                </a:lnTo>
                <a:lnTo>
                  <a:pt x="62386" y="275394"/>
                </a:lnTo>
                <a:lnTo>
                  <a:pt x="104223" y="297030"/>
                </a:lnTo>
                <a:lnTo>
                  <a:pt x="152400" y="304800"/>
                </a:lnTo>
                <a:lnTo>
                  <a:pt x="200588" y="297030"/>
                </a:lnTo>
                <a:lnTo>
                  <a:pt x="242426" y="275394"/>
                </a:lnTo>
                <a:lnTo>
                  <a:pt x="275409" y="242403"/>
                </a:lnTo>
                <a:lnTo>
                  <a:pt x="297035" y="200568"/>
                </a:lnTo>
                <a:lnTo>
                  <a:pt x="304800" y="152400"/>
                </a:lnTo>
                <a:lnTo>
                  <a:pt x="297035" y="104217"/>
                </a:lnTo>
                <a:lnTo>
                  <a:pt x="275409" y="62380"/>
                </a:lnTo>
                <a:lnTo>
                  <a:pt x="242426" y="29394"/>
                </a:lnTo>
                <a:lnTo>
                  <a:pt x="200588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267200" y="5410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7"/>
                </a:lnTo>
                <a:lnTo>
                  <a:pt x="29399" y="62380"/>
                </a:lnTo>
                <a:lnTo>
                  <a:pt x="62386" y="29394"/>
                </a:lnTo>
                <a:lnTo>
                  <a:pt x="104223" y="7766"/>
                </a:lnTo>
                <a:lnTo>
                  <a:pt x="152399" y="0"/>
                </a:lnTo>
                <a:lnTo>
                  <a:pt x="200588" y="7766"/>
                </a:lnTo>
                <a:lnTo>
                  <a:pt x="242426" y="29394"/>
                </a:lnTo>
                <a:lnTo>
                  <a:pt x="275409" y="62380"/>
                </a:lnTo>
                <a:lnTo>
                  <a:pt x="297035" y="104217"/>
                </a:lnTo>
                <a:lnTo>
                  <a:pt x="304799" y="152399"/>
                </a:lnTo>
                <a:lnTo>
                  <a:pt x="297035" y="200568"/>
                </a:lnTo>
                <a:lnTo>
                  <a:pt x="275409" y="242403"/>
                </a:lnTo>
                <a:lnTo>
                  <a:pt x="242426" y="275394"/>
                </a:lnTo>
                <a:lnTo>
                  <a:pt x="200588" y="297030"/>
                </a:lnTo>
                <a:lnTo>
                  <a:pt x="152399" y="304799"/>
                </a:lnTo>
                <a:lnTo>
                  <a:pt x="104223" y="297030"/>
                </a:lnTo>
                <a:lnTo>
                  <a:pt x="62386" y="275394"/>
                </a:lnTo>
                <a:lnTo>
                  <a:pt x="29399" y="242403"/>
                </a:lnTo>
                <a:lnTo>
                  <a:pt x="7767" y="200568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4364739" y="5423096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4343400" y="3429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4"/>
                </a:lnTo>
                <a:lnTo>
                  <a:pt x="62386" y="29390"/>
                </a:lnTo>
                <a:lnTo>
                  <a:pt x="29399" y="62373"/>
                </a:lnTo>
                <a:lnTo>
                  <a:pt x="7767" y="104211"/>
                </a:lnTo>
                <a:lnTo>
                  <a:pt x="0" y="152400"/>
                </a:lnTo>
                <a:lnTo>
                  <a:pt x="7767" y="200576"/>
                </a:lnTo>
                <a:lnTo>
                  <a:pt x="29399" y="242413"/>
                </a:lnTo>
                <a:lnTo>
                  <a:pt x="62386" y="275400"/>
                </a:lnTo>
                <a:lnTo>
                  <a:pt x="104223" y="297032"/>
                </a:lnTo>
                <a:lnTo>
                  <a:pt x="152400" y="304800"/>
                </a:lnTo>
                <a:lnTo>
                  <a:pt x="200588" y="297032"/>
                </a:lnTo>
                <a:lnTo>
                  <a:pt x="242426" y="275400"/>
                </a:lnTo>
                <a:lnTo>
                  <a:pt x="275409" y="242413"/>
                </a:lnTo>
                <a:lnTo>
                  <a:pt x="297035" y="200576"/>
                </a:lnTo>
                <a:lnTo>
                  <a:pt x="304800" y="152400"/>
                </a:lnTo>
                <a:lnTo>
                  <a:pt x="297035" y="104211"/>
                </a:lnTo>
                <a:lnTo>
                  <a:pt x="275409" y="62373"/>
                </a:lnTo>
                <a:lnTo>
                  <a:pt x="242426" y="29390"/>
                </a:lnTo>
                <a:lnTo>
                  <a:pt x="200588" y="7764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43400" y="3429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1"/>
                </a:lnTo>
                <a:lnTo>
                  <a:pt x="29399" y="62373"/>
                </a:lnTo>
                <a:lnTo>
                  <a:pt x="62386" y="29390"/>
                </a:lnTo>
                <a:lnTo>
                  <a:pt x="104223" y="7764"/>
                </a:lnTo>
                <a:lnTo>
                  <a:pt x="152399" y="0"/>
                </a:lnTo>
                <a:lnTo>
                  <a:pt x="200588" y="7764"/>
                </a:lnTo>
                <a:lnTo>
                  <a:pt x="242426" y="29390"/>
                </a:lnTo>
                <a:lnTo>
                  <a:pt x="275409" y="62373"/>
                </a:lnTo>
                <a:lnTo>
                  <a:pt x="297035" y="104211"/>
                </a:lnTo>
                <a:lnTo>
                  <a:pt x="304799" y="152399"/>
                </a:lnTo>
                <a:lnTo>
                  <a:pt x="297035" y="200576"/>
                </a:lnTo>
                <a:lnTo>
                  <a:pt x="275409" y="242413"/>
                </a:lnTo>
                <a:lnTo>
                  <a:pt x="242426" y="275400"/>
                </a:lnTo>
                <a:lnTo>
                  <a:pt x="200588" y="297032"/>
                </a:lnTo>
                <a:lnTo>
                  <a:pt x="152399" y="304799"/>
                </a:lnTo>
                <a:lnTo>
                  <a:pt x="104223" y="297032"/>
                </a:lnTo>
                <a:lnTo>
                  <a:pt x="62386" y="275400"/>
                </a:lnTo>
                <a:lnTo>
                  <a:pt x="29399" y="242413"/>
                </a:lnTo>
                <a:lnTo>
                  <a:pt x="7767" y="200576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4440939" y="3441570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20" name="object 120"/>
          <p:cNvSpPr txBox="1"/>
          <p:nvPr/>
        </p:nvSpPr>
        <p:spPr>
          <a:xfrm>
            <a:off x="8414518" y="6465216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63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139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842" y="1305250"/>
            <a:ext cx="254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6.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746" y="4078040"/>
            <a:ext cx="266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7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4419600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4419600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2600" y="4419600"/>
            <a:ext cx="5410200" cy="457200"/>
          </a:xfrm>
          <a:custGeom>
            <a:avLst/>
            <a:gdLst/>
            <a:ahLst/>
            <a:cxnLst/>
            <a:rect l="l" t="t" r="r" b="b"/>
            <a:pathLst>
              <a:path w="5410200" h="457200">
                <a:moveTo>
                  <a:pt x="0" y="457199"/>
                </a:moveTo>
                <a:lnTo>
                  <a:pt x="5410199" y="457199"/>
                </a:lnTo>
                <a:lnTo>
                  <a:pt x="54101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0" y="4876800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800"/>
                </a:moveTo>
                <a:lnTo>
                  <a:pt x="5410200" y="1066800"/>
                </a:lnTo>
                <a:lnTo>
                  <a:pt x="54102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2600" y="4876800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799"/>
                </a:moveTo>
                <a:lnTo>
                  <a:pt x="5410199" y="1066799"/>
                </a:lnTo>
                <a:lnTo>
                  <a:pt x="5410199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5000" y="4394070"/>
            <a:ext cx="1444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24F88"/>
                </a:solidFill>
                <a:latin typeface="Times New Roman"/>
                <a:cs typeface="Times New Roman"/>
              </a:rPr>
              <a:t>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7362" y="4394070"/>
            <a:ext cx="1443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24F88"/>
                </a:solidFill>
                <a:latin typeface="Times New Roman"/>
                <a:cs typeface="Times New Roman"/>
              </a:rPr>
              <a:t>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21815" y="4351828"/>
            <a:ext cx="2917190" cy="4870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425"/>
              </a:spcBef>
            </a:pPr>
            <a:r>
              <a:rPr sz="2800" spc="-5" dirty="0">
                <a:solidFill>
                  <a:srgbClr val="224F88"/>
                </a:solidFill>
                <a:latin typeface="Times New Roman"/>
                <a:cs typeface="Times New Roman"/>
              </a:rPr>
              <a:t>……………………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52600" y="1295399"/>
            <a:ext cx="5410200" cy="381000"/>
          </a:xfrm>
          <a:custGeom>
            <a:avLst/>
            <a:gdLst/>
            <a:ahLst/>
            <a:cxnLst/>
            <a:rect l="l" t="t" r="r" b="b"/>
            <a:pathLst>
              <a:path w="5410200" h="381000">
                <a:moveTo>
                  <a:pt x="0" y="381000"/>
                </a:moveTo>
                <a:lnTo>
                  <a:pt x="5410200" y="381000"/>
                </a:lnTo>
                <a:lnTo>
                  <a:pt x="5410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2600" y="1295400"/>
            <a:ext cx="5410200" cy="381000"/>
          </a:xfrm>
          <a:custGeom>
            <a:avLst/>
            <a:gdLst/>
            <a:ahLst/>
            <a:cxnLst/>
            <a:rect l="l" t="t" r="r" b="b"/>
            <a:pathLst>
              <a:path w="5410200" h="381000">
                <a:moveTo>
                  <a:pt x="0" y="380999"/>
                </a:moveTo>
                <a:lnTo>
                  <a:pt x="5410199" y="380999"/>
                </a:lnTo>
                <a:lnTo>
                  <a:pt x="54101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2600" y="1676399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800"/>
                </a:moveTo>
                <a:lnTo>
                  <a:pt x="5410200" y="1066800"/>
                </a:lnTo>
                <a:lnTo>
                  <a:pt x="54102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2600" y="1676400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799"/>
                </a:moveTo>
                <a:lnTo>
                  <a:pt x="5410199" y="1066799"/>
                </a:lnTo>
                <a:lnTo>
                  <a:pt x="5410199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10963" y="1321042"/>
            <a:ext cx="14097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10795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Patterned  </a:t>
            </a:r>
            <a:r>
              <a:rPr sz="18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Poly.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(1-2</a:t>
            </a:r>
            <a:r>
              <a:rPr sz="1800" b="1" spc="-8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Symbol"/>
                <a:cs typeface="Symbol"/>
              </a:rPr>
              <a:t>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m)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On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thin</a:t>
            </a:r>
            <a:r>
              <a:rPr sz="1800" b="1" spc="-9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oxide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(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800-1000A</a:t>
            </a:r>
            <a:r>
              <a:rPr sz="1800" b="1" spc="-7" baseline="25462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1800" b="1" spc="135" baseline="25462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00400" y="45720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6400" y="4572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0"/>
                </a:moveTo>
                <a:lnTo>
                  <a:pt x="0" y="304800"/>
                </a:lnTo>
                <a:lnTo>
                  <a:pt x="228600" y="3048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00400" y="4876800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00400" y="44196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0" y="457200"/>
                </a:moveTo>
                <a:lnTo>
                  <a:pt x="2514600" y="457200"/>
                </a:lnTo>
                <a:lnTo>
                  <a:pt x="2514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0400" y="44196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0" y="457199"/>
                </a:moveTo>
                <a:lnTo>
                  <a:pt x="2514599" y="457199"/>
                </a:lnTo>
                <a:lnTo>
                  <a:pt x="25145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4200" y="44196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0"/>
                </a:moveTo>
                <a:lnTo>
                  <a:pt x="228599" y="4571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62600" y="44196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228599" y="0"/>
                </a:moveTo>
                <a:lnTo>
                  <a:pt x="0" y="4571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43838" y="1022675"/>
            <a:ext cx="5504180" cy="681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95"/>
              </a:spcBef>
            </a:pPr>
            <a:r>
              <a:rPr b="0" spc="-131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2380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8928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b="0" spc="-131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2380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8928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b="0" spc="-131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2380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8928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b="0" spc="-1315" dirty="0">
                <a:solidFill>
                  <a:srgbClr val="1F487C"/>
                </a:solidFill>
                <a:latin typeface="Times New Roman"/>
                <a:cs typeface="Times New Roman"/>
              </a:rPr>
              <a:t>………………………</a:t>
            </a:r>
            <a:r>
              <a:rPr sz="4200" b="0" spc="-1972" baseline="-2380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8928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b="0" spc="-131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2380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8928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b="0" spc="-131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2380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8928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b="0" spc="-131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2380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8928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4200" baseline="-8928">
              <a:latin typeface="Times New Roman"/>
              <a:cs typeface="Times New Roman"/>
            </a:endParaRPr>
          </a:p>
          <a:p>
            <a:pPr marL="165100">
              <a:lnSpc>
                <a:spcPts val="2580"/>
              </a:lnSpc>
              <a:tabLst>
                <a:tab pos="4070985" algn="l"/>
              </a:tabLst>
            </a:pPr>
            <a:r>
              <a:rPr b="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………	…………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898015" y="1133138"/>
            <a:ext cx="2917190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0"/>
              </a:lnSpc>
            </a:pPr>
            <a:r>
              <a:rPr sz="4200" spc="-330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6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330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6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330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6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330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6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330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6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330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6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330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6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330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76600" y="1295399"/>
            <a:ext cx="2514600" cy="304800"/>
          </a:xfrm>
          <a:custGeom>
            <a:avLst/>
            <a:gdLst/>
            <a:ahLst/>
            <a:cxnLst/>
            <a:rect l="l" t="t" r="r" b="b"/>
            <a:pathLst>
              <a:path w="2514600" h="304800">
                <a:moveTo>
                  <a:pt x="0" y="304800"/>
                </a:moveTo>
                <a:lnTo>
                  <a:pt x="2514600" y="304800"/>
                </a:lnTo>
                <a:lnTo>
                  <a:pt x="2514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76600" y="1295400"/>
            <a:ext cx="2514600" cy="304800"/>
          </a:xfrm>
          <a:custGeom>
            <a:avLst/>
            <a:gdLst/>
            <a:ahLst/>
            <a:cxnLst/>
            <a:rect l="l" t="t" r="r" b="b"/>
            <a:pathLst>
              <a:path w="2514600" h="304800">
                <a:moveTo>
                  <a:pt x="0" y="304799"/>
                </a:moveTo>
                <a:lnTo>
                  <a:pt x="2514599" y="304799"/>
                </a:lnTo>
                <a:lnTo>
                  <a:pt x="25145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76600" y="12954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0"/>
                </a:moveTo>
                <a:lnTo>
                  <a:pt x="152399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62600" y="12954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599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62600" y="4572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0"/>
                </a:moveTo>
                <a:lnTo>
                  <a:pt x="0" y="304800"/>
                </a:lnTo>
                <a:lnTo>
                  <a:pt x="228600" y="3048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00400" y="45720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38800" y="1295399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0"/>
                </a:moveTo>
                <a:lnTo>
                  <a:pt x="0" y="304800"/>
                </a:lnTo>
                <a:lnTo>
                  <a:pt x="228600" y="3048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76600" y="129539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29000" y="160020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5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52600" y="14478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67400" y="144780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00400" y="14478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0"/>
                </a:moveTo>
                <a:lnTo>
                  <a:pt x="7619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15000" y="1447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152399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14800" y="1371599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600"/>
                </a:moveTo>
                <a:lnTo>
                  <a:pt x="838200" y="228600"/>
                </a:lnTo>
                <a:lnTo>
                  <a:pt x="838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14800" y="13716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599"/>
                </a:moveTo>
                <a:lnTo>
                  <a:pt x="838199" y="228599"/>
                </a:lnTo>
                <a:lnTo>
                  <a:pt x="8381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33900" y="13716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38690" y="13716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43450" y="13716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48240" y="13716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14800" y="13716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24350" y="13716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29140" y="13716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19590" y="13716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35948" y="4653021"/>
            <a:ext cx="883285" cy="217170"/>
          </a:xfrm>
          <a:custGeom>
            <a:avLst/>
            <a:gdLst/>
            <a:ahLst/>
            <a:cxnLst/>
            <a:rect l="l" t="t" r="r" b="b"/>
            <a:pathLst>
              <a:path w="883285" h="217170">
                <a:moveTo>
                  <a:pt x="0" y="217170"/>
                </a:moveTo>
                <a:lnTo>
                  <a:pt x="882859" y="217170"/>
                </a:lnTo>
                <a:lnTo>
                  <a:pt x="882859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35948" y="4653021"/>
            <a:ext cx="883285" cy="217170"/>
          </a:xfrm>
          <a:custGeom>
            <a:avLst/>
            <a:gdLst/>
            <a:ahLst/>
            <a:cxnLst/>
            <a:rect l="l" t="t" r="r" b="b"/>
            <a:pathLst>
              <a:path w="883285" h="217170">
                <a:moveTo>
                  <a:pt x="0" y="217169"/>
                </a:moveTo>
                <a:lnTo>
                  <a:pt x="882859" y="217169"/>
                </a:lnTo>
                <a:lnTo>
                  <a:pt x="882859" y="0"/>
                </a:lnTo>
                <a:lnTo>
                  <a:pt x="0" y="0"/>
                </a:lnTo>
                <a:lnTo>
                  <a:pt x="0" y="21716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091435" y="4412105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64337" y="4464813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876800" y="48768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76800" y="48768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599"/>
                </a:moveTo>
                <a:lnTo>
                  <a:pt x="609599" y="228599"/>
                </a:lnTo>
                <a:lnTo>
                  <a:pt x="6095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12613" y="4876800"/>
            <a:ext cx="143510" cy="228600"/>
          </a:xfrm>
          <a:custGeom>
            <a:avLst/>
            <a:gdLst/>
            <a:ahLst/>
            <a:cxnLst/>
            <a:rect l="l" t="t" r="r" b="b"/>
            <a:pathLst>
              <a:path w="143510" h="228600">
                <a:moveTo>
                  <a:pt x="143499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84363" y="4876800"/>
            <a:ext cx="143510" cy="228600"/>
          </a:xfrm>
          <a:custGeom>
            <a:avLst/>
            <a:gdLst/>
            <a:ahLst/>
            <a:cxnLst/>
            <a:rect l="l" t="t" r="r" b="b"/>
            <a:pathLst>
              <a:path w="143510" h="228600">
                <a:moveTo>
                  <a:pt x="143377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27741" y="4876800"/>
            <a:ext cx="144145" cy="228600"/>
          </a:xfrm>
          <a:custGeom>
            <a:avLst/>
            <a:gdLst/>
            <a:ahLst/>
            <a:cxnLst/>
            <a:rect l="l" t="t" r="r" b="b"/>
            <a:pathLst>
              <a:path w="144145" h="228600">
                <a:moveTo>
                  <a:pt x="14353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99522" y="4876800"/>
            <a:ext cx="143510" cy="228600"/>
          </a:xfrm>
          <a:custGeom>
            <a:avLst/>
            <a:gdLst/>
            <a:ahLst/>
            <a:cxnLst/>
            <a:rect l="l" t="t" r="r" b="b"/>
            <a:pathLst>
              <a:path w="143510" h="228600">
                <a:moveTo>
                  <a:pt x="143499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71272" y="4876800"/>
            <a:ext cx="143510" cy="228600"/>
          </a:xfrm>
          <a:custGeom>
            <a:avLst/>
            <a:gdLst/>
            <a:ahLst/>
            <a:cxnLst/>
            <a:rect l="l" t="t" r="r" b="b"/>
            <a:pathLst>
              <a:path w="143510" h="228600">
                <a:moveTo>
                  <a:pt x="143377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56113" y="4876800"/>
            <a:ext cx="143510" cy="228600"/>
          </a:xfrm>
          <a:custGeom>
            <a:avLst/>
            <a:gdLst/>
            <a:ahLst/>
            <a:cxnLst/>
            <a:rect l="l" t="t" r="r" b="b"/>
            <a:pathLst>
              <a:path w="143510" h="228600">
                <a:moveTo>
                  <a:pt x="143408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43021" y="4876800"/>
            <a:ext cx="143510" cy="228600"/>
          </a:xfrm>
          <a:custGeom>
            <a:avLst/>
            <a:gdLst/>
            <a:ahLst/>
            <a:cxnLst/>
            <a:rect l="l" t="t" r="r" b="b"/>
            <a:pathLst>
              <a:path w="143510" h="228600">
                <a:moveTo>
                  <a:pt x="143377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29000" y="48768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29000" y="48768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599"/>
                </a:moveTo>
                <a:lnTo>
                  <a:pt x="609599" y="228599"/>
                </a:lnTo>
                <a:lnTo>
                  <a:pt x="6095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64814" y="4876800"/>
            <a:ext cx="143510" cy="228600"/>
          </a:xfrm>
          <a:custGeom>
            <a:avLst/>
            <a:gdLst/>
            <a:ahLst/>
            <a:cxnLst/>
            <a:rect l="l" t="t" r="r" b="b"/>
            <a:pathLst>
              <a:path w="143510" h="228600">
                <a:moveTo>
                  <a:pt x="143499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36563" y="4876800"/>
            <a:ext cx="143510" cy="228600"/>
          </a:xfrm>
          <a:custGeom>
            <a:avLst/>
            <a:gdLst/>
            <a:ahLst/>
            <a:cxnLst/>
            <a:rect l="l" t="t" r="r" b="b"/>
            <a:pathLst>
              <a:path w="143510" h="228600">
                <a:moveTo>
                  <a:pt x="143377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79941" y="4876800"/>
            <a:ext cx="144145" cy="228600"/>
          </a:xfrm>
          <a:custGeom>
            <a:avLst/>
            <a:gdLst/>
            <a:ahLst/>
            <a:cxnLst/>
            <a:rect l="l" t="t" r="r" b="b"/>
            <a:pathLst>
              <a:path w="144145" h="228600">
                <a:moveTo>
                  <a:pt x="14353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51722" y="4876800"/>
            <a:ext cx="143510" cy="228600"/>
          </a:xfrm>
          <a:custGeom>
            <a:avLst/>
            <a:gdLst/>
            <a:ahLst/>
            <a:cxnLst/>
            <a:rect l="l" t="t" r="r" b="b"/>
            <a:pathLst>
              <a:path w="143510" h="228600">
                <a:moveTo>
                  <a:pt x="143499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23472" y="4876800"/>
            <a:ext cx="143510" cy="228600"/>
          </a:xfrm>
          <a:custGeom>
            <a:avLst/>
            <a:gdLst/>
            <a:ahLst/>
            <a:cxnLst/>
            <a:rect l="l" t="t" r="r" b="b"/>
            <a:pathLst>
              <a:path w="143510" h="228600">
                <a:moveTo>
                  <a:pt x="143377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08313" y="4876800"/>
            <a:ext cx="143510" cy="228600"/>
          </a:xfrm>
          <a:custGeom>
            <a:avLst/>
            <a:gdLst/>
            <a:ahLst/>
            <a:cxnLst/>
            <a:rect l="l" t="t" r="r" b="b"/>
            <a:pathLst>
              <a:path w="143510" h="228600">
                <a:moveTo>
                  <a:pt x="143408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95221" y="4876800"/>
            <a:ext cx="143510" cy="228600"/>
          </a:xfrm>
          <a:custGeom>
            <a:avLst/>
            <a:gdLst/>
            <a:ahLst/>
            <a:cxnLst/>
            <a:rect l="l" t="t" r="r" b="b"/>
            <a:pathLst>
              <a:path w="143510" h="228600">
                <a:moveTo>
                  <a:pt x="143377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38600" y="44196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600"/>
                </a:moveTo>
                <a:lnTo>
                  <a:pt x="838200" y="228600"/>
                </a:lnTo>
                <a:lnTo>
                  <a:pt x="838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38600" y="44196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599"/>
                </a:moveTo>
                <a:lnTo>
                  <a:pt x="838199" y="228599"/>
                </a:lnTo>
                <a:lnTo>
                  <a:pt x="8381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57700" y="44196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62490" y="44196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67250" y="44196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72040" y="44196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38600" y="44196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48150" y="44196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52940" y="44196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43390" y="44196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 rot="10860000">
            <a:off x="5781944" y="4513625"/>
            <a:ext cx="147110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 rot="10860000">
            <a:off x="1742706" y="4420018"/>
            <a:ext cx="147110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547616" y="4213604"/>
            <a:ext cx="12433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n</a:t>
            </a:r>
            <a:r>
              <a:rPr sz="1800" b="1" spc="-7" baseline="25462" dirty="0">
                <a:solidFill>
                  <a:srgbClr val="1F487C"/>
                </a:solidFill>
                <a:latin typeface="Times New Roman"/>
                <a:cs typeface="Times New Roman"/>
              </a:rPr>
              <a:t>+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diffusion 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(1 </a:t>
            </a:r>
            <a:r>
              <a:rPr sz="1800" b="1" spc="-10" dirty="0">
                <a:solidFill>
                  <a:srgbClr val="1F487C"/>
                </a:solidFill>
                <a:latin typeface="Symbol"/>
                <a:cs typeface="Symbol"/>
              </a:rPr>
              <a:t></a:t>
            </a:r>
            <a:r>
              <a:rPr sz="18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m</a:t>
            </a:r>
            <a:r>
              <a:rPr sz="1800" b="1" spc="-8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deep)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343400" y="5410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6"/>
                </a:lnTo>
                <a:lnTo>
                  <a:pt x="62386" y="29394"/>
                </a:lnTo>
                <a:lnTo>
                  <a:pt x="29399" y="62380"/>
                </a:lnTo>
                <a:lnTo>
                  <a:pt x="7767" y="104217"/>
                </a:lnTo>
                <a:lnTo>
                  <a:pt x="0" y="152400"/>
                </a:lnTo>
                <a:lnTo>
                  <a:pt x="7767" y="200568"/>
                </a:lnTo>
                <a:lnTo>
                  <a:pt x="29399" y="242403"/>
                </a:lnTo>
                <a:lnTo>
                  <a:pt x="62386" y="275394"/>
                </a:lnTo>
                <a:lnTo>
                  <a:pt x="104223" y="297030"/>
                </a:lnTo>
                <a:lnTo>
                  <a:pt x="152400" y="304800"/>
                </a:lnTo>
                <a:lnTo>
                  <a:pt x="200588" y="297030"/>
                </a:lnTo>
                <a:lnTo>
                  <a:pt x="242426" y="275394"/>
                </a:lnTo>
                <a:lnTo>
                  <a:pt x="275409" y="242403"/>
                </a:lnTo>
                <a:lnTo>
                  <a:pt x="297035" y="200568"/>
                </a:lnTo>
                <a:lnTo>
                  <a:pt x="304800" y="152400"/>
                </a:lnTo>
                <a:lnTo>
                  <a:pt x="297035" y="104217"/>
                </a:lnTo>
                <a:lnTo>
                  <a:pt x="275409" y="62380"/>
                </a:lnTo>
                <a:lnTo>
                  <a:pt x="242426" y="29394"/>
                </a:lnTo>
                <a:lnTo>
                  <a:pt x="200588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43400" y="5410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7"/>
                </a:lnTo>
                <a:lnTo>
                  <a:pt x="29399" y="62380"/>
                </a:lnTo>
                <a:lnTo>
                  <a:pt x="62386" y="29394"/>
                </a:lnTo>
                <a:lnTo>
                  <a:pt x="104223" y="7766"/>
                </a:lnTo>
                <a:lnTo>
                  <a:pt x="152399" y="0"/>
                </a:lnTo>
                <a:lnTo>
                  <a:pt x="200588" y="7766"/>
                </a:lnTo>
                <a:lnTo>
                  <a:pt x="242426" y="29394"/>
                </a:lnTo>
                <a:lnTo>
                  <a:pt x="275409" y="62380"/>
                </a:lnTo>
                <a:lnTo>
                  <a:pt x="297035" y="104217"/>
                </a:lnTo>
                <a:lnTo>
                  <a:pt x="304799" y="152399"/>
                </a:lnTo>
                <a:lnTo>
                  <a:pt x="297035" y="200568"/>
                </a:lnTo>
                <a:lnTo>
                  <a:pt x="275409" y="242403"/>
                </a:lnTo>
                <a:lnTo>
                  <a:pt x="242426" y="275394"/>
                </a:lnTo>
                <a:lnTo>
                  <a:pt x="200588" y="297030"/>
                </a:lnTo>
                <a:lnTo>
                  <a:pt x="152399" y="304799"/>
                </a:lnTo>
                <a:lnTo>
                  <a:pt x="104223" y="297030"/>
                </a:lnTo>
                <a:lnTo>
                  <a:pt x="62386" y="275394"/>
                </a:lnTo>
                <a:lnTo>
                  <a:pt x="29399" y="242403"/>
                </a:lnTo>
                <a:lnTo>
                  <a:pt x="7767" y="200568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440939" y="5423096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343400" y="220979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4"/>
                </a:lnTo>
                <a:lnTo>
                  <a:pt x="62386" y="29390"/>
                </a:lnTo>
                <a:lnTo>
                  <a:pt x="29399" y="62373"/>
                </a:lnTo>
                <a:lnTo>
                  <a:pt x="7767" y="104211"/>
                </a:lnTo>
                <a:lnTo>
                  <a:pt x="0" y="152400"/>
                </a:lnTo>
                <a:lnTo>
                  <a:pt x="7767" y="200576"/>
                </a:lnTo>
                <a:lnTo>
                  <a:pt x="29399" y="242413"/>
                </a:lnTo>
                <a:lnTo>
                  <a:pt x="62386" y="275400"/>
                </a:lnTo>
                <a:lnTo>
                  <a:pt x="104223" y="297032"/>
                </a:lnTo>
                <a:lnTo>
                  <a:pt x="152400" y="304800"/>
                </a:lnTo>
                <a:lnTo>
                  <a:pt x="200588" y="297032"/>
                </a:lnTo>
                <a:lnTo>
                  <a:pt x="242426" y="275400"/>
                </a:lnTo>
                <a:lnTo>
                  <a:pt x="275409" y="242413"/>
                </a:lnTo>
                <a:lnTo>
                  <a:pt x="297035" y="200576"/>
                </a:lnTo>
                <a:lnTo>
                  <a:pt x="304800" y="152400"/>
                </a:lnTo>
                <a:lnTo>
                  <a:pt x="297035" y="104211"/>
                </a:lnTo>
                <a:lnTo>
                  <a:pt x="275409" y="62373"/>
                </a:lnTo>
                <a:lnTo>
                  <a:pt x="242426" y="29390"/>
                </a:lnTo>
                <a:lnTo>
                  <a:pt x="200588" y="7764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43400" y="2209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1"/>
                </a:lnTo>
                <a:lnTo>
                  <a:pt x="29399" y="62373"/>
                </a:lnTo>
                <a:lnTo>
                  <a:pt x="62386" y="29390"/>
                </a:lnTo>
                <a:lnTo>
                  <a:pt x="104223" y="7764"/>
                </a:lnTo>
                <a:lnTo>
                  <a:pt x="152399" y="0"/>
                </a:lnTo>
                <a:lnTo>
                  <a:pt x="200588" y="7764"/>
                </a:lnTo>
                <a:lnTo>
                  <a:pt x="242426" y="29390"/>
                </a:lnTo>
                <a:lnTo>
                  <a:pt x="275409" y="62373"/>
                </a:lnTo>
                <a:lnTo>
                  <a:pt x="297035" y="104211"/>
                </a:lnTo>
                <a:lnTo>
                  <a:pt x="304799" y="152399"/>
                </a:lnTo>
                <a:lnTo>
                  <a:pt x="297035" y="200576"/>
                </a:lnTo>
                <a:lnTo>
                  <a:pt x="275409" y="242413"/>
                </a:lnTo>
                <a:lnTo>
                  <a:pt x="242426" y="275400"/>
                </a:lnTo>
                <a:lnTo>
                  <a:pt x="200588" y="297032"/>
                </a:lnTo>
                <a:lnTo>
                  <a:pt x="152399" y="304799"/>
                </a:lnTo>
                <a:lnTo>
                  <a:pt x="104223" y="297032"/>
                </a:lnTo>
                <a:lnTo>
                  <a:pt x="62386" y="275400"/>
                </a:lnTo>
                <a:lnTo>
                  <a:pt x="29399" y="242413"/>
                </a:lnTo>
                <a:lnTo>
                  <a:pt x="7767" y="200576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4440939" y="2222115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8414518" y="6465216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64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35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847" y="403295"/>
            <a:ext cx="254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8.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0" y="838199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2600" y="838199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838200"/>
            <a:ext cx="5410200" cy="457200"/>
          </a:xfrm>
          <a:custGeom>
            <a:avLst/>
            <a:gdLst/>
            <a:ahLst/>
            <a:cxnLst/>
            <a:rect l="l" t="t" r="r" b="b"/>
            <a:pathLst>
              <a:path w="5410200" h="457200">
                <a:moveTo>
                  <a:pt x="0" y="457199"/>
                </a:moveTo>
                <a:lnTo>
                  <a:pt x="5410199" y="457199"/>
                </a:lnTo>
                <a:lnTo>
                  <a:pt x="54101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2600" y="1295399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800"/>
                </a:moveTo>
                <a:lnTo>
                  <a:pt x="5410200" y="1066800"/>
                </a:lnTo>
                <a:lnTo>
                  <a:pt x="54102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0" y="1295400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799"/>
                </a:moveTo>
                <a:lnTo>
                  <a:pt x="5410199" y="1066799"/>
                </a:lnTo>
                <a:lnTo>
                  <a:pt x="5410199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15000" y="717879"/>
            <a:ext cx="1444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95"/>
              </a:spcBef>
            </a:pPr>
            <a:r>
              <a:rPr sz="4200" spc="-1814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……</a:t>
            </a:r>
            <a:r>
              <a:rPr sz="4200" spc="-914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914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5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4200" baseline="-1488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6538" y="717879"/>
            <a:ext cx="1443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131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964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131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964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131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964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4200" baseline="-1488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21815" y="769548"/>
            <a:ext cx="2917190" cy="487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0"/>
              </a:lnSpc>
            </a:pP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914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914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914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914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914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914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914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5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4200" baseline="-1488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00400" y="99059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00" y="990599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0"/>
                </a:moveTo>
                <a:lnTo>
                  <a:pt x="0" y="304800"/>
                </a:lnTo>
                <a:lnTo>
                  <a:pt x="228600" y="3048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0400" y="1295400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9715" y="838199"/>
            <a:ext cx="675640" cy="457200"/>
          </a:xfrm>
          <a:custGeom>
            <a:avLst/>
            <a:gdLst/>
            <a:ahLst/>
            <a:cxnLst/>
            <a:rect l="l" t="t" r="r" b="b"/>
            <a:pathLst>
              <a:path w="675639" h="457200">
                <a:moveTo>
                  <a:pt x="0" y="457200"/>
                </a:moveTo>
                <a:lnTo>
                  <a:pt x="675284" y="457200"/>
                </a:lnTo>
                <a:lnTo>
                  <a:pt x="6752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838199"/>
            <a:ext cx="704215" cy="457200"/>
          </a:xfrm>
          <a:custGeom>
            <a:avLst/>
            <a:gdLst/>
            <a:ahLst/>
            <a:cxnLst/>
            <a:rect l="l" t="t" r="r" b="b"/>
            <a:pathLst>
              <a:path w="704214" h="457200">
                <a:moveTo>
                  <a:pt x="0" y="457200"/>
                </a:moveTo>
                <a:lnTo>
                  <a:pt x="704209" y="457200"/>
                </a:lnTo>
                <a:lnTo>
                  <a:pt x="704209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0400" y="8382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0" y="457199"/>
                </a:moveTo>
                <a:lnTo>
                  <a:pt x="2514599" y="457199"/>
                </a:lnTo>
                <a:lnTo>
                  <a:pt x="25145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8382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0"/>
                </a:moveTo>
                <a:lnTo>
                  <a:pt x="228599" y="4571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2600" y="8382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228599" y="0"/>
                </a:moveTo>
                <a:lnTo>
                  <a:pt x="0" y="4571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2600" y="990599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0"/>
                </a:moveTo>
                <a:lnTo>
                  <a:pt x="0" y="304800"/>
                </a:lnTo>
                <a:lnTo>
                  <a:pt x="228600" y="3048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00400" y="99059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04610" y="533399"/>
            <a:ext cx="1135380" cy="762000"/>
          </a:xfrm>
          <a:custGeom>
            <a:avLst/>
            <a:gdLst/>
            <a:ahLst/>
            <a:cxnLst/>
            <a:rect l="l" t="t" r="r" b="b"/>
            <a:pathLst>
              <a:path w="1135379" h="762000">
                <a:moveTo>
                  <a:pt x="0" y="762000"/>
                </a:moveTo>
                <a:lnTo>
                  <a:pt x="1135105" y="762000"/>
                </a:lnTo>
                <a:lnTo>
                  <a:pt x="1135105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04609" y="533400"/>
            <a:ext cx="1135380" cy="762000"/>
          </a:xfrm>
          <a:custGeom>
            <a:avLst/>
            <a:gdLst/>
            <a:ahLst/>
            <a:cxnLst/>
            <a:rect l="l" t="t" r="r" b="b"/>
            <a:pathLst>
              <a:path w="1135379" h="762000">
                <a:moveTo>
                  <a:pt x="0" y="761999"/>
                </a:moveTo>
                <a:lnTo>
                  <a:pt x="1135105" y="761999"/>
                </a:lnTo>
                <a:lnTo>
                  <a:pt x="1135105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48200" y="533400"/>
            <a:ext cx="391795" cy="3048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80513" y="473197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49017" y="701845"/>
            <a:ext cx="850900" cy="44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4200" spc="-7" baseline="-7936" dirty="0">
                <a:solidFill>
                  <a:srgbClr val="1F487C"/>
                </a:solidFill>
                <a:latin typeface="Times New Roman"/>
                <a:cs typeface="Times New Roman"/>
              </a:rPr>
              <a:t>……</a:t>
            </a:r>
            <a:r>
              <a:rPr sz="4200" spc="-7792" baseline="-7936" dirty="0">
                <a:solidFill>
                  <a:srgbClr val="1F487C"/>
                </a:solidFill>
                <a:latin typeface="Times New Roman"/>
                <a:cs typeface="Times New Roman"/>
              </a:rPr>
              <a:t>.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560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76800" y="1295399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76800" y="12954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599"/>
                </a:moveTo>
                <a:lnTo>
                  <a:pt x="761999" y="228599"/>
                </a:lnTo>
                <a:lnTo>
                  <a:pt x="7619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21636" y="12954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11308" y="12954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90621" y="12954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191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80141" y="12954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44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69813" y="12954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00949" y="12954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191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59486" y="12954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76600" y="1295399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76600" y="12954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599"/>
                </a:moveTo>
                <a:lnTo>
                  <a:pt x="761999" y="228599"/>
                </a:lnTo>
                <a:lnTo>
                  <a:pt x="7619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21436" y="12954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11108" y="12954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90421" y="12954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191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79941" y="12954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44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9614" y="12954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0749" y="12954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191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59286" y="12954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38600" y="838199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600"/>
                </a:moveTo>
                <a:lnTo>
                  <a:pt x="838200" y="228600"/>
                </a:lnTo>
                <a:lnTo>
                  <a:pt x="838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8600" y="8382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599"/>
                </a:moveTo>
                <a:lnTo>
                  <a:pt x="838199" y="228599"/>
                </a:lnTo>
                <a:lnTo>
                  <a:pt x="8381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57700" y="8382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62490" y="8382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67250" y="8382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72040" y="8382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38600" y="8382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48150" y="8382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52940" y="8382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43390" y="8382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 rot="10860000">
            <a:off x="5781944" y="913934"/>
            <a:ext cx="147110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 rot="10860000">
            <a:off x="1742706" y="931579"/>
            <a:ext cx="147110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547616" y="630931"/>
            <a:ext cx="135255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Contact</a:t>
            </a:r>
            <a:r>
              <a:rPr sz="1800" b="1" spc="-7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holes 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(cuts)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752600" y="457199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0" y="381000"/>
                </a:moveTo>
                <a:lnTo>
                  <a:pt x="1447800" y="381000"/>
                </a:lnTo>
                <a:lnTo>
                  <a:pt x="1447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52600" y="457200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0" y="380999"/>
                </a:moveTo>
                <a:lnTo>
                  <a:pt x="1447799" y="380999"/>
                </a:lnTo>
                <a:lnTo>
                  <a:pt x="1447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15000" y="457199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0" y="381000"/>
                </a:moveTo>
                <a:lnTo>
                  <a:pt x="1447800" y="381000"/>
                </a:lnTo>
                <a:lnTo>
                  <a:pt x="1447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15000" y="457200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0" y="380999"/>
                </a:moveTo>
                <a:lnTo>
                  <a:pt x="1447799" y="380999"/>
                </a:lnTo>
                <a:lnTo>
                  <a:pt x="1447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37082" y="450341"/>
            <a:ext cx="358775" cy="858519"/>
          </a:xfrm>
          <a:custGeom>
            <a:avLst/>
            <a:gdLst/>
            <a:ahLst/>
            <a:cxnLst/>
            <a:rect l="l" t="t" r="r" b="b"/>
            <a:pathLst>
              <a:path w="358775" h="858519">
                <a:moveTo>
                  <a:pt x="179960" y="0"/>
                </a:moveTo>
                <a:lnTo>
                  <a:pt x="0" y="39227"/>
                </a:lnTo>
                <a:lnTo>
                  <a:pt x="178436" y="858255"/>
                </a:lnTo>
                <a:lnTo>
                  <a:pt x="358389" y="819028"/>
                </a:lnTo>
                <a:lnTo>
                  <a:pt x="17996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00116" y="447659"/>
            <a:ext cx="398145" cy="857250"/>
          </a:xfrm>
          <a:custGeom>
            <a:avLst/>
            <a:gdLst/>
            <a:ahLst/>
            <a:cxnLst/>
            <a:rect l="l" t="t" r="r" b="b"/>
            <a:pathLst>
              <a:path w="398145" h="857250">
                <a:moveTo>
                  <a:pt x="220339" y="0"/>
                </a:moveTo>
                <a:lnTo>
                  <a:pt x="0" y="808756"/>
                </a:lnTo>
                <a:lnTo>
                  <a:pt x="177667" y="857128"/>
                </a:lnTo>
                <a:lnTo>
                  <a:pt x="398007" y="48524"/>
                </a:lnTo>
                <a:lnTo>
                  <a:pt x="220339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00400" y="457200"/>
            <a:ext cx="152400" cy="838200"/>
          </a:xfrm>
          <a:custGeom>
            <a:avLst/>
            <a:gdLst/>
            <a:ahLst/>
            <a:cxnLst/>
            <a:rect l="l" t="t" r="r" b="b"/>
            <a:pathLst>
              <a:path w="152400" h="838200">
                <a:moveTo>
                  <a:pt x="0" y="0"/>
                </a:moveTo>
                <a:lnTo>
                  <a:pt x="152399" y="8381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24200" y="838200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0" y="0"/>
                </a:moveTo>
                <a:lnTo>
                  <a:pt x="152399" y="4571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89569" y="472196"/>
            <a:ext cx="209550" cy="843280"/>
          </a:xfrm>
          <a:custGeom>
            <a:avLst/>
            <a:gdLst/>
            <a:ahLst/>
            <a:cxnLst/>
            <a:rect l="l" t="t" r="r" b="b"/>
            <a:pathLst>
              <a:path w="209550" h="843280">
                <a:moveTo>
                  <a:pt x="209549" y="0"/>
                </a:moveTo>
                <a:lnTo>
                  <a:pt x="0" y="84313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08441" y="850635"/>
            <a:ext cx="213360" cy="432434"/>
          </a:xfrm>
          <a:custGeom>
            <a:avLst/>
            <a:gdLst/>
            <a:ahLst/>
            <a:cxnLst/>
            <a:rect l="l" t="t" r="r" b="b"/>
            <a:pathLst>
              <a:path w="213360" h="432434">
                <a:moveTo>
                  <a:pt x="212994" y="0"/>
                </a:moveTo>
                <a:lnTo>
                  <a:pt x="0" y="43232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 rot="10860000">
            <a:off x="5711093" y="530524"/>
            <a:ext cx="1547627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85"/>
              </a:lnSpc>
            </a:pPr>
            <a:r>
              <a:rPr sz="2800" spc="-137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380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137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2817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1984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182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2976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0833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4200" baseline="-20833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 rot="10860000">
            <a:off x="5705744" y="685334"/>
            <a:ext cx="147110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 rot="10860000">
            <a:off x="1748055" y="530524"/>
            <a:ext cx="1547627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85"/>
              </a:lnSpc>
            </a:pPr>
            <a:r>
              <a:rPr sz="2800" spc="-137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380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137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2817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1984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182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2976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0833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4200" baseline="-20833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 rot="10860000">
            <a:off x="1818906" y="685334"/>
            <a:ext cx="147110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752600" y="4572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 rot="10860000">
            <a:off x="4928943" y="637836"/>
            <a:ext cx="50740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360166" y="618764"/>
            <a:ext cx="35560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 rot="10860000">
            <a:off x="3883138" y="1132044"/>
            <a:ext cx="1011956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spc="-994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492" baseline="-10912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994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492" baseline="-992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4200" baseline="-992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 rot="10860000">
            <a:off x="3945069" y="702938"/>
            <a:ext cx="80083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sz="2800" spc="-10" dirty="0">
                <a:solidFill>
                  <a:srgbClr val="1F487C"/>
                </a:solidFill>
                <a:latin typeface="Times New Roman"/>
                <a:cs typeface="Times New Roman"/>
              </a:rPr>
              <a:t>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267200" y="533399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67200" y="609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38600" y="1066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76800" y="1066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27357" y="3604638"/>
            <a:ext cx="25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9.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791200" y="4038600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28800" y="4038600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28800" y="4038600"/>
            <a:ext cx="5410200" cy="457200"/>
          </a:xfrm>
          <a:custGeom>
            <a:avLst/>
            <a:gdLst/>
            <a:ahLst/>
            <a:cxnLst/>
            <a:rect l="l" t="t" r="r" b="b"/>
            <a:pathLst>
              <a:path w="5410200" h="457200">
                <a:moveTo>
                  <a:pt x="0" y="457199"/>
                </a:moveTo>
                <a:lnTo>
                  <a:pt x="5410199" y="457199"/>
                </a:lnTo>
                <a:lnTo>
                  <a:pt x="54101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28800" y="4495800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800"/>
                </a:moveTo>
                <a:lnTo>
                  <a:pt x="5410200" y="1066800"/>
                </a:lnTo>
                <a:lnTo>
                  <a:pt x="54102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28800" y="4495800"/>
            <a:ext cx="5410200" cy="1066800"/>
          </a:xfrm>
          <a:custGeom>
            <a:avLst/>
            <a:gdLst/>
            <a:ahLst/>
            <a:cxnLst/>
            <a:rect l="l" t="t" r="r" b="b"/>
            <a:pathLst>
              <a:path w="5410200" h="1066800">
                <a:moveTo>
                  <a:pt x="0" y="1066799"/>
                </a:moveTo>
                <a:lnTo>
                  <a:pt x="5410199" y="1066799"/>
                </a:lnTo>
                <a:lnTo>
                  <a:pt x="5410199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5802253" y="4013070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832738" y="3918908"/>
            <a:ext cx="1443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13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95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13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95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13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95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4200" baseline="-1488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726053" y="3918908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F487C"/>
                </a:solidFill>
                <a:latin typeface="Times New Roman"/>
                <a:cs typeface="Times New Roman"/>
              </a:rPr>
              <a:t>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898015" y="3970306"/>
            <a:ext cx="291719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5"/>
              </a:lnSpc>
            </a:pP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90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90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90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90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90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90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90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220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7" baseline="-1488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4200" baseline="-1488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276600" y="41910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562600" y="4191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0"/>
                </a:moveTo>
                <a:lnTo>
                  <a:pt x="0" y="304800"/>
                </a:lnTo>
                <a:lnTo>
                  <a:pt x="228600" y="3048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76600" y="4495800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15915" y="4038600"/>
            <a:ext cx="675640" cy="457200"/>
          </a:xfrm>
          <a:custGeom>
            <a:avLst/>
            <a:gdLst/>
            <a:ahLst/>
            <a:cxnLst/>
            <a:rect l="l" t="t" r="r" b="b"/>
            <a:pathLst>
              <a:path w="675639" h="457200">
                <a:moveTo>
                  <a:pt x="0" y="457200"/>
                </a:moveTo>
                <a:lnTo>
                  <a:pt x="675284" y="457200"/>
                </a:lnTo>
                <a:lnTo>
                  <a:pt x="6752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76600" y="4038600"/>
            <a:ext cx="704215" cy="457200"/>
          </a:xfrm>
          <a:custGeom>
            <a:avLst/>
            <a:gdLst/>
            <a:ahLst/>
            <a:cxnLst/>
            <a:rect l="l" t="t" r="r" b="b"/>
            <a:pathLst>
              <a:path w="704214" h="457200">
                <a:moveTo>
                  <a:pt x="0" y="457200"/>
                </a:moveTo>
                <a:lnTo>
                  <a:pt x="704209" y="457200"/>
                </a:lnTo>
                <a:lnTo>
                  <a:pt x="704209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76600" y="40386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0" y="457199"/>
                </a:moveTo>
                <a:lnTo>
                  <a:pt x="2514599" y="457199"/>
                </a:lnTo>
                <a:lnTo>
                  <a:pt x="25145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00400" y="40386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0"/>
                </a:moveTo>
                <a:lnTo>
                  <a:pt x="228599" y="4571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38800" y="40386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228599" y="0"/>
                </a:moveTo>
                <a:lnTo>
                  <a:pt x="0" y="4571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38800" y="4191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0"/>
                </a:moveTo>
                <a:lnTo>
                  <a:pt x="0" y="304800"/>
                </a:lnTo>
                <a:lnTo>
                  <a:pt x="228600" y="3048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76600" y="41910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0"/>
                </a:moveTo>
                <a:lnTo>
                  <a:pt x="0" y="304800"/>
                </a:lnTo>
                <a:lnTo>
                  <a:pt x="15240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80810" y="3733800"/>
            <a:ext cx="1135380" cy="762000"/>
          </a:xfrm>
          <a:custGeom>
            <a:avLst/>
            <a:gdLst/>
            <a:ahLst/>
            <a:cxnLst/>
            <a:rect l="l" t="t" r="r" b="b"/>
            <a:pathLst>
              <a:path w="1135379" h="762000">
                <a:moveTo>
                  <a:pt x="0" y="762000"/>
                </a:moveTo>
                <a:lnTo>
                  <a:pt x="1135105" y="762000"/>
                </a:lnTo>
                <a:lnTo>
                  <a:pt x="1135105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80809" y="3733800"/>
            <a:ext cx="1135380" cy="762000"/>
          </a:xfrm>
          <a:custGeom>
            <a:avLst/>
            <a:gdLst/>
            <a:ahLst/>
            <a:cxnLst/>
            <a:rect l="l" t="t" r="r" b="b"/>
            <a:pathLst>
              <a:path w="1135379" h="762000">
                <a:moveTo>
                  <a:pt x="0" y="761999"/>
                </a:moveTo>
                <a:lnTo>
                  <a:pt x="1135105" y="761999"/>
                </a:lnTo>
                <a:lnTo>
                  <a:pt x="1135105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4724400" y="3733800"/>
            <a:ext cx="391795" cy="3048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8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156713" y="3673802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125217" y="3902899"/>
            <a:ext cx="850265" cy="44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4200" spc="-7" baseline="-7936" dirty="0">
                <a:solidFill>
                  <a:srgbClr val="1F487C"/>
                </a:solidFill>
                <a:latin typeface="Times New Roman"/>
                <a:cs typeface="Times New Roman"/>
              </a:rPr>
              <a:t>……</a:t>
            </a:r>
            <a:r>
              <a:rPr sz="4200" spc="-7807" baseline="-7936" dirty="0">
                <a:solidFill>
                  <a:srgbClr val="1F487C"/>
                </a:solidFill>
                <a:latin typeface="Times New Roman"/>
                <a:cs typeface="Times New Roman"/>
              </a:rPr>
              <a:t>.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560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953000" y="44958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53000" y="44958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599"/>
                </a:moveTo>
                <a:lnTo>
                  <a:pt x="761999" y="228599"/>
                </a:lnTo>
                <a:lnTo>
                  <a:pt x="7619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997836" y="44958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87508" y="44958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266821" y="44958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191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56341" y="44958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44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46013" y="44958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77149" y="44958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191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35686" y="44958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352800" y="44958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352800" y="44958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599"/>
                </a:moveTo>
                <a:lnTo>
                  <a:pt x="761999" y="228599"/>
                </a:lnTo>
                <a:lnTo>
                  <a:pt x="7619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97636" y="44958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87308" y="44958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666621" y="44958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191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756141" y="44958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44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45814" y="44958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76949" y="44958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191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935486" y="4495800"/>
            <a:ext cx="179705" cy="228600"/>
          </a:xfrm>
          <a:custGeom>
            <a:avLst/>
            <a:gdLst/>
            <a:ahLst/>
            <a:cxnLst/>
            <a:rect l="l" t="t" r="r" b="b"/>
            <a:pathLst>
              <a:path w="179704" h="228600">
                <a:moveTo>
                  <a:pt x="179313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40386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600"/>
                </a:moveTo>
                <a:lnTo>
                  <a:pt x="838200" y="228600"/>
                </a:lnTo>
                <a:lnTo>
                  <a:pt x="838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40386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599"/>
                </a:moveTo>
                <a:lnTo>
                  <a:pt x="838199" y="228599"/>
                </a:lnTo>
                <a:lnTo>
                  <a:pt x="8381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33900" y="40386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38690" y="40386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743450" y="40386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848240" y="40386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14800" y="40386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324350" y="4038600"/>
            <a:ext cx="105410" cy="228600"/>
          </a:xfrm>
          <a:custGeom>
            <a:avLst/>
            <a:gdLst/>
            <a:ahLst/>
            <a:cxnLst/>
            <a:rect l="l" t="t" r="r" b="b"/>
            <a:pathLst>
              <a:path w="105410" h="228600">
                <a:moveTo>
                  <a:pt x="0" y="0"/>
                </a:moveTo>
                <a:lnTo>
                  <a:pt x="1047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29140" y="40386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19590" y="4038600"/>
            <a:ext cx="104775" cy="228600"/>
          </a:xfrm>
          <a:custGeom>
            <a:avLst/>
            <a:gdLst/>
            <a:ahLst/>
            <a:cxnLst/>
            <a:rect l="l" t="t" r="r" b="b"/>
            <a:pathLst>
              <a:path w="104775" h="228600">
                <a:moveTo>
                  <a:pt x="0" y="0"/>
                </a:moveTo>
                <a:lnTo>
                  <a:pt x="1047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 rot="10860000">
            <a:off x="5858144" y="4115226"/>
            <a:ext cx="147110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 rot="10860000">
            <a:off x="1818906" y="4132633"/>
            <a:ext cx="147110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623816" y="3622926"/>
            <a:ext cx="1321435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Patterned  </a:t>
            </a:r>
            <a:r>
              <a:rPr sz="18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M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et</a:t>
            </a:r>
            <a:r>
              <a:rPr sz="18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l</a:t>
            </a:r>
            <a:r>
              <a:rPr sz="18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l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i</a:t>
            </a:r>
            <a:r>
              <a:rPr sz="18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z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at</a:t>
            </a:r>
            <a:r>
              <a:rPr sz="18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i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on 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(aluminum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sz="18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Symbol"/>
                <a:cs typeface="Symbol"/>
              </a:rPr>
              <a:t>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m)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828800" y="3657600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0" y="381000"/>
                </a:moveTo>
                <a:lnTo>
                  <a:pt x="1447800" y="381000"/>
                </a:lnTo>
                <a:lnTo>
                  <a:pt x="1447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28800" y="3657600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0" y="380999"/>
                </a:moveTo>
                <a:lnTo>
                  <a:pt x="1447799" y="380999"/>
                </a:lnTo>
                <a:lnTo>
                  <a:pt x="1447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91200" y="3657600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0" y="381000"/>
                </a:moveTo>
                <a:lnTo>
                  <a:pt x="1447800" y="381000"/>
                </a:lnTo>
                <a:lnTo>
                  <a:pt x="1447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791200" y="3657600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0" y="380999"/>
                </a:moveTo>
                <a:lnTo>
                  <a:pt x="1447799" y="380999"/>
                </a:lnTo>
                <a:lnTo>
                  <a:pt x="1447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113288" y="3650741"/>
            <a:ext cx="358775" cy="858519"/>
          </a:xfrm>
          <a:custGeom>
            <a:avLst/>
            <a:gdLst/>
            <a:ahLst/>
            <a:cxnLst/>
            <a:rect l="l" t="t" r="r" b="b"/>
            <a:pathLst>
              <a:path w="358775" h="858520">
                <a:moveTo>
                  <a:pt x="179953" y="0"/>
                </a:moveTo>
                <a:lnTo>
                  <a:pt x="0" y="39227"/>
                </a:lnTo>
                <a:lnTo>
                  <a:pt x="178429" y="858261"/>
                </a:lnTo>
                <a:lnTo>
                  <a:pt x="358383" y="819018"/>
                </a:lnTo>
                <a:lnTo>
                  <a:pt x="179953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76316" y="3648059"/>
            <a:ext cx="398145" cy="857250"/>
          </a:xfrm>
          <a:custGeom>
            <a:avLst/>
            <a:gdLst/>
            <a:ahLst/>
            <a:cxnLst/>
            <a:rect l="l" t="t" r="r" b="b"/>
            <a:pathLst>
              <a:path w="398145" h="857250">
                <a:moveTo>
                  <a:pt x="220339" y="0"/>
                </a:moveTo>
                <a:lnTo>
                  <a:pt x="0" y="808747"/>
                </a:lnTo>
                <a:lnTo>
                  <a:pt x="177667" y="857134"/>
                </a:lnTo>
                <a:lnTo>
                  <a:pt x="398007" y="48524"/>
                </a:lnTo>
                <a:lnTo>
                  <a:pt x="220339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76600" y="3657600"/>
            <a:ext cx="152400" cy="838200"/>
          </a:xfrm>
          <a:custGeom>
            <a:avLst/>
            <a:gdLst/>
            <a:ahLst/>
            <a:cxnLst/>
            <a:rect l="l" t="t" r="r" b="b"/>
            <a:pathLst>
              <a:path w="152400" h="838200">
                <a:moveTo>
                  <a:pt x="0" y="0"/>
                </a:moveTo>
                <a:lnTo>
                  <a:pt x="152399" y="8381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200400" y="4038600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0" y="0"/>
                </a:moveTo>
                <a:lnTo>
                  <a:pt x="152399" y="4571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65769" y="3672596"/>
            <a:ext cx="209550" cy="843280"/>
          </a:xfrm>
          <a:custGeom>
            <a:avLst/>
            <a:gdLst/>
            <a:ahLst/>
            <a:cxnLst/>
            <a:rect l="l" t="t" r="r" b="b"/>
            <a:pathLst>
              <a:path w="209550" h="843279">
                <a:moveTo>
                  <a:pt x="209549" y="0"/>
                </a:moveTo>
                <a:lnTo>
                  <a:pt x="0" y="84314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684641" y="4051041"/>
            <a:ext cx="213360" cy="432434"/>
          </a:xfrm>
          <a:custGeom>
            <a:avLst/>
            <a:gdLst/>
            <a:ahLst/>
            <a:cxnLst/>
            <a:rect l="l" t="t" r="r" b="b"/>
            <a:pathLst>
              <a:path w="213360" h="432435">
                <a:moveTo>
                  <a:pt x="212994" y="0"/>
                </a:moveTo>
                <a:lnTo>
                  <a:pt x="0" y="43231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 rot="10860000">
            <a:off x="5787295" y="3731766"/>
            <a:ext cx="1547627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85"/>
              </a:lnSpc>
            </a:pPr>
            <a:r>
              <a:rPr sz="2800" spc="-137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380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137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2817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1984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182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2976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0833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4200" baseline="-20833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 rot="10860000">
            <a:off x="5781941" y="3886576"/>
            <a:ext cx="147110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sz="2800" spc="-10" dirty="0">
                <a:solidFill>
                  <a:srgbClr val="1F487C"/>
                </a:solidFill>
                <a:latin typeface="Times New Roman"/>
                <a:cs typeface="Times New Roman"/>
              </a:rPr>
              <a:t>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 rot="10860000">
            <a:off x="1824257" y="3731766"/>
            <a:ext cx="1547627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85"/>
              </a:lnSpc>
            </a:pPr>
            <a:r>
              <a:rPr sz="2800" spc="-137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3809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137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2817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1984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182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2976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2062" baseline="-20833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4200" baseline="-20833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 rot="10860000">
            <a:off x="1895103" y="3886576"/>
            <a:ext cx="147110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sz="2800" spc="-10" dirty="0">
                <a:solidFill>
                  <a:srgbClr val="1F487C"/>
                </a:solidFill>
                <a:latin typeface="Times New Roman"/>
                <a:cs typeface="Times New Roman"/>
              </a:rPr>
              <a:t>…………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828800" y="3659981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 rot="10860000">
            <a:off x="5005143" y="3838878"/>
            <a:ext cx="50740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436366" y="3819805"/>
            <a:ext cx="35560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 rot="10860000">
            <a:off x="3959338" y="4333336"/>
            <a:ext cx="1011956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spc="-994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492" baseline="-10912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spc="-994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spc="-1492" baseline="-992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4200" baseline="-992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 rot="10860000">
            <a:off x="4021272" y="3904029"/>
            <a:ext cx="80083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4343400" y="3733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343400" y="3810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114800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953000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828800" y="34290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828800" y="34290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599"/>
                </a:moveTo>
                <a:lnTo>
                  <a:pt x="1523999" y="228599"/>
                </a:lnTo>
                <a:lnTo>
                  <a:pt x="15239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214756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521457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60141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98825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937378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076071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66971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05536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244220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382904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276600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583429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721995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860679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999363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137916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028825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167508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306061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444745" y="3429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29000" y="4114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264164" y="3426957"/>
            <a:ext cx="292100" cy="1066800"/>
          </a:xfrm>
          <a:custGeom>
            <a:avLst/>
            <a:gdLst/>
            <a:ahLst/>
            <a:cxnLst/>
            <a:rect l="l" t="t" r="r" b="b"/>
            <a:pathLst>
              <a:path w="292100" h="1066800">
                <a:moveTo>
                  <a:pt x="112654" y="0"/>
                </a:moveTo>
                <a:lnTo>
                  <a:pt x="0" y="19324"/>
                </a:lnTo>
                <a:lnTo>
                  <a:pt x="178948" y="1066175"/>
                </a:lnTo>
                <a:lnTo>
                  <a:pt x="291571" y="1046875"/>
                </a:lnTo>
                <a:lnTo>
                  <a:pt x="112654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264163" y="3426957"/>
            <a:ext cx="292100" cy="1066800"/>
          </a:xfrm>
          <a:custGeom>
            <a:avLst/>
            <a:gdLst/>
            <a:ahLst/>
            <a:cxnLst/>
            <a:rect l="l" t="t" r="r" b="b"/>
            <a:pathLst>
              <a:path w="292100" h="1066800">
                <a:moveTo>
                  <a:pt x="112654" y="0"/>
                </a:moveTo>
                <a:lnTo>
                  <a:pt x="291571" y="1046875"/>
                </a:lnTo>
                <a:lnTo>
                  <a:pt x="178948" y="1066175"/>
                </a:lnTo>
                <a:lnTo>
                  <a:pt x="0" y="19324"/>
                </a:lnTo>
                <a:lnTo>
                  <a:pt x="11265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505200" y="4267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505200" y="4267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599"/>
                </a:moveTo>
                <a:lnTo>
                  <a:pt x="457199" y="228599"/>
                </a:lnTo>
                <a:lnTo>
                  <a:pt x="4571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105400" y="4267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105400" y="4267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599"/>
                </a:moveTo>
                <a:lnTo>
                  <a:pt x="533399" y="228599"/>
                </a:lnTo>
                <a:lnTo>
                  <a:pt x="5333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343034" y="3844158"/>
            <a:ext cx="382270" cy="195580"/>
          </a:xfrm>
          <a:custGeom>
            <a:avLst/>
            <a:gdLst/>
            <a:ahLst/>
            <a:cxnLst/>
            <a:rect l="l" t="t" r="r" b="b"/>
            <a:pathLst>
              <a:path w="382270" h="195579">
                <a:moveTo>
                  <a:pt x="381000" y="0"/>
                </a:moveTo>
                <a:lnTo>
                  <a:pt x="0" y="1524"/>
                </a:lnTo>
                <a:lnTo>
                  <a:pt x="762" y="195203"/>
                </a:lnTo>
                <a:lnTo>
                  <a:pt x="381762" y="193679"/>
                </a:lnTo>
                <a:lnTo>
                  <a:pt x="38100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343034" y="3844159"/>
            <a:ext cx="382270" cy="195580"/>
          </a:xfrm>
          <a:custGeom>
            <a:avLst/>
            <a:gdLst/>
            <a:ahLst/>
            <a:cxnLst/>
            <a:rect l="l" t="t" r="r" b="b"/>
            <a:pathLst>
              <a:path w="382270" h="195579">
                <a:moveTo>
                  <a:pt x="381761" y="193679"/>
                </a:moveTo>
                <a:lnTo>
                  <a:pt x="761" y="195203"/>
                </a:lnTo>
                <a:lnTo>
                  <a:pt x="0" y="1523"/>
                </a:lnTo>
                <a:lnTo>
                  <a:pt x="380999" y="0"/>
                </a:lnTo>
                <a:lnTo>
                  <a:pt x="381761" y="19367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562600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350885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393313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435589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477895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520324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181600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223905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266303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308610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886200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674485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716913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759189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801495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843924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505200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547506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589903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632210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429000" y="4038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352800" y="3581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429000" y="3733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512685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555113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59738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639695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343400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385706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428103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470410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838955" y="4099178"/>
            <a:ext cx="163195" cy="315595"/>
          </a:xfrm>
          <a:custGeom>
            <a:avLst/>
            <a:gdLst/>
            <a:ahLst/>
            <a:cxnLst/>
            <a:rect l="l" t="t" r="r" b="b"/>
            <a:pathLst>
              <a:path w="163195" h="315595">
                <a:moveTo>
                  <a:pt x="78486" y="0"/>
                </a:moveTo>
                <a:lnTo>
                  <a:pt x="0" y="292857"/>
                </a:lnTo>
                <a:lnTo>
                  <a:pt x="84338" y="315468"/>
                </a:lnTo>
                <a:lnTo>
                  <a:pt x="162824" y="22610"/>
                </a:lnTo>
                <a:lnTo>
                  <a:pt x="78486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091440" y="4032253"/>
            <a:ext cx="113664" cy="238125"/>
          </a:xfrm>
          <a:custGeom>
            <a:avLst/>
            <a:gdLst/>
            <a:ahLst/>
            <a:cxnLst/>
            <a:rect l="l" t="t" r="r" b="b"/>
            <a:pathLst>
              <a:path w="113664" h="238125">
                <a:moveTo>
                  <a:pt x="75041" y="0"/>
                </a:moveTo>
                <a:lnTo>
                  <a:pt x="0" y="12822"/>
                </a:lnTo>
                <a:lnTo>
                  <a:pt x="38587" y="238125"/>
                </a:lnTo>
                <a:lnTo>
                  <a:pt x="113659" y="225289"/>
                </a:lnTo>
                <a:lnTo>
                  <a:pt x="75041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523219" y="4034277"/>
            <a:ext cx="161925" cy="315595"/>
          </a:xfrm>
          <a:custGeom>
            <a:avLst/>
            <a:gdLst/>
            <a:ahLst/>
            <a:cxnLst/>
            <a:rect l="l" t="t" r="r" b="b"/>
            <a:pathLst>
              <a:path w="161925" h="315595">
                <a:moveTo>
                  <a:pt x="78486" y="0"/>
                </a:moveTo>
                <a:lnTo>
                  <a:pt x="0" y="292870"/>
                </a:lnTo>
                <a:lnTo>
                  <a:pt x="82814" y="315087"/>
                </a:lnTo>
                <a:lnTo>
                  <a:pt x="161300" y="22098"/>
                </a:lnTo>
                <a:lnTo>
                  <a:pt x="78486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886200" y="4191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105400" y="4114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562600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638800" y="4114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419600" y="3810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0"/>
                </a:lnTo>
                <a:lnTo>
                  <a:pt x="762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577833" y="346953"/>
            <a:ext cx="509270" cy="878205"/>
          </a:xfrm>
          <a:custGeom>
            <a:avLst/>
            <a:gdLst/>
            <a:ahLst/>
            <a:cxnLst/>
            <a:rect l="l" t="t" r="r" b="b"/>
            <a:pathLst>
              <a:path w="509270" h="878205">
                <a:moveTo>
                  <a:pt x="261518" y="0"/>
                </a:moveTo>
                <a:lnTo>
                  <a:pt x="0" y="796411"/>
                </a:lnTo>
                <a:lnTo>
                  <a:pt x="247284" y="877702"/>
                </a:lnTo>
                <a:lnTo>
                  <a:pt x="508772" y="81290"/>
                </a:lnTo>
                <a:lnTo>
                  <a:pt x="261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806433" y="3483223"/>
            <a:ext cx="388620" cy="591820"/>
          </a:xfrm>
          <a:custGeom>
            <a:avLst/>
            <a:gdLst/>
            <a:ahLst/>
            <a:cxnLst/>
            <a:rect l="l" t="t" r="r" b="b"/>
            <a:pathLst>
              <a:path w="388620" h="591820">
                <a:moveTo>
                  <a:pt x="170962" y="0"/>
                </a:moveTo>
                <a:lnTo>
                  <a:pt x="0" y="520324"/>
                </a:lnTo>
                <a:lnTo>
                  <a:pt x="217170" y="591702"/>
                </a:lnTo>
                <a:lnTo>
                  <a:pt x="388132" y="71262"/>
                </a:lnTo>
                <a:lnTo>
                  <a:pt x="170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828275" y="433181"/>
            <a:ext cx="478155" cy="794385"/>
          </a:xfrm>
          <a:custGeom>
            <a:avLst/>
            <a:gdLst/>
            <a:ahLst/>
            <a:cxnLst/>
            <a:rect l="l" t="t" r="r" b="b"/>
            <a:pathLst>
              <a:path w="478154" h="794385">
                <a:moveTo>
                  <a:pt x="214518" y="0"/>
                </a:moveTo>
                <a:lnTo>
                  <a:pt x="0" y="79126"/>
                </a:lnTo>
                <a:lnTo>
                  <a:pt x="263530" y="794156"/>
                </a:lnTo>
                <a:lnTo>
                  <a:pt x="478048" y="715030"/>
                </a:lnTo>
                <a:lnTo>
                  <a:pt x="214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865370" y="3482583"/>
            <a:ext cx="403860" cy="593090"/>
          </a:xfrm>
          <a:custGeom>
            <a:avLst/>
            <a:gdLst/>
            <a:ahLst/>
            <a:cxnLst/>
            <a:rect l="l" t="t" r="r" b="b"/>
            <a:pathLst>
              <a:path w="403860" h="593089">
                <a:moveTo>
                  <a:pt x="214518" y="0"/>
                </a:moveTo>
                <a:lnTo>
                  <a:pt x="0" y="79004"/>
                </a:lnTo>
                <a:lnTo>
                  <a:pt x="189372" y="592973"/>
                </a:lnTo>
                <a:lnTo>
                  <a:pt x="403860" y="513856"/>
                </a:lnTo>
                <a:lnTo>
                  <a:pt x="214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886200" y="533400"/>
            <a:ext cx="152400" cy="533400"/>
          </a:xfrm>
          <a:custGeom>
            <a:avLst/>
            <a:gdLst/>
            <a:ahLst/>
            <a:cxnLst/>
            <a:rect l="l" t="t" r="r" b="b"/>
            <a:pathLst>
              <a:path w="152400" h="533400">
                <a:moveTo>
                  <a:pt x="152399" y="0"/>
                </a:moveTo>
                <a:lnTo>
                  <a:pt x="0" y="533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800600" y="533400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0"/>
                </a:moveTo>
                <a:lnTo>
                  <a:pt x="228599" y="609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886200" y="3733800"/>
            <a:ext cx="228600" cy="533400"/>
          </a:xfrm>
          <a:custGeom>
            <a:avLst/>
            <a:gdLst/>
            <a:ahLst/>
            <a:cxnLst/>
            <a:rect l="l" t="t" r="r" b="b"/>
            <a:pathLst>
              <a:path w="228600" h="533400">
                <a:moveTo>
                  <a:pt x="228599" y="0"/>
                </a:moveTo>
                <a:lnTo>
                  <a:pt x="0" y="533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876800" y="37338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0"/>
                </a:moveTo>
                <a:lnTo>
                  <a:pt x="228599" y="4571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343400" y="190499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4"/>
                </a:lnTo>
                <a:lnTo>
                  <a:pt x="62386" y="29390"/>
                </a:lnTo>
                <a:lnTo>
                  <a:pt x="29399" y="62373"/>
                </a:lnTo>
                <a:lnTo>
                  <a:pt x="7767" y="104211"/>
                </a:lnTo>
                <a:lnTo>
                  <a:pt x="0" y="152400"/>
                </a:lnTo>
                <a:lnTo>
                  <a:pt x="7767" y="200576"/>
                </a:lnTo>
                <a:lnTo>
                  <a:pt x="29399" y="242413"/>
                </a:lnTo>
                <a:lnTo>
                  <a:pt x="62386" y="275400"/>
                </a:lnTo>
                <a:lnTo>
                  <a:pt x="104223" y="297032"/>
                </a:lnTo>
                <a:lnTo>
                  <a:pt x="152400" y="304800"/>
                </a:lnTo>
                <a:lnTo>
                  <a:pt x="200588" y="297032"/>
                </a:lnTo>
                <a:lnTo>
                  <a:pt x="242426" y="275400"/>
                </a:lnTo>
                <a:lnTo>
                  <a:pt x="275409" y="242413"/>
                </a:lnTo>
                <a:lnTo>
                  <a:pt x="297035" y="200576"/>
                </a:lnTo>
                <a:lnTo>
                  <a:pt x="304800" y="152400"/>
                </a:lnTo>
                <a:lnTo>
                  <a:pt x="297035" y="104211"/>
                </a:lnTo>
                <a:lnTo>
                  <a:pt x="275409" y="62373"/>
                </a:lnTo>
                <a:lnTo>
                  <a:pt x="242426" y="29390"/>
                </a:lnTo>
                <a:lnTo>
                  <a:pt x="200588" y="7764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343400" y="1905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1"/>
                </a:lnTo>
                <a:lnTo>
                  <a:pt x="29399" y="62373"/>
                </a:lnTo>
                <a:lnTo>
                  <a:pt x="62386" y="29390"/>
                </a:lnTo>
                <a:lnTo>
                  <a:pt x="104223" y="7764"/>
                </a:lnTo>
                <a:lnTo>
                  <a:pt x="152399" y="0"/>
                </a:lnTo>
                <a:lnTo>
                  <a:pt x="200588" y="7764"/>
                </a:lnTo>
                <a:lnTo>
                  <a:pt x="242426" y="29390"/>
                </a:lnTo>
                <a:lnTo>
                  <a:pt x="275409" y="62373"/>
                </a:lnTo>
                <a:lnTo>
                  <a:pt x="297035" y="104211"/>
                </a:lnTo>
                <a:lnTo>
                  <a:pt x="304799" y="152399"/>
                </a:lnTo>
                <a:lnTo>
                  <a:pt x="297035" y="200576"/>
                </a:lnTo>
                <a:lnTo>
                  <a:pt x="275409" y="242413"/>
                </a:lnTo>
                <a:lnTo>
                  <a:pt x="242426" y="275400"/>
                </a:lnTo>
                <a:lnTo>
                  <a:pt x="200588" y="297032"/>
                </a:lnTo>
                <a:lnTo>
                  <a:pt x="152399" y="304799"/>
                </a:lnTo>
                <a:lnTo>
                  <a:pt x="104223" y="297032"/>
                </a:lnTo>
                <a:lnTo>
                  <a:pt x="62386" y="275400"/>
                </a:lnTo>
                <a:lnTo>
                  <a:pt x="29399" y="242413"/>
                </a:lnTo>
                <a:lnTo>
                  <a:pt x="7767" y="200576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 txBox="1"/>
          <p:nvPr/>
        </p:nvSpPr>
        <p:spPr>
          <a:xfrm>
            <a:off x="4440939" y="1917010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4343400" y="5029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6"/>
                </a:lnTo>
                <a:lnTo>
                  <a:pt x="62386" y="29394"/>
                </a:lnTo>
                <a:lnTo>
                  <a:pt x="29399" y="62380"/>
                </a:lnTo>
                <a:lnTo>
                  <a:pt x="7767" y="104217"/>
                </a:lnTo>
                <a:lnTo>
                  <a:pt x="0" y="152400"/>
                </a:lnTo>
                <a:lnTo>
                  <a:pt x="7767" y="200582"/>
                </a:lnTo>
                <a:lnTo>
                  <a:pt x="29399" y="242419"/>
                </a:lnTo>
                <a:lnTo>
                  <a:pt x="62386" y="275405"/>
                </a:lnTo>
                <a:lnTo>
                  <a:pt x="104223" y="297033"/>
                </a:lnTo>
                <a:lnTo>
                  <a:pt x="152400" y="304800"/>
                </a:lnTo>
                <a:lnTo>
                  <a:pt x="200588" y="297033"/>
                </a:lnTo>
                <a:lnTo>
                  <a:pt x="242426" y="275405"/>
                </a:lnTo>
                <a:lnTo>
                  <a:pt x="275409" y="242419"/>
                </a:lnTo>
                <a:lnTo>
                  <a:pt x="297035" y="200582"/>
                </a:lnTo>
                <a:lnTo>
                  <a:pt x="304800" y="152400"/>
                </a:lnTo>
                <a:lnTo>
                  <a:pt x="297035" y="104217"/>
                </a:lnTo>
                <a:lnTo>
                  <a:pt x="275409" y="62380"/>
                </a:lnTo>
                <a:lnTo>
                  <a:pt x="242426" y="29394"/>
                </a:lnTo>
                <a:lnTo>
                  <a:pt x="200588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343400" y="5029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7"/>
                </a:lnTo>
                <a:lnTo>
                  <a:pt x="29399" y="62380"/>
                </a:lnTo>
                <a:lnTo>
                  <a:pt x="62386" y="29394"/>
                </a:lnTo>
                <a:lnTo>
                  <a:pt x="104223" y="7766"/>
                </a:lnTo>
                <a:lnTo>
                  <a:pt x="152399" y="0"/>
                </a:lnTo>
                <a:lnTo>
                  <a:pt x="200588" y="7766"/>
                </a:lnTo>
                <a:lnTo>
                  <a:pt x="242426" y="29394"/>
                </a:lnTo>
                <a:lnTo>
                  <a:pt x="275409" y="62380"/>
                </a:lnTo>
                <a:lnTo>
                  <a:pt x="297035" y="104217"/>
                </a:lnTo>
                <a:lnTo>
                  <a:pt x="304799" y="152399"/>
                </a:lnTo>
                <a:lnTo>
                  <a:pt x="297035" y="200582"/>
                </a:lnTo>
                <a:lnTo>
                  <a:pt x="275409" y="242419"/>
                </a:lnTo>
                <a:lnTo>
                  <a:pt x="242426" y="275405"/>
                </a:lnTo>
                <a:lnTo>
                  <a:pt x="200588" y="297033"/>
                </a:lnTo>
                <a:lnTo>
                  <a:pt x="152399" y="304799"/>
                </a:lnTo>
                <a:lnTo>
                  <a:pt x="104223" y="297033"/>
                </a:lnTo>
                <a:lnTo>
                  <a:pt x="62386" y="275405"/>
                </a:lnTo>
                <a:lnTo>
                  <a:pt x="29399" y="242419"/>
                </a:lnTo>
                <a:lnTo>
                  <a:pt x="7767" y="200582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 txBox="1"/>
          <p:nvPr/>
        </p:nvSpPr>
        <p:spPr>
          <a:xfrm>
            <a:off x="4440939" y="5042152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3" name="object 243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244" name="object 244"/>
          <p:cNvSpPr txBox="1"/>
          <p:nvPr/>
        </p:nvSpPr>
        <p:spPr>
          <a:xfrm>
            <a:off x="8414518" y="6465216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65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6344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14518" y="6465216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4879" y="191840"/>
            <a:ext cx="4255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5" dirty="0">
                <a:solidFill>
                  <a:srgbClr val="000000"/>
                </a:solidFill>
              </a:rPr>
              <a:t>CMOS</a:t>
            </a:r>
            <a:r>
              <a:rPr sz="4000" spc="-175" dirty="0">
                <a:solidFill>
                  <a:srgbClr val="000000"/>
                </a:solidFill>
              </a:rPr>
              <a:t> </a:t>
            </a:r>
            <a:r>
              <a:rPr sz="4000" spc="-570" dirty="0">
                <a:solidFill>
                  <a:srgbClr val="000000"/>
                </a:solidFill>
              </a:rPr>
              <a:t>FABRICATION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07637"/>
            <a:ext cx="7620634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75" dirty="0">
                <a:latin typeface="Arial"/>
                <a:cs typeface="Arial"/>
              </a:rPr>
              <a:t>There </a:t>
            </a:r>
            <a:r>
              <a:rPr sz="3200" spc="-140" dirty="0">
                <a:latin typeface="Arial"/>
                <a:cs typeface="Arial"/>
              </a:rPr>
              <a:t>are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95" dirty="0">
                <a:latin typeface="Arial"/>
                <a:cs typeface="Arial"/>
              </a:rPr>
              <a:t>number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170" dirty="0">
                <a:latin typeface="Arial"/>
                <a:cs typeface="Arial"/>
              </a:rPr>
              <a:t>approaches </a:t>
            </a:r>
            <a:r>
              <a:rPr sz="3200" spc="25" dirty="0">
                <a:latin typeface="Arial"/>
                <a:cs typeface="Arial"/>
              </a:rPr>
              <a:t>to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395" dirty="0">
                <a:latin typeface="Arial"/>
                <a:cs typeface="Arial"/>
              </a:rPr>
              <a:t>CMOS  </a:t>
            </a:r>
            <a:r>
              <a:rPr sz="3200" spc="-75" dirty="0">
                <a:latin typeface="Arial"/>
                <a:cs typeface="Arial"/>
              </a:rPr>
              <a:t>fabrication, </a:t>
            </a:r>
            <a:r>
              <a:rPr sz="3200" spc="-100" dirty="0">
                <a:latin typeface="Arial"/>
                <a:cs typeface="Arial"/>
              </a:rPr>
              <a:t>including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65" dirty="0">
                <a:latin typeface="Arial"/>
                <a:cs typeface="Arial"/>
              </a:rPr>
              <a:t>p-well,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70" dirty="0">
                <a:latin typeface="Arial"/>
                <a:cs typeface="Arial"/>
              </a:rPr>
              <a:t>n-well, 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5" dirty="0">
                <a:latin typeface="Arial"/>
                <a:cs typeface="Arial"/>
              </a:rPr>
              <a:t>twin-tub, </a:t>
            </a:r>
            <a:r>
              <a:rPr sz="3200" spc="-150" dirty="0">
                <a:latin typeface="Arial"/>
                <a:cs typeface="Arial"/>
              </a:rPr>
              <a:t>and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95" dirty="0">
                <a:latin typeface="Arial"/>
                <a:cs typeface="Arial"/>
              </a:rPr>
              <a:t>silicon-on-insulator  </a:t>
            </a:r>
            <a:r>
              <a:rPr sz="3200" spc="-200" dirty="0">
                <a:latin typeface="Arial"/>
                <a:cs typeface="Arial"/>
              </a:rPr>
              <a:t>processes.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102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14518" y="6465216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0207" y="461589"/>
            <a:ext cx="43256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5" dirty="0">
                <a:solidFill>
                  <a:srgbClr val="000000"/>
                </a:solidFill>
              </a:rPr>
              <a:t>The </a:t>
            </a:r>
            <a:r>
              <a:rPr sz="4400" spc="-30" dirty="0">
                <a:solidFill>
                  <a:srgbClr val="000000"/>
                </a:solidFill>
              </a:rPr>
              <a:t>p-well</a:t>
            </a:r>
            <a:r>
              <a:rPr sz="4400" spc="-125" dirty="0">
                <a:solidFill>
                  <a:srgbClr val="000000"/>
                </a:solidFill>
              </a:rPr>
              <a:t> </a:t>
            </a:r>
            <a:r>
              <a:rPr sz="4400" spc="-55" dirty="0">
                <a:solidFill>
                  <a:srgbClr val="000000"/>
                </a:solidFill>
              </a:rPr>
              <a:t>Process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27" y="1607637"/>
            <a:ext cx="806767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90" dirty="0">
                <a:latin typeface="Arial"/>
                <a:cs typeface="Arial"/>
              </a:rPr>
              <a:t>In </a:t>
            </a:r>
            <a:r>
              <a:rPr sz="3200" spc="-35" dirty="0">
                <a:latin typeface="Arial"/>
                <a:cs typeface="Arial"/>
              </a:rPr>
              <a:t>primitive </a:t>
            </a:r>
            <a:r>
              <a:rPr sz="3200" spc="-95" dirty="0">
                <a:latin typeface="Arial"/>
                <a:cs typeface="Arial"/>
              </a:rPr>
              <a:t>terms, </a:t>
            </a:r>
            <a:r>
              <a:rPr sz="3200" spc="-40" dirty="0">
                <a:latin typeface="Arial"/>
                <a:cs typeface="Arial"/>
              </a:rPr>
              <a:t>the </a:t>
            </a:r>
            <a:r>
              <a:rPr sz="3200" spc="-70" dirty="0">
                <a:latin typeface="Arial"/>
                <a:cs typeface="Arial"/>
              </a:rPr>
              <a:t>structure </a:t>
            </a:r>
            <a:r>
              <a:rPr sz="3200" spc="-170" dirty="0">
                <a:latin typeface="Arial"/>
                <a:cs typeface="Arial"/>
              </a:rPr>
              <a:t>consists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62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an </a:t>
            </a:r>
            <a:r>
              <a:rPr sz="3200" spc="-85" dirty="0">
                <a:latin typeface="Arial"/>
                <a:cs typeface="Arial"/>
              </a:rPr>
              <a:t>n-  </a:t>
            </a:r>
            <a:r>
              <a:rPr sz="3200" spc="-65" dirty="0">
                <a:latin typeface="Arial"/>
                <a:cs typeface="Arial"/>
              </a:rPr>
              <a:t>type </a:t>
            </a:r>
            <a:r>
              <a:rPr sz="3200" spc="-125" dirty="0">
                <a:latin typeface="Arial"/>
                <a:cs typeface="Arial"/>
              </a:rPr>
              <a:t>substrate </a:t>
            </a:r>
            <a:r>
              <a:rPr sz="3200" spc="-40" dirty="0">
                <a:latin typeface="Arial"/>
                <a:cs typeface="Arial"/>
              </a:rPr>
              <a:t>in </a:t>
            </a:r>
            <a:r>
              <a:rPr sz="3200" spc="-90" dirty="0">
                <a:latin typeface="Arial"/>
                <a:cs typeface="Arial"/>
              </a:rPr>
              <a:t>which </a:t>
            </a:r>
            <a:r>
              <a:rPr sz="3200" spc="-155" dirty="0">
                <a:latin typeface="Arial"/>
                <a:cs typeface="Arial"/>
              </a:rPr>
              <a:t>p-devices</a:t>
            </a:r>
            <a:r>
              <a:rPr sz="3200" spc="-540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may</a:t>
            </a:r>
            <a:endParaRPr sz="3200">
              <a:latin typeface="Arial"/>
              <a:cs typeface="Arial"/>
            </a:endParaRPr>
          </a:p>
          <a:p>
            <a:pPr marL="12700" marR="451484">
              <a:lnSpc>
                <a:spcPct val="100000"/>
              </a:lnSpc>
              <a:spcBef>
                <a:spcPts val="770"/>
              </a:spcBef>
            </a:pPr>
            <a:r>
              <a:rPr sz="3200" spc="-145" dirty="0">
                <a:latin typeface="Arial"/>
                <a:cs typeface="Arial"/>
              </a:rPr>
              <a:t>be </a:t>
            </a:r>
            <a:r>
              <a:rPr sz="3200" spc="-75" dirty="0">
                <a:latin typeface="Arial"/>
                <a:cs typeface="Arial"/>
              </a:rPr>
              <a:t>formed </a:t>
            </a:r>
            <a:r>
              <a:rPr sz="3200" spc="-130" dirty="0">
                <a:latin typeface="Arial"/>
                <a:cs typeface="Arial"/>
              </a:rPr>
              <a:t>by </a:t>
            </a:r>
            <a:r>
              <a:rPr sz="3200" spc="-105" dirty="0">
                <a:latin typeface="Arial"/>
                <a:cs typeface="Arial"/>
              </a:rPr>
              <a:t>suitable </a:t>
            </a:r>
            <a:r>
              <a:rPr sz="3200" spc="-175" dirty="0">
                <a:latin typeface="Arial"/>
                <a:cs typeface="Arial"/>
              </a:rPr>
              <a:t>masking </a:t>
            </a:r>
            <a:r>
              <a:rPr sz="3200" spc="-150" dirty="0">
                <a:latin typeface="Arial"/>
                <a:cs typeface="Arial"/>
              </a:rPr>
              <a:t>and </a:t>
            </a:r>
            <a:r>
              <a:rPr sz="3200" spc="-70" dirty="0">
                <a:latin typeface="Arial"/>
                <a:cs typeface="Arial"/>
              </a:rPr>
              <a:t>diffusion  </a:t>
            </a:r>
            <a:r>
              <a:rPr sz="3200" spc="-135" dirty="0">
                <a:latin typeface="Arial"/>
                <a:cs typeface="Arial"/>
              </a:rPr>
              <a:t>and, </a:t>
            </a:r>
            <a:r>
              <a:rPr sz="3200" spc="-40" dirty="0">
                <a:latin typeface="Arial"/>
                <a:cs typeface="Arial"/>
              </a:rPr>
              <a:t>in </a:t>
            </a:r>
            <a:r>
              <a:rPr sz="3200" spc="-70" dirty="0">
                <a:latin typeface="Arial"/>
                <a:cs typeface="Arial"/>
              </a:rPr>
              <a:t>order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145" dirty="0">
                <a:latin typeface="Arial"/>
                <a:cs typeface="Arial"/>
              </a:rPr>
              <a:t>accommodate </a:t>
            </a:r>
            <a:r>
              <a:rPr sz="3200" spc="-75" dirty="0">
                <a:latin typeface="Arial"/>
                <a:cs typeface="Arial"/>
              </a:rPr>
              <a:t>n-type</a:t>
            </a:r>
            <a:r>
              <a:rPr sz="3200" spc="-6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devices,</a:t>
            </a:r>
            <a:endParaRPr sz="3200">
              <a:latin typeface="Arial"/>
              <a:cs typeface="Arial"/>
            </a:endParaRPr>
          </a:p>
          <a:p>
            <a:pPr marL="12700" marR="1488440">
              <a:lnSpc>
                <a:spcPct val="100000"/>
              </a:lnSpc>
              <a:spcBef>
                <a:spcPts val="770"/>
              </a:spcBef>
            </a:pP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145" dirty="0">
                <a:latin typeface="Arial"/>
                <a:cs typeface="Arial"/>
              </a:rPr>
              <a:t>deep </a:t>
            </a:r>
            <a:r>
              <a:rPr sz="3200" spc="-65" dirty="0">
                <a:latin typeface="Arial"/>
                <a:cs typeface="Arial"/>
              </a:rPr>
              <a:t>p-well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90" dirty="0">
                <a:latin typeface="Arial"/>
                <a:cs typeface="Arial"/>
              </a:rPr>
              <a:t>diffused </a:t>
            </a:r>
            <a:r>
              <a:rPr sz="3200" spc="-15" dirty="0">
                <a:latin typeface="Arial"/>
                <a:cs typeface="Arial"/>
              </a:rPr>
              <a:t>into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47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n-type  </a:t>
            </a:r>
            <a:r>
              <a:rPr sz="3200" spc="-125" dirty="0">
                <a:latin typeface="Arial"/>
                <a:cs typeface="Arial"/>
              </a:rPr>
              <a:t>substrate </a:t>
            </a:r>
            <a:r>
              <a:rPr sz="3200" spc="-300" dirty="0">
                <a:latin typeface="Arial"/>
                <a:cs typeface="Arial"/>
              </a:rPr>
              <a:t>as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shown.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16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14518" y="6465216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306" y="461589"/>
            <a:ext cx="65500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5" dirty="0">
                <a:solidFill>
                  <a:srgbClr val="000000"/>
                </a:solidFill>
              </a:rPr>
              <a:t>The </a:t>
            </a:r>
            <a:r>
              <a:rPr sz="4400" spc="-30" dirty="0">
                <a:solidFill>
                  <a:srgbClr val="000000"/>
                </a:solidFill>
              </a:rPr>
              <a:t>p-well </a:t>
            </a:r>
            <a:r>
              <a:rPr sz="4400" b="0" spc="-540" dirty="0">
                <a:solidFill>
                  <a:srgbClr val="000000"/>
                </a:solidFill>
                <a:latin typeface="Arial"/>
                <a:cs typeface="Arial"/>
              </a:rPr>
              <a:t>CMOS</a:t>
            </a:r>
            <a:r>
              <a:rPr sz="4400" b="0" spc="-2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00" dirty="0">
                <a:solidFill>
                  <a:srgbClr val="000000"/>
                </a:solidFill>
                <a:latin typeface="Arial"/>
                <a:cs typeface="Arial"/>
              </a:rPr>
              <a:t>fabrication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9461"/>
            <a:ext cx="7880984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In </a:t>
            </a:r>
            <a:r>
              <a:rPr sz="1800" spc="-40" dirty="0">
                <a:latin typeface="Arial"/>
                <a:cs typeface="Arial"/>
              </a:rPr>
              <a:t>all </a:t>
            </a:r>
            <a:r>
              <a:rPr sz="1800" spc="-25" dirty="0">
                <a:latin typeface="Arial"/>
                <a:cs typeface="Arial"/>
              </a:rPr>
              <a:t>other </a:t>
            </a:r>
            <a:r>
              <a:rPr sz="1800" spc="-90" dirty="0">
                <a:latin typeface="Arial"/>
                <a:cs typeface="Arial"/>
              </a:rPr>
              <a:t>respects-masking, </a:t>
            </a:r>
            <a:r>
              <a:rPr sz="1800" spc="-40" dirty="0">
                <a:latin typeface="Arial"/>
                <a:cs typeface="Arial"/>
              </a:rPr>
              <a:t>patterning,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35" dirty="0">
                <a:latin typeface="Arial"/>
                <a:cs typeface="Arial"/>
              </a:rPr>
              <a:t>diffusion-the </a:t>
            </a:r>
            <a:r>
              <a:rPr sz="1800" spc="-110" dirty="0">
                <a:latin typeface="Arial"/>
                <a:cs typeface="Arial"/>
              </a:rPr>
              <a:t>process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50" dirty="0">
                <a:latin typeface="Arial"/>
                <a:cs typeface="Arial"/>
              </a:rPr>
              <a:t>similar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55" dirty="0">
                <a:latin typeface="Arial"/>
                <a:cs typeface="Arial"/>
              </a:rPr>
              <a:t>nMOS </a:t>
            </a:r>
            <a:r>
              <a:rPr sz="1800" spc="-45" dirty="0">
                <a:latin typeface="Arial"/>
                <a:cs typeface="Arial"/>
              </a:rPr>
              <a:t>fabrication. </a:t>
            </a:r>
            <a:r>
              <a:rPr sz="1800" spc="-50" dirty="0">
                <a:latin typeface="Arial"/>
                <a:cs typeface="Arial"/>
              </a:rPr>
              <a:t>In </a:t>
            </a:r>
            <a:r>
              <a:rPr sz="1800" spc="-95" dirty="0">
                <a:latin typeface="Arial"/>
                <a:cs typeface="Arial"/>
              </a:rPr>
              <a:t>summary, </a:t>
            </a:r>
            <a:r>
              <a:rPr sz="1800" spc="-45" dirty="0">
                <a:latin typeface="Arial"/>
                <a:cs typeface="Arial"/>
              </a:rPr>
              <a:t>typical </a:t>
            </a:r>
            <a:r>
              <a:rPr sz="1800" spc="-100" dirty="0">
                <a:latin typeface="Arial"/>
                <a:cs typeface="Arial"/>
              </a:rPr>
              <a:t>processing </a:t>
            </a:r>
            <a:r>
              <a:rPr sz="1800" spc="-105" dirty="0">
                <a:latin typeface="Arial"/>
                <a:cs typeface="Arial"/>
              </a:rPr>
              <a:t>steps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are: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Char char="•"/>
              <a:tabLst>
                <a:tab pos="179070" algn="l"/>
              </a:tabLst>
            </a:pPr>
            <a:r>
              <a:rPr sz="1800" i="1" spc="-85" dirty="0">
                <a:latin typeface="Arial"/>
                <a:cs typeface="Arial"/>
              </a:rPr>
              <a:t>Mask </a:t>
            </a:r>
            <a:r>
              <a:rPr sz="1800" spc="-90" dirty="0">
                <a:latin typeface="Arial"/>
                <a:cs typeface="Arial"/>
              </a:rPr>
              <a:t>1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-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defines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areas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which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deep </a:t>
            </a:r>
            <a:r>
              <a:rPr sz="1800" spc="-35" dirty="0">
                <a:latin typeface="Arial"/>
                <a:cs typeface="Arial"/>
              </a:rPr>
              <a:t>p-well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diffusions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are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take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place.</a:t>
            </a:r>
            <a:endParaRPr sz="1800">
              <a:latin typeface="Arial"/>
              <a:cs typeface="Arial"/>
            </a:endParaRPr>
          </a:p>
          <a:p>
            <a:pPr marL="12700" marR="46355">
              <a:lnSpc>
                <a:spcPct val="100000"/>
              </a:lnSpc>
              <a:buFont typeface="Arial"/>
              <a:buChar char="•"/>
              <a:tabLst>
                <a:tab pos="179070" algn="l"/>
              </a:tabLst>
            </a:pPr>
            <a:r>
              <a:rPr sz="1800" i="1" spc="-85" dirty="0">
                <a:latin typeface="Arial"/>
                <a:cs typeface="Arial"/>
              </a:rPr>
              <a:t>Mask </a:t>
            </a:r>
            <a:r>
              <a:rPr sz="1800" i="1" spc="-90" dirty="0">
                <a:latin typeface="Arial"/>
                <a:cs typeface="Arial"/>
              </a:rPr>
              <a:t>2 </a:t>
            </a:r>
            <a:r>
              <a:rPr sz="1800" spc="-50" dirty="0">
                <a:latin typeface="Arial"/>
                <a:cs typeface="Arial"/>
              </a:rPr>
              <a:t>- </a:t>
            </a:r>
            <a:r>
              <a:rPr sz="1800" spc="-70" dirty="0">
                <a:latin typeface="Arial"/>
                <a:cs typeface="Arial"/>
              </a:rPr>
              <a:t>defines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40" dirty="0">
                <a:latin typeface="Arial"/>
                <a:cs typeface="Arial"/>
              </a:rPr>
              <a:t>thinox </a:t>
            </a:r>
            <a:r>
              <a:rPr sz="1800" spc="-80" dirty="0">
                <a:latin typeface="Arial"/>
                <a:cs typeface="Arial"/>
              </a:rPr>
              <a:t>regions, </a:t>
            </a:r>
            <a:r>
              <a:rPr sz="1800" spc="-75" dirty="0">
                <a:latin typeface="Arial"/>
                <a:cs typeface="Arial"/>
              </a:rPr>
              <a:t>namely </a:t>
            </a:r>
            <a:r>
              <a:rPr sz="1800" spc="-65" dirty="0">
                <a:latin typeface="Arial"/>
                <a:cs typeface="Arial"/>
              </a:rPr>
              <a:t>those </a:t>
            </a:r>
            <a:r>
              <a:rPr sz="1800" spc="-120" dirty="0">
                <a:latin typeface="Arial"/>
                <a:cs typeface="Arial"/>
              </a:rPr>
              <a:t>areas </a:t>
            </a:r>
            <a:r>
              <a:rPr sz="1800" spc="-60" dirty="0">
                <a:latin typeface="Arial"/>
                <a:cs typeface="Arial"/>
              </a:rPr>
              <a:t>where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35" dirty="0">
                <a:latin typeface="Arial"/>
                <a:cs typeface="Arial"/>
              </a:rPr>
              <a:t>thick </a:t>
            </a:r>
            <a:r>
              <a:rPr sz="1800" spc="-75" dirty="0">
                <a:latin typeface="Arial"/>
                <a:cs typeface="Arial"/>
              </a:rPr>
              <a:t>oxide </a:t>
            </a:r>
            <a:r>
              <a:rPr sz="1800" spc="-95" dirty="0">
                <a:latin typeface="Arial"/>
                <a:cs typeface="Arial"/>
              </a:rPr>
              <a:t>is 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85" dirty="0">
                <a:latin typeface="Arial"/>
                <a:cs typeface="Arial"/>
              </a:rPr>
              <a:t>be </a:t>
            </a:r>
            <a:r>
              <a:rPr sz="1800" spc="-50" dirty="0">
                <a:latin typeface="Arial"/>
                <a:cs typeface="Arial"/>
              </a:rPr>
              <a:t>stripped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thin </a:t>
            </a:r>
            <a:r>
              <a:rPr sz="1800" spc="-75" dirty="0">
                <a:latin typeface="Arial"/>
                <a:cs typeface="Arial"/>
              </a:rPr>
              <a:t>oxide </a:t>
            </a:r>
            <a:r>
              <a:rPr sz="1800" spc="-60" dirty="0">
                <a:latin typeface="Arial"/>
                <a:cs typeface="Arial"/>
              </a:rPr>
              <a:t>grown </a:t>
            </a:r>
            <a:r>
              <a:rPr sz="1800" spc="15" dirty="0">
                <a:latin typeface="Arial"/>
                <a:cs typeface="Arial"/>
              </a:rPr>
              <a:t>to</a:t>
            </a:r>
            <a:r>
              <a:rPr sz="1800" spc="-37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accommodate </a:t>
            </a:r>
            <a:r>
              <a:rPr sz="1800" spc="-40" dirty="0">
                <a:latin typeface="Arial"/>
                <a:cs typeface="Arial"/>
              </a:rPr>
              <a:t>p-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65" dirty="0">
                <a:latin typeface="Arial"/>
                <a:cs typeface="Arial"/>
              </a:rPr>
              <a:t>n-transistors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60" dirty="0">
                <a:latin typeface="Arial"/>
                <a:cs typeface="Arial"/>
              </a:rPr>
              <a:t>wires.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Char char="•"/>
              <a:tabLst>
                <a:tab pos="179070" algn="l"/>
              </a:tabLst>
            </a:pPr>
            <a:r>
              <a:rPr sz="1800" i="1" spc="-85" dirty="0">
                <a:latin typeface="Arial"/>
                <a:cs typeface="Arial"/>
              </a:rPr>
              <a:t>Mask </a:t>
            </a:r>
            <a:r>
              <a:rPr sz="1800" spc="-90" dirty="0">
                <a:latin typeface="Arial"/>
                <a:cs typeface="Arial"/>
              </a:rPr>
              <a:t>3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-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used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pattern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polysilicon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layer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which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is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deposited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after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75" dirty="0">
                <a:latin typeface="Arial"/>
                <a:cs typeface="Arial"/>
              </a:rPr>
              <a:t>oxide.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79070" algn="l"/>
              </a:tabLst>
            </a:pPr>
            <a:r>
              <a:rPr sz="1800" i="1" spc="-85" dirty="0">
                <a:latin typeface="Arial"/>
                <a:cs typeface="Arial"/>
              </a:rPr>
              <a:t>Mask </a:t>
            </a:r>
            <a:r>
              <a:rPr sz="1800" spc="-90" dirty="0">
                <a:latin typeface="Arial"/>
                <a:cs typeface="Arial"/>
              </a:rPr>
              <a:t>4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-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p-plus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mask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is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now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used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(to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be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effect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"Anded"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with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Mask </a:t>
            </a:r>
            <a:r>
              <a:rPr sz="1800" spc="-75" dirty="0">
                <a:latin typeface="Arial"/>
                <a:cs typeface="Arial"/>
              </a:rPr>
              <a:t>2)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define  </a:t>
            </a:r>
            <a:r>
              <a:rPr sz="1800" spc="-40" dirty="0">
                <a:latin typeface="Arial"/>
                <a:cs typeface="Arial"/>
              </a:rPr>
              <a:t>all </a:t>
            </a:r>
            <a:r>
              <a:rPr sz="1800" spc="-120" dirty="0">
                <a:latin typeface="Arial"/>
                <a:cs typeface="Arial"/>
              </a:rPr>
              <a:t>areas </a:t>
            </a:r>
            <a:r>
              <a:rPr sz="1800" spc="-60" dirty="0">
                <a:latin typeface="Arial"/>
                <a:cs typeface="Arial"/>
              </a:rPr>
              <a:t>where </a:t>
            </a:r>
            <a:r>
              <a:rPr sz="1800" spc="-40" dirty="0">
                <a:latin typeface="Arial"/>
                <a:cs typeface="Arial"/>
              </a:rPr>
              <a:t>p-diffusion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80" dirty="0">
                <a:latin typeface="Arial"/>
                <a:cs typeface="Arial"/>
              </a:rPr>
              <a:t>take</a:t>
            </a:r>
            <a:r>
              <a:rPr sz="1800" spc="-31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place.</a:t>
            </a:r>
            <a:endParaRPr sz="1800">
              <a:latin typeface="Arial"/>
              <a:cs typeface="Arial"/>
            </a:endParaRPr>
          </a:p>
          <a:p>
            <a:pPr marL="12700" marR="110489">
              <a:lnSpc>
                <a:spcPct val="100000"/>
              </a:lnSpc>
              <a:buFont typeface="Arial"/>
              <a:buChar char="•"/>
              <a:tabLst>
                <a:tab pos="179070" algn="l"/>
              </a:tabLst>
            </a:pPr>
            <a:r>
              <a:rPr sz="1800" i="1" spc="-85" dirty="0">
                <a:latin typeface="Arial"/>
                <a:cs typeface="Arial"/>
              </a:rPr>
              <a:t>Mask </a:t>
            </a:r>
            <a:r>
              <a:rPr sz="1800" spc="-90" dirty="0">
                <a:latin typeface="Arial"/>
                <a:cs typeface="Arial"/>
              </a:rPr>
              <a:t>5 </a:t>
            </a:r>
            <a:r>
              <a:rPr sz="1800" spc="-50" dirty="0">
                <a:latin typeface="Arial"/>
                <a:cs typeface="Arial"/>
              </a:rPr>
              <a:t>- </a:t>
            </a:r>
            <a:r>
              <a:rPr sz="1800" spc="-120" dirty="0">
                <a:latin typeface="Arial"/>
                <a:cs typeface="Arial"/>
              </a:rPr>
              <a:t>This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75" dirty="0">
                <a:latin typeface="Arial"/>
                <a:cs typeface="Arial"/>
              </a:rPr>
              <a:t>usually </a:t>
            </a:r>
            <a:r>
              <a:rPr sz="1800" spc="-45" dirty="0">
                <a:latin typeface="Arial"/>
                <a:cs typeface="Arial"/>
              </a:rPr>
              <a:t>performed </a:t>
            </a:r>
            <a:r>
              <a:rPr sz="1800" spc="-95" dirty="0">
                <a:latin typeface="Arial"/>
                <a:cs typeface="Arial"/>
              </a:rPr>
              <a:t>using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80" dirty="0">
                <a:latin typeface="Arial"/>
                <a:cs typeface="Arial"/>
              </a:rPr>
              <a:t>negative </a:t>
            </a:r>
            <a:r>
              <a:rPr sz="1800" spc="-25" dirty="0">
                <a:latin typeface="Arial"/>
                <a:cs typeface="Arial"/>
              </a:rPr>
              <a:t>form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p-plus </a:t>
            </a:r>
            <a:r>
              <a:rPr sz="1800" spc="-120" dirty="0">
                <a:latin typeface="Arial"/>
                <a:cs typeface="Arial"/>
              </a:rPr>
              <a:t>mask </a:t>
            </a:r>
            <a:r>
              <a:rPr sz="1800" spc="-85" dirty="0">
                <a:latin typeface="Arial"/>
                <a:cs typeface="Arial"/>
              </a:rPr>
              <a:t>and  </a:t>
            </a:r>
            <a:r>
              <a:rPr sz="1800" spc="-70" dirty="0">
                <a:latin typeface="Arial"/>
                <a:cs typeface="Arial"/>
              </a:rPr>
              <a:t>defines </a:t>
            </a:r>
            <a:r>
              <a:rPr sz="1800" spc="-65" dirty="0">
                <a:latin typeface="Arial"/>
                <a:cs typeface="Arial"/>
              </a:rPr>
              <a:t>those </a:t>
            </a:r>
            <a:r>
              <a:rPr sz="1800" spc="-120" dirty="0">
                <a:latin typeface="Arial"/>
                <a:cs typeface="Arial"/>
              </a:rPr>
              <a:t>areas </a:t>
            </a:r>
            <a:r>
              <a:rPr sz="1800" spc="-60" dirty="0">
                <a:latin typeface="Arial"/>
                <a:cs typeface="Arial"/>
              </a:rPr>
              <a:t>where </a:t>
            </a:r>
            <a:r>
              <a:rPr sz="1800" spc="-40" dirty="0">
                <a:latin typeface="Arial"/>
                <a:cs typeface="Arial"/>
              </a:rPr>
              <a:t>n-type diffusion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80" dirty="0">
                <a:latin typeface="Arial"/>
                <a:cs typeface="Arial"/>
              </a:rPr>
              <a:t>take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place.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Char char="•"/>
              <a:tabLst>
                <a:tab pos="179070" algn="l"/>
              </a:tabLst>
            </a:pPr>
            <a:r>
              <a:rPr sz="1800" i="1" spc="-85" dirty="0">
                <a:latin typeface="Arial"/>
                <a:cs typeface="Arial"/>
              </a:rPr>
              <a:t>Mask </a:t>
            </a:r>
            <a:r>
              <a:rPr sz="1800" spc="-90" dirty="0">
                <a:latin typeface="Arial"/>
                <a:cs typeface="Arial"/>
              </a:rPr>
              <a:t>6 </a:t>
            </a:r>
            <a:r>
              <a:rPr sz="1800" spc="-50" dirty="0">
                <a:latin typeface="Arial"/>
                <a:cs typeface="Arial"/>
              </a:rPr>
              <a:t>- </a:t>
            </a:r>
            <a:r>
              <a:rPr sz="1800" spc="-85" dirty="0">
                <a:latin typeface="Arial"/>
                <a:cs typeface="Arial"/>
              </a:rPr>
              <a:t>Contact </a:t>
            </a:r>
            <a:r>
              <a:rPr sz="1800" spc="-80" dirty="0">
                <a:latin typeface="Arial"/>
                <a:cs typeface="Arial"/>
              </a:rPr>
              <a:t>cuts </a:t>
            </a:r>
            <a:r>
              <a:rPr sz="1800" spc="-85" dirty="0">
                <a:latin typeface="Arial"/>
                <a:cs typeface="Arial"/>
              </a:rPr>
              <a:t>are </a:t>
            </a:r>
            <a:r>
              <a:rPr sz="1800" spc="-50" dirty="0">
                <a:latin typeface="Arial"/>
                <a:cs typeface="Arial"/>
              </a:rPr>
              <a:t>now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defined.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Char char="•"/>
              <a:tabLst>
                <a:tab pos="179070" algn="l"/>
              </a:tabLst>
            </a:pPr>
            <a:r>
              <a:rPr sz="1800" i="1" spc="-85" dirty="0">
                <a:latin typeface="Arial"/>
                <a:cs typeface="Arial"/>
              </a:rPr>
              <a:t>Mask </a:t>
            </a:r>
            <a:r>
              <a:rPr sz="1800" spc="-90" dirty="0">
                <a:latin typeface="Arial"/>
                <a:cs typeface="Arial"/>
              </a:rPr>
              <a:t>7 </a:t>
            </a:r>
            <a:r>
              <a:rPr sz="1800" spc="-50" dirty="0">
                <a:latin typeface="Arial"/>
                <a:cs typeface="Arial"/>
              </a:rPr>
              <a:t>- </a:t>
            </a:r>
            <a:r>
              <a:rPr sz="1800" spc="-135" dirty="0">
                <a:latin typeface="Arial"/>
                <a:cs typeface="Arial"/>
              </a:rPr>
              <a:t>The </a:t>
            </a:r>
            <a:r>
              <a:rPr sz="1800" spc="-50" dirty="0">
                <a:latin typeface="Arial"/>
                <a:cs typeface="Arial"/>
              </a:rPr>
              <a:t>metal </a:t>
            </a:r>
            <a:r>
              <a:rPr sz="1800" spc="-75" dirty="0">
                <a:latin typeface="Arial"/>
                <a:cs typeface="Arial"/>
              </a:rPr>
              <a:t>layer </a:t>
            </a:r>
            <a:r>
              <a:rPr sz="1800" spc="-30" dirty="0">
                <a:latin typeface="Arial"/>
                <a:cs typeface="Arial"/>
              </a:rPr>
              <a:t>pattern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50" dirty="0">
                <a:latin typeface="Arial"/>
                <a:cs typeface="Arial"/>
              </a:rPr>
              <a:t>defined </a:t>
            </a:r>
            <a:r>
              <a:rPr sz="1800" spc="-80" dirty="0">
                <a:latin typeface="Arial"/>
                <a:cs typeface="Arial"/>
              </a:rPr>
              <a:t>by </a:t>
            </a:r>
            <a:r>
              <a:rPr sz="1800" spc="-40" dirty="0">
                <a:latin typeface="Arial"/>
                <a:cs typeface="Arial"/>
              </a:rPr>
              <a:t>this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mask.</a:t>
            </a:r>
            <a:endParaRPr sz="1800">
              <a:latin typeface="Arial"/>
              <a:cs typeface="Arial"/>
            </a:endParaRPr>
          </a:p>
          <a:p>
            <a:pPr marL="12700" marR="706120" indent="-635">
              <a:lnSpc>
                <a:spcPct val="100000"/>
              </a:lnSpc>
            </a:pPr>
            <a:r>
              <a:rPr sz="1800" i="1" spc="-85" dirty="0">
                <a:latin typeface="Arial"/>
                <a:cs typeface="Arial"/>
              </a:rPr>
              <a:t>Mask </a:t>
            </a:r>
            <a:r>
              <a:rPr sz="1800" spc="-90" dirty="0">
                <a:latin typeface="Arial"/>
                <a:cs typeface="Arial"/>
              </a:rPr>
              <a:t>8 </a:t>
            </a:r>
            <a:r>
              <a:rPr sz="1800" spc="-50" dirty="0">
                <a:latin typeface="Arial"/>
                <a:cs typeface="Arial"/>
              </a:rPr>
              <a:t>- </a:t>
            </a:r>
            <a:r>
              <a:rPr sz="1800" spc="-110" dirty="0">
                <a:latin typeface="Arial"/>
                <a:cs typeface="Arial"/>
              </a:rPr>
              <a:t>An </a:t>
            </a:r>
            <a:r>
              <a:rPr sz="1800" spc="-60" dirty="0">
                <a:latin typeface="Arial"/>
                <a:cs typeface="Arial"/>
              </a:rPr>
              <a:t>overall </a:t>
            </a:r>
            <a:r>
              <a:rPr sz="1800" spc="-80" dirty="0">
                <a:latin typeface="Arial"/>
                <a:cs typeface="Arial"/>
              </a:rPr>
              <a:t>passivation </a:t>
            </a:r>
            <a:r>
              <a:rPr sz="1800" spc="-95" dirty="0">
                <a:latin typeface="Arial"/>
                <a:cs typeface="Arial"/>
              </a:rPr>
              <a:t>(overglass) </a:t>
            </a:r>
            <a:r>
              <a:rPr sz="1800" spc="-75" dirty="0">
                <a:latin typeface="Arial"/>
                <a:cs typeface="Arial"/>
              </a:rPr>
              <a:t>layer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50" dirty="0">
                <a:latin typeface="Arial"/>
                <a:cs typeface="Arial"/>
              </a:rPr>
              <a:t>now </a:t>
            </a:r>
            <a:r>
              <a:rPr sz="1800" spc="-60" dirty="0">
                <a:latin typeface="Arial"/>
                <a:cs typeface="Arial"/>
              </a:rPr>
              <a:t>applied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95" dirty="0">
                <a:latin typeface="Arial"/>
                <a:cs typeface="Arial"/>
              </a:rPr>
              <a:t>Mask </a:t>
            </a:r>
            <a:r>
              <a:rPr sz="1800" spc="-90" dirty="0">
                <a:latin typeface="Arial"/>
                <a:cs typeface="Arial"/>
              </a:rPr>
              <a:t>8 </a:t>
            </a:r>
            <a:r>
              <a:rPr sz="1800" spc="-55" dirty="0">
                <a:latin typeface="Arial"/>
                <a:cs typeface="Arial"/>
              </a:rPr>
              <a:t>ts  </a:t>
            </a:r>
            <a:r>
              <a:rPr sz="1800" spc="-85" dirty="0">
                <a:latin typeface="Arial"/>
                <a:cs typeface="Arial"/>
              </a:rPr>
              <a:t>needed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50" dirty="0">
                <a:latin typeface="Arial"/>
                <a:cs typeface="Arial"/>
              </a:rPr>
              <a:t>define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85" dirty="0">
                <a:latin typeface="Arial"/>
                <a:cs typeface="Arial"/>
              </a:rPr>
              <a:t>openings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155" dirty="0">
                <a:latin typeface="Arial"/>
                <a:cs typeface="Arial"/>
              </a:rPr>
              <a:t>access </a:t>
            </a:r>
            <a:r>
              <a:rPr sz="1800" spc="15" dirty="0">
                <a:latin typeface="Arial"/>
                <a:cs typeface="Arial"/>
              </a:rPr>
              <a:t>to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bonding </a:t>
            </a:r>
            <a:r>
              <a:rPr sz="1800" spc="-105" dirty="0">
                <a:latin typeface="Arial"/>
                <a:cs typeface="Arial"/>
              </a:rPr>
              <a:t>pads.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46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23999"/>
            <a:ext cx="5029200" cy="1371600"/>
          </a:xfrm>
          <a:custGeom>
            <a:avLst/>
            <a:gdLst/>
            <a:ahLst/>
            <a:cxnLst/>
            <a:rect l="l" t="t" r="r" b="b"/>
            <a:pathLst>
              <a:path w="5029200" h="1371600">
                <a:moveTo>
                  <a:pt x="0" y="1371600"/>
                </a:moveTo>
                <a:lnTo>
                  <a:pt x="5029200" y="1371600"/>
                </a:lnTo>
                <a:lnTo>
                  <a:pt x="50292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65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1524000"/>
            <a:ext cx="5029200" cy="1371600"/>
          </a:xfrm>
          <a:custGeom>
            <a:avLst/>
            <a:gdLst/>
            <a:ahLst/>
            <a:cxnLst/>
            <a:rect l="l" t="t" r="r" b="b"/>
            <a:pathLst>
              <a:path w="5029200" h="1371600">
                <a:moveTo>
                  <a:pt x="0" y="1371599"/>
                </a:moveTo>
                <a:lnTo>
                  <a:pt x="5029199" y="1371599"/>
                </a:lnTo>
                <a:lnTo>
                  <a:pt x="5029199" y="0"/>
                </a:lnTo>
                <a:lnTo>
                  <a:pt x="0" y="0"/>
                </a:lnTo>
                <a:lnTo>
                  <a:pt x="0" y="1371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1200" y="4191000"/>
            <a:ext cx="5029200" cy="1371600"/>
          </a:xfrm>
          <a:custGeom>
            <a:avLst/>
            <a:gdLst/>
            <a:ahLst/>
            <a:cxnLst/>
            <a:rect l="l" t="t" r="r" b="b"/>
            <a:pathLst>
              <a:path w="5029200" h="1371600">
                <a:moveTo>
                  <a:pt x="0" y="1371600"/>
                </a:moveTo>
                <a:lnTo>
                  <a:pt x="5029200" y="1371600"/>
                </a:lnTo>
                <a:lnTo>
                  <a:pt x="50292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65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4191000"/>
            <a:ext cx="5029200" cy="1371600"/>
          </a:xfrm>
          <a:custGeom>
            <a:avLst/>
            <a:gdLst/>
            <a:ahLst/>
            <a:cxnLst/>
            <a:rect l="l" t="t" r="r" b="b"/>
            <a:pathLst>
              <a:path w="5029200" h="1371600">
                <a:moveTo>
                  <a:pt x="0" y="1371599"/>
                </a:moveTo>
                <a:lnTo>
                  <a:pt x="5029199" y="1371599"/>
                </a:lnTo>
                <a:lnTo>
                  <a:pt x="5029199" y="0"/>
                </a:lnTo>
                <a:lnTo>
                  <a:pt x="0" y="0"/>
                </a:lnTo>
                <a:lnTo>
                  <a:pt x="0" y="1371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200" y="1371599"/>
            <a:ext cx="2971800" cy="152400"/>
          </a:xfrm>
          <a:custGeom>
            <a:avLst/>
            <a:gdLst/>
            <a:ahLst/>
            <a:cxnLst/>
            <a:rect l="l" t="t" r="r" b="b"/>
            <a:pathLst>
              <a:path w="2971800" h="152400">
                <a:moveTo>
                  <a:pt x="0" y="152400"/>
                </a:moveTo>
                <a:lnTo>
                  <a:pt x="2971800" y="152400"/>
                </a:lnTo>
                <a:lnTo>
                  <a:pt x="2971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1200" y="1371600"/>
            <a:ext cx="2971800" cy="152400"/>
          </a:xfrm>
          <a:custGeom>
            <a:avLst/>
            <a:gdLst/>
            <a:ahLst/>
            <a:cxnLst/>
            <a:rect l="l" t="t" r="r" b="b"/>
            <a:pathLst>
              <a:path w="2971800" h="152400">
                <a:moveTo>
                  <a:pt x="0" y="152399"/>
                </a:moveTo>
                <a:lnTo>
                  <a:pt x="2971799" y="152399"/>
                </a:lnTo>
                <a:lnTo>
                  <a:pt x="297179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3000" y="1523999"/>
            <a:ext cx="1752600" cy="685800"/>
          </a:xfrm>
          <a:custGeom>
            <a:avLst/>
            <a:gdLst/>
            <a:ahLst/>
            <a:cxnLst/>
            <a:rect l="l" t="t" r="r" b="b"/>
            <a:pathLst>
              <a:path w="1752600" h="685800">
                <a:moveTo>
                  <a:pt x="0" y="685800"/>
                </a:moveTo>
                <a:lnTo>
                  <a:pt x="1752600" y="685800"/>
                </a:lnTo>
                <a:lnTo>
                  <a:pt x="1752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CC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0" y="1524000"/>
            <a:ext cx="1752600" cy="685800"/>
          </a:xfrm>
          <a:custGeom>
            <a:avLst/>
            <a:gdLst/>
            <a:ahLst/>
            <a:cxnLst/>
            <a:rect l="l" t="t" r="r" b="b"/>
            <a:pathLst>
              <a:path w="1752600" h="685800">
                <a:moveTo>
                  <a:pt x="0" y="685799"/>
                </a:moveTo>
                <a:lnTo>
                  <a:pt x="1752599" y="685799"/>
                </a:lnTo>
                <a:lnTo>
                  <a:pt x="1752599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09598" y="1081781"/>
            <a:ext cx="2866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31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6944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b="0" spc="-131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6944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b="0" spc="-131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6944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b="0" spc="-131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6944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b="0" spc="-131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6944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b="0" spc="-131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6944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b="0" spc="-131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4200" b="0" spc="-1972" baseline="-6944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800" b="0" spc="-131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05600" y="1371599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304800" y="152400"/>
                </a:lnTo>
                <a:lnTo>
                  <a:pt x="304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5600" y="137160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399"/>
                </a:moveTo>
                <a:lnTo>
                  <a:pt x="304799" y="152399"/>
                </a:lnTo>
                <a:lnTo>
                  <a:pt x="30479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30675" y="1177793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9191" y="1394201"/>
            <a:ext cx="25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1.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00800" y="1709684"/>
            <a:ext cx="914400" cy="85725"/>
          </a:xfrm>
          <a:custGeom>
            <a:avLst/>
            <a:gdLst/>
            <a:ahLst/>
            <a:cxnLst/>
            <a:rect l="l" t="t" r="r" b="b"/>
            <a:pathLst>
              <a:path w="914400" h="85725">
                <a:moveTo>
                  <a:pt x="85740" y="0"/>
                </a:moveTo>
                <a:lnTo>
                  <a:pt x="0" y="42915"/>
                </a:lnTo>
                <a:lnTo>
                  <a:pt x="85740" y="85709"/>
                </a:lnTo>
                <a:lnTo>
                  <a:pt x="85740" y="57150"/>
                </a:lnTo>
                <a:lnTo>
                  <a:pt x="71384" y="57150"/>
                </a:lnTo>
                <a:lnTo>
                  <a:pt x="71384" y="28559"/>
                </a:lnTo>
                <a:lnTo>
                  <a:pt x="85740" y="28559"/>
                </a:lnTo>
                <a:lnTo>
                  <a:pt x="85740" y="0"/>
                </a:lnTo>
                <a:close/>
              </a:path>
              <a:path w="914400" h="85725">
                <a:moveTo>
                  <a:pt x="85740" y="28559"/>
                </a:moveTo>
                <a:lnTo>
                  <a:pt x="71384" y="28559"/>
                </a:lnTo>
                <a:lnTo>
                  <a:pt x="71384" y="57150"/>
                </a:lnTo>
                <a:lnTo>
                  <a:pt x="85740" y="57150"/>
                </a:lnTo>
                <a:lnTo>
                  <a:pt x="85740" y="28559"/>
                </a:lnTo>
                <a:close/>
              </a:path>
              <a:path w="914400" h="85725">
                <a:moveTo>
                  <a:pt x="914400" y="28559"/>
                </a:moveTo>
                <a:lnTo>
                  <a:pt x="85740" y="28559"/>
                </a:lnTo>
                <a:lnTo>
                  <a:pt x="85740" y="57150"/>
                </a:lnTo>
                <a:lnTo>
                  <a:pt x="914400" y="57150"/>
                </a:lnTo>
                <a:lnTo>
                  <a:pt x="914400" y="28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375404" y="1264763"/>
            <a:ext cx="953135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810">
              <a:lnSpc>
                <a:spcPct val="1505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p-well  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(4-5</a:t>
            </a:r>
            <a:r>
              <a:rPr sz="2000" b="1" spc="-10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Symbol"/>
                <a:cs typeface="Symbol"/>
              </a:rPr>
              <a:t></a:t>
            </a:r>
            <a:r>
              <a:rPr sz="20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m)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29200" y="681349"/>
            <a:ext cx="1754505" cy="625475"/>
          </a:xfrm>
          <a:custGeom>
            <a:avLst/>
            <a:gdLst/>
            <a:ahLst/>
            <a:cxnLst/>
            <a:rect l="l" t="t" r="r" b="b"/>
            <a:pathLst>
              <a:path w="1754504" h="625475">
                <a:moveTo>
                  <a:pt x="59436" y="553090"/>
                </a:moveTo>
                <a:lnTo>
                  <a:pt x="0" y="614050"/>
                </a:lnTo>
                <a:lnTo>
                  <a:pt x="84460" y="624961"/>
                </a:lnTo>
                <a:lnTo>
                  <a:pt x="74951" y="597651"/>
                </a:lnTo>
                <a:lnTo>
                  <a:pt x="61600" y="597651"/>
                </a:lnTo>
                <a:lnTo>
                  <a:pt x="58430" y="588660"/>
                </a:lnTo>
                <a:lnTo>
                  <a:pt x="70374" y="584506"/>
                </a:lnTo>
                <a:lnTo>
                  <a:pt x="59436" y="553090"/>
                </a:lnTo>
                <a:close/>
              </a:path>
              <a:path w="1754504" h="625475">
                <a:moveTo>
                  <a:pt x="70374" y="584506"/>
                </a:moveTo>
                <a:lnTo>
                  <a:pt x="58430" y="588660"/>
                </a:lnTo>
                <a:lnTo>
                  <a:pt x="61600" y="597651"/>
                </a:lnTo>
                <a:lnTo>
                  <a:pt x="73509" y="593509"/>
                </a:lnTo>
                <a:lnTo>
                  <a:pt x="70374" y="584506"/>
                </a:lnTo>
                <a:close/>
              </a:path>
              <a:path w="1754504" h="625475">
                <a:moveTo>
                  <a:pt x="73509" y="593509"/>
                </a:moveTo>
                <a:lnTo>
                  <a:pt x="61600" y="597651"/>
                </a:lnTo>
                <a:lnTo>
                  <a:pt x="74951" y="597651"/>
                </a:lnTo>
                <a:lnTo>
                  <a:pt x="73509" y="593509"/>
                </a:lnTo>
                <a:close/>
              </a:path>
              <a:path w="1754504" h="625475">
                <a:moveTo>
                  <a:pt x="1751076" y="0"/>
                </a:moveTo>
                <a:lnTo>
                  <a:pt x="70374" y="584506"/>
                </a:lnTo>
                <a:lnTo>
                  <a:pt x="73509" y="593509"/>
                </a:lnTo>
                <a:lnTo>
                  <a:pt x="1754124" y="8900"/>
                </a:lnTo>
                <a:lnTo>
                  <a:pt x="17510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19900" y="838199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3284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44" y="317510"/>
                </a:lnTo>
                <a:lnTo>
                  <a:pt x="33284" y="317510"/>
                </a:lnTo>
                <a:lnTo>
                  <a:pt x="33284" y="304800"/>
                </a:lnTo>
                <a:close/>
              </a:path>
              <a:path w="76200" h="381000">
                <a:moveTo>
                  <a:pt x="42793" y="0"/>
                </a:moveTo>
                <a:lnTo>
                  <a:pt x="33284" y="0"/>
                </a:lnTo>
                <a:lnTo>
                  <a:pt x="33284" y="317510"/>
                </a:lnTo>
                <a:lnTo>
                  <a:pt x="42793" y="317510"/>
                </a:lnTo>
                <a:lnTo>
                  <a:pt x="42793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2793" y="304800"/>
                </a:lnTo>
                <a:lnTo>
                  <a:pt x="42793" y="317510"/>
                </a:lnTo>
                <a:lnTo>
                  <a:pt x="69844" y="31751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017771" y="336240"/>
            <a:ext cx="5200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Si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O</a:t>
            </a:r>
            <a:r>
              <a:rPr sz="1950" b="1" spc="22" baseline="-21367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53000" y="4191000"/>
            <a:ext cx="1752600" cy="685800"/>
          </a:xfrm>
          <a:custGeom>
            <a:avLst/>
            <a:gdLst/>
            <a:ahLst/>
            <a:cxnLst/>
            <a:rect l="l" t="t" r="r" b="b"/>
            <a:pathLst>
              <a:path w="1752600" h="685800">
                <a:moveTo>
                  <a:pt x="0" y="685800"/>
                </a:moveTo>
                <a:lnTo>
                  <a:pt x="1752600" y="685800"/>
                </a:lnTo>
                <a:lnTo>
                  <a:pt x="1752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CC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3000" y="4191000"/>
            <a:ext cx="1752600" cy="685800"/>
          </a:xfrm>
          <a:custGeom>
            <a:avLst/>
            <a:gdLst/>
            <a:ahLst/>
            <a:cxnLst/>
            <a:rect l="l" t="t" r="r" b="b"/>
            <a:pathLst>
              <a:path w="1752600" h="685800">
                <a:moveTo>
                  <a:pt x="0" y="685799"/>
                </a:moveTo>
                <a:lnTo>
                  <a:pt x="1752599" y="685799"/>
                </a:lnTo>
                <a:lnTo>
                  <a:pt x="1752599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1200" y="4038600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1200" y="4038600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399"/>
                </a:moveTo>
                <a:lnTo>
                  <a:pt x="533399" y="152399"/>
                </a:lnTo>
                <a:lnTo>
                  <a:pt x="53339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53200" y="40386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152400"/>
                </a:moveTo>
                <a:lnTo>
                  <a:pt x="457200" y="152400"/>
                </a:lnTo>
                <a:lnTo>
                  <a:pt x="457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53200" y="40386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152399"/>
                </a:moveTo>
                <a:lnTo>
                  <a:pt x="457199" y="152399"/>
                </a:lnTo>
                <a:lnTo>
                  <a:pt x="45719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14800" y="4038600"/>
            <a:ext cx="990600" cy="152400"/>
          </a:xfrm>
          <a:custGeom>
            <a:avLst/>
            <a:gdLst/>
            <a:ahLst/>
            <a:cxnLst/>
            <a:rect l="l" t="t" r="r" b="b"/>
            <a:pathLst>
              <a:path w="990600" h="152400">
                <a:moveTo>
                  <a:pt x="0" y="152400"/>
                </a:moveTo>
                <a:lnTo>
                  <a:pt x="990600" y="152400"/>
                </a:lnTo>
                <a:lnTo>
                  <a:pt x="990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14800" y="4038600"/>
            <a:ext cx="990600" cy="152400"/>
          </a:xfrm>
          <a:custGeom>
            <a:avLst/>
            <a:gdLst/>
            <a:ahLst/>
            <a:cxnLst/>
            <a:rect l="l" t="t" r="r" b="b"/>
            <a:pathLst>
              <a:path w="990600" h="152400">
                <a:moveTo>
                  <a:pt x="0" y="152399"/>
                </a:moveTo>
                <a:lnTo>
                  <a:pt x="990599" y="152399"/>
                </a:lnTo>
                <a:lnTo>
                  <a:pt x="99059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48000" y="3962400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48000" y="39624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599"/>
                </a:moveTo>
                <a:lnTo>
                  <a:pt x="533399" y="228599"/>
                </a:lnTo>
                <a:lnTo>
                  <a:pt x="5333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14700" y="39624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81390" y="39624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48050" y="39624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14740" y="39624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8000" y="39624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81350" y="39624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8040" y="39624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14690" y="39624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62600" y="3962400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62600" y="39624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599"/>
                </a:moveTo>
                <a:lnTo>
                  <a:pt x="533399" y="228599"/>
                </a:lnTo>
                <a:lnTo>
                  <a:pt x="5333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29300" y="39624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95990" y="39624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62650" y="39624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29340" y="39624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62600" y="39624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95950" y="39624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62640" y="39624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29290" y="39624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48000" y="41529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76200">
            <a:solidFill>
              <a:srgbClr val="FFFF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48000" y="41148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0" y="76199"/>
                </a:moveTo>
                <a:lnTo>
                  <a:pt x="533399" y="76199"/>
                </a:lnTo>
                <a:lnTo>
                  <a:pt x="5333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62600" y="41529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76200">
            <a:solidFill>
              <a:srgbClr val="FFFF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62600" y="41148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0" y="76199"/>
                </a:moveTo>
                <a:lnTo>
                  <a:pt x="533399" y="76199"/>
                </a:lnTo>
                <a:lnTo>
                  <a:pt x="5333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204211" y="3792090"/>
            <a:ext cx="736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95882" y="3792090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92562" y="3792090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39178" y="4061838"/>
            <a:ext cx="25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2.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91520" y="4047860"/>
            <a:ext cx="1221105" cy="9709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29209" algn="ctr">
              <a:lnSpc>
                <a:spcPts val="2520"/>
              </a:lnSpc>
              <a:spcBef>
                <a:spcPts val="85"/>
              </a:spcBef>
            </a:pP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Thin 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oxide  and  polysilicon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505200" y="3424306"/>
            <a:ext cx="3429635" cy="489584"/>
          </a:xfrm>
          <a:custGeom>
            <a:avLst/>
            <a:gdLst/>
            <a:ahLst/>
            <a:cxnLst/>
            <a:rect l="l" t="t" r="r" b="b"/>
            <a:pathLst>
              <a:path w="3429634" h="489585">
                <a:moveTo>
                  <a:pt x="70500" y="414018"/>
                </a:moveTo>
                <a:lnTo>
                  <a:pt x="0" y="461893"/>
                </a:lnTo>
                <a:lnTo>
                  <a:pt x="80528" y="489575"/>
                </a:lnTo>
                <a:lnTo>
                  <a:pt x="76365" y="458214"/>
                </a:lnTo>
                <a:lnTo>
                  <a:pt x="63642" y="458214"/>
                </a:lnTo>
                <a:lnTo>
                  <a:pt x="62362" y="448808"/>
                </a:lnTo>
                <a:lnTo>
                  <a:pt x="74895" y="447137"/>
                </a:lnTo>
                <a:lnTo>
                  <a:pt x="70500" y="414018"/>
                </a:lnTo>
                <a:close/>
              </a:path>
              <a:path w="3429634" h="489585">
                <a:moveTo>
                  <a:pt x="74895" y="447137"/>
                </a:moveTo>
                <a:lnTo>
                  <a:pt x="62362" y="448808"/>
                </a:lnTo>
                <a:lnTo>
                  <a:pt x="63642" y="458214"/>
                </a:lnTo>
                <a:lnTo>
                  <a:pt x="76144" y="456547"/>
                </a:lnTo>
                <a:lnTo>
                  <a:pt x="74895" y="447137"/>
                </a:lnTo>
                <a:close/>
              </a:path>
              <a:path w="3429634" h="489585">
                <a:moveTo>
                  <a:pt x="76144" y="456547"/>
                </a:moveTo>
                <a:lnTo>
                  <a:pt x="63642" y="458214"/>
                </a:lnTo>
                <a:lnTo>
                  <a:pt x="76365" y="458214"/>
                </a:lnTo>
                <a:lnTo>
                  <a:pt x="76144" y="456547"/>
                </a:lnTo>
                <a:close/>
              </a:path>
              <a:path w="3429634" h="489585">
                <a:moveTo>
                  <a:pt x="3428360" y="0"/>
                </a:moveTo>
                <a:lnTo>
                  <a:pt x="74895" y="447137"/>
                </a:lnTo>
                <a:lnTo>
                  <a:pt x="76144" y="456547"/>
                </a:lnTo>
                <a:lnTo>
                  <a:pt x="3429640" y="9387"/>
                </a:lnTo>
                <a:lnTo>
                  <a:pt x="3428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43600" y="3500749"/>
            <a:ext cx="992505" cy="393700"/>
          </a:xfrm>
          <a:custGeom>
            <a:avLst/>
            <a:gdLst/>
            <a:ahLst/>
            <a:cxnLst/>
            <a:rect l="l" t="t" r="r" b="b"/>
            <a:pathLst>
              <a:path w="992504" h="393700">
                <a:moveTo>
                  <a:pt x="57393" y="322585"/>
                </a:moveTo>
                <a:lnTo>
                  <a:pt x="0" y="385450"/>
                </a:lnTo>
                <a:lnTo>
                  <a:pt x="84825" y="393701"/>
                </a:lnTo>
                <a:lnTo>
                  <a:pt x="74588" y="367162"/>
                </a:lnTo>
                <a:lnTo>
                  <a:pt x="60960" y="367162"/>
                </a:lnTo>
                <a:lnTo>
                  <a:pt x="57546" y="358268"/>
                </a:lnTo>
                <a:lnTo>
                  <a:pt x="69399" y="353708"/>
                </a:lnTo>
                <a:lnTo>
                  <a:pt x="57393" y="322585"/>
                </a:lnTo>
                <a:close/>
              </a:path>
              <a:path w="992504" h="393700">
                <a:moveTo>
                  <a:pt x="69399" y="353708"/>
                </a:moveTo>
                <a:lnTo>
                  <a:pt x="57546" y="358268"/>
                </a:lnTo>
                <a:lnTo>
                  <a:pt x="60960" y="367162"/>
                </a:lnTo>
                <a:lnTo>
                  <a:pt x="72827" y="362596"/>
                </a:lnTo>
                <a:lnTo>
                  <a:pt x="69399" y="353708"/>
                </a:lnTo>
                <a:close/>
              </a:path>
              <a:path w="992504" h="393700">
                <a:moveTo>
                  <a:pt x="72827" y="362596"/>
                </a:moveTo>
                <a:lnTo>
                  <a:pt x="60960" y="367162"/>
                </a:lnTo>
                <a:lnTo>
                  <a:pt x="74588" y="367162"/>
                </a:lnTo>
                <a:lnTo>
                  <a:pt x="72827" y="362596"/>
                </a:lnTo>
                <a:close/>
              </a:path>
              <a:path w="992504" h="393700">
                <a:moveTo>
                  <a:pt x="988954" y="0"/>
                </a:moveTo>
                <a:lnTo>
                  <a:pt x="69399" y="353708"/>
                </a:lnTo>
                <a:lnTo>
                  <a:pt x="72827" y="362596"/>
                </a:lnTo>
                <a:lnTo>
                  <a:pt x="992245" y="8900"/>
                </a:lnTo>
                <a:lnTo>
                  <a:pt x="988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089399" y="3226381"/>
            <a:ext cx="10839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Pol</a:t>
            </a:r>
            <a:r>
              <a:rPr sz="1800" b="1" spc="10" dirty="0">
                <a:solidFill>
                  <a:srgbClr val="1F487C"/>
                </a:solidFill>
                <a:latin typeface="Times New Roman"/>
                <a:cs typeface="Times New Roman"/>
              </a:rPr>
              <a:t>y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sili</a:t>
            </a:r>
            <a:r>
              <a:rPr sz="18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c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715000" y="175259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4"/>
                </a:lnTo>
                <a:lnTo>
                  <a:pt x="62386" y="29390"/>
                </a:lnTo>
                <a:lnTo>
                  <a:pt x="29399" y="62373"/>
                </a:lnTo>
                <a:lnTo>
                  <a:pt x="7767" y="104211"/>
                </a:lnTo>
                <a:lnTo>
                  <a:pt x="0" y="152400"/>
                </a:lnTo>
                <a:lnTo>
                  <a:pt x="7767" y="200576"/>
                </a:lnTo>
                <a:lnTo>
                  <a:pt x="29399" y="242413"/>
                </a:lnTo>
                <a:lnTo>
                  <a:pt x="62386" y="275400"/>
                </a:lnTo>
                <a:lnTo>
                  <a:pt x="104223" y="297032"/>
                </a:lnTo>
                <a:lnTo>
                  <a:pt x="152400" y="304800"/>
                </a:lnTo>
                <a:lnTo>
                  <a:pt x="200588" y="297032"/>
                </a:lnTo>
                <a:lnTo>
                  <a:pt x="242426" y="275400"/>
                </a:lnTo>
                <a:lnTo>
                  <a:pt x="275409" y="242413"/>
                </a:lnTo>
                <a:lnTo>
                  <a:pt x="297035" y="200576"/>
                </a:lnTo>
                <a:lnTo>
                  <a:pt x="304800" y="152400"/>
                </a:lnTo>
                <a:lnTo>
                  <a:pt x="297035" y="104211"/>
                </a:lnTo>
                <a:lnTo>
                  <a:pt x="275409" y="62373"/>
                </a:lnTo>
                <a:lnTo>
                  <a:pt x="242426" y="29390"/>
                </a:lnTo>
                <a:lnTo>
                  <a:pt x="200588" y="7764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15000" y="1752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1"/>
                </a:lnTo>
                <a:lnTo>
                  <a:pt x="29399" y="62373"/>
                </a:lnTo>
                <a:lnTo>
                  <a:pt x="62386" y="29390"/>
                </a:lnTo>
                <a:lnTo>
                  <a:pt x="104223" y="7764"/>
                </a:lnTo>
                <a:lnTo>
                  <a:pt x="152399" y="0"/>
                </a:lnTo>
                <a:lnTo>
                  <a:pt x="200588" y="7764"/>
                </a:lnTo>
                <a:lnTo>
                  <a:pt x="242426" y="29390"/>
                </a:lnTo>
                <a:lnTo>
                  <a:pt x="275409" y="62373"/>
                </a:lnTo>
                <a:lnTo>
                  <a:pt x="297035" y="104211"/>
                </a:lnTo>
                <a:lnTo>
                  <a:pt x="304799" y="152399"/>
                </a:lnTo>
                <a:lnTo>
                  <a:pt x="297035" y="200576"/>
                </a:lnTo>
                <a:lnTo>
                  <a:pt x="275409" y="242413"/>
                </a:lnTo>
                <a:lnTo>
                  <a:pt x="242426" y="275400"/>
                </a:lnTo>
                <a:lnTo>
                  <a:pt x="200588" y="297032"/>
                </a:lnTo>
                <a:lnTo>
                  <a:pt x="152399" y="304799"/>
                </a:lnTo>
                <a:lnTo>
                  <a:pt x="104223" y="297032"/>
                </a:lnTo>
                <a:lnTo>
                  <a:pt x="62386" y="275400"/>
                </a:lnTo>
                <a:lnTo>
                  <a:pt x="29399" y="242413"/>
                </a:lnTo>
                <a:lnTo>
                  <a:pt x="7767" y="200576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812794" y="1764533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715000" y="4419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6"/>
                </a:lnTo>
                <a:lnTo>
                  <a:pt x="62386" y="29394"/>
                </a:lnTo>
                <a:lnTo>
                  <a:pt x="29399" y="62380"/>
                </a:lnTo>
                <a:lnTo>
                  <a:pt x="7767" y="104217"/>
                </a:lnTo>
                <a:lnTo>
                  <a:pt x="0" y="152400"/>
                </a:lnTo>
                <a:lnTo>
                  <a:pt x="7767" y="200582"/>
                </a:lnTo>
                <a:lnTo>
                  <a:pt x="29399" y="242419"/>
                </a:lnTo>
                <a:lnTo>
                  <a:pt x="62386" y="275405"/>
                </a:lnTo>
                <a:lnTo>
                  <a:pt x="104223" y="297033"/>
                </a:lnTo>
                <a:lnTo>
                  <a:pt x="152400" y="304800"/>
                </a:lnTo>
                <a:lnTo>
                  <a:pt x="200588" y="297033"/>
                </a:lnTo>
                <a:lnTo>
                  <a:pt x="242426" y="275405"/>
                </a:lnTo>
                <a:lnTo>
                  <a:pt x="275409" y="242419"/>
                </a:lnTo>
                <a:lnTo>
                  <a:pt x="297035" y="200582"/>
                </a:lnTo>
                <a:lnTo>
                  <a:pt x="304800" y="152400"/>
                </a:lnTo>
                <a:lnTo>
                  <a:pt x="297035" y="104217"/>
                </a:lnTo>
                <a:lnTo>
                  <a:pt x="275409" y="62380"/>
                </a:lnTo>
                <a:lnTo>
                  <a:pt x="242426" y="29394"/>
                </a:lnTo>
                <a:lnTo>
                  <a:pt x="200588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15000" y="4419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7"/>
                </a:lnTo>
                <a:lnTo>
                  <a:pt x="29399" y="62380"/>
                </a:lnTo>
                <a:lnTo>
                  <a:pt x="62386" y="29394"/>
                </a:lnTo>
                <a:lnTo>
                  <a:pt x="104223" y="7766"/>
                </a:lnTo>
                <a:lnTo>
                  <a:pt x="152399" y="0"/>
                </a:lnTo>
                <a:lnTo>
                  <a:pt x="200588" y="7766"/>
                </a:lnTo>
                <a:lnTo>
                  <a:pt x="242426" y="29394"/>
                </a:lnTo>
                <a:lnTo>
                  <a:pt x="275409" y="62380"/>
                </a:lnTo>
                <a:lnTo>
                  <a:pt x="297035" y="104217"/>
                </a:lnTo>
                <a:lnTo>
                  <a:pt x="304799" y="152399"/>
                </a:lnTo>
                <a:lnTo>
                  <a:pt x="297035" y="200582"/>
                </a:lnTo>
                <a:lnTo>
                  <a:pt x="275409" y="242419"/>
                </a:lnTo>
                <a:lnTo>
                  <a:pt x="242426" y="275405"/>
                </a:lnTo>
                <a:lnTo>
                  <a:pt x="200588" y="297033"/>
                </a:lnTo>
                <a:lnTo>
                  <a:pt x="152399" y="304799"/>
                </a:lnTo>
                <a:lnTo>
                  <a:pt x="104223" y="297033"/>
                </a:lnTo>
                <a:lnTo>
                  <a:pt x="62386" y="275405"/>
                </a:lnTo>
                <a:lnTo>
                  <a:pt x="29399" y="242419"/>
                </a:lnTo>
                <a:lnTo>
                  <a:pt x="7767" y="200582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812794" y="4432170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352800" y="220979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4"/>
                </a:lnTo>
                <a:lnTo>
                  <a:pt x="62386" y="29390"/>
                </a:lnTo>
                <a:lnTo>
                  <a:pt x="29399" y="62373"/>
                </a:lnTo>
                <a:lnTo>
                  <a:pt x="7767" y="104211"/>
                </a:lnTo>
                <a:lnTo>
                  <a:pt x="0" y="152400"/>
                </a:lnTo>
                <a:lnTo>
                  <a:pt x="7767" y="200576"/>
                </a:lnTo>
                <a:lnTo>
                  <a:pt x="29399" y="242413"/>
                </a:lnTo>
                <a:lnTo>
                  <a:pt x="62386" y="275400"/>
                </a:lnTo>
                <a:lnTo>
                  <a:pt x="104223" y="297032"/>
                </a:lnTo>
                <a:lnTo>
                  <a:pt x="152400" y="304800"/>
                </a:lnTo>
                <a:lnTo>
                  <a:pt x="200588" y="297032"/>
                </a:lnTo>
                <a:lnTo>
                  <a:pt x="242426" y="275400"/>
                </a:lnTo>
                <a:lnTo>
                  <a:pt x="275409" y="242413"/>
                </a:lnTo>
                <a:lnTo>
                  <a:pt x="297035" y="200576"/>
                </a:lnTo>
                <a:lnTo>
                  <a:pt x="304800" y="152400"/>
                </a:lnTo>
                <a:lnTo>
                  <a:pt x="297035" y="104211"/>
                </a:lnTo>
                <a:lnTo>
                  <a:pt x="275409" y="62373"/>
                </a:lnTo>
                <a:lnTo>
                  <a:pt x="242426" y="29390"/>
                </a:lnTo>
                <a:lnTo>
                  <a:pt x="200588" y="7764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52800" y="2209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1"/>
                </a:lnTo>
                <a:lnTo>
                  <a:pt x="29399" y="62373"/>
                </a:lnTo>
                <a:lnTo>
                  <a:pt x="62386" y="29390"/>
                </a:lnTo>
                <a:lnTo>
                  <a:pt x="104223" y="7764"/>
                </a:lnTo>
                <a:lnTo>
                  <a:pt x="152399" y="0"/>
                </a:lnTo>
                <a:lnTo>
                  <a:pt x="200588" y="7764"/>
                </a:lnTo>
                <a:lnTo>
                  <a:pt x="242426" y="29390"/>
                </a:lnTo>
                <a:lnTo>
                  <a:pt x="275409" y="62373"/>
                </a:lnTo>
                <a:lnTo>
                  <a:pt x="297035" y="104211"/>
                </a:lnTo>
                <a:lnTo>
                  <a:pt x="304799" y="152399"/>
                </a:lnTo>
                <a:lnTo>
                  <a:pt x="297035" y="200576"/>
                </a:lnTo>
                <a:lnTo>
                  <a:pt x="275409" y="242413"/>
                </a:lnTo>
                <a:lnTo>
                  <a:pt x="242426" y="275400"/>
                </a:lnTo>
                <a:lnTo>
                  <a:pt x="200588" y="297032"/>
                </a:lnTo>
                <a:lnTo>
                  <a:pt x="152399" y="304799"/>
                </a:lnTo>
                <a:lnTo>
                  <a:pt x="104223" y="297032"/>
                </a:lnTo>
                <a:lnTo>
                  <a:pt x="62386" y="275400"/>
                </a:lnTo>
                <a:lnTo>
                  <a:pt x="29399" y="242413"/>
                </a:lnTo>
                <a:lnTo>
                  <a:pt x="7767" y="200576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450338" y="2222115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429000" y="4724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6"/>
                </a:lnTo>
                <a:lnTo>
                  <a:pt x="62386" y="29394"/>
                </a:lnTo>
                <a:lnTo>
                  <a:pt x="29399" y="62380"/>
                </a:lnTo>
                <a:lnTo>
                  <a:pt x="7767" y="104217"/>
                </a:lnTo>
                <a:lnTo>
                  <a:pt x="0" y="152400"/>
                </a:lnTo>
                <a:lnTo>
                  <a:pt x="7767" y="200582"/>
                </a:lnTo>
                <a:lnTo>
                  <a:pt x="29399" y="242419"/>
                </a:lnTo>
                <a:lnTo>
                  <a:pt x="62386" y="275405"/>
                </a:lnTo>
                <a:lnTo>
                  <a:pt x="104223" y="297033"/>
                </a:lnTo>
                <a:lnTo>
                  <a:pt x="152400" y="304800"/>
                </a:lnTo>
                <a:lnTo>
                  <a:pt x="200588" y="297033"/>
                </a:lnTo>
                <a:lnTo>
                  <a:pt x="242426" y="275405"/>
                </a:lnTo>
                <a:lnTo>
                  <a:pt x="275409" y="242419"/>
                </a:lnTo>
                <a:lnTo>
                  <a:pt x="297035" y="200582"/>
                </a:lnTo>
                <a:lnTo>
                  <a:pt x="304800" y="152400"/>
                </a:lnTo>
                <a:lnTo>
                  <a:pt x="297035" y="104217"/>
                </a:lnTo>
                <a:lnTo>
                  <a:pt x="275409" y="62380"/>
                </a:lnTo>
                <a:lnTo>
                  <a:pt x="242426" y="29394"/>
                </a:lnTo>
                <a:lnTo>
                  <a:pt x="200588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29000" y="4724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7"/>
                </a:lnTo>
                <a:lnTo>
                  <a:pt x="29399" y="62380"/>
                </a:lnTo>
                <a:lnTo>
                  <a:pt x="62386" y="29394"/>
                </a:lnTo>
                <a:lnTo>
                  <a:pt x="104223" y="7766"/>
                </a:lnTo>
                <a:lnTo>
                  <a:pt x="152399" y="0"/>
                </a:lnTo>
                <a:lnTo>
                  <a:pt x="200588" y="7766"/>
                </a:lnTo>
                <a:lnTo>
                  <a:pt x="242426" y="29394"/>
                </a:lnTo>
                <a:lnTo>
                  <a:pt x="275409" y="62380"/>
                </a:lnTo>
                <a:lnTo>
                  <a:pt x="297035" y="104217"/>
                </a:lnTo>
                <a:lnTo>
                  <a:pt x="304799" y="152399"/>
                </a:lnTo>
                <a:lnTo>
                  <a:pt x="297035" y="200582"/>
                </a:lnTo>
                <a:lnTo>
                  <a:pt x="275409" y="242419"/>
                </a:lnTo>
                <a:lnTo>
                  <a:pt x="242426" y="275405"/>
                </a:lnTo>
                <a:lnTo>
                  <a:pt x="200588" y="297033"/>
                </a:lnTo>
                <a:lnTo>
                  <a:pt x="152399" y="304799"/>
                </a:lnTo>
                <a:lnTo>
                  <a:pt x="104223" y="297033"/>
                </a:lnTo>
                <a:lnTo>
                  <a:pt x="62386" y="275405"/>
                </a:lnTo>
                <a:lnTo>
                  <a:pt x="29399" y="242419"/>
                </a:lnTo>
                <a:lnTo>
                  <a:pt x="7767" y="200582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526539" y="4737352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8414518" y="6465216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69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9169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447799"/>
            <a:ext cx="5029200" cy="1371600"/>
          </a:xfrm>
          <a:custGeom>
            <a:avLst/>
            <a:gdLst/>
            <a:ahLst/>
            <a:cxnLst/>
            <a:rect l="l" t="t" r="r" b="b"/>
            <a:pathLst>
              <a:path w="5029200" h="1371600">
                <a:moveTo>
                  <a:pt x="0" y="1371600"/>
                </a:moveTo>
                <a:lnTo>
                  <a:pt x="5029200" y="1371600"/>
                </a:lnTo>
                <a:lnTo>
                  <a:pt x="50292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65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1447800"/>
            <a:ext cx="5029200" cy="1371600"/>
          </a:xfrm>
          <a:custGeom>
            <a:avLst/>
            <a:gdLst/>
            <a:ahLst/>
            <a:cxnLst/>
            <a:rect l="l" t="t" r="r" b="b"/>
            <a:pathLst>
              <a:path w="5029200" h="1371600">
                <a:moveTo>
                  <a:pt x="0" y="1371599"/>
                </a:moveTo>
                <a:lnTo>
                  <a:pt x="5029199" y="1371599"/>
                </a:lnTo>
                <a:lnTo>
                  <a:pt x="5029199" y="0"/>
                </a:lnTo>
                <a:lnTo>
                  <a:pt x="0" y="0"/>
                </a:lnTo>
                <a:lnTo>
                  <a:pt x="0" y="1371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3000" y="1447799"/>
            <a:ext cx="1752600" cy="685800"/>
          </a:xfrm>
          <a:custGeom>
            <a:avLst/>
            <a:gdLst/>
            <a:ahLst/>
            <a:cxnLst/>
            <a:rect l="l" t="t" r="r" b="b"/>
            <a:pathLst>
              <a:path w="1752600" h="685800">
                <a:moveTo>
                  <a:pt x="0" y="685800"/>
                </a:moveTo>
                <a:lnTo>
                  <a:pt x="1752600" y="685800"/>
                </a:lnTo>
                <a:lnTo>
                  <a:pt x="1752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CC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1447800"/>
            <a:ext cx="1752600" cy="685800"/>
          </a:xfrm>
          <a:custGeom>
            <a:avLst/>
            <a:gdLst/>
            <a:ahLst/>
            <a:cxnLst/>
            <a:rect l="l" t="t" r="r" b="b"/>
            <a:pathLst>
              <a:path w="1752600" h="685800">
                <a:moveTo>
                  <a:pt x="0" y="685799"/>
                </a:moveTo>
                <a:lnTo>
                  <a:pt x="1752599" y="685799"/>
                </a:lnTo>
                <a:lnTo>
                  <a:pt x="1752599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200" y="1295399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1200" y="1295400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399"/>
                </a:moveTo>
                <a:lnTo>
                  <a:pt x="533399" y="152399"/>
                </a:lnTo>
                <a:lnTo>
                  <a:pt x="53339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3200" y="1295399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152400"/>
                </a:moveTo>
                <a:lnTo>
                  <a:pt x="457200" y="152400"/>
                </a:lnTo>
                <a:lnTo>
                  <a:pt x="457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3200" y="12954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152399"/>
                </a:moveTo>
                <a:lnTo>
                  <a:pt x="457199" y="152399"/>
                </a:lnTo>
                <a:lnTo>
                  <a:pt x="45719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0" y="1295399"/>
            <a:ext cx="990600" cy="152400"/>
          </a:xfrm>
          <a:custGeom>
            <a:avLst/>
            <a:gdLst/>
            <a:ahLst/>
            <a:cxnLst/>
            <a:rect l="l" t="t" r="r" b="b"/>
            <a:pathLst>
              <a:path w="990600" h="152400">
                <a:moveTo>
                  <a:pt x="0" y="152400"/>
                </a:moveTo>
                <a:lnTo>
                  <a:pt x="990600" y="152400"/>
                </a:lnTo>
                <a:lnTo>
                  <a:pt x="990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4800" y="1295400"/>
            <a:ext cx="990600" cy="152400"/>
          </a:xfrm>
          <a:custGeom>
            <a:avLst/>
            <a:gdLst/>
            <a:ahLst/>
            <a:cxnLst/>
            <a:rect l="l" t="t" r="r" b="b"/>
            <a:pathLst>
              <a:path w="990600" h="152400">
                <a:moveTo>
                  <a:pt x="0" y="152399"/>
                </a:moveTo>
                <a:lnTo>
                  <a:pt x="990599" y="152399"/>
                </a:lnTo>
                <a:lnTo>
                  <a:pt x="99059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0" y="1219199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0" y="1219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599"/>
                </a:moveTo>
                <a:lnTo>
                  <a:pt x="533399" y="228599"/>
                </a:lnTo>
                <a:lnTo>
                  <a:pt x="5333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4700" y="1219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81390" y="1219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48050" y="1219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14740" y="1219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000" y="1219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1350" y="1219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8040" y="1219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14690" y="1219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62600" y="1219199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62600" y="1219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599"/>
                </a:moveTo>
                <a:lnTo>
                  <a:pt x="533399" y="228599"/>
                </a:lnTo>
                <a:lnTo>
                  <a:pt x="5333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29300" y="1219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95990" y="1219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62650" y="1219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29340" y="1219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62600" y="1219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95950" y="1219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62640" y="1219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29290" y="1219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48000" y="1409699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76200">
            <a:solidFill>
              <a:srgbClr val="FFFF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48000" y="13716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0" y="76199"/>
                </a:moveTo>
                <a:lnTo>
                  <a:pt x="533399" y="76199"/>
                </a:lnTo>
                <a:lnTo>
                  <a:pt x="5333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62600" y="1409699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76200">
            <a:solidFill>
              <a:srgbClr val="FFFF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62600" y="13716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0" y="76199"/>
                </a:moveTo>
                <a:lnTo>
                  <a:pt x="533399" y="76199"/>
                </a:lnTo>
                <a:lnTo>
                  <a:pt x="5333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204211" y="1048253"/>
            <a:ext cx="736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95882" y="1048253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92562" y="1048253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9178" y="1318001"/>
            <a:ext cx="25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3.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90647" y="683879"/>
            <a:ext cx="238125" cy="535940"/>
          </a:xfrm>
          <a:custGeom>
            <a:avLst/>
            <a:gdLst/>
            <a:ahLst/>
            <a:cxnLst/>
            <a:rect l="l" t="t" r="r" b="b"/>
            <a:pathLst>
              <a:path w="238125" h="535940">
                <a:moveTo>
                  <a:pt x="0" y="450220"/>
                </a:moveTo>
                <a:lnTo>
                  <a:pt x="4953" y="535320"/>
                </a:lnTo>
                <a:lnTo>
                  <a:pt x="69972" y="480334"/>
                </a:lnTo>
                <a:lnTo>
                  <a:pt x="66431" y="478810"/>
                </a:lnTo>
                <a:lnTo>
                  <a:pt x="34290" y="478810"/>
                </a:lnTo>
                <a:lnTo>
                  <a:pt x="25527" y="475122"/>
                </a:lnTo>
                <a:lnTo>
                  <a:pt x="30563" y="463373"/>
                </a:lnTo>
                <a:lnTo>
                  <a:pt x="0" y="450220"/>
                </a:lnTo>
                <a:close/>
              </a:path>
              <a:path w="238125" h="535940">
                <a:moveTo>
                  <a:pt x="30563" y="463373"/>
                </a:moveTo>
                <a:lnTo>
                  <a:pt x="25527" y="475122"/>
                </a:lnTo>
                <a:lnTo>
                  <a:pt x="34290" y="478810"/>
                </a:lnTo>
                <a:lnTo>
                  <a:pt x="39295" y="467131"/>
                </a:lnTo>
                <a:lnTo>
                  <a:pt x="30563" y="463373"/>
                </a:lnTo>
                <a:close/>
              </a:path>
              <a:path w="238125" h="535940">
                <a:moveTo>
                  <a:pt x="39295" y="467131"/>
                </a:moveTo>
                <a:lnTo>
                  <a:pt x="34290" y="478810"/>
                </a:lnTo>
                <a:lnTo>
                  <a:pt x="66431" y="478810"/>
                </a:lnTo>
                <a:lnTo>
                  <a:pt x="39295" y="467131"/>
                </a:lnTo>
                <a:close/>
              </a:path>
              <a:path w="238125" h="535940">
                <a:moveTo>
                  <a:pt x="229224" y="0"/>
                </a:moveTo>
                <a:lnTo>
                  <a:pt x="30563" y="463373"/>
                </a:lnTo>
                <a:lnTo>
                  <a:pt x="39295" y="467131"/>
                </a:lnTo>
                <a:lnTo>
                  <a:pt x="237881" y="3810"/>
                </a:lnTo>
                <a:lnTo>
                  <a:pt x="229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81400" y="1447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81400" y="1447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12763" y="1447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75522" y="1447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00977" y="1447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63857" y="1447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26585" y="1447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38250" y="1447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89313" y="1447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14600" y="1447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14600" y="1447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5973" y="1447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6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08706" y="1447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8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34186" y="1447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59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97051" y="1447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6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59785" y="1447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8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71440" y="1447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611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22519" y="1447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8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19800" y="47244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51163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13922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39377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02257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64985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76650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27713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81200" y="952499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762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81200" y="9144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0" y="76199"/>
                </a:moveTo>
                <a:lnTo>
                  <a:pt x="380999" y="76199"/>
                </a:lnTo>
                <a:lnTo>
                  <a:pt x="3809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19600" y="952499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800" y="0"/>
                </a:lnTo>
              </a:path>
            </a:pathLst>
          </a:custGeom>
          <a:ln w="762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19600" y="914400"/>
            <a:ext cx="2590800" cy="76200"/>
          </a:xfrm>
          <a:custGeom>
            <a:avLst/>
            <a:gdLst/>
            <a:ahLst/>
            <a:cxnLst/>
            <a:rect l="l" t="t" r="r" b="b"/>
            <a:pathLst>
              <a:path w="2590800" h="76200">
                <a:moveTo>
                  <a:pt x="0" y="76199"/>
                </a:moveTo>
                <a:lnTo>
                  <a:pt x="2590799" y="76199"/>
                </a:lnTo>
                <a:lnTo>
                  <a:pt x="25907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603756" y="331718"/>
            <a:ext cx="971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-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dif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f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usi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o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121030" y="682233"/>
            <a:ext cx="688975" cy="613410"/>
          </a:xfrm>
          <a:custGeom>
            <a:avLst/>
            <a:gdLst/>
            <a:ahLst/>
            <a:cxnLst/>
            <a:rect l="l" t="t" r="r" b="b"/>
            <a:pathLst>
              <a:path w="688975" h="613410">
                <a:moveTo>
                  <a:pt x="628840" y="566128"/>
                </a:moveTo>
                <a:lnTo>
                  <a:pt x="606673" y="591068"/>
                </a:lnTo>
                <a:lnTo>
                  <a:pt x="688969" y="613166"/>
                </a:lnTo>
                <a:lnTo>
                  <a:pt x="673543" y="574548"/>
                </a:lnTo>
                <a:lnTo>
                  <a:pt x="638312" y="574548"/>
                </a:lnTo>
                <a:lnTo>
                  <a:pt x="628840" y="566128"/>
                </a:lnTo>
                <a:close/>
              </a:path>
              <a:path w="688975" h="613410">
                <a:moveTo>
                  <a:pt x="635165" y="559012"/>
                </a:moveTo>
                <a:lnTo>
                  <a:pt x="628840" y="566128"/>
                </a:lnTo>
                <a:lnTo>
                  <a:pt x="638312" y="574548"/>
                </a:lnTo>
                <a:lnTo>
                  <a:pt x="644652" y="567446"/>
                </a:lnTo>
                <a:lnTo>
                  <a:pt x="635165" y="559012"/>
                </a:lnTo>
                <a:close/>
              </a:path>
              <a:path w="688975" h="613410">
                <a:moveTo>
                  <a:pt x="657362" y="534040"/>
                </a:moveTo>
                <a:lnTo>
                  <a:pt x="635165" y="559012"/>
                </a:lnTo>
                <a:lnTo>
                  <a:pt x="644652" y="567446"/>
                </a:lnTo>
                <a:lnTo>
                  <a:pt x="638312" y="574548"/>
                </a:lnTo>
                <a:lnTo>
                  <a:pt x="673543" y="574548"/>
                </a:lnTo>
                <a:lnTo>
                  <a:pt x="657362" y="534040"/>
                </a:lnTo>
                <a:close/>
              </a:path>
              <a:path w="688975" h="613410">
                <a:moveTo>
                  <a:pt x="6339" y="0"/>
                </a:moveTo>
                <a:lnTo>
                  <a:pt x="0" y="7132"/>
                </a:lnTo>
                <a:lnTo>
                  <a:pt x="628840" y="566128"/>
                </a:lnTo>
                <a:lnTo>
                  <a:pt x="635165" y="559012"/>
                </a:lnTo>
                <a:lnTo>
                  <a:pt x="6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171695" y="672414"/>
            <a:ext cx="936625" cy="71818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62230">
              <a:lnSpc>
                <a:spcPct val="121900"/>
              </a:lnSpc>
              <a:spcBef>
                <a:spcPts val="45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r>
              <a:rPr sz="1800" b="1" baseline="25462" dirty="0">
                <a:solidFill>
                  <a:srgbClr val="1F487C"/>
                </a:solidFill>
                <a:latin typeface="Times New Roman"/>
                <a:cs typeface="Times New Roman"/>
              </a:rPr>
              <a:t>+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mask 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(positi</a:t>
            </a:r>
            <a:r>
              <a:rPr sz="18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981200" y="4724400"/>
            <a:ext cx="5029200" cy="1371600"/>
          </a:xfrm>
          <a:custGeom>
            <a:avLst/>
            <a:gdLst/>
            <a:ahLst/>
            <a:cxnLst/>
            <a:rect l="l" t="t" r="r" b="b"/>
            <a:pathLst>
              <a:path w="5029200" h="1371600">
                <a:moveTo>
                  <a:pt x="0" y="1371600"/>
                </a:moveTo>
                <a:lnTo>
                  <a:pt x="5029200" y="1371600"/>
                </a:lnTo>
                <a:lnTo>
                  <a:pt x="50292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65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81200" y="4724400"/>
            <a:ext cx="5029200" cy="1371600"/>
          </a:xfrm>
          <a:custGeom>
            <a:avLst/>
            <a:gdLst/>
            <a:ahLst/>
            <a:cxnLst/>
            <a:rect l="l" t="t" r="r" b="b"/>
            <a:pathLst>
              <a:path w="5029200" h="1371600">
                <a:moveTo>
                  <a:pt x="0" y="1371599"/>
                </a:moveTo>
                <a:lnTo>
                  <a:pt x="5029199" y="1371599"/>
                </a:lnTo>
                <a:lnTo>
                  <a:pt x="5029199" y="0"/>
                </a:lnTo>
                <a:lnTo>
                  <a:pt x="0" y="0"/>
                </a:lnTo>
                <a:lnTo>
                  <a:pt x="0" y="1371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53000" y="4724400"/>
            <a:ext cx="1752600" cy="685800"/>
          </a:xfrm>
          <a:custGeom>
            <a:avLst/>
            <a:gdLst/>
            <a:ahLst/>
            <a:cxnLst/>
            <a:rect l="l" t="t" r="r" b="b"/>
            <a:pathLst>
              <a:path w="1752600" h="685800">
                <a:moveTo>
                  <a:pt x="0" y="685800"/>
                </a:moveTo>
                <a:lnTo>
                  <a:pt x="1752600" y="685800"/>
                </a:lnTo>
                <a:lnTo>
                  <a:pt x="1752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CC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53000" y="4724400"/>
            <a:ext cx="1752600" cy="685800"/>
          </a:xfrm>
          <a:custGeom>
            <a:avLst/>
            <a:gdLst/>
            <a:ahLst/>
            <a:cxnLst/>
            <a:rect l="l" t="t" r="r" b="b"/>
            <a:pathLst>
              <a:path w="1752600" h="685800">
                <a:moveTo>
                  <a:pt x="0" y="685799"/>
                </a:moveTo>
                <a:lnTo>
                  <a:pt x="1752599" y="685799"/>
                </a:lnTo>
                <a:lnTo>
                  <a:pt x="1752599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81200" y="4572000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81200" y="4572000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399"/>
                </a:moveTo>
                <a:lnTo>
                  <a:pt x="533399" y="152399"/>
                </a:lnTo>
                <a:lnTo>
                  <a:pt x="53339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553200" y="45720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152400"/>
                </a:moveTo>
                <a:lnTo>
                  <a:pt x="457200" y="152400"/>
                </a:lnTo>
                <a:lnTo>
                  <a:pt x="457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53200" y="45720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152399"/>
                </a:moveTo>
                <a:lnTo>
                  <a:pt x="457199" y="152399"/>
                </a:lnTo>
                <a:lnTo>
                  <a:pt x="45719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4572000"/>
            <a:ext cx="990600" cy="152400"/>
          </a:xfrm>
          <a:custGeom>
            <a:avLst/>
            <a:gdLst/>
            <a:ahLst/>
            <a:cxnLst/>
            <a:rect l="l" t="t" r="r" b="b"/>
            <a:pathLst>
              <a:path w="990600" h="152400">
                <a:moveTo>
                  <a:pt x="0" y="152400"/>
                </a:moveTo>
                <a:lnTo>
                  <a:pt x="990600" y="152400"/>
                </a:lnTo>
                <a:lnTo>
                  <a:pt x="990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4572000"/>
            <a:ext cx="990600" cy="152400"/>
          </a:xfrm>
          <a:custGeom>
            <a:avLst/>
            <a:gdLst/>
            <a:ahLst/>
            <a:cxnLst/>
            <a:rect l="l" t="t" r="r" b="b"/>
            <a:pathLst>
              <a:path w="990600" h="152400">
                <a:moveTo>
                  <a:pt x="0" y="152399"/>
                </a:moveTo>
                <a:lnTo>
                  <a:pt x="990599" y="152399"/>
                </a:lnTo>
                <a:lnTo>
                  <a:pt x="99059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48000" y="4495800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48000" y="44958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599"/>
                </a:moveTo>
                <a:lnTo>
                  <a:pt x="533399" y="228599"/>
                </a:lnTo>
                <a:lnTo>
                  <a:pt x="5333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314700" y="44958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81390" y="44958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48050" y="44958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14740" y="44958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48000" y="44958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81350" y="44958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48040" y="44958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14690" y="44958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562600" y="4495800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62600" y="44958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599"/>
                </a:moveTo>
                <a:lnTo>
                  <a:pt x="533399" y="228599"/>
                </a:lnTo>
                <a:lnTo>
                  <a:pt x="5333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29300" y="44958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95990" y="44958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62650" y="44958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29340" y="44958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62600" y="44958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95950" y="44958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62640" y="44958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29290" y="44958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48000" y="46863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76200">
            <a:solidFill>
              <a:srgbClr val="FFFF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48000" y="46482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0" y="76199"/>
                </a:moveTo>
                <a:lnTo>
                  <a:pt x="533399" y="76199"/>
                </a:lnTo>
                <a:lnTo>
                  <a:pt x="5333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2600" y="46863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76200">
            <a:solidFill>
              <a:srgbClr val="FFFF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2600" y="46482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0" y="76199"/>
                </a:moveTo>
                <a:lnTo>
                  <a:pt x="533399" y="76199"/>
                </a:lnTo>
                <a:lnTo>
                  <a:pt x="5333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4204211" y="4325186"/>
            <a:ext cx="736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……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095882" y="4325186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592562" y="4325186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39178" y="4595315"/>
            <a:ext cx="254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4.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334000" y="4035683"/>
            <a:ext cx="461009" cy="612775"/>
          </a:xfrm>
          <a:custGeom>
            <a:avLst/>
            <a:gdLst/>
            <a:ahLst/>
            <a:cxnLst/>
            <a:rect l="l" t="t" r="r" b="b"/>
            <a:pathLst>
              <a:path w="461010" h="612775">
                <a:moveTo>
                  <a:pt x="15240" y="528696"/>
                </a:moveTo>
                <a:lnTo>
                  <a:pt x="0" y="612516"/>
                </a:lnTo>
                <a:lnTo>
                  <a:pt x="76200" y="574416"/>
                </a:lnTo>
                <a:lnTo>
                  <a:pt x="62992" y="564510"/>
                </a:lnTo>
                <a:lnTo>
                  <a:pt x="41910" y="564510"/>
                </a:lnTo>
                <a:lnTo>
                  <a:pt x="34290" y="558795"/>
                </a:lnTo>
                <a:lnTo>
                  <a:pt x="41879" y="548676"/>
                </a:lnTo>
                <a:lnTo>
                  <a:pt x="15240" y="528696"/>
                </a:lnTo>
                <a:close/>
              </a:path>
              <a:path w="461010" h="612775">
                <a:moveTo>
                  <a:pt x="41879" y="548676"/>
                </a:moveTo>
                <a:lnTo>
                  <a:pt x="34290" y="558795"/>
                </a:lnTo>
                <a:lnTo>
                  <a:pt x="41910" y="564510"/>
                </a:lnTo>
                <a:lnTo>
                  <a:pt x="49499" y="554391"/>
                </a:lnTo>
                <a:lnTo>
                  <a:pt x="41879" y="548676"/>
                </a:lnTo>
                <a:close/>
              </a:path>
              <a:path w="461010" h="612775">
                <a:moveTo>
                  <a:pt x="49499" y="554391"/>
                </a:moveTo>
                <a:lnTo>
                  <a:pt x="41910" y="564510"/>
                </a:lnTo>
                <a:lnTo>
                  <a:pt x="62992" y="564510"/>
                </a:lnTo>
                <a:lnTo>
                  <a:pt x="49499" y="554391"/>
                </a:lnTo>
                <a:close/>
              </a:path>
              <a:path w="461010" h="612775">
                <a:moveTo>
                  <a:pt x="453390" y="0"/>
                </a:moveTo>
                <a:lnTo>
                  <a:pt x="41879" y="548676"/>
                </a:lnTo>
                <a:lnTo>
                  <a:pt x="49499" y="554391"/>
                </a:lnTo>
                <a:lnTo>
                  <a:pt x="461010" y="5715"/>
                </a:lnTo>
                <a:lnTo>
                  <a:pt x="4533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81400" y="47244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81400" y="47244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12763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675522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00977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63857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926585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738250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89313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514600" y="47244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514600" y="47244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545973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6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608706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8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734186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59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797051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6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59785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8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71440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611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922519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8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05400" y="47244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105400" y="47244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136763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199522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324977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87857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450585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262250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13313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438400" y="42291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762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438400" y="4191000"/>
            <a:ext cx="1828800" cy="76200"/>
          </a:xfrm>
          <a:custGeom>
            <a:avLst/>
            <a:gdLst/>
            <a:ahLst/>
            <a:cxnLst/>
            <a:rect l="l" t="t" r="r" b="b"/>
            <a:pathLst>
              <a:path w="1828800" h="76200">
                <a:moveTo>
                  <a:pt x="0" y="76199"/>
                </a:moveTo>
                <a:lnTo>
                  <a:pt x="1828799" y="76199"/>
                </a:lnTo>
                <a:lnTo>
                  <a:pt x="18287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5339592" y="3685410"/>
            <a:ext cx="971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n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-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dif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f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usi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o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787633" y="4035420"/>
            <a:ext cx="537210" cy="612775"/>
          </a:xfrm>
          <a:custGeom>
            <a:avLst/>
            <a:gdLst/>
            <a:ahLst/>
            <a:cxnLst/>
            <a:rect l="l" t="t" r="r" b="b"/>
            <a:pathLst>
              <a:path w="537210" h="612775">
                <a:moveTo>
                  <a:pt x="483284" y="558521"/>
                </a:moveTo>
                <a:lnTo>
                  <a:pt x="458114" y="580525"/>
                </a:lnTo>
                <a:lnTo>
                  <a:pt x="536966" y="612779"/>
                </a:lnTo>
                <a:lnTo>
                  <a:pt x="525327" y="568071"/>
                </a:lnTo>
                <a:lnTo>
                  <a:pt x="491642" y="568071"/>
                </a:lnTo>
                <a:lnTo>
                  <a:pt x="483284" y="558521"/>
                </a:lnTo>
                <a:close/>
              </a:path>
              <a:path w="537210" h="612775">
                <a:moveTo>
                  <a:pt x="490390" y="552309"/>
                </a:moveTo>
                <a:lnTo>
                  <a:pt x="483284" y="558521"/>
                </a:lnTo>
                <a:lnTo>
                  <a:pt x="491642" y="568071"/>
                </a:lnTo>
                <a:lnTo>
                  <a:pt x="498744" y="561856"/>
                </a:lnTo>
                <a:lnTo>
                  <a:pt x="490390" y="552309"/>
                </a:lnTo>
                <a:close/>
              </a:path>
              <a:path w="537210" h="612775">
                <a:moveTo>
                  <a:pt x="515508" y="530352"/>
                </a:moveTo>
                <a:lnTo>
                  <a:pt x="490390" y="552309"/>
                </a:lnTo>
                <a:lnTo>
                  <a:pt x="498744" y="561856"/>
                </a:lnTo>
                <a:lnTo>
                  <a:pt x="491642" y="568071"/>
                </a:lnTo>
                <a:lnTo>
                  <a:pt x="525327" y="568071"/>
                </a:lnTo>
                <a:lnTo>
                  <a:pt x="515508" y="530352"/>
                </a:lnTo>
                <a:close/>
              </a:path>
              <a:path w="537210" h="612775">
                <a:moveTo>
                  <a:pt x="7132" y="0"/>
                </a:moveTo>
                <a:lnTo>
                  <a:pt x="0" y="6358"/>
                </a:lnTo>
                <a:lnTo>
                  <a:pt x="483284" y="558521"/>
                </a:lnTo>
                <a:lnTo>
                  <a:pt x="490390" y="552309"/>
                </a:lnTo>
                <a:lnTo>
                  <a:pt x="71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155601" y="3554300"/>
            <a:ext cx="1000760" cy="71818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93980">
              <a:lnSpc>
                <a:spcPct val="121900"/>
              </a:lnSpc>
              <a:spcBef>
                <a:spcPts val="45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r>
              <a:rPr sz="1800" b="1" baseline="25462" dirty="0">
                <a:solidFill>
                  <a:srgbClr val="1F487C"/>
                </a:solidFill>
                <a:latin typeface="Times New Roman"/>
                <a:cs typeface="Times New Roman"/>
              </a:rPr>
              <a:t>+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mask 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(negativ</a:t>
            </a:r>
            <a:r>
              <a:rPr sz="18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096000" y="47244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96000" y="47244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127363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190122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15577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78457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441185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252850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503913" y="47244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15000" y="167639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4"/>
                </a:lnTo>
                <a:lnTo>
                  <a:pt x="62386" y="29390"/>
                </a:lnTo>
                <a:lnTo>
                  <a:pt x="29399" y="62373"/>
                </a:lnTo>
                <a:lnTo>
                  <a:pt x="7767" y="104211"/>
                </a:lnTo>
                <a:lnTo>
                  <a:pt x="0" y="152400"/>
                </a:lnTo>
                <a:lnTo>
                  <a:pt x="7767" y="200576"/>
                </a:lnTo>
                <a:lnTo>
                  <a:pt x="29399" y="242413"/>
                </a:lnTo>
                <a:lnTo>
                  <a:pt x="62386" y="275400"/>
                </a:lnTo>
                <a:lnTo>
                  <a:pt x="104223" y="297032"/>
                </a:lnTo>
                <a:lnTo>
                  <a:pt x="152400" y="304800"/>
                </a:lnTo>
                <a:lnTo>
                  <a:pt x="200588" y="297032"/>
                </a:lnTo>
                <a:lnTo>
                  <a:pt x="242426" y="275400"/>
                </a:lnTo>
                <a:lnTo>
                  <a:pt x="275409" y="242413"/>
                </a:lnTo>
                <a:lnTo>
                  <a:pt x="297035" y="200576"/>
                </a:lnTo>
                <a:lnTo>
                  <a:pt x="304800" y="152400"/>
                </a:lnTo>
                <a:lnTo>
                  <a:pt x="297035" y="104211"/>
                </a:lnTo>
                <a:lnTo>
                  <a:pt x="275409" y="62373"/>
                </a:lnTo>
                <a:lnTo>
                  <a:pt x="242426" y="29390"/>
                </a:lnTo>
                <a:lnTo>
                  <a:pt x="200588" y="7764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715000" y="1676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1"/>
                </a:lnTo>
                <a:lnTo>
                  <a:pt x="29399" y="62373"/>
                </a:lnTo>
                <a:lnTo>
                  <a:pt x="62386" y="29390"/>
                </a:lnTo>
                <a:lnTo>
                  <a:pt x="104223" y="7764"/>
                </a:lnTo>
                <a:lnTo>
                  <a:pt x="152399" y="0"/>
                </a:lnTo>
                <a:lnTo>
                  <a:pt x="200588" y="7764"/>
                </a:lnTo>
                <a:lnTo>
                  <a:pt x="242426" y="29390"/>
                </a:lnTo>
                <a:lnTo>
                  <a:pt x="275409" y="62373"/>
                </a:lnTo>
                <a:lnTo>
                  <a:pt x="297035" y="104211"/>
                </a:lnTo>
                <a:lnTo>
                  <a:pt x="304799" y="152399"/>
                </a:lnTo>
                <a:lnTo>
                  <a:pt x="297035" y="200576"/>
                </a:lnTo>
                <a:lnTo>
                  <a:pt x="275409" y="242413"/>
                </a:lnTo>
                <a:lnTo>
                  <a:pt x="242426" y="275400"/>
                </a:lnTo>
                <a:lnTo>
                  <a:pt x="200588" y="297032"/>
                </a:lnTo>
                <a:lnTo>
                  <a:pt x="152399" y="304799"/>
                </a:lnTo>
                <a:lnTo>
                  <a:pt x="104223" y="297032"/>
                </a:lnTo>
                <a:lnTo>
                  <a:pt x="62386" y="275400"/>
                </a:lnTo>
                <a:lnTo>
                  <a:pt x="29399" y="242413"/>
                </a:lnTo>
                <a:lnTo>
                  <a:pt x="7767" y="200576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5812794" y="1688333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3352800" y="213359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4"/>
                </a:lnTo>
                <a:lnTo>
                  <a:pt x="62386" y="29390"/>
                </a:lnTo>
                <a:lnTo>
                  <a:pt x="29399" y="62373"/>
                </a:lnTo>
                <a:lnTo>
                  <a:pt x="7767" y="104211"/>
                </a:lnTo>
                <a:lnTo>
                  <a:pt x="0" y="152400"/>
                </a:lnTo>
                <a:lnTo>
                  <a:pt x="7767" y="200576"/>
                </a:lnTo>
                <a:lnTo>
                  <a:pt x="29399" y="242413"/>
                </a:lnTo>
                <a:lnTo>
                  <a:pt x="62386" y="275400"/>
                </a:lnTo>
                <a:lnTo>
                  <a:pt x="104223" y="297032"/>
                </a:lnTo>
                <a:lnTo>
                  <a:pt x="152400" y="304800"/>
                </a:lnTo>
                <a:lnTo>
                  <a:pt x="200588" y="297032"/>
                </a:lnTo>
                <a:lnTo>
                  <a:pt x="242426" y="275400"/>
                </a:lnTo>
                <a:lnTo>
                  <a:pt x="275409" y="242413"/>
                </a:lnTo>
                <a:lnTo>
                  <a:pt x="297035" y="200576"/>
                </a:lnTo>
                <a:lnTo>
                  <a:pt x="304800" y="152400"/>
                </a:lnTo>
                <a:lnTo>
                  <a:pt x="297035" y="104211"/>
                </a:lnTo>
                <a:lnTo>
                  <a:pt x="275409" y="62373"/>
                </a:lnTo>
                <a:lnTo>
                  <a:pt x="242426" y="29390"/>
                </a:lnTo>
                <a:lnTo>
                  <a:pt x="200588" y="7764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352800" y="2133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1"/>
                </a:lnTo>
                <a:lnTo>
                  <a:pt x="29399" y="62373"/>
                </a:lnTo>
                <a:lnTo>
                  <a:pt x="62386" y="29390"/>
                </a:lnTo>
                <a:lnTo>
                  <a:pt x="104223" y="7764"/>
                </a:lnTo>
                <a:lnTo>
                  <a:pt x="152399" y="0"/>
                </a:lnTo>
                <a:lnTo>
                  <a:pt x="200588" y="7764"/>
                </a:lnTo>
                <a:lnTo>
                  <a:pt x="242426" y="29390"/>
                </a:lnTo>
                <a:lnTo>
                  <a:pt x="275409" y="62373"/>
                </a:lnTo>
                <a:lnTo>
                  <a:pt x="297035" y="104211"/>
                </a:lnTo>
                <a:lnTo>
                  <a:pt x="304799" y="152399"/>
                </a:lnTo>
                <a:lnTo>
                  <a:pt x="297035" y="200576"/>
                </a:lnTo>
                <a:lnTo>
                  <a:pt x="275409" y="242413"/>
                </a:lnTo>
                <a:lnTo>
                  <a:pt x="242426" y="275400"/>
                </a:lnTo>
                <a:lnTo>
                  <a:pt x="200588" y="297032"/>
                </a:lnTo>
                <a:lnTo>
                  <a:pt x="152399" y="304799"/>
                </a:lnTo>
                <a:lnTo>
                  <a:pt x="104223" y="297032"/>
                </a:lnTo>
                <a:lnTo>
                  <a:pt x="62386" y="275400"/>
                </a:lnTo>
                <a:lnTo>
                  <a:pt x="29399" y="242413"/>
                </a:lnTo>
                <a:lnTo>
                  <a:pt x="7767" y="200576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3450338" y="2145915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5715000" y="5029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6"/>
                </a:lnTo>
                <a:lnTo>
                  <a:pt x="62386" y="29394"/>
                </a:lnTo>
                <a:lnTo>
                  <a:pt x="29399" y="62380"/>
                </a:lnTo>
                <a:lnTo>
                  <a:pt x="7767" y="104217"/>
                </a:lnTo>
                <a:lnTo>
                  <a:pt x="0" y="152400"/>
                </a:lnTo>
                <a:lnTo>
                  <a:pt x="7767" y="200582"/>
                </a:lnTo>
                <a:lnTo>
                  <a:pt x="29399" y="242419"/>
                </a:lnTo>
                <a:lnTo>
                  <a:pt x="62386" y="275405"/>
                </a:lnTo>
                <a:lnTo>
                  <a:pt x="104223" y="297033"/>
                </a:lnTo>
                <a:lnTo>
                  <a:pt x="152400" y="304800"/>
                </a:lnTo>
                <a:lnTo>
                  <a:pt x="200588" y="297033"/>
                </a:lnTo>
                <a:lnTo>
                  <a:pt x="242426" y="275405"/>
                </a:lnTo>
                <a:lnTo>
                  <a:pt x="275409" y="242419"/>
                </a:lnTo>
                <a:lnTo>
                  <a:pt x="297035" y="200582"/>
                </a:lnTo>
                <a:lnTo>
                  <a:pt x="304800" y="152400"/>
                </a:lnTo>
                <a:lnTo>
                  <a:pt x="297035" y="104217"/>
                </a:lnTo>
                <a:lnTo>
                  <a:pt x="275409" y="62380"/>
                </a:lnTo>
                <a:lnTo>
                  <a:pt x="242426" y="29394"/>
                </a:lnTo>
                <a:lnTo>
                  <a:pt x="200588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715000" y="5029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7"/>
                </a:lnTo>
                <a:lnTo>
                  <a:pt x="29399" y="62380"/>
                </a:lnTo>
                <a:lnTo>
                  <a:pt x="62386" y="29394"/>
                </a:lnTo>
                <a:lnTo>
                  <a:pt x="104223" y="7766"/>
                </a:lnTo>
                <a:lnTo>
                  <a:pt x="152399" y="0"/>
                </a:lnTo>
                <a:lnTo>
                  <a:pt x="200588" y="7766"/>
                </a:lnTo>
                <a:lnTo>
                  <a:pt x="242426" y="29394"/>
                </a:lnTo>
                <a:lnTo>
                  <a:pt x="275409" y="62380"/>
                </a:lnTo>
                <a:lnTo>
                  <a:pt x="297035" y="104217"/>
                </a:lnTo>
                <a:lnTo>
                  <a:pt x="304799" y="152399"/>
                </a:lnTo>
                <a:lnTo>
                  <a:pt x="297035" y="200582"/>
                </a:lnTo>
                <a:lnTo>
                  <a:pt x="275409" y="242419"/>
                </a:lnTo>
                <a:lnTo>
                  <a:pt x="242426" y="275405"/>
                </a:lnTo>
                <a:lnTo>
                  <a:pt x="200588" y="297033"/>
                </a:lnTo>
                <a:lnTo>
                  <a:pt x="152399" y="304799"/>
                </a:lnTo>
                <a:lnTo>
                  <a:pt x="104223" y="297033"/>
                </a:lnTo>
                <a:lnTo>
                  <a:pt x="62386" y="275405"/>
                </a:lnTo>
                <a:lnTo>
                  <a:pt x="29399" y="242419"/>
                </a:lnTo>
                <a:lnTo>
                  <a:pt x="7767" y="200582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5812794" y="5042152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3352800" y="5486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6"/>
                </a:lnTo>
                <a:lnTo>
                  <a:pt x="62386" y="29394"/>
                </a:lnTo>
                <a:lnTo>
                  <a:pt x="29399" y="62380"/>
                </a:lnTo>
                <a:lnTo>
                  <a:pt x="7767" y="104217"/>
                </a:lnTo>
                <a:lnTo>
                  <a:pt x="0" y="152400"/>
                </a:lnTo>
                <a:lnTo>
                  <a:pt x="7767" y="200568"/>
                </a:lnTo>
                <a:lnTo>
                  <a:pt x="29399" y="242403"/>
                </a:lnTo>
                <a:lnTo>
                  <a:pt x="62386" y="275394"/>
                </a:lnTo>
                <a:lnTo>
                  <a:pt x="104223" y="297030"/>
                </a:lnTo>
                <a:lnTo>
                  <a:pt x="152400" y="304800"/>
                </a:lnTo>
                <a:lnTo>
                  <a:pt x="200588" y="297030"/>
                </a:lnTo>
                <a:lnTo>
                  <a:pt x="242426" y="275394"/>
                </a:lnTo>
                <a:lnTo>
                  <a:pt x="275409" y="242403"/>
                </a:lnTo>
                <a:lnTo>
                  <a:pt x="297035" y="200568"/>
                </a:lnTo>
                <a:lnTo>
                  <a:pt x="304800" y="152400"/>
                </a:lnTo>
                <a:lnTo>
                  <a:pt x="297035" y="104217"/>
                </a:lnTo>
                <a:lnTo>
                  <a:pt x="275409" y="62380"/>
                </a:lnTo>
                <a:lnTo>
                  <a:pt x="242426" y="29394"/>
                </a:lnTo>
                <a:lnTo>
                  <a:pt x="200588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352800" y="5486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7"/>
                </a:lnTo>
                <a:lnTo>
                  <a:pt x="29399" y="62380"/>
                </a:lnTo>
                <a:lnTo>
                  <a:pt x="62386" y="29394"/>
                </a:lnTo>
                <a:lnTo>
                  <a:pt x="104223" y="7766"/>
                </a:lnTo>
                <a:lnTo>
                  <a:pt x="152399" y="0"/>
                </a:lnTo>
                <a:lnTo>
                  <a:pt x="200588" y="7766"/>
                </a:lnTo>
                <a:lnTo>
                  <a:pt x="242426" y="29394"/>
                </a:lnTo>
                <a:lnTo>
                  <a:pt x="275409" y="62380"/>
                </a:lnTo>
                <a:lnTo>
                  <a:pt x="297035" y="104217"/>
                </a:lnTo>
                <a:lnTo>
                  <a:pt x="304799" y="152399"/>
                </a:lnTo>
                <a:lnTo>
                  <a:pt x="297035" y="200568"/>
                </a:lnTo>
                <a:lnTo>
                  <a:pt x="275409" y="242403"/>
                </a:lnTo>
                <a:lnTo>
                  <a:pt x="242426" y="275394"/>
                </a:lnTo>
                <a:lnTo>
                  <a:pt x="200588" y="297030"/>
                </a:lnTo>
                <a:lnTo>
                  <a:pt x="152399" y="304799"/>
                </a:lnTo>
                <a:lnTo>
                  <a:pt x="104223" y="297030"/>
                </a:lnTo>
                <a:lnTo>
                  <a:pt x="62386" y="275394"/>
                </a:lnTo>
                <a:lnTo>
                  <a:pt x="29399" y="242403"/>
                </a:lnTo>
                <a:lnTo>
                  <a:pt x="7767" y="200568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3450338" y="5499296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6" name="object 166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67" name="object 167"/>
          <p:cNvSpPr txBox="1"/>
          <p:nvPr/>
        </p:nvSpPr>
        <p:spPr>
          <a:xfrm>
            <a:off x="8414518" y="6465216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70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4030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98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116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3922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937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225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4985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6650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771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7800" y="2971799"/>
            <a:ext cx="6705600" cy="1447800"/>
          </a:xfrm>
          <a:custGeom>
            <a:avLst/>
            <a:gdLst/>
            <a:ahLst/>
            <a:cxnLst/>
            <a:rect l="l" t="t" r="r" b="b"/>
            <a:pathLst>
              <a:path w="6705600" h="1447800">
                <a:moveTo>
                  <a:pt x="0" y="1447800"/>
                </a:moveTo>
                <a:lnTo>
                  <a:pt x="6705600" y="1447800"/>
                </a:lnTo>
                <a:lnTo>
                  <a:pt x="67056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65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7800" y="2971800"/>
            <a:ext cx="6705600" cy="1447800"/>
          </a:xfrm>
          <a:custGeom>
            <a:avLst/>
            <a:gdLst/>
            <a:ahLst/>
            <a:cxnLst/>
            <a:rect l="l" t="t" r="r" b="b"/>
            <a:pathLst>
              <a:path w="6705600" h="1447800">
                <a:moveTo>
                  <a:pt x="0" y="1447799"/>
                </a:moveTo>
                <a:lnTo>
                  <a:pt x="6705599" y="1447799"/>
                </a:lnTo>
                <a:lnTo>
                  <a:pt x="6705599" y="0"/>
                </a:lnTo>
                <a:lnTo>
                  <a:pt x="0" y="0"/>
                </a:lnTo>
                <a:lnTo>
                  <a:pt x="0" y="1447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6800" y="2971799"/>
            <a:ext cx="2590800" cy="762000"/>
          </a:xfrm>
          <a:custGeom>
            <a:avLst/>
            <a:gdLst/>
            <a:ahLst/>
            <a:cxnLst/>
            <a:rect l="l" t="t" r="r" b="b"/>
            <a:pathLst>
              <a:path w="2590800" h="762000">
                <a:moveTo>
                  <a:pt x="0" y="762000"/>
                </a:moveTo>
                <a:lnTo>
                  <a:pt x="2590800" y="762000"/>
                </a:lnTo>
                <a:lnTo>
                  <a:pt x="2590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CC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6800" y="2971800"/>
            <a:ext cx="2590800" cy="762000"/>
          </a:xfrm>
          <a:custGeom>
            <a:avLst/>
            <a:gdLst/>
            <a:ahLst/>
            <a:cxnLst/>
            <a:rect l="l" t="t" r="r" b="b"/>
            <a:pathLst>
              <a:path w="2590800" h="762000">
                <a:moveTo>
                  <a:pt x="0" y="761999"/>
                </a:moveTo>
                <a:lnTo>
                  <a:pt x="2590799" y="761999"/>
                </a:lnTo>
                <a:lnTo>
                  <a:pt x="2590799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0" y="2743199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0" y="2743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599"/>
                </a:moveTo>
                <a:lnTo>
                  <a:pt x="533399" y="228599"/>
                </a:lnTo>
                <a:lnTo>
                  <a:pt x="5333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470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8139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4805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474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135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804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1469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62600" y="2743199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62600" y="2743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599"/>
                </a:moveTo>
                <a:lnTo>
                  <a:pt x="533399" y="228599"/>
                </a:lnTo>
                <a:lnTo>
                  <a:pt x="5333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2930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9599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6265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2934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6260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9595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264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2929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8000" y="2933699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76200">
            <a:solidFill>
              <a:srgbClr val="FFFF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48000" y="28956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0" y="76199"/>
                </a:moveTo>
                <a:lnTo>
                  <a:pt x="533399" y="76199"/>
                </a:lnTo>
                <a:lnTo>
                  <a:pt x="5333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62600" y="2933699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76200">
            <a:solidFill>
              <a:srgbClr val="FFFF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62600" y="28956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0" y="76199"/>
                </a:moveTo>
                <a:lnTo>
                  <a:pt x="533399" y="76199"/>
                </a:lnTo>
                <a:lnTo>
                  <a:pt x="5333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812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812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1257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6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7530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8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00786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59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651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6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26385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8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38040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611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89119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8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054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054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3676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99522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2497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8785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50585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62250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1331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504185" y="1295141"/>
            <a:ext cx="278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04" baseline="13888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0960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960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2736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90122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1557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7845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41185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52850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0391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146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146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71999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5" h="304800">
                <a:moveTo>
                  <a:pt x="114812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58105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5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31341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5" h="304800">
                <a:moveTo>
                  <a:pt x="114799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59095" y="3048000"/>
            <a:ext cx="86360" cy="228600"/>
          </a:xfrm>
          <a:custGeom>
            <a:avLst/>
            <a:gdLst/>
            <a:ahLst/>
            <a:cxnLst/>
            <a:rect l="l" t="t" r="r" b="b"/>
            <a:pathLst>
              <a:path w="86360" h="228600">
                <a:moveTo>
                  <a:pt x="86105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2971800"/>
            <a:ext cx="57785" cy="152400"/>
          </a:xfrm>
          <a:custGeom>
            <a:avLst/>
            <a:gdLst/>
            <a:ahLst/>
            <a:cxnLst/>
            <a:rect l="l" t="t" r="r" b="b"/>
            <a:pathLst>
              <a:path w="57785" h="152400">
                <a:moveTo>
                  <a:pt x="57399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44211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5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294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294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86793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4" h="304800">
                <a:moveTo>
                  <a:pt x="11481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72899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4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46148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4" h="304800">
                <a:moveTo>
                  <a:pt x="11478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73889" y="3048000"/>
            <a:ext cx="86360" cy="228600"/>
          </a:xfrm>
          <a:custGeom>
            <a:avLst/>
            <a:gdLst/>
            <a:ahLst/>
            <a:cxnLst/>
            <a:rect l="l" t="t" r="r" b="b"/>
            <a:pathLst>
              <a:path w="86359" h="228600">
                <a:moveTo>
                  <a:pt x="86105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29400" y="2971800"/>
            <a:ext cx="57785" cy="152400"/>
          </a:xfrm>
          <a:custGeom>
            <a:avLst/>
            <a:gdLst/>
            <a:ahLst/>
            <a:cxnLst/>
            <a:rect l="l" t="t" r="r" b="b"/>
            <a:pathLst>
              <a:path w="57784" h="152400">
                <a:moveTo>
                  <a:pt x="57393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59005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4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814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814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38793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5" h="304800">
                <a:moveTo>
                  <a:pt x="11481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24899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4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98148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5" h="304800">
                <a:moveTo>
                  <a:pt x="11478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25889" y="3048000"/>
            <a:ext cx="86360" cy="228600"/>
          </a:xfrm>
          <a:custGeom>
            <a:avLst/>
            <a:gdLst/>
            <a:ahLst/>
            <a:cxnLst/>
            <a:rect l="l" t="t" r="r" b="b"/>
            <a:pathLst>
              <a:path w="86360" h="228600">
                <a:moveTo>
                  <a:pt x="86105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81400" y="2971800"/>
            <a:ext cx="57785" cy="152400"/>
          </a:xfrm>
          <a:custGeom>
            <a:avLst/>
            <a:gdLst/>
            <a:ahLst/>
            <a:cxnLst/>
            <a:rect l="l" t="t" r="r" b="b"/>
            <a:pathLst>
              <a:path w="57785" h="152400">
                <a:moveTo>
                  <a:pt x="57393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811005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4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81400" y="381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6"/>
                </a:lnTo>
                <a:lnTo>
                  <a:pt x="62386" y="29394"/>
                </a:lnTo>
                <a:lnTo>
                  <a:pt x="29399" y="62380"/>
                </a:lnTo>
                <a:lnTo>
                  <a:pt x="7767" y="104217"/>
                </a:lnTo>
                <a:lnTo>
                  <a:pt x="0" y="152400"/>
                </a:lnTo>
                <a:lnTo>
                  <a:pt x="7767" y="200582"/>
                </a:lnTo>
                <a:lnTo>
                  <a:pt x="29399" y="242419"/>
                </a:lnTo>
                <a:lnTo>
                  <a:pt x="62386" y="275405"/>
                </a:lnTo>
                <a:lnTo>
                  <a:pt x="104223" y="297033"/>
                </a:lnTo>
                <a:lnTo>
                  <a:pt x="152400" y="304800"/>
                </a:lnTo>
                <a:lnTo>
                  <a:pt x="200588" y="297033"/>
                </a:lnTo>
                <a:lnTo>
                  <a:pt x="242426" y="275405"/>
                </a:lnTo>
                <a:lnTo>
                  <a:pt x="275409" y="242419"/>
                </a:lnTo>
                <a:lnTo>
                  <a:pt x="297035" y="200582"/>
                </a:lnTo>
                <a:lnTo>
                  <a:pt x="304800" y="152400"/>
                </a:lnTo>
                <a:lnTo>
                  <a:pt x="297035" y="104217"/>
                </a:lnTo>
                <a:lnTo>
                  <a:pt x="275409" y="62380"/>
                </a:lnTo>
                <a:lnTo>
                  <a:pt x="242426" y="29394"/>
                </a:lnTo>
                <a:lnTo>
                  <a:pt x="200588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81400" y="381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7"/>
                </a:lnTo>
                <a:lnTo>
                  <a:pt x="29399" y="62380"/>
                </a:lnTo>
                <a:lnTo>
                  <a:pt x="62386" y="29394"/>
                </a:lnTo>
                <a:lnTo>
                  <a:pt x="104223" y="7766"/>
                </a:lnTo>
                <a:lnTo>
                  <a:pt x="152399" y="0"/>
                </a:lnTo>
                <a:lnTo>
                  <a:pt x="200588" y="7766"/>
                </a:lnTo>
                <a:lnTo>
                  <a:pt x="242426" y="29394"/>
                </a:lnTo>
                <a:lnTo>
                  <a:pt x="275409" y="62380"/>
                </a:lnTo>
                <a:lnTo>
                  <a:pt x="297035" y="104217"/>
                </a:lnTo>
                <a:lnTo>
                  <a:pt x="304799" y="152399"/>
                </a:lnTo>
                <a:lnTo>
                  <a:pt x="297035" y="200582"/>
                </a:lnTo>
                <a:lnTo>
                  <a:pt x="275409" y="242419"/>
                </a:lnTo>
                <a:lnTo>
                  <a:pt x="242426" y="275405"/>
                </a:lnTo>
                <a:lnTo>
                  <a:pt x="200588" y="297033"/>
                </a:lnTo>
                <a:lnTo>
                  <a:pt x="152399" y="304799"/>
                </a:lnTo>
                <a:lnTo>
                  <a:pt x="104223" y="297033"/>
                </a:lnTo>
                <a:lnTo>
                  <a:pt x="62386" y="275405"/>
                </a:lnTo>
                <a:lnTo>
                  <a:pt x="29399" y="242419"/>
                </a:lnTo>
                <a:lnTo>
                  <a:pt x="7767" y="200582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3678939" y="3822570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019800" y="3352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4"/>
                </a:lnTo>
                <a:lnTo>
                  <a:pt x="62386" y="29390"/>
                </a:lnTo>
                <a:lnTo>
                  <a:pt x="29399" y="62373"/>
                </a:lnTo>
                <a:lnTo>
                  <a:pt x="7767" y="104211"/>
                </a:lnTo>
                <a:lnTo>
                  <a:pt x="0" y="152400"/>
                </a:lnTo>
                <a:lnTo>
                  <a:pt x="7767" y="200576"/>
                </a:lnTo>
                <a:lnTo>
                  <a:pt x="29399" y="242413"/>
                </a:lnTo>
                <a:lnTo>
                  <a:pt x="62386" y="275400"/>
                </a:lnTo>
                <a:lnTo>
                  <a:pt x="104223" y="297032"/>
                </a:lnTo>
                <a:lnTo>
                  <a:pt x="152400" y="304800"/>
                </a:lnTo>
                <a:lnTo>
                  <a:pt x="200588" y="297032"/>
                </a:lnTo>
                <a:lnTo>
                  <a:pt x="242426" y="275400"/>
                </a:lnTo>
                <a:lnTo>
                  <a:pt x="275409" y="242413"/>
                </a:lnTo>
                <a:lnTo>
                  <a:pt x="297035" y="200576"/>
                </a:lnTo>
                <a:lnTo>
                  <a:pt x="304800" y="152400"/>
                </a:lnTo>
                <a:lnTo>
                  <a:pt x="297035" y="104211"/>
                </a:lnTo>
                <a:lnTo>
                  <a:pt x="275409" y="62373"/>
                </a:lnTo>
                <a:lnTo>
                  <a:pt x="242426" y="29390"/>
                </a:lnTo>
                <a:lnTo>
                  <a:pt x="200588" y="7764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19800" y="3352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1"/>
                </a:lnTo>
                <a:lnTo>
                  <a:pt x="29399" y="62373"/>
                </a:lnTo>
                <a:lnTo>
                  <a:pt x="62386" y="29390"/>
                </a:lnTo>
                <a:lnTo>
                  <a:pt x="104223" y="7764"/>
                </a:lnTo>
                <a:lnTo>
                  <a:pt x="152399" y="0"/>
                </a:lnTo>
                <a:lnTo>
                  <a:pt x="200588" y="7764"/>
                </a:lnTo>
                <a:lnTo>
                  <a:pt x="242426" y="29390"/>
                </a:lnTo>
                <a:lnTo>
                  <a:pt x="275409" y="62373"/>
                </a:lnTo>
                <a:lnTo>
                  <a:pt x="297035" y="104211"/>
                </a:lnTo>
                <a:lnTo>
                  <a:pt x="304799" y="152399"/>
                </a:lnTo>
                <a:lnTo>
                  <a:pt x="297035" y="200576"/>
                </a:lnTo>
                <a:lnTo>
                  <a:pt x="275409" y="242413"/>
                </a:lnTo>
                <a:lnTo>
                  <a:pt x="242426" y="275400"/>
                </a:lnTo>
                <a:lnTo>
                  <a:pt x="200588" y="297032"/>
                </a:lnTo>
                <a:lnTo>
                  <a:pt x="152399" y="304799"/>
                </a:lnTo>
                <a:lnTo>
                  <a:pt x="104223" y="297032"/>
                </a:lnTo>
                <a:lnTo>
                  <a:pt x="62386" y="275400"/>
                </a:lnTo>
                <a:lnTo>
                  <a:pt x="29399" y="242413"/>
                </a:lnTo>
                <a:lnTo>
                  <a:pt x="7767" y="200576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6117594" y="3365370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962400" y="2667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334000" y="2667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62400" y="26670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5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52800" y="19812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7619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52800" y="1981200"/>
            <a:ext cx="2438400" cy="0"/>
          </a:xfrm>
          <a:custGeom>
            <a:avLst/>
            <a:gdLst/>
            <a:ahLst/>
            <a:cxnLst/>
            <a:rect l="l" t="t" r="r" b="b"/>
            <a:pathLst>
              <a:path w="2438400">
                <a:moveTo>
                  <a:pt x="0" y="0"/>
                </a:moveTo>
                <a:lnTo>
                  <a:pt x="2438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91200" y="19812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7619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48200" y="2362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48200" y="1676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286000" y="2438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43200" y="2438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00800" y="2438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58000" y="2438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76400" y="2438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00800" y="2438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4510281" y="2133723"/>
            <a:ext cx="342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225" baseline="13888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1050" b="1" spc="10" dirty="0">
                <a:solidFill>
                  <a:srgbClr val="1F487C"/>
                </a:solidFill>
                <a:latin typeface="Times New Roman"/>
                <a:cs typeface="Times New Roman"/>
              </a:rPr>
              <a:t>o</a:t>
            </a:r>
            <a:r>
              <a:rPr sz="105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u</a:t>
            </a:r>
            <a:r>
              <a:rPr sz="105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497819" y="2286123"/>
            <a:ext cx="321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7" baseline="13888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105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SS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263777" y="2286123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13888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565268" y="5330201"/>
            <a:ext cx="6452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CMOS p-well inverter showing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1800" b="1" spc="-7" baseline="-20833" dirty="0">
                <a:solidFill>
                  <a:srgbClr val="1F487C"/>
                </a:solidFill>
                <a:latin typeface="Times New Roman"/>
                <a:cs typeface="Times New Roman"/>
              </a:rPr>
              <a:t>DD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and V</a:t>
            </a:r>
            <a:r>
              <a:rPr sz="1800" b="1" spc="-7" baseline="-20833" dirty="0">
                <a:solidFill>
                  <a:srgbClr val="1F487C"/>
                </a:solidFill>
                <a:latin typeface="Times New Roman"/>
                <a:cs typeface="Times New Roman"/>
              </a:rPr>
              <a:t>SS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substrate</a:t>
            </a:r>
            <a:r>
              <a:rPr sz="1800" b="1" spc="-3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connections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010400" y="617767"/>
            <a:ext cx="449580" cy="158115"/>
          </a:xfrm>
          <a:custGeom>
            <a:avLst/>
            <a:gdLst/>
            <a:ahLst/>
            <a:cxnLst/>
            <a:rect l="l" t="t" r="r" b="b"/>
            <a:pathLst>
              <a:path w="449579" h="158115">
                <a:moveTo>
                  <a:pt x="0" y="157948"/>
                </a:moveTo>
                <a:lnTo>
                  <a:pt x="449555" y="157948"/>
                </a:lnTo>
                <a:lnTo>
                  <a:pt x="449555" y="0"/>
                </a:lnTo>
                <a:lnTo>
                  <a:pt x="0" y="0"/>
                </a:lnTo>
                <a:lnTo>
                  <a:pt x="0" y="157948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010400" y="617767"/>
            <a:ext cx="449580" cy="158115"/>
          </a:xfrm>
          <a:custGeom>
            <a:avLst/>
            <a:gdLst/>
            <a:ahLst/>
            <a:cxnLst/>
            <a:rect l="l" t="t" r="r" b="b"/>
            <a:pathLst>
              <a:path w="449579" h="158115">
                <a:moveTo>
                  <a:pt x="0" y="157948"/>
                </a:moveTo>
                <a:lnTo>
                  <a:pt x="449555" y="157948"/>
                </a:lnTo>
                <a:lnTo>
                  <a:pt x="449555" y="0"/>
                </a:lnTo>
                <a:lnTo>
                  <a:pt x="0" y="0"/>
                </a:lnTo>
                <a:lnTo>
                  <a:pt x="0" y="15794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017014" y="420754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4">
                <a:moveTo>
                  <a:pt x="0" y="147696"/>
                </a:moveTo>
                <a:lnTo>
                  <a:pt x="442959" y="147696"/>
                </a:lnTo>
                <a:lnTo>
                  <a:pt x="442959" y="0"/>
                </a:lnTo>
                <a:lnTo>
                  <a:pt x="0" y="0"/>
                </a:lnTo>
                <a:lnTo>
                  <a:pt x="0" y="147696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017014" y="420755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4">
                <a:moveTo>
                  <a:pt x="0" y="147696"/>
                </a:moveTo>
                <a:lnTo>
                  <a:pt x="442959" y="147696"/>
                </a:lnTo>
                <a:lnTo>
                  <a:pt x="442959" y="0"/>
                </a:lnTo>
                <a:lnTo>
                  <a:pt x="0" y="0"/>
                </a:lnTo>
                <a:lnTo>
                  <a:pt x="0" y="14769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12251" y="415983"/>
            <a:ext cx="452490" cy="157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017014" y="814708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5">
                <a:moveTo>
                  <a:pt x="0" y="147696"/>
                </a:moveTo>
                <a:lnTo>
                  <a:pt x="442959" y="147696"/>
                </a:lnTo>
                <a:lnTo>
                  <a:pt x="442959" y="0"/>
                </a:lnTo>
                <a:lnTo>
                  <a:pt x="0" y="0"/>
                </a:lnTo>
                <a:lnTo>
                  <a:pt x="0" y="14769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017014" y="814709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5">
                <a:moveTo>
                  <a:pt x="0" y="147696"/>
                </a:moveTo>
                <a:lnTo>
                  <a:pt x="442959" y="147696"/>
                </a:lnTo>
                <a:lnTo>
                  <a:pt x="442959" y="0"/>
                </a:lnTo>
                <a:lnTo>
                  <a:pt x="0" y="0"/>
                </a:lnTo>
                <a:lnTo>
                  <a:pt x="0" y="14769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038281" y="809937"/>
            <a:ext cx="426460" cy="157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7539996" y="399053"/>
            <a:ext cx="5943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000" dirty="0">
                <a:solidFill>
                  <a:srgbClr val="1F487C"/>
                </a:solidFill>
                <a:latin typeface="Times New Roman"/>
                <a:cs typeface="Times New Roman"/>
              </a:rPr>
              <a:t>Po</a:t>
            </a:r>
            <a:r>
              <a:rPr sz="1000" spc="-5" dirty="0">
                <a:solidFill>
                  <a:srgbClr val="1F487C"/>
                </a:solidFill>
                <a:latin typeface="Times New Roman"/>
                <a:cs typeface="Times New Roman"/>
              </a:rPr>
              <a:t>l</a:t>
            </a:r>
            <a:r>
              <a:rPr sz="1000" spc="-25" dirty="0">
                <a:solidFill>
                  <a:srgbClr val="1F487C"/>
                </a:solidFill>
                <a:latin typeface="Times New Roman"/>
                <a:cs typeface="Times New Roman"/>
              </a:rPr>
              <a:t>y</a:t>
            </a: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1000" spc="-5" dirty="0">
                <a:solidFill>
                  <a:srgbClr val="1F487C"/>
                </a:solidFill>
                <a:latin typeface="Times New Roman"/>
                <a:cs typeface="Times New Roman"/>
              </a:rPr>
              <a:t>ilicon  Oxide</a:t>
            </a:r>
            <a:endParaRPr sz="1000">
              <a:latin typeface="Times New Roman"/>
              <a:cs typeface="Times New Roman"/>
            </a:endParaRPr>
          </a:p>
          <a:p>
            <a:pPr marL="12700" marR="6350">
              <a:lnSpc>
                <a:spcPct val="120000"/>
              </a:lnSpc>
            </a:pP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</a:rPr>
              <a:t>n-diffusion  </a:t>
            </a:r>
            <a:r>
              <a:rPr sz="1000" spc="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r>
              <a:rPr sz="1000" spc="-15" dirty="0">
                <a:solidFill>
                  <a:srgbClr val="1F487C"/>
                </a:solidFill>
                <a:latin typeface="Times New Roman"/>
                <a:cs typeface="Times New Roman"/>
              </a:rPr>
              <a:t>-</a:t>
            </a:r>
            <a:r>
              <a:rPr sz="1000" dirty="0">
                <a:solidFill>
                  <a:srgbClr val="1F487C"/>
                </a:solidFill>
                <a:latin typeface="Times New Roman"/>
                <a:cs typeface="Times New Roman"/>
              </a:rPr>
              <a:t>d</a:t>
            </a:r>
            <a:r>
              <a:rPr sz="1000" spc="-5" dirty="0">
                <a:solidFill>
                  <a:srgbClr val="1F487C"/>
                </a:solidFill>
                <a:latin typeface="Times New Roman"/>
                <a:cs typeface="Times New Roman"/>
              </a:rPr>
              <a:t>i</a:t>
            </a:r>
            <a:r>
              <a:rPr sz="1000" spc="-15" dirty="0">
                <a:solidFill>
                  <a:srgbClr val="1F487C"/>
                </a:solidFill>
                <a:latin typeface="Times New Roman"/>
                <a:cs typeface="Times New Roman"/>
              </a:rPr>
              <a:t>ffu</a:t>
            </a: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1000" spc="-5" dirty="0">
                <a:solidFill>
                  <a:srgbClr val="1F487C"/>
                </a:solidFill>
                <a:latin typeface="Times New Roman"/>
                <a:cs typeface="Times New Roman"/>
              </a:rPr>
              <a:t>ion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017014" y="1011548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5">
                <a:moveTo>
                  <a:pt x="0" y="147696"/>
                </a:moveTo>
                <a:lnTo>
                  <a:pt x="442959" y="147696"/>
                </a:lnTo>
                <a:lnTo>
                  <a:pt x="442959" y="0"/>
                </a:lnTo>
                <a:lnTo>
                  <a:pt x="0" y="0"/>
                </a:lnTo>
                <a:lnTo>
                  <a:pt x="0" y="147696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017014" y="1011549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5">
                <a:moveTo>
                  <a:pt x="0" y="147696"/>
                </a:moveTo>
                <a:lnTo>
                  <a:pt x="442959" y="147696"/>
                </a:lnTo>
                <a:lnTo>
                  <a:pt x="442959" y="0"/>
                </a:lnTo>
                <a:lnTo>
                  <a:pt x="0" y="0"/>
                </a:lnTo>
                <a:lnTo>
                  <a:pt x="0" y="14769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12251" y="1006777"/>
            <a:ext cx="450204" cy="157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27" name="object 127"/>
          <p:cNvSpPr txBox="1"/>
          <p:nvPr/>
        </p:nvSpPr>
        <p:spPr>
          <a:xfrm>
            <a:off x="8414518" y="6465216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71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8537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98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116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3922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937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225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4985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6650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771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7800" y="2971799"/>
            <a:ext cx="6705600" cy="1447800"/>
          </a:xfrm>
          <a:custGeom>
            <a:avLst/>
            <a:gdLst/>
            <a:ahLst/>
            <a:cxnLst/>
            <a:rect l="l" t="t" r="r" b="b"/>
            <a:pathLst>
              <a:path w="6705600" h="1447800">
                <a:moveTo>
                  <a:pt x="0" y="1447800"/>
                </a:moveTo>
                <a:lnTo>
                  <a:pt x="6705600" y="1447800"/>
                </a:lnTo>
                <a:lnTo>
                  <a:pt x="67056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CC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7800" y="2971800"/>
            <a:ext cx="6705600" cy="1447800"/>
          </a:xfrm>
          <a:custGeom>
            <a:avLst/>
            <a:gdLst/>
            <a:ahLst/>
            <a:cxnLst/>
            <a:rect l="l" t="t" r="r" b="b"/>
            <a:pathLst>
              <a:path w="6705600" h="1447800">
                <a:moveTo>
                  <a:pt x="0" y="1447799"/>
                </a:moveTo>
                <a:lnTo>
                  <a:pt x="6705599" y="1447799"/>
                </a:lnTo>
                <a:lnTo>
                  <a:pt x="6705599" y="0"/>
                </a:lnTo>
                <a:lnTo>
                  <a:pt x="0" y="0"/>
                </a:lnTo>
                <a:lnTo>
                  <a:pt x="0" y="1447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2600" y="2971799"/>
            <a:ext cx="2590800" cy="762000"/>
          </a:xfrm>
          <a:custGeom>
            <a:avLst/>
            <a:gdLst/>
            <a:ahLst/>
            <a:cxnLst/>
            <a:rect l="l" t="t" r="r" b="b"/>
            <a:pathLst>
              <a:path w="2590800" h="762000">
                <a:moveTo>
                  <a:pt x="0" y="762000"/>
                </a:moveTo>
                <a:lnTo>
                  <a:pt x="2590800" y="762000"/>
                </a:lnTo>
                <a:lnTo>
                  <a:pt x="2590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65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2600" y="2971800"/>
            <a:ext cx="2590800" cy="762000"/>
          </a:xfrm>
          <a:custGeom>
            <a:avLst/>
            <a:gdLst/>
            <a:ahLst/>
            <a:cxnLst/>
            <a:rect l="l" t="t" r="r" b="b"/>
            <a:pathLst>
              <a:path w="2590800" h="762000">
                <a:moveTo>
                  <a:pt x="0" y="761999"/>
                </a:moveTo>
                <a:lnTo>
                  <a:pt x="2590799" y="761999"/>
                </a:lnTo>
                <a:lnTo>
                  <a:pt x="2590799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0" y="2743199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0" y="2743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599"/>
                </a:moveTo>
                <a:lnTo>
                  <a:pt x="533399" y="228599"/>
                </a:lnTo>
                <a:lnTo>
                  <a:pt x="5333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470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8139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4805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474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135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804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1469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62600" y="2743199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62600" y="2743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599"/>
                </a:moveTo>
                <a:lnTo>
                  <a:pt x="533399" y="228599"/>
                </a:lnTo>
                <a:lnTo>
                  <a:pt x="5333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2930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9599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6265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2934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6260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9595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264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2929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8000" y="2933699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76200">
            <a:solidFill>
              <a:srgbClr val="FFFF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48000" y="28956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0" y="76199"/>
                </a:moveTo>
                <a:lnTo>
                  <a:pt x="533399" y="76199"/>
                </a:lnTo>
                <a:lnTo>
                  <a:pt x="5333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62600" y="2933699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76200">
            <a:solidFill>
              <a:srgbClr val="FFFF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62600" y="28956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0" y="76199"/>
                </a:moveTo>
                <a:lnTo>
                  <a:pt x="533399" y="76199"/>
                </a:lnTo>
                <a:lnTo>
                  <a:pt x="5333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812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812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1257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6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7530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8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00786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59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651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6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26385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8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38040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611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89119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8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054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054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3676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99522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2497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8785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50585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62250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1331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504185" y="1295141"/>
            <a:ext cx="278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04" baseline="13888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0960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960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2736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90122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1557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7845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41185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52850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0391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146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146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71999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5" h="304800">
                <a:moveTo>
                  <a:pt x="114812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58105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5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31341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5" h="304800">
                <a:moveTo>
                  <a:pt x="114799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59095" y="3048000"/>
            <a:ext cx="86360" cy="228600"/>
          </a:xfrm>
          <a:custGeom>
            <a:avLst/>
            <a:gdLst/>
            <a:ahLst/>
            <a:cxnLst/>
            <a:rect l="l" t="t" r="r" b="b"/>
            <a:pathLst>
              <a:path w="86360" h="228600">
                <a:moveTo>
                  <a:pt x="86105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4600" y="2971800"/>
            <a:ext cx="57785" cy="152400"/>
          </a:xfrm>
          <a:custGeom>
            <a:avLst/>
            <a:gdLst/>
            <a:ahLst/>
            <a:cxnLst/>
            <a:rect l="l" t="t" r="r" b="b"/>
            <a:pathLst>
              <a:path w="57785" h="152400">
                <a:moveTo>
                  <a:pt x="57399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44211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5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294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294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86793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4" h="304800">
                <a:moveTo>
                  <a:pt x="11481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72899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4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46148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4" h="304800">
                <a:moveTo>
                  <a:pt x="11478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73889" y="3048000"/>
            <a:ext cx="86360" cy="228600"/>
          </a:xfrm>
          <a:custGeom>
            <a:avLst/>
            <a:gdLst/>
            <a:ahLst/>
            <a:cxnLst/>
            <a:rect l="l" t="t" r="r" b="b"/>
            <a:pathLst>
              <a:path w="86359" h="228600">
                <a:moveTo>
                  <a:pt x="86105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29400" y="2971800"/>
            <a:ext cx="57785" cy="152400"/>
          </a:xfrm>
          <a:custGeom>
            <a:avLst/>
            <a:gdLst/>
            <a:ahLst/>
            <a:cxnLst/>
            <a:rect l="l" t="t" r="r" b="b"/>
            <a:pathLst>
              <a:path w="57784" h="152400">
                <a:moveTo>
                  <a:pt x="57393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59005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4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814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814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38793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5" h="304800">
                <a:moveTo>
                  <a:pt x="11481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24899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4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98148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5" h="304800">
                <a:moveTo>
                  <a:pt x="11478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25889" y="3048000"/>
            <a:ext cx="86360" cy="228600"/>
          </a:xfrm>
          <a:custGeom>
            <a:avLst/>
            <a:gdLst/>
            <a:ahLst/>
            <a:cxnLst/>
            <a:rect l="l" t="t" r="r" b="b"/>
            <a:pathLst>
              <a:path w="86360" h="228600">
                <a:moveTo>
                  <a:pt x="86105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81400" y="2971800"/>
            <a:ext cx="57785" cy="152400"/>
          </a:xfrm>
          <a:custGeom>
            <a:avLst/>
            <a:gdLst/>
            <a:ahLst/>
            <a:cxnLst/>
            <a:rect l="l" t="t" r="r" b="b"/>
            <a:pathLst>
              <a:path w="57785" h="152400">
                <a:moveTo>
                  <a:pt x="57393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811005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4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53000" y="381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6"/>
                </a:lnTo>
                <a:lnTo>
                  <a:pt x="62386" y="29394"/>
                </a:lnTo>
                <a:lnTo>
                  <a:pt x="29399" y="62380"/>
                </a:lnTo>
                <a:lnTo>
                  <a:pt x="7767" y="104217"/>
                </a:lnTo>
                <a:lnTo>
                  <a:pt x="0" y="152400"/>
                </a:lnTo>
                <a:lnTo>
                  <a:pt x="7767" y="200582"/>
                </a:lnTo>
                <a:lnTo>
                  <a:pt x="29399" y="242419"/>
                </a:lnTo>
                <a:lnTo>
                  <a:pt x="62386" y="275405"/>
                </a:lnTo>
                <a:lnTo>
                  <a:pt x="104223" y="297033"/>
                </a:lnTo>
                <a:lnTo>
                  <a:pt x="152400" y="304800"/>
                </a:lnTo>
                <a:lnTo>
                  <a:pt x="200588" y="297033"/>
                </a:lnTo>
                <a:lnTo>
                  <a:pt x="242426" y="275405"/>
                </a:lnTo>
                <a:lnTo>
                  <a:pt x="275409" y="242419"/>
                </a:lnTo>
                <a:lnTo>
                  <a:pt x="297035" y="200582"/>
                </a:lnTo>
                <a:lnTo>
                  <a:pt x="304800" y="152400"/>
                </a:lnTo>
                <a:lnTo>
                  <a:pt x="297035" y="104217"/>
                </a:lnTo>
                <a:lnTo>
                  <a:pt x="275409" y="62380"/>
                </a:lnTo>
                <a:lnTo>
                  <a:pt x="242426" y="29394"/>
                </a:lnTo>
                <a:lnTo>
                  <a:pt x="200588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53000" y="381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7"/>
                </a:lnTo>
                <a:lnTo>
                  <a:pt x="29399" y="62380"/>
                </a:lnTo>
                <a:lnTo>
                  <a:pt x="62386" y="29394"/>
                </a:lnTo>
                <a:lnTo>
                  <a:pt x="104223" y="7766"/>
                </a:lnTo>
                <a:lnTo>
                  <a:pt x="152399" y="0"/>
                </a:lnTo>
                <a:lnTo>
                  <a:pt x="200588" y="7766"/>
                </a:lnTo>
                <a:lnTo>
                  <a:pt x="242426" y="29394"/>
                </a:lnTo>
                <a:lnTo>
                  <a:pt x="275409" y="62380"/>
                </a:lnTo>
                <a:lnTo>
                  <a:pt x="297035" y="104217"/>
                </a:lnTo>
                <a:lnTo>
                  <a:pt x="304799" y="152399"/>
                </a:lnTo>
                <a:lnTo>
                  <a:pt x="297035" y="200582"/>
                </a:lnTo>
                <a:lnTo>
                  <a:pt x="275409" y="242419"/>
                </a:lnTo>
                <a:lnTo>
                  <a:pt x="242426" y="275405"/>
                </a:lnTo>
                <a:lnTo>
                  <a:pt x="200588" y="297033"/>
                </a:lnTo>
                <a:lnTo>
                  <a:pt x="152399" y="304799"/>
                </a:lnTo>
                <a:lnTo>
                  <a:pt x="104223" y="297033"/>
                </a:lnTo>
                <a:lnTo>
                  <a:pt x="62386" y="275405"/>
                </a:lnTo>
                <a:lnTo>
                  <a:pt x="29399" y="242419"/>
                </a:lnTo>
                <a:lnTo>
                  <a:pt x="7767" y="200582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5050794" y="3822570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276600" y="3352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4"/>
                </a:lnTo>
                <a:lnTo>
                  <a:pt x="62386" y="29390"/>
                </a:lnTo>
                <a:lnTo>
                  <a:pt x="29399" y="62373"/>
                </a:lnTo>
                <a:lnTo>
                  <a:pt x="7767" y="104211"/>
                </a:lnTo>
                <a:lnTo>
                  <a:pt x="0" y="152400"/>
                </a:lnTo>
                <a:lnTo>
                  <a:pt x="7767" y="200576"/>
                </a:lnTo>
                <a:lnTo>
                  <a:pt x="29399" y="242413"/>
                </a:lnTo>
                <a:lnTo>
                  <a:pt x="62386" y="275400"/>
                </a:lnTo>
                <a:lnTo>
                  <a:pt x="104223" y="297032"/>
                </a:lnTo>
                <a:lnTo>
                  <a:pt x="152400" y="304800"/>
                </a:lnTo>
                <a:lnTo>
                  <a:pt x="200588" y="297032"/>
                </a:lnTo>
                <a:lnTo>
                  <a:pt x="242426" y="275400"/>
                </a:lnTo>
                <a:lnTo>
                  <a:pt x="275409" y="242413"/>
                </a:lnTo>
                <a:lnTo>
                  <a:pt x="297035" y="200576"/>
                </a:lnTo>
                <a:lnTo>
                  <a:pt x="304800" y="152400"/>
                </a:lnTo>
                <a:lnTo>
                  <a:pt x="297035" y="104211"/>
                </a:lnTo>
                <a:lnTo>
                  <a:pt x="275409" y="62373"/>
                </a:lnTo>
                <a:lnTo>
                  <a:pt x="242426" y="29390"/>
                </a:lnTo>
                <a:lnTo>
                  <a:pt x="200588" y="7764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76600" y="3352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1"/>
                </a:lnTo>
                <a:lnTo>
                  <a:pt x="29399" y="62373"/>
                </a:lnTo>
                <a:lnTo>
                  <a:pt x="62386" y="29390"/>
                </a:lnTo>
                <a:lnTo>
                  <a:pt x="104223" y="7764"/>
                </a:lnTo>
                <a:lnTo>
                  <a:pt x="152399" y="0"/>
                </a:lnTo>
                <a:lnTo>
                  <a:pt x="200588" y="7764"/>
                </a:lnTo>
                <a:lnTo>
                  <a:pt x="242426" y="29390"/>
                </a:lnTo>
                <a:lnTo>
                  <a:pt x="275409" y="62373"/>
                </a:lnTo>
                <a:lnTo>
                  <a:pt x="297035" y="104211"/>
                </a:lnTo>
                <a:lnTo>
                  <a:pt x="304799" y="152399"/>
                </a:lnTo>
                <a:lnTo>
                  <a:pt x="297035" y="200576"/>
                </a:lnTo>
                <a:lnTo>
                  <a:pt x="275409" y="242413"/>
                </a:lnTo>
                <a:lnTo>
                  <a:pt x="242426" y="275400"/>
                </a:lnTo>
                <a:lnTo>
                  <a:pt x="200588" y="297032"/>
                </a:lnTo>
                <a:lnTo>
                  <a:pt x="152399" y="304799"/>
                </a:lnTo>
                <a:lnTo>
                  <a:pt x="104223" y="297032"/>
                </a:lnTo>
                <a:lnTo>
                  <a:pt x="62386" y="275400"/>
                </a:lnTo>
                <a:lnTo>
                  <a:pt x="29399" y="242413"/>
                </a:lnTo>
                <a:lnTo>
                  <a:pt x="7767" y="200576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3374138" y="3365370"/>
            <a:ext cx="12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962400" y="2667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334000" y="2667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62400" y="26670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5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52800" y="19812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7619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52800" y="1981200"/>
            <a:ext cx="2438400" cy="0"/>
          </a:xfrm>
          <a:custGeom>
            <a:avLst/>
            <a:gdLst/>
            <a:ahLst/>
            <a:cxnLst/>
            <a:rect l="l" t="t" r="r" b="b"/>
            <a:pathLst>
              <a:path w="2438400">
                <a:moveTo>
                  <a:pt x="0" y="0"/>
                </a:moveTo>
                <a:lnTo>
                  <a:pt x="2438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91200" y="19812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7619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48200" y="2362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48200" y="1676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286000" y="2438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43200" y="2438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00800" y="2438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58000" y="2438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76400" y="2438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00800" y="2438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4510281" y="2133723"/>
            <a:ext cx="342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225" baseline="13888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1050" b="1" spc="10" dirty="0">
                <a:solidFill>
                  <a:srgbClr val="1F487C"/>
                </a:solidFill>
                <a:latin typeface="Times New Roman"/>
                <a:cs typeface="Times New Roman"/>
              </a:rPr>
              <a:t>o</a:t>
            </a:r>
            <a:r>
              <a:rPr sz="105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u</a:t>
            </a:r>
            <a:r>
              <a:rPr sz="105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497819" y="2286123"/>
            <a:ext cx="321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7" baseline="13888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105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SS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263777" y="2286123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13888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565268" y="5177801"/>
            <a:ext cx="6452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CMOS n-well inverter showing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1800" b="1" spc="-7" baseline="-20833" dirty="0">
                <a:solidFill>
                  <a:srgbClr val="1F487C"/>
                </a:solidFill>
                <a:latin typeface="Times New Roman"/>
                <a:cs typeface="Times New Roman"/>
              </a:rPr>
              <a:t>DD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and V</a:t>
            </a:r>
            <a:r>
              <a:rPr sz="1800" b="1" spc="-7" baseline="-20833" dirty="0">
                <a:solidFill>
                  <a:srgbClr val="1F487C"/>
                </a:solidFill>
                <a:latin typeface="Times New Roman"/>
                <a:cs typeface="Times New Roman"/>
              </a:rPr>
              <a:t>SS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substrate</a:t>
            </a:r>
            <a:r>
              <a:rPr sz="1800" b="1" spc="-3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connections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010400" y="617767"/>
            <a:ext cx="449580" cy="158115"/>
          </a:xfrm>
          <a:custGeom>
            <a:avLst/>
            <a:gdLst/>
            <a:ahLst/>
            <a:cxnLst/>
            <a:rect l="l" t="t" r="r" b="b"/>
            <a:pathLst>
              <a:path w="449579" h="158115">
                <a:moveTo>
                  <a:pt x="0" y="157948"/>
                </a:moveTo>
                <a:lnTo>
                  <a:pt x="449555" y="157948"/>
                </a:lnTo>
                <a:lnTo>
                  <a:pt x="449555" y="0"/>
                </a:lnTo>
                <a:lnTo>
                  <a:pt x="0" y="0"/>
                </a:lnTo>
                <a:lnTo>
                  <a:pt x="0" y="157948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010400" y="617767"/>
            <a:ext cx="449580" cy="158115"/>
          </a:xfrm>
          <a:custGeom>
            <a:avLst/>
            <a:gdLst/>
            <a:ahLst/>
            <a:cxnLst/>
            <a:rect l="l" t="t" r="r" b="b"/>
            <a:pathLst>
              <a:path w="449579" h="158115">
                <a:moveTo>
                  <a:pt x="0" y="157948"/>
                </a:moveTo>
                <a:lnTo>
                  <a:pt x="449555" y="157948"/>
                </a:lnTo>
                <a:lnTo>
                  <a:pt x="449555" y="0"/>
                </a:lnTo>
                <a:lnTo>
                  <a:pt x="0" y="0"/>
                </a:lnTo>
                <a:lnTo>
                  <a:pt x="0" y="15794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017014" y="420754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4">
                <a:moveTo>
                  <a:pt x="0" y="147696"/>
                </a:moveTo>
                <a:lnTo>
                  <a:pt x="442959" y="147696"/>
                </a:lnTo>
                <a:lnTo>
                  <a:pt x="442959" y="0"/>
                </a:lnTo>
                <a:lnTo>
                  <a:pt x="0" y="0"/>
                </a:lnTo>
                <a:lnTo>
                  <a:pt x="0" y="147696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017014" y="420755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4">
                <a:moveTo>
                  <a:pt x="0" y="147696"/>
                </a:moveTo>
                <a:lnTo>
                  <a:pt x="442959" y="147696"/>
                </a:lnTo>
                <a:lnTo>
                  <a:pt x="442959" y="0"/>
                </a:lnTo>
                <a:lnTo>
                  <a:pt x="0" y="0"/>
                </a:lnTo>
                <a:lnTo>
                  <a:pt x="0" y="14769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12251" y="415983"/>
            <a:ext cx="452490" cy="157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017014" y="814708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5">
                <a:moveTo>
                  <a:pt x="0" y="147696"/>
                </a:moveTo>
                <a:lnTo>
                  <a:pt x="442959" y="147696"/>
                </a:lnTo>
                <a:lnTo>
                  <a:pt x="442959" y="0"/>
                </a:lnTo>
                <a:lnTo>
                  <a:pt x="0" y="0"/>
                </a:lnTo>
                <a:lnTo>
                  <a:pt x="0" y="14769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017014" y="814709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5">
                <a:moveTo>
                  <a:pt x="0" y="147696"/>
                </a:moveTo>
                <a:lnTo>
                  <a:pt x="442959" y="147696"/>
                </a:lnTo>
                <a:lnTo>
                  <a:pt x="442959" y="0"/>
                </a:lnTo>
                <a:lnTo>
                  <a:pt x="0" y="0"/>
                </a:lnTo>
                <a:lnTo>
                  <a:pt x="0" y="14769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038281" y="809937"/>
            <a:ext cx="426460" cy="157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7539996" y="399053"/>
            <a:ext cx="5943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000" dirty="0">
                <a:solidFill>
                  <a:srgbClr val="1F487C"/>
                </a:solidFill>
                <a:latin typeface="Times New Roman"/>
                <a:cs typeface="Times New Roman"/>
              </a:rPr>
              <a:t>Po</a:t>
            </a:r>
            <a:r>
              <a:rPr sz="1000" spc="-5" dirty="0">
                <a:solidFill>
                  <a:srgbClr val="1F487C"/>
                </a:solidFill>
                <a:latin typeface="Times New Roman"/>
                <a:cs typeface="Times New Roman"/>
              </a:rPr>
              <a:t>l</a:t>
            </a:r>
            <a:r>
              <a:rPr sz="1000" spc="-25" dirty="0">
                <a:solidFill>
                  <a:srgbClr val="1F487C"/>
                </a:solidFill>
                <a:latin typeface="Times New Roman"/>
                <a:cs typeface="Times New Roman"/>
              </a:rPr>
              <a:t>y</a:t>
            </a: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1000" spc="-5" dirty="0">
                <a:solidFill>
                  <a:srgbClr val="1F487C"/>
                </a:solidFill>
                <a:latin typeface="Times New Roman"/>
                <a:cs typeface="Times New Roman"/>
              </a:rPr>
              <a:t>ilicon  Oxide</a:t>
            </a:r>
            <a:endParaRPr sz="1000">
              <a:latin typeface="Times New Roman"/>
              <a:cs typeface="Times New Roman"/>
            </a:endParaRPr>
          </a:p>
          <a:p>
            <a:pPr marL="12700" marR="6350">
              <a:lnSpc>
                <a:spcPct val="120000"/>
              </a:lnSpc>
            </a:pP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</a:rPr>
              <a:t>n-diffusion  </a:t>
            </a:r>
            <a:r>
              <a:rPr sz="1000" spc="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r>
              <a:rPr sz="1000" spc="-15" dirty="0">
                <a:solidFill>
                  <a:srgbClr val="1F487C"/>
                </a:solidFill>
                <a:latin typeface="Times New Roman"/>
                <a:cs typeface="Times New Roman"/>
              </a:rPr>
              <a:t>-</a:t>
            </a:r>
            <a:r>
              <a:rPr sz="1000" dirty="0">
                <a:solidFill>
                  <a:srgbClr val="1F487C"/>
                </a:solidFill>
                <a:latin typeface="Times New Roman"/>
                <a:cs typeface="Times New Roman"/>
              </a:rPr>
              <a:t>d</a:t>
            </a:r>
            <a:r>
              <a:rPr sz="1000" spc="-5" dirty="0">
                <a:solidFill>
                  <a:srgbClr val="1F487C"/>
                </a:solidFill>
                <a:latin typeface="Times New Roman"/>
                <a:cs typeface="Times New Roman"/>
              </a:rPr>
              <a:t>i</a:t>
            </a:r>
            <a:r>
              <a:rPr sz="1000" spc="-15" dirty="0">
                <a:solidFill>
                  <a:srgbClr val="1F487C"/>
                </a:solidFill>
                <a:latin typeface="Times New Roman"/>
                <a:cs typeface="Times New Roman"/>
              </a:rPr>
              <a:t>ffu</a:t>
            </a: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1000" spc="-5" dirty="0">
                <a:solidFill>
                  <a:srgbClr val="1F487C"/>
                </a:solidFill>
                <a:latin typeface="Times New Roman"/>
                <a:cs typeface="Times New Roman"/>
              </a:rPr>
              <a:t>ion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017014" y="1011548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5">
                <a:moveTo>
                  <a:pt x="0" y="147696"/>
                </a:moveTo>
                <a:lnTo>
                  <a:pt x="442959" y="147696"/>
                </a:lnTo>
                <a:lnTo>
                  <a:pt x="442959" y="0"/>
                </a:lnTo>
                <a:lnTo>
                  <a:pt x="0" y="0"/>
                </a:lnTo>
                <a:lnTo>
                  <a:pt x="0" y="147696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017014" y="1011549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5">
                <a:moveTo>
                  <a:pt x="0" y="147696"/>
                </a:moveTo>
                <a:lnTo>
                  <a:pt x="442959" y="147696"/>
                </a:lnTo>
                <a:lnTo>
                  <a:pt x="442959" y="0"/>
                </a:lnTo>
                <a:lnTo>
                  <a:pt x="0" y="0"/>
                </a:lnTo>
                <a:lnTo>
                  <a:pt x="0" y="14769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12251" y="1006777"/>
            <a:ext cx="450204" cy="157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dt" sz="half" idx="4294967295"/>
          </p:nvPr>
        </p:nvSpPr>
        <p:spPr>
          <a:xfrm>
            <a:off x="535940" y="6465216"/>
            <a:ext cx="609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45" dirty="0"/>
              <a:t>6</a:t>
            </a:r>
            <a:r>
              <a:rPr spc="25" dirty="0"/>
              <a:t>/</a:t>
            </a:r>
            <a:r>
              <a:rPr spc="45" dirty="0"/>
              <a:t>3</a:t>
            </a:r>
            <a:r>
              <a:rPr spc="25" dirty="0"/>
              <a:t>/</a:t>
            </a:r>
            <a:r>
              <a:rPr spc="-60" dirty="0"/>
              <a:t>2</a:t>
            </a:r>
            <a:r>
              <a:rPr spc="-55" dirty="0"/>
              <a:t>0</a:t>
            </a:r>
            <a:r>
              <a:rPr spc="-60" dirty="0"/>
              <a:t>15</a:t>
            </a:r>
          </a:p>
        </p:txBody>
      </p:sp>
      <p:sp>
        <p:nvSpPr>
          <p:cNvPr id="127" name="object 127"/>
          <p:cNvSpPr txBox="1"/>
          <p:nvPr/>
        </p:nvSpPr>
        <p:spPr>
          <a:xfrm>
            <a:off x="8414518" y="6465216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72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60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3745" y="461589"/>
            <a:ext cx="7580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4" dirty="0">
                <a:solidFill>
                  <a:srgbClr val="000000"/>
                </a:solidFill>
                <a:latin typeface="Arial"/>
                <a:cs typeface="Arial"/>
              </a:rPr>
              <a:t>Switch </a:t>
            </a:r>
            <a:r>
              <a:rPr sz="4400" b="0" spc="-80" dirty="0">
                <a:solidFill>
                  <a:srgbClr val="000000"/>
                </a:solidFill>
                <a:latin typeface="Arial"/>
                <a:cs typeface="Arial"/>
              </a:rPr>
              <a:t>Model 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4400" b="0" spc="-495" dirty="0">
                <a:solidFill>
                  <a:srgbClr val="000000"/>
                </a:solidFill>
                <a:latin typeface="Arial"/>
                <a:cs typeface="Arial"/>
              </a:rPr>
              <a:t>PMOS</a:t>
            </a:r>
            <a:r>
              <a:rPr sz="4400" b="0" spc="-6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Transistor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69566" y="2005961"/>
            <a:ext cx="5137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60" dirty="0">
                <a:solidFill>
                  <a:srgbClr val="FF9800"/>
                </a:solidFill>
                <a:latin typeface="Arial"/>
                <a:cs typeface="Arial"/>
              </a:rPr>
              <a:t>G</a:t>
            </a:r>
            <a:r>
              <a:rPr sz="2000" spc="-215" dirty="0">
                <a:solidFill>
                  <a:srgbClr val="FF9800"/>
                </a:solidFill>
                <a:latin typeface="Arial"/>
                <a:cs typeface="Arial"/>
              </a:rPr>
              <a:t>a</a:t>
            </a:r>
            <a:r>
              <a:rPr sz="2000" spc="90" dirty="0">
                <a:solidFill>
                  <a:srgbClr val="FF9800"/>
                </a:solidFill>
                <a:latin typeface="Arial"/>
                <a:cs typeface="Arial"/>
              </a:rPr>
              <a:t>t</a:t>
            </a:r>
            <a:r>
              <a:rPr sz="2000" spc="-120" dirty="0">
                <a:solidFill>
                  <a:srgbClr val="FF98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1704" y="2881068"/>
            <a:ext cx="12217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135" dirty="0">
                <a:solidFill>
                  <a:srgbClr val="FF6500"/>
                </a:solidFill>
                <a:latin typeface="Arial"/>
                <a:cs typeface="Arial"/>
              </a:rPr>
              <a:t>Source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25" dirty="0">
                <a:solidFill>
                  <a:srgbClr val="FF6500"/>
                </a:solidFill>
                <a:latin typeface="Arial"/>
                <a:cs typeface="Arial"/>
              </a:rPr>
              <a:t>(of</a:t>
            </a:r>
            <a:r>
              <a:rPr sz="2000" spc="-17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6500"/>
                </a:solidFill>
                <a:latin typeface="Arial"/>
                <a:cs typeface="Arial"/>
              </a:rPr>
              <a:t>carriers)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4858" y="2881068"/>
            <a:ext cx="12223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2000" spc="-85" dirty="0">
                <a:solidFill>
                  <a:srgbClr val="FF6500"/>
                </a:solidFill>
                <a:latin typeface="Arial"/>
                <a:cs typeface="Arial"/>
              </a:rPr>
              <a:t>Drain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20" dirty="0">
                <a:solidFill>
                  <a:srgbClr val="FF6500"/>
                </a:solidFill>
                <a:latin typeface="Arial"/>
                <a:cs typeface="Arial"/>
              </a:rPr>
              <a:t>(of</a:t>
            </a:r>
            <a:r>
              <a:rPr sz="2000" spc="-17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6500"/>
                </a:solidFill>
                <a:latin typeface="Arial"/>
                <a:cs typeface="Arial"/>
              </a:rPr>
              <a:t>carriers)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35596" y="3422782"/>
            <a:ext cx="546735" cy="629285"/>
          </a:xfrm>
          <a:custGeom>
            <a:avLst/>
            <a:gdLst/>
            <a:ahLst/>
            <a:cxnLst/>
            <a:rect l="l" t="t" r="r" b="b"/>
            <a:pathLst>
              <a:path w="546735" h="629285">
                <a:moveTo>
                  <a:pt x="491531" y="575709"/>
                </a:moveTo>
                <a:lnTo>
                  <a:pt x="467502" y="596518"/>
                </a:lnTo>
                <a:lnTo>
                  <a:pt x="546232" y="629152"/>
                </a:lnTo>
                <a:lnTo>
                  <a:pt x="535036" y="585337"/>
                </a:lnTo>
                <a:lnTo>
                  <a:pt x="499872" y="585337"/>
                </a:lnTo>
                <a:lnTo>
                  <a:pt x="491531" y="575709"/>
                </a:lnTo>
                <a:close/>
              </a:path>
              <a:path w="546735" h="629285">
                <a:moveTo>
                  <a:pt x="501068" y="567451"/>
                </a:moveTo>
                <a:lnTo>
                  <a:pt x="491531" y="575709"/>
                </a:lnTo>
                <a:lnTo>
                  <a:pt x="499872" y="585337"/>
                </a:lnTo>
                <a:lnTo>
                  <a:pt x="509412" y="577087"/>
                </a:lnTo>
                <a:lnTo>
                  <a:pt x="501068" y="567451"/>
                </a:lnTo>
                <a:close/>
              </a:path>
              <a:path w="546735" h="629285">
                <a:moveTo>
                  <a:pt x="525139" y="546607"/>
                </a:moveTo>
                <a:lnTo>
                  <a:pt x="501068" y="567451"/>
                </a:lnTo>
                <a:lnTo>
                  <a:pt x="509412" y="577087"/>
                </a:lnTo>
                <a:lnTo>
                  <a:pt x="499872" y="585337"/>
                </a:lnTo>
                <a:lnTo>
                  <a:pt x="535036" y="585337"/>
                </a:lnTo>
                <a:lnTo>
                  <a:pt x="525139" y="546607"/>
                </a:lnTo>
                <a:close/>
              </a:path>
              <a:path w="546735" h="629285">
                <a:moveTo>
                  <a:pt x="9662" y="0"/>
                </a:moveTo>
                <a:lnTo>
                  <a:pt x="0" y="8260"/>
                </a:lnTo>
                <a:lnTo>
                  <a:pt x="491531" y="575709"/>
                </a:lnTo>
                <a:lnTo>
                  <a:pt x="501068" y="567451"/>
                </a:lnTo>
                <a:lnTo>
                  <a:pt x="9662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39699" y="3547475"/>
            <a:ext cx="546100" cy="567690"/>
          </a:xfrm>
          <a:custGeom>
            <a:avLst/>
            <a:gdLst/>
            <a:ahLst/>
            <a:cxnLst/>
            <a:rect l="l" t="t" r="r" b="b"/>
            <a:pathLst>
              <a:path w="546100" h="567689">
                <a:moveTo>
                  <a:pt x="25395" y="485659"/>
                </a:moveTo>
                <a:lnTo>
                  <a:pt x="0" y="567074"/>
                </a:lnTo>
                <a:lnTo>
                  <a:pt x="80259" y="538499"/>
                </a:lnTo>
                <a:lnTo>
                  <a:pt x="66933" y="525664"/>
                </a:lnTo>
                <a:lnTo>
                  <a:pt x="48636" y="525664"/>
                </a:lnTo>
                <a:lnTo>
                  <a:pt x="39361" y="516901"/>
                </a:lnTo>
                <a:lnTo>
                  <a:pt x="48246" y="507667"/>
                </a:lnTo>
                <a:lnTo>
                  <a:pt x="25395" y="485659"/>
                </a:lnTo>
                <a:close/>
              </a:path>
              <a:path w="546100" h="567689">
                <a:moveTo>
                  <a:pt x="48246" y="507667"/>
                </a:moveTo>
                <a:lnTo>
                  <a:pt x="39361" y="516901"/>
                </a:lnTo>
                <a:lnTo>
                  <a:pt x="48636" y="525664"/>
                </a:lnTo>
                <a:lnTo>
                  <a:pt x="57435" y="516517"/>
                </a:lnTo>
                <a:lnTo>
                  <a:pt x="48246" y="507667"/>
                </a:lnTo>
                <a:close/>
              </a:path>
              <a:path w="546100" h="567689">
                <a:moveTo>
                  <a:pt x="57435" y="516517"/>
                </a:moveTo>
                <a:lnTo>
                  <a:pt x="48636" y="525664"/>
                </a:lnTo>
                <a:lnTo>
                  <a:pt x="66933" y="525664"/>
                </a:lnTo>
                <a:lnTo>
                  <a:pt x="57435" y="516517"/>
                </a:lnTo>
                <a:close/>
              </a:path>
              <a:path w="546100" h="567689">
                <a:moveTo>
                  <a:pt x="536713" y="0"/>
                </a:moveTo>
                <a:lnTo>
                  <a:pt x="48246" y="507667"/>
                </a:lnTo>
                <a:lnTo>
                  <a:pt x="57435" y="516517"/>
                </a:lnTo>
                <a:lnTo>
                  <a:pt x="545857" y="8778"/>
                </a:lnTo>
                <a:lnTo>
                  <a:pt x="536713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31772" y="2265041"/>
            <a:ext cx="191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5" dirty="0">
                <a:latin typeface="Arial"/>
                <a:cs typeface="Arial"/>
              </a:rPr>
              <a:t>GS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8307" y="2132453"/>
            <a:ext cx="617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8475" algn="l"/>
              </a:tabLst>
            </a:pP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80" dirty="0">
                <a:latin typeface="Arial"/>
                <a:cs typeface="Arial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360" dirty="0">
                <a:latin typeface="Arial"/>
                <a:cs typeface="Arial"/>
              </a:rPr>
              <a:t>|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8311" y="5570015"/>
            <a:ext cx="2188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V</a:t>
            </a:r>
            <a:r>
              <a:rPr sz="1800" spc="-315" baseline="-20833" dirty="0">
                <a:latin typeface="Arial"/>
                <a:cs typeface="Arial"/>
              </a:rPr>
              <a:t>GS</a:t>
            </a:r>
            <a:r>
              <a:rPr sz="1800" spc="-270" baseline="-20833" dirty="0">
                <a:latin typeface="Arial"/>
                <a:cs typeface="Arial"/>
              </a:rPr>
              <a:t> </a:t>
            </a: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&gt;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V</a:t>
            </a:r>
            <a:r>
              <a:rPr sz="1800" spc="-217" baseline="-20833" dirty="0">
                <a:latin typeface="Arial"/>
                <a:cs typeface="Arial"/>
              </a:rPr>
              <a:t>DD</a:t>
            </a:r>
            <a:r>
              <a:rPr sz="1800" spc="-195" baseline="-20833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V</a:t>
            </a:r>
            <a:r>
              <a:rPr sz="1800" spc="-247" baseline="-20833" dirty="0">
                <a:latin typeface="Arial"/>
                <a:cs typeface="Arial"/>
              </a:rPr>
              <a:t>T</a:t>
            </a:r>
            <a:r>
              <a:rPr sz="1800" spc="-97" baseline="-20833" dirty="0">
                <a:latin typeface="Arial"/>
                <a:cs typeface="Arial"/>
              </a:rPr>
              <a:t> </a:t>
            </a: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360" dirty="0">
                <a:latin typeface="Arial"/>
                <a:cs typeface="Arial"/>
              </a:rPr>
              <a:t>|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4697" y="5570015"/>
            <a:ext cx="2101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V</a:t>
            </a:r>
            <a:r>
              <a:rPr sz="1800" spc="-315" baseline="-20833" dirty="0">
                <a:latin typeface="Arial"/>
                <a:cs typeface="Arial"/>
              </a:rPr>
              <a:t>GS</a:t>
            </a:r>
            <a:r>
              <a:rPr sz="1800" spc="-270" baseline="-20833" dirty="0">
                <a:latin typeface="Arial"/>
                <a:cs typeface="Arial"/>
              </a:rPr>
              <a:t> </a:t>
            </a: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&lt;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360" dirty="0">
                <a:latin typeface="Arial"/>
                <a:cs typeface="Arial"/>
              </a:rPr>
              <a:t>|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V</a:t>
            </a:r>
            <a:r>
              <a:rPr sz="1800" spc="-217" baseline="-20833" dirty="0">
                <a:latin typeface="Arial"/>
                <a:cs typeface="Arial"/>
              </a:rPr>
              <a:t>DD</a:t>
            </a:r>
            <a:r>
              <a:rPr sz="1800" spc="-195" baseline="-20833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|V</a:t>
            </a:r>
            <a:r>
              <a:rPr sz="1800" spc="142" baseline="-20833" dirty="0">
                <a:latin typeface="Arial"/>
                <a:cs typeface="Arial"/>
              </a:rPr>
              <a:t>T</a:t>
            </a:r>
            <a:r>
              <a:rPr sz="1800" spc="95" dirty="0">
                <a:latin typeface="Arial"/>
                <a:cs typeface="Arial"/>
              </a:rPr>
              <a:t>|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360" dirty="0">
                <a:latin typeface="Arial"/>
                <a:cs typeface="Arial"/>
              </a:rPr>
              <a:t>|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78714" y="2600012"/>
            <a:ext cx="163967" cy="153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19434" y="2864236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345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22370" y="2739268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4">
                <a:moveTo>
                  <a:pt x="0" y="0"/>
                </a:moveTo>
                <a:lnTo>
                  <a:pt x="74435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22598" y="2326141"/>
            <a:ext cx="76200" cy="288290"/>
          </a:xfrm>
          <a:custGeom>
            <a:avLst/>
            <a:gdLst/>
            <a:ahLst/>
            <a:cxnLst/>
            <a:rect l="l" t="t" r="r" b="b"/>
            <a:pathLst>
              <a:path w="76200" h="288289">
                <a:moveTo>
                  <a:pt x="28590" y="74265"/>
                </a:moveTo>
                <a:lnTo>
                  <a:pt x="28590" y="288157"/>
                </a:lnTo>
                <a:lnTo>
                  <a:pt x="47640" y="288157"/>
                </a:lnTo>
                <a:lnTo>
                  <a:pt x="47640" y="76200"/>
                </a:lnTo>
                <a:lnTo>
                  <a:pt x="38100" y="76200"/>
                </a:lnTo>
                <a:lnTo>
                  <a:pt x="28590" y="74265"/>
                </a:lnTo>
                <a:close/>
              </a:path>
              <a:path w="76200" h="288289">
                <a:moveTo>
                  <a:pt x="47640" y="38100"/>
                </a:moveTo>
                <a:lnTo>
                  <a:pt x="28590" y="38100"/>
                </a:lnTo>
                <a:lnTo>
                  <a:pt x="28601" y="74267"/>
                </a:lnTo>
                <a:lnTo>
                  <a:pt x="38100" y="76200"/>
                </a:lnTo>
                <a:lnTo>
                  <a:pt x="47640" y="74267"/>
                </a:lnTo>
                <a:lnTo>
                  <a:pt x="47640" y="38100"/>
                </a:lnTo>
                <a:close/>
              </a:path>
              <a:path w="76200" h="288289">
                <a:moveTo>
                  <a:pt x="47640" y="74267"/>
                </a:moveTo>
                <a:lnTo>
                  <a:pt x="38100" y="76200"/>
                </a:lnTo>
                <a:lnTo>
                  <a:pt x="47640" y="76200"/>
                </a:lnTo>
                <a:lnTo>
                  <a:pt x="47640" y="74267"/>
                </a:lnTo>
                <a:close/>
              </a:path>
              <a:path w="76200" h="288289">
                <a:moveTo>
                  <a:pt x="76200" y="38100"/>
                </a:moveTo>
                <a:lnTo>
                  <a:pt x="47640" y="38100"/>
                </a:lnTo>
                <a:lnTo>
                  <a:pt x="47640" y="74267"/>
                </a:lnTo>
                <a:lnTo>
                  <a:pt x="52951" y="73191"/>
                </a:lnTo>
                <a:lnTo>
                  <a:pt x="65059" y="65002"/>
                </a:lnTo>
                <a:lnTo>
                  <a:pt x="73212" y="52887"/>
                </a:lnTo>
                <a:lnTo>
                  <a:pt x="76200" y="38100"/>
                </a:lnTo>
                <a:close/>
              </a:path>
              <a:path w="76200" h="288289">
                <a:moveTo>
                  <a:pt x="38100" y="0"/>
                </a:moveTo>
                <a:lnTo>
                  <a:pt x="23312" y="2987"/>
                </a:lnTo>
                <a:lnTo>
                  <a:pt x="11197" y="11140"/>
                </a:lnTo>
                <a:lnTo>
                  <a:pt x="3008" y="23248"/>
                </a:lnTo>
                <a:lnTo>
                  <a:pt x="0" y="38100"/>
                </a:lnTo>
                <a:lnTo>
                  <a:pt x="3008" y="52887"/>
                </a:lnTo>
                <a:lnTo>
                  <a:pt x="11197" y="65002"/>
                </a:lnTo>
                <a:lnTo>
                  <a:pt x="23312" y="73191"/>
                </a:lnTo>
                <a:lnTo>
                  <a:pt x="28590" y="74265"/>
                </a:lnTo>
                <a:lnTo>
                  <a:pt x="28590" y="38100"/>
                </a:lnTo>
                <a:lnTo>
                  <a:pt x="76200" y="38100"/>
                </a:lnTo>
                <a:lnTo>
                  <a:pt x="73212" y="23248"/>
                </a:lnTo>
                <a:lnTo>
                  <a:pt x="65059" y="11140"/>
                </a:lnTo>
                <a:lnTo>
                  <a:pt x="52951" y="2987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4673" y="2864236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57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34418" y="2864236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57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10549" y="3013709"/>
            <a:ext cx="444500" cy="76200"/>
          </a:xfrm>
          <a:custGeom>
            <a:avLst/>
            <a:gdLst/>
            <a:ahLst/>
            <a:cxnLst/>
            <a:rect l="l" t="t" r="r" b="b"/>
            <a:pathLst>
              <a:path w="444500" h="76200">
                <a:moveTo>
                  <a:pt x="38100" y="0"/>
                </a:moveTo>
                <a:lnTo>
                  <a:pt x="23312" y="2987"/>
                </a:lnTo>
                <a:lnTo>
                  <a:pt x="11197" y="11140"/>
                </a:lnTo>
                <a:lnTo>
                  <a:pt x="3008" y="23248"/>
                </a:lnTo>
                <a:lnTo>
                  <a:pt x="0" y="38100"/>
                </a:lnTo>
                <a:lnTo>
                  <a:pt x="3008" y="52951"/>
                </a:lnTo>
                <a:lnTo>
                  <a:pt x="11197" y="65059"/>
                </a:lnTo>
                <a:lnTo>
                  <a:pt x="23312" y="73212"/>
                </a:lnTo>
                <a:lnTo>
                  <a:pt x="38100" y="76200"/>
                </a:lnTo>
                <a:lnTo>
                  <a:pt x="52951" y="73212"/>
                </a:lnTo>
                <a:lnTo>
                  <a:pt x="65059" y="65059"/>
                </a:lnTo>
                <a:lnTo>
                  <a:pt x="73212" y="52951"/>
                </a:lnTo>
                <a:lnTo>
                  <a:pt x="74287" y="47609"/>
                </a:lnTo>
                <a:lnTo>
                  <a:pt x="38100" y="47609"/>
                </a:lnTo>
                <a:lnTo>
                  <a:pt x="38100" y="28559"/>
                </a:lnTo>
                <a:lnTo>
                  <a:pt x="74281" y="28559"/>
                </a:lnTo>
                <a:lnTo>
                  <a:pt x="73212" y="23248"/>
                </a:lnTo>
                <a:lnTo>
                  <a:pt x="65059" y="11140"/>
                </a:lnTo>
                <a:lnTo>
                  <a:pt x="52951" y="2987"/>
                </a:lnTo>
                <a:lnTo>
                  <a:pt x="38100" y="0"/>
                </a:lnTo>
                <a:close/>
              </a:path>
              <a:path w="444500" h="76200">
                <a:moveTo>
                  <a:pt x="74281" y="28559"/>
                </a:moveTo>
                <a:lnTo>
                  <a:pt x="38100" y="28559"/>
                </a:lnTo>
                <a:lnTo>
                  <a:pt x="38100" y="47609"/>
                </a:lnTo>
                <a:lnTo>
                  <a:pt x="74287" y="47609"/>
                </a:lnTo>
                <a:lnTo>
                  <a:pt x="76200" y="38100"/>
                </a:lnTo>
                <a:lnTo>
                  <a:pt x="74281" y="28559"/>
                </a:lnTo>
                <a:close/>
              </a:path>
              <a:path w="444500" h="76200">
                <a:moveTo>
                  <a:pt x="444124" y="28559"/>
                </a:moveTo>
                <a:lnTo>
                  <a:pt x="74281" y="28559"/>
                </a:lnTo>
                <a:lnTo>
                  <a:pt x="76200" y="38100"/>
                </a:lnTo>
                <a:lnTo>
                  <a:pt x="74287" y="47609"/>
                </a:lnTo>
                <a:lnTo>
                  <a:pt x="444124" y="47609"/>
                </a:lnTo>
                <a:lnTo>
                  <a:pt x="444124" y="28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4418" y="3013709"/>
            <a:ext cx="444500" cy="76200"/>
          </a:xfrm>
          <a:custGeom>
            <a:avLst/>
            <a:gdLst/>
            <a:ahLst/>
            <a:cxnLst/>
            <a:rect l="l" t="t" r="r" b="b"/>
            <a:pathLst>
              <a:path w="444500" h="76200">
                <a:moveTo>
                  <a:pt x="406024" y="0"/>
                </a:moveTo>
                <a:lnTo>
                  <a:pt x="391172" y="2987"/>
                </a:lnTo>
                <a:lnTo>
                  <a:pt x="379064" y="11140"/>
                </a:lnTo>
                <a:lnTo>
                  <a:pt x="370911" y="23248"/>
                </a:lnTo>
                <a:lnTo>
                  <a:pt x="367924" y="38100"/>
                </a:lnTo>
                <a:lnTo>
                  <a:pt x="370911" y="52951"/>
                </a:lnTo>
                <a:lnTo>
                  <a:pt x="379064" y="65059"/>
                </a:lnTo>
                <a:lnTo>
                  <a:pt x="391172" y="73212"/>
                </a:lnTo>
                <a:lnTo>
                  <a:pt x="406024" y="76200"/>
                </a:lnTo>
                <a:lnTo>
                  <a:pt x="420862" y="73212"/>
                </a:lnTo>
                <a:lnTo>
                  <a:pt x="432972" y="65059"/>
                </a:lnTo>
                <a:lnTo>
                  <a:pt x="441132" y="52951"/>
                </a:lnTo>
                <a:lnTo>
                  <a:pt x="442208" y="47609"/>
                </a:lnTo>
                <a:lnTo>
                  <a:pt x="406024" y="47609"/>
                </a:lnTo>
                <a:lnTo>
                  <a:pt x="406024" y="28559"/>
                </a:lnTo>
                <a:lnTo>
                  <a:pt x="442202" y="28559"/>
                </a:lnTo>
                <a:lnTo>
                  <a:pt x="441132" y="23248"/>
                </a:lnTo>
                <a:lnTo>
                  <a:pt x="432972" y="11140"/>
                </a:lnTo>
                <a:lnTo>
                  <a:pt x="420862" y="2987"/>
                </a:lnTo>
                <a:lnTo>
                  <a:pt x="406024" y="0"/>
                </a:lnTo>
                <a:close/>
              </a:path>
              <a:path w="444500" h="76200">
                <a:moveTo>
                  <a:pt x="369842" y="28559"/>
                </a:moveTo>
                <a:lnTo>
                  <a:pt x="0" y="28559"/>
                </a:lnTo>
                <a:lnTo>
                  <a:pt x="0" y="47609"/>
                </a:lnTo>
                <a:lnTo>
                  <a:pt x="369836" y="47609"/>
                </a:lnTo>
                <a:lnTo>
                  <a:pt x="367924" y="38100"/>
                </a:lnTo>
                <a:lnTo>
                  <a:pt x="369842" y="28559"/>
                </a:lnTo>
                <a:close/>
              </a:path>
              <a:path w="444500" h="76200">
                <a:moveTo>
                  <a:pt x="442202" y="28559"/>
                </a:moveTo>
                <a:lnTo>
                  <a:pt x="406024" y="28559"/>
                </a:lnTo>
                <a:lnTo>
                  <a:pt x="406024" y="47609"/>
                </a:lnTo>
                <a:lnTo>
                  <a:pt x="442208" y="47609"/>
                </a:lnTo>
                <a:lnTo>
                  <a:pt x="444124" y="38100"/>
                </a:lnTo>
                <a:lnTo>
                  <a:pt x="442202" y="28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6985" y="2202941"/>
            <a:ext cx="1195705" cy="623570"/>
          </a:xfrm>
          <a:custGeom>
            <a:avLst/>
            <a:gdLst/>
            <a:ahLst/>
            <a:cxnLst/>
            <a:rect l="l" t="t" r="r" b="b"/>
            <a:pathLst>
              <a:path w="1195704" h="623569">
                <a:moveTo>
                  <a:pt x="0" y="542147"/>
                </a:moveTo>
                <a:lnTo>
                  <a:pt x="25014" y="623559"/>
                </a:lnTo>
                <a:lnTo>
                  <a:pt x="69633" y="562356"/>
                </a:lnTo>
                <a:lnTo>
                  <a:pt x="41660" y="562356"/>
                </a:lnTo>
                <a:lnTo>
                  <a:pt x="29337" y="559551"/>
                </a:lnTo>
                <a:lnTo>
                  <a:pt x="32035" y="547511"/>
                </a:lnTo>
                <a:lnTo>
                  <a:pt x="0" y="542147"/>
                </a:lnTo>
                <a:close/>
              </a:path>
              <a:path w="1195704" h="623569">
                <a:moveTo>
                  <a:pt x="32035" y="547511"/>
                </a:moveTo>
                <a:lnTo>
                  <a:pt x="29337" y="559551"/>
                </a:lnTo>
                <a:lnTo>
                  <a:pt x="41660" y="562356"/>
                </a:lnTo>
                <a:lnTo>
                  <a:pt x="44617" y="549617"/>
                </a:lnTo>
                <a:lnTo>
                  <a:pt x="32035" y="547511"/>
                </a:lnTo>
                <a:close/>
              </a:path>
              <a:path w="1195704" h="623569">
                <a:moveTo>
                  <a:pt x="44617" y="549617"/>
                </a:moveTo>
                <a:lnTo>
                  <a:pt x="41660" y="562356"/>
                </a:lnTo>
                <a:lnTo>
                  <a:pt x="69633" y="562356"/>
                </a:lnTo>
                <a:lnTo>
                  <a:pt x="75188" y="554736"/>
                </a:lnTo>
                <a:lnTo>
                  <a:pt x="44617" y="549617"/>
                </a:lnTo>
                <a:close/>
              </a:path>
              <a:path w="1195704" h="623569">
                <a:moveTo>
                  <a:pt x="1118855" y="31977"/>
                </a:moveTo>
                <a:lnTo>
                  <a:pt x="1030605" y="37459"/>
                </a:lnTo>
                <a:lnTo>
                  <a:pt x="976259" y="43190"/>
                </a:lnTo>
                <a:lnTo>
                  <a:pt x="922279" y="50413"/>
                </a:lnTo>
                <a:lnTo>
                  <a:pt x="868939" y="59039"/>
                </a:lnTo>
                <a:lnTo>
                  <a:pt x="816117" y="69098"/>
                </a:lnTo>
                <a:lnTo>
                  <a:pt x="764148" y="80528"/>
                </a:lnTo>
                <a:lnTo>
                  <a:pt x="712972" y="93207"/>
                </a:lnTo>
                <a:lnTo>
                  <a:pt x="662802" y="107198"/>
                </a:lnTo>
                <a:lnTo>
                  <a:pt x="613669" y="122438"/>
                </a:lnTo>
                <a:lnTo>
                  <a:pt x="565785" y="138684"/>
                </a:lnTo>
                <a:lnTo>
                  <a:pt x="519059" y="156088"/>
                </a:lnTo>
                <a:lnTo>
                  <a:pt x="473832" y="174376"/>
                </a:lnTo>
                <a:lnTo>
                  <a:pt x="430149" y="193791"/>
                </a:lnTo>
                <a:lnTo>
                  <a:pt x="387989" y="214122"/>
                </a:lnTo>
                <a:lnTo>
                  <a:pt x="347472" y="235214"/>
                </a:lnTo>
                <a:lnTo>
                  <a:pt x="308859" y="257312"/>
                </a:lnTo>
                <a:lnTo>
                  <a:pt x="272165" y="279897"/>
                </a:lnTo>
                <a:lnTo>
                  <a:pt x="237363" y="303397"/>
                </a:lnTo>
                <a:lnTo>
                  <a:pt x="204846" y="327660"/>
                </a:lnTo>
                <a:lnTo>
                  <a:pt x="174498" y="352409"/>
                </a:lnTo>
                <a:lnTo>
                  <a:pt x="133481" y="390509"/>
                </a:lnTo>
                <a:lnTo>
                  <a:pt x="98048" y="429889"/>
                </a:lnTo>
                <a:lnTo>
                  <a:pt x="68580" y="470154"/>
                </a:lnTo>
                <a:lnTo>
                  <a:pt x="45720" y="511180"/>
                </a:lnTo>
                <a:lnTo>
                  <a:pt x="34040" y="538977"/>
                </a:lnTo>
                <a:lnTo>
                  <a:pt x="33909" y="539252"/>
                </a:lnTo>
                <a:lnTo>
                  <a:pt x="33909" y="539496"/>
                </a:lnTo>
                <a:lnTo>
                  <a:pt x="33777" y="539739"/>
                </a:lnTo>
                <a:lnTo>
                  <a:pt x="32035" y="547511"/>
                </a:lnTo>
                <a:lnTo>
                  <a:pt x="44617" y="549617"/>
                </a:lnTo>
                <a:lnTo>
                  <a:pt x="46055" y="543427"/>
                </a:lnTo>
                <a:lnTo>
                  <a:pt x="46161" y="542871"/>
                </a:lnTo>
                <a:lnTo>
                  <a:pt x="46263" y="542665"/>
                </a:lnTo>
                <a:lnTo>
                  <a:pt x="51054" y="530230"/>
                </a:lnTo>
                <a:lnTo>
                  <a:pt x="57018" y="516879"/>
                </a:lnTo>
                <a:lnTo>
                  <a:pt x="79248" y="477255"/>
                </a:lnTo>
                <a:lnTo>
                  <a:pt x="107691" y="438028"/>
                </a:lnTo>
                <a:lnTo>
                  <a:pt x="142362" y="399653"/>
                </a:lnTo>
                <a:lnTo>
                  <a:pt x="182630" y="362193"/>
                </a:lnTo>
                <a:lnTo>
                  <a:pt x="212466" y="337809"/>
                </a:lnTo>
                <a:lnTo>
                  <a:pt x="244602" y="313944"/>
                </a:lnTo>
                <a:lnTo>
                  <a:pt x="278760" y="290840"/>
                </a:lnTo>
                <a:lnTo>
                  <a:pt x="315218" y="268345"/>
                </a:lnTo>
                <a:lnTo>
                  <a:pt x="353318" y="246491"/>
                </a:lnTo>
                <a:lnTo>
                  <a:pt x="393441" y="225552"/>
                </a:lnTo>
                <a:lnTo>
                  <a:pt x="435351" y="205496"/>
                </a:lnTo>
                <a:lnTo>
                  <a:pt x="478667" y="186171"/>
                </a:lnTo>
                <a:lnTo>
                  <a:pt x="523509" y="168005"/>
                </a:lnTo>
                <a:lnTo>
                  <a:pt x="569838" y="150754"/>
                </a:lnTo>
                <a:lnTo>
                  <a:pt x="617479" y="134630"/>
                </a:lnTo>
                <a:lnTo>
                  <a:pt x="666247" y="119512"/>
                </a:lnTo>
                <a:lnTo>
                  <a:pt x="716142" y="105674"/>
                </a:lnTo>
                <a:lnTo>
                  <a:pt x="766953" y="92964"/>
                </a:lnTo>
                <a:lnTo>
                  <a:pt x="818525" y="81534"/>
                </a:lnTo>
                <a:lnTo>
                  <a:pt x="870981" y="71628"/>
                </a:lnTo>
                <a:lnTo>
                  <a:pt x="924046" y="63002"/>
                </a:lnTo>
                <a:lnTo>
                  <a:pt x="977508" y="55747"/>
                </a:lnTo>
                <a:lnTo>
                  <a:pt x="1031610" y="50170"/>
                </a:lnTo>
                <a:lnTo>
                  <a:pt x="1085865" y="45963"/>
                </a:lnTo>
                <a:lnTo>
                  <a:pt x="1119149" y="44687"/>
                </a:lnTo>
                <a:lnTo>
                  <a:pt x="1118855" y="31977"/>
                </a:lnTo>
                <a:close/>
              </a:path>
              <a:path w="1195704" h="623569">
                <a:moveTo>
                  <a:pt x="46232" y="542665"/>
                </a:moveTo>
                <a:lnTo>
                  <a:pt x="45969" y="543427"/>
                </a:lnTo>
                <a:lnTo>
                  <a:pt x="46184" y="542871"/>
                </a:lnTo>
                <a:lnTo>
                  <a:pt x="46232" y="542665"/>
                </a:lnTo>
                <a:close/>
              </a:path>
              <a:path w="1195704" h="623569">
                <a:moveTo>
                  <a:pt x="46184" y="542871"/>
                </a:moveTo>
                <a:lnTo>
                  <a:pt x="45969" y="543427"/>
                </a:lnTo>
                <a:lnTo>
                  <a:pt x="46184" y="542871"/>
                </a:lnTo>
                <a:close/>
              </a:path>
              <a:path w="1195704" h="623569">
                <a:moveTo>
                  <a:pt x="46263" y="542665"/>
                </a:moveTo>
                <a:lnTo>
                  <a:pt x="46184" y="542871"/>
                </a:lnTo>
                <a:lnTo>
                  <a:pt x="46263" y="542665"/>
                </a:lnTo>
                <a:close/>
              </a:path>
              <a:path w="1195704" h="623569">
                <a:moveTo>
                  <a:pt x="1184914" y="31485"/>
                </a:moveTo>
                <a:lnTo>
                  <a:pt x="1131432" y="31485"/>
                </a:lnTo>
                <a:lnTo>
                  <a:pt x="1131951" y="44196"/>
                </a:lnTo>
                <a:lnTo>
                  <a:pt x="1119149" y="44687"/>
                </a:lnTo>
                <a:lnTo>
                  <a:pt x="1119880" y="76200"/>
                </a:lnTo>
                <a:lnTo>
                  <a:pt x="1195197" y="36332"/>
                </a:lnTo>
                <a:lnTo>
                  <a:pt x="1184914" y="31485"/>
                </a:lnTo>
                <a:close/>
              </a:path>
              <a:path w="1195704" h="623569">
                <a:moveTo>
                  <a:pt x="1131432" y="31485"/>
                </a:moveTo>
                <a:lnTo>
                  <a:pt x="1118855" y="31977"/>
                </a:lnTo>
                <a:lnTo>
                  <a:pt x="1119149" y="44687"/>
                </a:lnTo>
                <a:lnTo>
                  <a:pt x="1131951" y="44196"/>
                </a:lnTo>
                <a:lnTo>
                  <a:pt x="1131432" y="31485"/>
                </a:lnTo>
                <a:close/>
              </a:path>
              <a:path w="1195704" h="623569">
                <a:moveTo>
                  <a:pt x="1118113" y="0"/>
                </a:moveTo>
                <a:lnTo>
                  <a:pt x="1118855" y="31977"/>
                </a:lnTo>
                <a:lnTo>
                  <a:pt x="1131432" y="31485"/>
                </a:lnTo>
                <a:lnTo>
                  <a:pt x="1184914" y="31485"/>
                </a:lnTo>
                <a:lnTo>
                  <a:pt x="1118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45439" y="4194173"/>
            <a:ext cx="22917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20" dirty="0">
                <a:solidFill>
                  <a:srgbClr val="0000B6"/>
                </a:solidFill>
                <a:latin typeface="Arial"/>
                <a:cs typeface="Arial"/>
              </a:rPr>
              <a:t>Open </a:t>
            </a:r>
            <a:r>
              <a:rPr sz="2000" spc="-15" dirty="0">
                <a:solidFill>
                  <a:srgbClr val="0000B6"/>
                </a:solidFill>
                <a:latin typeface="Arial"/>
                <a:cs typeface="Arial"/>
              </a:rPr>
              <a:t>(off) </a:t>
            </a:r>
            <a:r>
              <a:rPr sz="2000" spc="-114" dirty="0">
                <a:solidFill>
                  <a:srgbClr val="0000B6"/>
                </a:solidFill>
                <a:latin typeface="Arial"/>
                <a:cs typeface="Arial"/>
              </a:rPr>
              <a:t>(</a:t>
            </a:r>
            <a:r>
              <a:rPr sz="2000" spc="-114" dirty="0">
                <a:solidFill>
                  <a:srgbClr val="0000FF"/>
                </a:solidFill>
                <a:latin typeface="Arial"/>
                <a:cs typeface="Arial"/>
              </a:rPr>
              <a:t>Gate </a:t>
            </a:r>
            <a:r>
              <a:rPr sz="2000" spc="-17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000" spc="-2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‘1</a:t>
            </a:r>
            <a:r>
              <a:rPr sz="2000" spc="-10" dirty="0">
                <a:solidFill>
                  <a:srgbClr val="4F80BC"/>
                </a:solidFill>
                <a:latin typeface="Arial"/>
                <a:cs typeface="Arial"/>
              </a:rPr>
              <a:t>’</a:t>
            </a:r>
            <a:r>
              <a:rPr sz="2000" spc="-10" dirty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18617" y="5177159"/>
            <a:ext cx="473709" cy="0"/>
          </a:xfrm>
          <a:custGeom>
            <a:avLst/>
            <a:gdLst/>
            <a:ahLst/>
            <a:cxnLst/>
            <a:rect l="l" t="t" r="r" b="b"/>
            <a:pathLst>
              <a:path w="473710">
                <a:moveTo>
                  <a:pt x="0" y="0"/>
                </a:moveTo>
                <a:lnTo>
                  <a:pt x="47365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27657" y="4552057"/>
            <a:ext cx="812165" cy="625475"/>
          </a:xfrm>
          <a:custGeom>
            <a:avLst/>
            <a:gdLst/>
            <a:ahLst/>
            <a:cxnLst/>
            <a:rect l="l" t="t" r="r" b="b"/>
            <a:pathLst>
              <a:path w="812164" h="625475">
                <a:moveTo>
                  <a:pt x="0" y="625102"/>
                </a:moveTo>
                <a:lnTo>
                  <a:pt x="81204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77983" y="5100387"/>
            <a:ext cx="163961" cy="153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42641" y="5177159"/>
            <a:ext cx="676910" cy="0"/>
          </a:xfrm>
          <a:custGeom>
            <a:avLst/>
            <a:gdLst/>
            <a:ahLst/>
            <a:cxnLst/>
            <a:rect l="l" t="t" r="r" b="b"/>
            <a:pathLst>
              <a:path w="676910">
                <a:moveTo>
                  <a:pt x="0" y="0"/>
                </a:moveTo>
                <a:lnTo>
                  <a:pt x="67679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36826" y="4638294"/>
            <a:ext cx="535305" cy="483870"/>
          </a:xfrm>
          <a:custGeom>
            <a:avLst/>
            <a:gdLst/>
            <a:ahLst/>
            <a:cxnLst/>
            <a:rect l="l" t="t" r="r" b="b"/>
            <a:pathLst>
              <a:path w="535305" h="483870">
                <a:moveTo>
                  <a:pt x="76406" y="31784"/>
                </a:moveTo>
                <a:lnTo>
                  <a:pt x="75322" y="44489"/>
                </a:lnTo>
                <a:lnTo>
                  <a:pt x="81153" y="45089"/>
                </a:lnTo>
                <a:lnTo>
                  <a:pt x="107442" y="49530"/>
                </a:lnTo>
                <a:lnTo>
                  <a:pt x="158496" y="61590"/>
                </a:lnTo>
                <a:lnTo>
                  <a:pt x="207395" y="77474"/>
                </a:lnTo>
                <a:lnTo>
                  <a:pt x="253614" y="97023"/>
                </a:lnTo>
                <a:lnTo>
                  <a:pt x="297180" y="119883"/>
                </a:lnTo>
                <a:lnTo>
                  <a:pt x="337697" y="145923"/>
                </a:lnTo>
                <a:lnTo>
                  <a:pt x="374904" y="175010"/>
                </a:lnTo>
                <a:lnTo>
                  <a:pt x="408563" y="206502"/>
                </a:lnTo>
                <a:lnTo>
                  <a:pt x="438281" y="240660"/>
                </a:lnTo>
                <a:lnTo>
                  <a:pt x="464058" y="276855"/>
                </a:lnTo>
                <a:lnTo>
                  <a:pt x="485394" y="315087"/>
                </a:lnTo>
                <a:lnTo>
                  <a:pt x="502289" y="354960"/>
                </a:lnTo>
                <a:lnTo>
                  <a:pt x="514218" y="396621"/>
                </a:lnTo>
                <a:lnTo>
                  <a:pt x="521208" y="439542"/>
                </a:lnTo>
                <a:lnTo>
                  <a:pt x="522732" y="483870"/>
                </a:lnTo>
                <a:lnTo>
                  <a:pt x="535305" y="483870"/>
                </a:lnTo>
                <a:lnTo>
                  <a:pt x="535305" y="461259"/>
                </a:lnTo>
                <a:lnTo>
                  <a:pt x="533781" y="438662"/>
                </a:lnTo>
                <a:lnTo>
                  <a:pt x="526673" y="394203"/>
                </a:lnTo>
                <a:lnTo>
                  <a:pt x="514350" y="351150"/>
                </a:lnTo>
                <a:lnTo>
                  <a:pt x="496955" y="309753"/>
                </a:lnTo>
                <a:lnTo>
                  <a:pt x="474975" y="270260"/>
                </a:lnTo>
                <a:lnTo>
                  <a:pt x="448437" y="232922"/>
                </a:lnTo>
                <a:lnTo>
                  <a:pt x="417825" y="197870"/>
                </a:lnTo>
                <a:lnTo>
                  <a:pt x="383286" y="165485"/>
                </a:lnTo>
                <a:lnTo>
                  <a:pt x="345317" y="135767"/>
                </a:lnTo>
                <a:lnTo>
                  <a:pt x="303788" y="109097"/>
                </a:lnTo>
                <a:lnTo>
                  <a:pt x="259329" y="85725"/>
                </a:lnTo>
                <a:lnTo>
                  <a:pt x="212085" y="65781"/>
                </a:lnTo>
                <a:lnTo>
                  <a:pt x="162306" y="49398"/>
                </a:lnTo>
                <a:lnTo>
                  <a:pt x="110109" y="37088"/>
                </a:lnTo>
                <a:lnTo>
                  <a:pt x="83439" y="32516"/>
                </a:lnTo>
                <a:lnTo>
                  <a:pt x="76406" y="31784"/>
                </a:lnTo>
                <a:close/>
              </a:path>
              <a:path w="535305" h="483870">
                <a:moveTo>
                  <a:pt x="79116" y="0"/>
                </a:moveTo>
                <a:lnTo>
                  <a:pt x="0" y="31491"/>
                </a:lnTo>
                <a:lnTo>
                  <a:pt x="72639" y="75950"/>
                </a:lnTo>
                <a:lnTo>
                  <a:pt x="75322" y="44489"/>
                </a:lnTo>
                <a:lnTo>
                  <a:pt x="62615" y="43184"/>
                </a:lnTo>
                <a:lnTo>
                  <a:pt x="63876" y="30480"/>
                </a:lnTo>
                <a:lnTo>
                  <a:pt x="76517" y="30480"/>
                </a:lnTo>
                <a:lnTo>
                  <a:pt x="79116" y="0"/>
                </a:lnTo>
                <a:close/>
              </a:path>
              <a:path w="535305" h="483870">
                <a:moveTo>
                  <a:pt x="63876" y="30480"/>
                </a:moveTo>
                <a:lnTo>
                  <a:pt x="62615" y="43184"/>
                </a:lnTo>
                <a:lnTo>
                  <a:pt x="75322" y="44489"/>
                </a:lnTo>
                <a:lnTo>
                  <a:pt x="76406" y="31784"/>
                </a:lnTo>
                <a:lnTo>
                  <a:pt x="63876" y="30480"/>
                </a:lnTo>
                <a:close/>
              </a:path>
              <a:path w="535305" h="483870">
                <a:moveTo>
                  <a:pt x="76517" y="30480"/>
                </a:moveTo>
                <a:lnTo>
                  <a:pt x="63876" y="30480"/>
                </a:lnTo>
                <a:lnTo>
                  <a:pt x="76406" y="31784"/>
                </a:lnTo>
                <a:lnTo>
                  <a:pt x="76517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552318" y="3989559"/>
            <a:ext cx="2393950" cy="87503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000" spc="-140" dirty="0">
                <a:solidFill>
                  <a:srgbClr val="0000B6"/>
                </a:solidFill>
                <a:latin typeface="Arial"/>
                <a:cs typeface="Arial"/>
              </a:rPr>
              <a:t>Closed </a:t>
            </a:r>
            <a:r>
              <a:rPr sz="2000" spc="-60" dirty="0">
                <a:solidFill>
                  <a:srgbClr val="0000B6"/>
                </a:solidFill>
                <a:latin typeface="Arial"/>
                <a:cs typeface="Arial"/>
              </a:rPr>
              <a:t>(on) </a:t>
            </a:r>
            <a:r>
              <a:rPr sz="2000" spc="-114" dirty="0">
                <a:solidFill>
                  <a:srgbClr val="0000B6"/>
                </a:solidFill>
                <a:latin typeface="Arial"/>
                <a:cs typeface="Arial"/>
              </a:rPr>
              <a:t>(</a:t>
            </a:r>
            <a:r>
              <a:rPr sz="2000" spc="-114" dirty="0">
                <a:solidFill>
                  <a:srgbClr val="0000FF"/>
                </a:solidFill>
                <a:latin typeface="Arial"/>
                <a:cs typeface="Arial"/>
              </a:rPr>
              <a:t>Gate </a:t>
            </a:r>
            <a:r>
              <a:rPr sz="2000" spc="-17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000" spc="-1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‘0</a:t>
            </a:r>
            <a:r>
              <a:rPr sz="2000" spc="-10" dirty="0">
                <a:solidFill>
                  <a:srgbClr val="4F80BC"/>
                </a:solidFill>
                <a:latin typeface="Arial"/>
                <a:cs typeface="Arial"/>
              </a:rPr>
              <a:t>’</a:t>
            </a:r>
            <a:r>
              <a:rPr sz="2000" spc="-10" dirty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R="197485" algn="ctr">
              <a:lnSpc>
                <a:spcPct val="100000"/>
              </a:lnSpc>
              <a:spcBef>
                <a:spcPts val="1010"/>
              </a:spcBef>
            </a:pPr>
            <a:r>
              <a:rPr sz="2700" spc="-225" baseline="13888" dirty="0">
                <a:latin typeface="Arial"/>
                <a:cs typeface="Arial"/>
              </a:rPr>
              <a:t>R</a:t>
            </a:r>
            <a:r>
              <a:rPr sz="1200" spc="-150" dirty="0"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72745" y="5177159"/>
            <a:ext cx="473709" cy="0"/>
          </a:xfrm>
          <a:custGeom>
            <a:avLst/>
            <a:gdLst/>
            <a:ahLst/>
            <a:cxnLst/>
            <a:rect l="l" t="t" r="r" b="b"/>
            <a:pathLst>
              <a:path w="473710">
                <a:moveTo>
                  <a:pt x="0" y="0"/>
                </a:moveTo>
                <a:lnTo>
                  <a:pt x="47368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46435" y="4989707"/>
            <a:ext cx="67945" cy="187960"/>
          </a:xfrm>
          <a:custGeom>
            <a:avLst/>
            <a:gdLst/>
            <a:ahLst/>
            <a:cxnLst/>
            <a:rect l="l" t="t" r="r" b="b"/>
            <a:pathLst>
              <a:path w="67945" h="187960">
                <a:moveTo>
                  <a:pt x="67696" y="0"/>
                </a:moveTo>
                <a:lnTo>
                  <a:pt x="0" y="1874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14131" y="4989707"/>
            <a:ext cx="135890" cy="375285"/>
          </a:xfrm>
          <a:custGeom>
            <a:avLst/>
            <a:gdLst/>
            <a:ahLst/>
            <a:cxnLst/>
            <a:rect l="l" t="t" r="r" b="b"/>
            <a:pathLst>
              <a:path w="135889" h="375285">
                <a:moveTo>
                  <a:pt x="0" y="0"/>
                </a:moveTo>
                <a:lnTo>
                  <a:pt x="135270" y="37502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49401" y="4989707"/>
            <a:ext cx="135890" cy="375285"/>
          </a:xfrm>
          <a:custGeom>
            <a:avLst/>
            <a:gdLst/>
            <a:ahLst/>
            <a:cxnLst/>
            <a:rect l="l" t="t" r="r" b="b"/>
            <a:pathLst>
              <a:path w="135889" h="375285">
                <a:moveTo>
                  <a:pt x="135361" y="0"/>
                </a:moveTo>
                <a:lnTo>
                  <a:pt x="0" y="37502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84763" y="4989707"/>
            <a:ext cx="135890" cy="375285"/>
          </a:xfrm>
          <a:custGeom>
            <a:avLst/>
            <a:gdLst/>
            <a:ahLst/>
            <a:cxnLst/>
            <a:rect l="l" t="t" r="r" b="b"/>
            <a:pathLst>
              <a:path w="135889" h="375285">
                <a:moveTo>
                  <a:pt x="0" y="0"/>
                </a:moveTo>
                <a:lnTo>
                  <a:pt x="135392" y="37502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0155" y="4989707"/>
            <a:ext cx="135890" cy="375285"/>
          </a:xfrm>
          <a:custGeom>
            <a:avLst/>
            <a:gdLst/>
            <a:ahLst/>
            <a:cxnLst/>
            <a:rect l="l" t="t" r="r" b="b"/>
            <a:pathLst>
              <a:path w="135889" h="375285">
                <a:moveTo>
                  <a:pt x="135270" y="0"/>
                </a:moveTo>
                <a:lnTo>
                  <a:pt x="0" y="37502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55426" y="4989707"/>
            <a:ext cx="135890" cy="375285"/>
          </a:xfrm>
          <a:custGeom>
            <a:avLst/>
            <a:gdLst/>
            <a:ahLst/>
            <a:cxnLst/>
            <a:rect l="l" t="t" r="r" b="b"/>
            <a:pathLst>
              <a:path w="135889" h="375285">
                <a:moveTo>
                  <a:pt x="0" y="0"/>
                </a:moveTo>
                <a:lnTo>
                  <a:pt x="135361" y="37502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0787" y="5177159"/>
            <a:ext cx="67945" cy="187960"/>
          </a:xfrm>
          <a:custGeom>
            <a:avLst/>
            <a:gdLst/>
            <a:ahLst/>
            <a:cxnLst/>
            <a:rect l="l" t="t" r="r" b="b"/>
            <a:pathLst>
              <a:path w="67945" h="187960">
                <a:moveTo>
                  <a:pt x="67696" y="0"/>
                </a:moveTo>
                <a:lnTo>
                  <a:pt x="0" y="18757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58483" y="5177159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372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5940" y="6466342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84619" y="6465212"/>
            <a:ext cx="1543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8367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6804" y="191840"/>
            <a:ext cx="3931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80" dirty="0">
                <a:solidFill>
                  <a:srgbClr val="000000"/>
                </a:solidFill>
              </a:rPr>
              <a:t>The </a:t>
            </a:r>
            <a:r>
              <a:rPr sz="4000" spc="-30" dirty="0">
                <a:solidFill>
                  <a:srgbClr val="000000"/>
                </a:solidFill>
              </a:rPr>
              <a:t>n-well</a:t>
            </a:r>
            <a:r>
              <a:rPr sz="4000" spc="-85" dirty="0">
                <a:solidFill>
                  <a:srgbClr val="000000"/>
                </a:solidFill>
              </a:rPr>
              <a:t> </a:t>
            </a:r>
            <a:r>
              <a:rPr sz="4000" spc="-55" dirty="0">
                <a:solidFill>
                  <a:srgbClr val="000000"/>
                </a:solidFill>
              </a:rPr>
              <a:t>Process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46303" y="1022091"/>
            <a:ext cx="7897495" cy="51943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5600" marR="5080" indent="-342900">
              <a:lnSpc>
                <a:spcPts val="1730"/>
              </a:lnSpc>
              <a:spcBef>
                <a:spcPts val="51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80" dirty="0">
                <a:latin typeface="Arial"/>
                <a:cs typeface="Arial"/>
              </a:rPr>
              <a:t>As </a:t>
            </a:r>
            <a:r>
              <a:rPr sz="1800" spc="-60" dirty="0">
                <a:latin typeface="Arial"/>
                <a:cs typeface="Arial"/>
              </a:rPr>
              <a:t>indicated </a:t>
            </a:r>
            <a:r>
              <a:rPr sz="1800" spc="-65" dirty="0">
                <a:latin typeface="Arial"/>
                <a:cs typeface="Arial"/>
              </a:rPr>
              <a:t>earlier, </a:t>
            </a:r>
            <a:r>
              <a:rPr sz="1800" spc="-55" dirty="0">
                <a:latin typeface="Arial"/>
                <a:cs typeface="Arial"/>
              </a:rPr>
              <a:t>although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35" dirty="0">
                <a:latin typeface="Arial"/>
                <a:cs typeface="Arial"/>
              </a:rPr>
              <a:t>p-well </a:t>
            </a:r>
            <a:r>
              <a:rPr sz="1800" spc="-110" dirty="0">
                <a:latin typeface="Arial"/>
                <a:cs typeface="Arial"/>
              </a:rPr>
              <a:t>process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45" dirty="0">
                <a:latin typeface="Arial"/>
                <a:cs typeface="Arial"/>
              </a:rPr>
              <a:t>widely </a:t>
            </a:r>
            <a:r>
              <a:rPr sz="1800" spc="-95" dirty="0">
                <a:latin typeface="Arial"/>
                <a:cs typeface="Arial"/>
              </a:rPr>
              <a:t>used, </a:t>
            </a:r>
            <a:r>
              <a:rPr sz="1800" spc="-40" dirty="0">
                <a:latin typeface="Arial"/>
                <a:cs typeface="Arial"/>
              </a:rPr>
              <a:t>n-well </a:t>
            </a:r>
            <a:r>
              <a:rPr sz="1800" spc="-45" dirty="0">
                <a:latin typeface="Arial"/>
                <a:cs typeface="Arial"/>
              </a:rPr>
              <a:t>fabrication  </a:t>
            </a:r>
            <a:r>
              <a:rPr sz="1800" spc="-135" dirty="0">
                <a:latin typeface="Arial"/>
                <a:cs typeface="Arial"/>
              </a:rPr>
              <a:t>has </a:t>
            </a:r>
            <a:r>
              <a:rPr sz="1800" spc="-95" dirty="0">
                <a:latin typeface="Arial"/>
                <a:cs typeface="Arial"/>
              </a:rPr>
              <a:t>also gained </a:t>
            </a:r>
            <a:r>
              <a:rPr sz="1800" spc="-45" dirty="0">
                <a:latin typeface="Arial"/>
                <a:cs typeface="Arial"/>
              </a:rPr>
              <a:t>wide </a:t>
            </a:r>
            <a:r>
              <a:rPr sz="1800" spc="-95" dirty="0">
                <a:latin typeface="Arial"/>
                <a:cs typeface="Arial"/>
              </a:rPr>
              <a:t>acceptance, </a:t>
            </a:r>
            <a:r>
              <a:rPr sz="1800" spc="-20" dirty="0">
                <a:latin typeface="Arial"/>
                <a:cs typeface="Arial"/>
              </a:rPr>
              <a:t>initially </a:t>
            </a:r>
            <a:r>
              <a:rPr sz="1800" spc="-170" dirty="0">
                <a:latin typeface="Arial"/>
                <a:cs typeface="Arial"/>
              </a:rPr>
              <a:t>as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10" dirty="0">
                <a:latin typeface="Arial"/>
                <a:cs typeface="Arial"/>
              </a:rPr>
              <a:t>retrofit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155" dirty="0">
                <a:latin typeface="Arial"/>
                <a:cs typeface="Arial"/>
              </a:rPr>
              <a:t>nMOS </a:t>
            </a:r>
            <a:r>
              <a:rPr sz="1800" spc="-70" dirty="0">
                <a:latin typeface="Arial"/>
                <a:cs typeface="Arial"/>
              </a:rPr>
              <a:t>lines.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" y="6477916"/>
            <a:ext cx="5842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45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45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1200" spc="25" dirty="0">
                <a:solidFill>
                  <a:srgbClr val="888888"/>
                </a:solidFill>
                <a:latin typeface="Arial"/>
                <a:cs typeface="Arial"/>
              </a:rPr>
              <a:t>/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7218" y="642711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73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504" y="1723453"/>
            <a:ext cx="4379214" cy="4939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6655" y="1861931"/>
            <a:ext cx="4657344" cy="16832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4620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6332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278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74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2522" y="191840"/>
            <a:ext cx="5381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80" dirty="0">
                <a:solidFill>
                  <a:srgbClr val="000000"/>
                </a:solidFill>
              </a:rPr>
              <a:t>The </a:t>
            </a:r>
            <a:r>
              <a:rPr sz="4000" spc="-125" dirty="0">
                <a:solidFill>
                  <a:srgbClr val="000000"/>
                </a:solidFill>
              </a:rPr>
              <a:t>twin-tub-Tub</a:t>
            </a:r>
            <a:r>
              <a:rPr sz="4000" spc="-45" dirty="0">
                <a:solidFill>
                  <a:srgbClr val="000000"/>
                </a:solidFill>
              </a:rPr>
              <a:t> </a:t>
            </a:r>
            <a:r>
              <a:rPr sz="4000" spc="-55" dirty="0">
                <a:solidFill>
                  <a:srgbClr val="000000"/>
                </a:solidFill>
              </a:rPr>
              <a:t>Process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70680"/>
            <a:ext cx="8075295" cy="447103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120014">
              <a:lnSpc>
                <a:spcPts val="2920"/>
              </a:lnSpc>
              <a:spcBef>
                <a:spcPts val="465"/>
              </a:spcBef>
            </a:pPr>
            <a:r>
              <a:rPr sz="2700" spc="-240" dirty="0">
                <a:latin typeface="Arial"/>
                <a:cs typeface="Arial"/>
              </a:rPr>
              <a:t>A </a:t>
            </a:r>
            <a:r>
              <a:rPr sz="2700" spc="-100" dirty="0">
                <a:latin typeface="Arial"/>
                <a:cs typeface="Arial"/>
              </a:rPr>
              <a:t>logical </a:t>
            </a:r>
            <a:r>
              <a:rPr sz="2700" spc="-105" dirty="0">
                <a:latin typeface="Arial"/>
                <a:cs typeface="Arial"/>
              </a:rPr>
              <a:t>extension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30" dirty="0">
                <a:latin typeface="Arial"/>
                <a:cs typeface="Arial"/>
              </a:rPr>
              <a:t>the </a:t>
            </a:r>
            <a:r>
              <a:rPr sz="2700" spc="-55" dirty="0">
                <a:latin typeface="Arial"/>
                <a:cs typeface="Arial"/>
              </a:rPr>
              <a:t>p-well </a:t>
            </a:r>
            <a:r>
              <a:rPr sz="2700" spc="-130" dirty="0">
                <a:latin typeface="Arial"/>
                <a:cs typeface="Arial"/>
              </a:rPr>
              <a:t>and </a:t>
            </a:r>
            <a:r>
              <a:rPr sz="2700" spc="-55" dirty="0">
                <a:latin typeface="Arial"/>
                <a:cs typeface="Arial"/>
              </a:rPr>
              <a:t>n-well</a:t>
            </a:r>
            <a:r>
              <a:rPr sz="2700" spc="-555" dirty="0">
                <a:latin typeface="Arial"/>
                <a:cs typeface="Arial"/>
              </a:rPr>
              <a:t> </a:t>
            </a:r>
            <a:r>
              <a:rPr sz="2700" spc="-150" dirty="0">
                <a:latin typeface="Arial"/>
                <a:cs typeface="Arial"/>
              </a:rPr>
              <a:t>approaches </a:t>
            </a:r>
            <a:r>
              <a:rPr sz="2700" spc="-140" dirty="0">
                <a:latin typeface="Arial"/>
                <a:cs typeface="Arial"/>
              </a:rPr>
              <a:t>is  </a:t>
            </a:r>
            <a:r>
              <a:rPr sz="2700" spc="-3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twin-tub </a:t>
            </a:r>
            <a:r>
              <a:rPr sz="2700" spc="-65" dirty="0">
                <a:latin typeface="Arial"/>
                <a:cs typeface="Arial"/>
              </a:rPr>
              <a:t>fabrication</a:t>
            </a:r>
            <a:r>
              <a:rPr sz="2700" spc="-465" dirty="0">
                <a:latin typeface="Arial"/>
                <a:cs typeface="Arial"/>
              </a:rPr>
              <a:t> </a:t>
            </a:r>
            <a:r>
              <a:rPr sz="2700" spc="-155" dirty="0">
                <a:latin typeface="Arial"/>
                <a:cs typeface="Arial"/>
              </a:rPr>
              <a:t>process.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90000"/>
              </a:lnSpc>
            </a:pPr>
            <a:r>
              <a:rPr sz="2700" spc="-155" dirty="0">
                <a:latin typeface="Arial"/>
                <a:cs typeface="Arial"/>
              </a:rPr>
              <a:t>Here </a:t>
            </a:r>
            <a:r>
              <a:rPr sz="2700" spc="-110" dirty="0">
                <a:latin typeface="Arial"/>
                <a:cs typeface="Arial"/>
              </a:rPr>
              <a:t>we </a:t>
            </a:r>
            <a:r>
              <a:rPr sz="2700" spc="-50" dirty="0">
                <a:latin typeface="Arial"/>
                <a:cs typeface="Arial"/>
              </a:rPr>
              <a:t>start </a:t>
            </a:r>
            <a:r>
              <a:rPr sz="2700" spc="10" dirty="0">
                <a:latin typeface="Arial"/>
                <a:cs typeface="Arial"/>
              </a:rPr>
              <a:t>with </a:t>
            </a:r>
            <a:r>
              <a:rPr sz="2700" spc="-210" dirty="0">
                <a:latin typeface="Arial"/>
                <a:cs typeface="Arial"/>
              </a:rPr>
              <a:t>a </a:t>
            </a:r>
            <a:r>
              <a:rPr sz="2700" spc="-110" dirty="0">
                <a:latin typeface="Arial"/>
                <a:cs typeface="Arial"/>
              </a:rPr>
              <a:t>substrate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100" dirty="0">
                <a:latin typeface="Arial"/>
                <a:cs typeface="Arial"/>
              </a:rPr>
              <a:t>high </a:t>
            </a:r>
            <a:r>
              <a:rPr sz="2700" spc="-65" dirty="0">
                <a:latin typeface="Arial"/>
                <a:cs typeface="Arial"/>
              </a:rPr>
              <a:t>resistivity </a:t>
            </a:r>
            <a:r>
              <a:rPr sz="2700" spc="-70" dirty="0">
                <a:latin typeface="Arial"/>
                <a:cs typeface="Arial"/>
              </a:rPr>
              <a:t>n-type  </a:t>
            </a:r>
            <a:r>
              <a:rPr sz="2700" spc="-65" dirty="0">
                <a:latin typeface="Arial"/>
                <a:cs typeface="Arial"/>
              </a:rPr>
              <a:t>material </a:t>
            </a:r>
            <a:r>
              <a:rPr sz="2700" spc="-135" dirty="0">
                <a:latin typeface="Arial"/>
                <a:cs typeface="Arial"/>
              </a:rPr>
              <a:t>and </a:t>
            </a:r>
            <a:r>
              <a:rPr sz="2700" spc="-50" dirty="0">
                <a:latin typeface="Arial"/>
                <a:cs typeface="Arial"/>
              </a:rPr>
              <a:t>then </a:t>
            </a:r>
            <a:r>
              <a:rPr sz="2700" spc="-110" dirty="0">
                <a:latin typeface="Arial"/>
                <a:cs typeface="Arial"/>
              </a:rPr>
              <a:t>create </a:t>
            </a:r>
            <a:r>
              <a:rPr sz="2700" spc="-30" dirty="0">
                <a:latin typeface="Arial"/>
                <a:cs typeface="Arial"/>
              </a:rPr>
              <a:t>both </a:t>
            </a:r>
            <a:r>
              <a:rPr sz="2700" spc="-70" dirty="0">
                <a:latin typeface="Arial"/>
                <a:cs typeface="Arial"/>
              </a:rPr>
              <a:t>.. </a:t>
            </a:r>
            <a:r>
              <a:rPr sz="2700" spc="-55" dirty="0">
                <a:latin typeface="Arial"/>
                <a:cs typeface="Arial"/>
              </a:rPr>
              <a:t>n-well </a:t>
            </a:r>
            <a:r>
              <a:rPr sz="2700" spc="-130" dirty="0">
                <a:latin typeface="Arial"/>
                <a:cs typeface="Arial"/>
              </a:rPr>
              <a:t>and </a:t>
            </a:r>
            <a:r>
              <a:rPr sz="2700" spc="-55" dirty="0">
                <a:latin typeface="Arial"/>
                <a:cs typeface="Arial"/>
              </a:rPr>
              <a:t>p-well  </a:t>
            </a:r>
            <a:r>
              <a:rPr sz="2700" spc="-114" dirty="0">
                <a:latin typeface="Arial"/>
                <a:cs typeface="Arial"/>
              </a:rPr>
              <a:t>regions. </a:t>
            </a:r>
            <a:r>
              <a:rPr sz="2700" spc="-135" dirty="0">
                <a:latin typeface="Arial"/>
                <a:cs typeface="Arial"/>
              </a:rPr>
              <a:t>Through </a:t>
            </a:r>
            <a:r>
              <a:rPr sz="2700" spc="-55" dirty="0">
                <a:latin typeface="Arial"/>
                <a:cs typeface="Arial"/>
              </a:rPr>
              <a:t>this </a:t>
            </a:r>
            <a:r>
              <a:rPr sz="2700" spc="-170" dirty="0">
                <a:latin typeface="Arial"/>
                <a:cs typeface="Arial"/>
              </a:rPr>
              <a:t>process </a:t>
            </a:r>
            <a:r>
              <a:rPr sz="2700" spc="85" dirty="0">
                <a:latin typeface="Arial"/>
                <a:cs typeface="Arial"/>
              </a:rPr>
              <a:t>it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125" dirty="0">
                <a:latin typeface="Arial"/>
                <a:cs typeface="Arial"/>
              </a:rPr>
              <a:t>possible </a:t>
            </a:r>
            <a:r>
              <a:rPr sz="2700" spc="15" dirty="0">
                <a:latin typeface="Arial"/>
                <a:cs typeface="Arial"/>
              </a:rPr>
              <a:t>to</a:t>
            </a:r>
            <a:r>
              <a:rPr sz="2700" spc="-440" dirty="0">
                <a:latin typeface="Arial"/>
                <a:cs typeface="Arial"/>
              </a:rPr>
              <a:t> </a:t>
            </a:r>
            <a:r>
              <a:rPr sz="2700" spc="-125" dirty="0">
                <a:latin typeface="Arial"/>
                <a:cs typeface="Arial"/>
              </a:rPr>
              <a:t>preserve </a:t>
            </a:r>
            <a:r>
              <a:rPr sz="2700" spc="-30" dirty="0">
                <a:latin typeface="Arial"/>
                <a:cs typeface="Arial"/>
              </a:rPr>
              <a:t>the  </a:t>
            </a:r>
            <a:r>
              <a:rPr sz="2700" spc="-95" dirty="0">
                <a:latin typeface="Arial"/>
                <a:cs typeface="Arial"/>
              </a:rPr>
              <a:t>performance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95" dirty="0">
                <a:latin typeface="Arial"/>
                <a:cs typeface="Arial"/>
              </a:rPr>
              <a:t>n-transistors </a:t>
            </a:r>
            <a:r>
              <a:rPr sz="2700" dirty="0">
                <a:latin typeface="Arial"/>
                <a:cs typeface="Arial"/>
              </a:rPr>
              <a:t>without </a:t>
            </a:r>
            <a:r>
              <a:rPr sz="2700" spc="-110" dirty="0">
                <a:latin typeface="Arial"/>
                <a:cs typeface="Arial"/>
              </a:rPr>
              <a:t>compromising </a:t>
            </a:r>
            <a:r>
              <a:rPr sz="2700" spc="-30" dirty="0">
                <a:latin typeface="Arial"/>
                <a:cs typeface="Arial"/>
              </a:rPr>
              <a:t>the  </a:t>
            </a:r>
            <a:r>
              <a:rPr sz="2700" spc="-90" dirty="0">
                <a:latin typeface="Arial"/>
                <a:cs typeface="Arial"/>
              </a:rPr>
              <a:t>p-transistors. </a:t>
            </a:r>
            <a:r>
              <a:rPr sz="2700" spc="-130" dirty="0">
                <a:latin typeface="Arial"/>
                <a:cs typeface="Arial"/>
              </a:rPr>
              <a:t>Doping </a:t>
            </a:r>
            <a:r>
              <a:rPr sz="2700" spc="-50" dirty="0">
                <a:latin typeface="Arial"/>
                <a:cs typeface="Arial"/>
              </a:rPr>
              <a:t>control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85" dirty="0">
                <a:latin typeface="Arial"/>
                <a:cs typeface="Arial"/>
              </a:rPr>
              <a:t>more </a:t>
            </a:r>
            <a:r>
              <a:rPr sz="2700" spc="-80" dirty="0">
                <a:latin typeface="Arial"/>
                <a:cs typeface="Arial"/>
              </a:rPr>
              <a:t>readily</a:t>
            </a:r>
            <a:r>
              <a:rPr sz="2700" spc="-380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achieved</a:t>
            </a:r>
            <a:endParaRPr sz="2700">
              <a:latin typeface="Arial"/>
              <a:cs typeface="Arial"/>
            </a:endParaRPr>
          </a:p>
          <a:p>
            <a:pPr marL="12700" algn="just">
              <a:lnSpc>
                <a:spcPts val="3080"/>
              </a:lnSpc>
              <a:spcBef>
                <a:spcPts val="330"/>
              </a:spcBef>
            </a:pPr>
            <a:r>
              <a:rPr sz="2700" spc="-125" dirty="0">
                <a:latin typeface="Arial"/>
                <a:cs typeface="Arial"/>
              </a:rPr>
              <a:t>and </a:t>
            </a:r>
            <a:r>
              <a:rPr sz="2700" spc="-160" dirty="0">
                <a:latin typeface="Arial"/>
                <a:cs typeface="Arial"/>
              </a:rPr>
              <a:t>some </a:t>
            </a:r>
            <a:r>
              <a:rPr sz="2700" spc="-85" dirty="0">
                <a:latin typeface="Arial"/>
                <a:cs typeface="Arial"/>
              </a:rPr>
              <a:t>relaxation </a:t>
            </a:r>
            <a:r>
              <a:rPr sz="2700" spc="-35" dirty="0">
                <a:latin typeface="Arial"/>
                <a:cs typeface="Arial"/>
              </a:rPr>
              <a:t>in </a:t>
            </a:r>
            <a:r>
              <a:rPr sz="2700" spc="-85" dirty="0">
                <a:latin typeface="Arial"/>
                <a:cs typeface="Arial"/>
              </a:rPr>
              <a:t>manufacturing </a:t>
            </a:r>
            <a:r>
              <a:rPr sz="2700" spc="-110" dirty="0">
                <a:latin typeface="Arial"/>
                <a:cs typeface="Arial"/>
              </a:rPr>
              <a:t>tolerances</a:t>
            </a:r>
            <a:r>
              <a:rPr sz="2700" spc="-295" dirty="0">
                <a:latin typeface="Arial"/>
                <a:cs typeface="Arial"/>
              </a:rPr>
              <a:t> </a:t>
            </a:r>
            <a:r>
              <a:rPr sz="2700" spc="-100" dirty="0">
                <a:latin typeface="Arial"/>
                <a:cs typeface="Arial"/>
              </a:rPr>
              <a:t>results.</a:t>
            </a:r>
            <a:endParaRPr sz="2700">
              <a:latin typeface="Arial"/>
              <a:cs typeface="Arial"/>
            </a:endParaRPr>
          </a:p>
          <a:p>
            <a:pPr marL="12700" algn="just">
              <a:lnSpc>
                <a:spcPts val="3080"/>
              </a:lnSpc>
            </a:pPr>
            <a:r>
              <a:rPr sz="2700" spc="-180" dirty="0">
                <a:latin typeface="Arial"/>
                <a:cs typeface="Arial"/>
              </a:rPr>
              <a:t>This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55" dirty="0">
                <a:latin typeface="Arial"/>
                <a:cs typeface="Arial"/>
              </a:rPr>
              <a:t>particularly </a:t>
            </a:r>
            <a:r>
              <a:rPr sz="2700" spc="-30" dirty="0">
                <a:latin typeface="Arial"/>
                <a:cs typeface="Arial"/>
              </a:rPr>
              <a:t>important </a:t>
            </a:r>
            <a:r>
              <a:rPr sz="2700" spc="-254" dirty="0">
                <a:latin typeface="Arial"/>
                <a:cs typeface="Arial"/>
              </a:rPr>
              <a:t>as</a:t>
            </a:r>
            <a:r>
              <a:rPr sz="2700" spc="-350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far</a:t>
            </a:r>
            <a:endParaRPr sz="27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25"/>
              </a:spcBef>
            </a:pPr>
            <a:r>
              <a:rPr sz="2700" spc="-254" dirty="0">
                <a:latin typeface="Arial"/>
                <a:cs typeface="Arial"/>
              </a:rPr>
              <a:t>as </a:t>
            </a:r>
            <a:r>
              <a:rPr sz="2700" spc="-85" dirty="0">
                <a:latin typeface="Arial"/>
                <a:cs typeface="Arial"/>
              </a:rPr>
              <a:t>latch-up </a:t>
            </a:r>
            <a:r>
              <a:rPr sz="2700" spc="-140" dirty="0">
                <a:latin typeface="Arial"/>
                <a:cs typeface="Arial"/>
              </a:rPr>
              <a:t>is</a:t>
            </a:r>
            <a:r>
              <a:rPr sz="2700" spc="-120" dirty="0">
                <a:latin typeface="Arial"/>
                <a:cs typeface="Arial"/>
              </a:rPr>
              <a:t> concerned.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3329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98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116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3922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937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225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4985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6650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771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5400" y="2971799"/>
            <a:ext cx="6705600" cy="914400"/>
          </a:xfrm>
          <a:custGeom>
            <a:avLst/>
            <a:gdLst/>
            <a:ahLst/>
            <a:cxnLst/>
            <a:rect l="l" t="t" r="r" b="b"/>
            <a:pathLst>
              <a:path w="6705600" h="914400">
                <a:moveTo>
                  <a:pt x="0" y="914400"/>
                </a:moveTo>
                <a:lnTo>
                  <a:pt x="6705600" y="914400"/>
                </a:lnTo>
                <a:lnTo>
                  <a:pt x="67056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5400" y="2971800"/>
            <a:ext cx="6705600" cy="1447800"/>
          </a:xfrm>
          <a:custGeom>
            <a:avLst/>
            <a:gdLst/>
            <a:ahLst/>
            <a:cxnLst/>
            <a:rect l="l" t="t" r="r" b="b"/>
            <a:pathLst>
              <a:path w="6705600" h="1447800">
                <a:moveTo>
                  <a:pt x="0" y="1447799"/>
                </a:moveTo>
                <a:lnTo>
                  <a:pt x="6705599" y="1447799"/>
                </a:lnTo>
                <a:lnTo>
                  <a:pt x="6705599" y="0"/>
                </a:lnTo>
                <a:lnTo>
                  <a:pt x="0" y="0"/>
                </a:lnTo>
                <a:lnTo>
                  <a:pt x="0" y="1447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2600" y="2971799"/>
            <a:ext cx="2590800" cy="762000"/>
          </a:xfrm>
          <a:custGeom>
            <a:avLst/>
            <a:gdLst/>
            <a:ahLst/>
            <a:cxnLst/>
            <a:rect l="l" t="t" r="r" b="b"/>
            <a:pathLst>
              <a:path w="2590800" h="762000">
                <a:moveTo>
                  <a:pt x="0" y="762000"/>
                </a:moveTo>
                <a:lnTo>
                  <a:pt x="2590800" y="762000"/>
                </a:lnTo>
                <a:lnTo>
                  <a:pt x="2590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65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2600" y="2971800"/>
            <a:ext cx="2590800" cy="762000"/>
          </a:xfrm>
          <a:custGeom>
            <a:avLst/>
            <a:gdLst/>
            <a:ahLst/>
            <a:cxnLst/>
            <a:rect l="l" t="t" r="r" b="b"/>
            <a:pathLst>
              <a:path w="2590800" h="762000">
                <a:moveTo>
                  <a:pt x="0" y="761999"/>
                </a:moveTo>
                <a:lnTo>
                  <a:pt x="2590799" y="761999"/>
                </a:lnTo>
                <a:lnTo>
                  <a:pt x="2590799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0" y="2743199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0" y="2743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599"/>
                </a:moveTo>
                <a:lnTo>
                  <a:pt x="533399" y="228599"/>
                </a:lnTo>
                <a:lnTo>
                  <a:pt x="5333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470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8139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4805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474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135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804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1469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62600" y="2743199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62600" y="2743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599"/>
                </a:moveTo>
                <a:lnTo>
                  <a:pt x="533399" y="228599"/>
                </a:lnTo>
                <a:lnTo>
                  <a:pt x="5333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2930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9599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6265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2934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6260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95950" y="2743200"/>
            <a:ext cx="67310" cy="228600"/>
          </a:xfrm>
          <a:custGeom>
            <a:avLst/>
            <a:gdLst/>
            <a:ahLst/>
            <a:cxnLst/>
            <a:rect l="l" t="t" r="r" b="b"/>
            <a:pathLst>
              <a:path w="67310" h="228600">
                <a:moveTo>
                  <a:pt x="0" y="0"/>
                </a:moveTo>
                <a:lnTo>
                  <a:pt x="6669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264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29290" y="2743200"/>
            <a:ext cx="66675" cy="228600"/>
          </a:xfrm>
          <a:custGeom>
            <a:avLst/>
            <a:gdLst/>
            <a:ahLst/>
            <a:cxnLst/>
            <a:rect l="l" t="t" r="r" b="b"/>
            <a:pathLst>
              <a:path w="66675" h="228600">
                <a:moveTo>
                  <a:pt x="0" y="0"/>
                </a:moveTo>
                <a:lnTo>
                  <a:pt x="66659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8000" y="2933699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76200">
            <a:solidFill>
              <a:srgbClr val="FFFF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48000" y="28956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0" y="76199"/>
                </a:moveTo>
                <a:lnTo>
                  <a:pt x="533399" y="76199"/>
                </a:lnTo>
                <a:lnTo>
                  <a:pt x="5333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62600" y="2933699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76200">
            <a:solidFill>
              <a:srgbClr val="FFFF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62600" y="28956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0" y="76199"/>
                </a:moveTo>
                <a:lnTo>
                  <a:pt x="533399" y="76199"/>
                </a:lnTo>
                <a:lnTo>
                  <a:pt x="5333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812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812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1257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6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7530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8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00786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59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651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6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26385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8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38040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611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89119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30" h="304800">
                <a:moveTo>
                  <a:pt x="125480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504185" y="1295141"/>
            <a:ext cx="278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04" baseline="13888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5146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146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71999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5" h="304800">
                <a:moveTo>
                  <a:pt x="114812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58105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5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31341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5" h="304800">
                <a:moveTo>
                  <a:pt x="114799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59095" y="3048000"/>
            <a:ext cx="86360" cy="228600"/>
          </a:xfrm>
          <a:custGeom>
            <a:avLst/>
            <a:gdLst/>
            <a:ahLst/>
            <a:cxnLst/>
            <a:rect l="l" t="t" r="r" b="b"/>
            <a:pathLst>
              <a:path w="86360" h="228600">
                <a:moveTo>
                  <a:pt x="86105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14600" y="2971800"/>
            <a:ext cx="57785" cy="152400"/>
          </a:xfrm>
          <a:custGeom>
            <a:avLst/>
            <a:gdLst/>
            <a:ahLst/>
            <a:cxnLst/>
            <a:rect l="l" t="t" r="r" b="b"/>
            <a:pathLst>
              <a:path w="57785" h="152400">
                <a:moveTo>
                  <a:pt x="57399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44211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5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814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814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38793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5" h="304800">
                <a:moveTo>
                  <a:pt x="11481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24899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4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98148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5" h="304800">
                <a:moveTo>
                  <a:pt x="11478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25889" y="3048000"/>
            <a:ext cx="86360" cy="228600"/>
          </a:xfrm>
          <a:custGeom>
            <a:avLst/>
            <a:gdLst/>
            <a:ahLst/>
            <a:cxnLst/>
            <a:rect l="l" t="t" r="r" b="b"/>
            <a:pathLst>
              <a:path w="86360" h="228600">
                <a:moveTo>
                  <a:pt x="86105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81400" y="2971800"/>
            <a:ext cx="57785" cy="152400"/>
          </a:xfrm>
          <a:custGeom>
            <a:avLst/>
            <a:gdLst/>
            <a:ahLst/>
            <a:cxnLst/>
            <a:rect l="l" t="t" r="r" b="b"/>
            <a:pathLst>
              <a:path w="57785" h="152400">
                <a:moveTo>
                  <a:pt x="57393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11005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4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76600" y="3352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4"/>
                </a:lnTo>
                <a:lnTo>
                  <a:pt x="62386" y="29390"/>
                </a:lnTo>
                <a:lnTo>
                  <a:pt x="29399" y="62373"/>
                </a:lnTo>
                <a:lnTo>
                  <a:pt x="7767" y="104211"/>
                </a:lnTo>
                <a:lnTo>
                  <a:pt x="0" y="152400"/>
                </a:lnTo>
                <a:lnTo>
                  <a:pt x="7767" y="200576"/>
                </a:lnTo>
                <a:lnTo>
                  <a:pt x="29399" y="242413"/>
                </a:lnTo>
                <a:lnTo>
                  <a:pt x="62386" y="275400"/>
                </a:lnTo>
                <a:lnTo>
                  <a:pt x="104223" y="297032"/>
                </a:lnTo>
                <a:lnTo>
                  <a:pt x="152400" y="304800"/>
                </a:lnTo>
                <a:lnTo>
                  <a:pt x="200588" y="297032"/>
                </a:lnTo>
                <a:lnTo>
                  <a:pt x="242426" y="275400"/>
                </a:lnTo>
                <a:lnTo>
                  <a:pt x="275409" y="242413"/>
                </a:lnTo>
                <a:lnTo>
                  <a:pt x="297035" y="200576"/>
                </a:lnTo>
                <a:lnTo>
                  <a:pt x="304800" y="152400"/>
                </a:lnTo>
                <a:lnTo>
                  <a:pt x="297035" y="104211"/>
                </a:lnTo>
                <a:lnTo>
                  <a:pt x="275409" y="62373"/>
                </a:lnTo>
                <a:lnTo>
                  <a:pt x="242426" y="29390"/>
                </a:lnTo>
                <a:lnTo>
                  <a:pt x="200588" y="7764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76600" y="3352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1"/>
                </a:lnTo>
                <a:lnTo>
                  <a:pt x="29399" y="62373"/>
                </a:lnTo>
                <a:lnTo>
                  <a:pt x="62386" y="29390"/>
                </a:lnTo>
                <a:lnTo>
                  <a:pt x="104223" y="7764"/>
                </a:lnTo>
                <a:lnTo>
                  <a:pt x="152399" y="0"/>
                </a:lnTo>
                <a:lnTo>
                  <a:pt x="200588" y="7764"/>
                </a:lnTo>
                <a:lnTo>
                  <a:pt x="242426" y="29390"/>
                </a:lnTo>
                <a:lnTo>
                  <a:pt x="275409" y="62373"/>
                </a:lnTo>
                <a:lnTo>
                  <a:pt x="297035" y="104211"/>
                </a:lnTo>
                <a:lnTo>
                  <a:pt x="304799" y="152399"/>
                </a:lnTo>
                <a:lnTo>
                  <a:pt x="297035" y="200576"/>
                </a:lnTo>
                <a:lnTo>
                  <a:pt x="275409" y="242413"/>
                </a:lnTo>
                <a:lnTo>
                  <a:pt x="242426" y="275400"/>
                </a:lnTo>
                <a:lnTo>
                  <a:pt x="200588" y="297032"/>
                </a:lnTo>
                <a:lnTo>
                  <a:pt x="152399" y="304799"/>
                </a:lnTo>
                <a:lnTo>
                  <a:pt x="104223" y="297032"/>
                </a:lnTo>
                <a:lnTo>
                  <a:pt x="62386" y="275400"/>
                </a:lnTo>
                <a:lnTo>
                  <a:pt x="29399" y="242413"/>
                </a:lnTo>
                <a:lnTo>
                  <a:pt x="7767" y="200576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62400" y="2667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34000" y="2667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62400" y="26670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5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52800" y="19812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7619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52800" y="1981200"/>
            <a:ext cx="2438400" cy="0"/>
          </a:xfrm>
          <a:custGeom>
            <a:avLst/>
            <a:gdLst/>
            <a:ahLst/>
            <a:cxnLst/>
            <a:rect l="l" t="t" r="r" b="b"/>
            <a:pathLst>
              <a:path w="2438400">
                <a:moveTo>
                  <a:pt x="0" y="0"/>
                </a:moveTo>
                <a:lnTo>
                  <a:pt x="2438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91200" y="19812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7619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48200" y="2362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48200" y="1676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86000" y="2438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43200" y="2438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00800" y="2438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58000" y="2438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76400" y="2438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00800" y="2438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4510281" y="2133723"/>
            <a:ext cx="342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225" baseline="13888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1050" b="1" spc="10" dirty="0">
                <a:solidFill>
                  <a:srgbClr val="1F487C"/>
                </a:solidFill>
                <a:latin typeface="Times New Roman"/>
                <a:cs typeface="Times New Roman"/>
              </a:rPr>
              <a:t>o</a:t>
            </a:r>
            <a:r>
              <a:rPr sz="105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u</a:t>
            </a:r>
            <a:r>
              <a:rPr sz="105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497819" y="2286123"/>
            <a:ext cx="321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7" baseline="13888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105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SS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263777" y="2286123"/>
            <a:ext cx="367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" baseline="13888" dirty="0">
                <a:solidFill>
                  <a:srgbClr val="1F487C"/>
                </a:solidFill>
                <a:latin typeface="Times New Roman"/>
                <a:cs typeface="Times New Roman"/>
              </a:rPr>
              <a:t>V</a:t>
            </a:r>
            <a:r>
              <a:rPr sz="105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DD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504950" y="4868564"/>
            <a:ext cx="4705985" cy="1035050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0"/>
              </a:spcBef>
            </a:pPr>
            <a:r>
              <a:rPr sz="2400" b="1" spc="-30" dirty="0">
                <a:solidFill>
                  <a:srgbClr val="1F487C"/>
                </a:solidFill>
                <a:latin typeface="Times New Roman"/>
                <a:cs typeface="Times New Roman"/>
              </a:rPr>
              <a:t>Twin-tub</a:t>
            </a:r>
            <a:r>
              <a:rPr sz="2400" b="1" spc="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structure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15"/>
              </a:spcBef>
            </a:pPr>
            <a:r>
              <a:rPr sz="2000" dirty="0">
                <a:solidFill>
                  <a:srgbClr val="1F487C"/>
                </a:solidFill>
                <a:latin typeface="Times New Roman"/>
                <a:cs typeface="Times New Roman"/>
              </a:rPr>
              <a:t>(</a:t>
            </a:r>
            <a:r>
              <a:rPr sz="2000" spc="-1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000" spc="-114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87C"/>
                </a:solidFill>
                <a:latin typeface="Times New Roman"/>
                <a:cs typeface="Times New Roman"/>
              </a:rPr>
              <a:t>logical</a:t>
            </a:r>
            <a:r>
              <a:rPr sz="2000" spc="-3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87C"/>
                </a:solidFill>
                <a:latin typeface="Times New Roman"/>
                <a:cs typeface="Times New Roman"/>
              </a:rPr>
              <a:t>extension</a:t>
            </a:r>
            <a:r>
              <a:rPr sz="2000" spc="-4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87C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87C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87C"/>
                </a:solidFill>
                <a:latin typeface="Times New Roman"/>
                <a:cs typeface="Times New Roman"/>
              </a:rPr>
              <a:t>p-well</a:t>
            </a:r>
            <a:r>
              <a:rPr sz="2000" spc="-3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87C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87C"/>
                </a:solidFill>
                <a:latin typeface="Times New Roman"/>
                <a:cs typeface="Times New Roman"/>
              </a:rPr>
              <a:t>n-well)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010400" y="617657"/>
            <a:ext cx="449580" cy="158115"/>
          </a:xfrm>
          <a:custGeom>
            <a:avLst/>
            <a:gdLst/>
            <a:ahLst/>
            <a:cxnLst/>
            <a:rect l="l" t="t" r="r" b="b"/>
            <a:pathLst>
              <a:path w="449579" h="158115">
                <a:moveTo>
                  <a:pt x="0" y="157936"/>
                </a:moveTo>
                <a:lnTo>
                  <a:pt x="449555" y="157936"/>
                </a:lnTo>
                <a:lnTo>
                  <a:pt x="449555" y="0"/>
                </a:lnTo>
                <a:lnTo>
                  <a:pt x="0" y="0"/>
                </a:lnTo>
                <a:lnTo>
                  <a:pt x="0" y="157936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10400" y="617657"/>
            <a:ext cx="449580" cy="158115"/>
          </a:xfrm>
          <a:custGeom>
            <a:avLst/>
            <a:gdLst/>
            <a:ahLst/>
            <a:cxnLst/>
            <a:rect l="l" t="t" r="r" b="b"/>
            <a:pathLst>
              <a:path w="449579" h="158115">
                <a:moveTo>
                  <a:pt x="0" y="157936"/>
                </a:moveTo>
                <a:lnTo>
                  <a:pt x="449555" y="157936"/>
                </a:lnTo>
                <a:lnTo>
                  <a:pt x="449555" y="0"/>
                </a:lnTo>
                <a:lnTo>
                  <a:pt x="0" y="0"/>
                </a:lnTo>
                <a:lnTo>
                  <a:pt x="0" y="15793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17014" y="420778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4">
                <a:moveTo>
                  <a:pt x="0" y="147673"/>
                </a:moveTo>
                <a:lnTo>
                  <a:pt x="442959" y="147673"/>
                </a:lnTo>
                <a:lnTo>
                  <a:pt x="442959" y="0"/>
                </a:lnTo>
                <a:lnTo>
                  <a:pt x="0" y="0"/>
                </a:lnTo>
                <a:lnTo>
                  <a:pt x="0" y="147673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17014" y="420778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4">
                <a:moveTo>
                  <a:pt x="0" y="147673"/>
                </a:moveTo>
                <a:lnTo>
                  <a:pt x="442959" y="147673"/>
                </a:lnTo>
                <a:lnTo>
                  <a:pt x="442959" y="0"/>
                </a:lnTo>
                <a:lnTo>
                  <a:pt x="0" y="0"/>
                </a:lnTo>
                <a:lnTo>
                  <a:pt x="0" y="14767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012251" y="415983"/>
            <a:ext cx="452490" cy="157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17014" y="814610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5">
                <a:moveTo>
                  <a:pt x="0" y="147673"/>
                </a:moveTo>
                <a:lnTo>
                  <a:pt x="442959" y="147673"/>
                </a:lnTo>
                <a:lnTo>
                  <a:pt x="442959" y="0"/>
                </a:lnTo>
                <a:lnTo>
                  <a:pt x="0" y="0"/>
                </a:lnTo>
                <a:lnTo>
                  <a:pt x="0" y="14767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17014" y="814611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5">
                <a:moveTo>
                  <a:pt x="0" y="147673"/>
                </a:moveTo>
                <a:lnTo>
                  <a:pt x="442959" y="147673"/>
                </a:lnTo>
                <a:lnTo>
                  <a:pt x="442959" y="0"/>
                </a:lnTo>
                <a:lnTo>
                  <a:pt x="0" y="0"/>
                </a:lnTo>
                <a:lnTo>
                  <a:pt x="0" y="14767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38281" y="809815"/>
            <a:ext cx="426460" cy="157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7539996" y="334132"/>
            <a:ext cx="70866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200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r>
              <a:rPr sz="1200" dirty="0">
                <a:solidFill>
                  <a:srgbClr val="1F487C"/>
                </a:solidFill>
                <a:latin typeface="Times New Roman"/>
                <a:cs typeface="Times New Roman"/>
              </a:rPr>
              <a:t>ol</a:t>
            </a:r>
            <a:r>
              <a:rPr sz="1200" spc="-35" dirty="0">
                <a:solidFill>
                  <a:srgbClr val="1F487C"/>
                </a:solidFill>
                <a:latin typeface="Times New Roman"/>
                <a:cs typeface="Times New Roman"/>
              </a:rPr>
              <a:t>y</a:t>
            </a:r>
            <a:r>
              <a:rPr sz="1200" dirty="0">
                <a:solidFill>
                  <a:srgbClr val="1F487C"/>
                </a:solidFill>
                <a:latin typeface="Times New Roman"/>
                <a:cs typeface="Times New Roman"/>
              </a:rPr>
              <a:t>silicon  Oxide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sz="1200" dirty="0">
                <a:solidFill>
                  <a:srgbClr val="1F487C"/>
                </a:solidFill>
                <a:latin typeface="Times New Roman"/>
                <a:cs typeface="Times New Roman"/>
              </a:rPr>
              <a:t>n</a:t>
            </a:r>
            <a:r>
              <a:rPr sz="1200" spc="-5" dirty="0">
                <a:solidFill>
                  <a:srgbClr val="1F487C"/>
                </a:solidFill>
                <a:latin typeface="Times New Roman"/>
                <a:cs typeface="Times New Roman"/>
              </a:rPr>
              <a:t>-</a:t>
            </a:r>
            <a:r>
              <a:rPr sz="1200" dirty="0">
                <a:solidFill>
                  <a:srgbClr val="1F487C"/>
                </a:solidFill>
                <a:latin typeface="Times New Roman"/>
                <a:cs typeface="Times New Roman"/>
              </a:rPr>
              <a:t>di</a:t>
            </a:r>
            <a:r>
              <a:rPr sz="1200" spc="-30" dirty="0">
                <a:solidFill>
                  <a:srgbClr val="1F487C"/>
                </a:solidFill>
                <a:latin typeface="Times New Roman"/>
                <a:cs typeface="Times New Roman"/>
              </a:rPr>
              <a:t>f</a:t>
            </a:r>
            <a:r>
              <a:rPr sz="1200" dirty="0">
                <a:solidFill>
                  <a:srgbClr val="1F487C"/>
                </a:solidFill>
                <a:latin typeface="Times New Roman"/>
                <a:cs typeface="Times New Roman"/>
              </a:rPr>
              <a:t>fusion  </a:t>
            </a:r>
            <a:r>
              <a:rPr sz="1200" spc="-5" dirty="0">
                <a:solidFill>
                  <a:srgbClr val="1F487C"/>
                </a:solidFill>
                <a:latin typeface="Times New Roman"/>
                <a:cs typeface="Times New Roman"/>
              </a:rPr>
              <a:t>P-</a:t>
            </a:r>
            <a:r>
              <a:rPr sz="1200" dirty="0">
                <a:solidFill>
                  <a:srgbClr val="1F487C"/>
                </a:solidFill>
                <a:latin typeface="Times New Roman"/>
                <a:cs typeface="Times New Roman"/>
              </a:rPr>
              <a:t>di</a:t>
            </a:r>
            <a:r>
              <a:rPr sz="1200" spc="-30" dirty="0">
                <a:solidFill>
                  <a:srgbClr val="1F487C"/>
                </a:solidFill>
                <a:latin typeface="Times New Roman"/>
                <a:cs typeface="Times New Roman"/>
              </a:rPr>
              <a:t>f</a:t>
            </a:r>
            <a:r>
              <a:rPr sz="1200" dirty="0">
                <a:solidFill>
                  <a:srgbClr val="1F487C"/>
                </a:solidFill>
                <a:latin typeface="Times New Roman"/>
                <a:cs typeface="Times New Roman"/>
              </a:rPr>
              <a:t>fusion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017014" y="1011438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5">
                <a:moveTo>
                  <a:pt x="0" y="147685"/>
                </a:moveTo>
                <a:lnTo>
                  <a:pt x="442959" y="147685"/>
                </a:lnTo>
                <a:lnTo>
                  <a:pt x="442959" y="0"/>
                </a:lnTo>
                <a:lnTo>
                  <a:pt x="0" y="0"/>
                </a:lnTo>
                <a:lnTo>
                  <a:pt x="0" y="147685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17014" y="1011439"/>
            <a:ext cx="443230" cy="147955"/>
          </a:xfrm>
          <a:custGeom>
            <a:avLst/>
            <a:gdLst/>
            <a:ahLst/>
            <a:cxnLst/>
            <a:rect l="l" t="t" r="r" b="b"/>
            <a:pathLst>
              <a:path w="443229" h="147955">
                <a:moveTo>
                  <a:pt x="0" y="147685"/>
                </a:moveTo>
                <a:lnTo>
                  <a:pt x="442959" y="147685"/>
                </a:lnTo>
                <a:lnTo>
                  <a:pt x="442959" y="0"/>
                </a:lnTo>
                <a:lnTo>
                  <a:pt x="0" y="0"/>
                </a:lnTo>
                <a:lnTo>
                  <a:pt x="0" y="14768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12251" y="1006655"/>
            <a:ext cx="450204" cy="157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53000" y="2971799"/>
            <a:ext cx="2590800" cy="762000"/>
          </a:xfrm>
          <a:custGeom>
            <a:avLst/>
            <a:gdLst/>
            <a:ahLst/>
            <a:cxnLst/>
            <a:rect l="l" t="t" r="r" b="b"/>
            <a:pathLst>
              <a:path w="2590800" h="762000">
                <a:moveTo>
                  <a:pt x="0" y="762000"/>
                </a:moveTo>
                <a:lnTo>
                  <a:pt x="2590800" y="762000"/>
                </a:lnTo>
                <a:lnTo>
                  <a:pt x="2590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CC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53000" y="2971800"/>
            <a:ext cx="2590800" cy="762000"/>
          </a:xfrm>
          <a:custGeom>
            <a:avLst/>
            <a:gdLst/>
            <a:ahLst/>
            <a:cxnLst/>
            <a:rect l="l" t="t" r="r" b="b"/>
            <a:pathLst>
              <a:path w="2590800" h="762000">
                <a:moveTo>
                  <a:pt x="0" y="761999"/>
                </a:moveTo>
                <a:lnTo>
                  <a:pt x="2590799" y="761999"/>
                </a:lnTo>
                <a:lnTo>
                  <a:pt x="2590799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816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816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1296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75722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0117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6405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26785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38450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8951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722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722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0356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266322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9177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54657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55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517385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29050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60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80113" y="2971800"/>
            <a:ext cx="125730" cy="304800"/>
          </a:xfrm>
          <a:custGeom>
            <a:avLst/>
            <a:gdLst/>
            <a:ahLst/>
            <a:cxnLst/>
            <a:rect l="l" t="t" r="r" b="b"/>
            <a:pathLst>
              <a:path w="125729" h="304800">
                <a:moveTo>
                  <a:pt x="125486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05600" y="297179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05600" y="2971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304799"/>
                </a:moveTo>
                <a:lnTo>
                  <a:pt x="533399" y="304799"/>
                </a:lnTo>
                <a:lnTo>
                  <a:pt x="5333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62993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4" h="304800">
                <a:moveTo>
                  <a:pt x="114818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49099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4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022348" y="2971800"/>
            <a:ext cx="114935" cy="304800"/>
          </a:xfrm>
          <a:custGeom>
            <a:avLst/>
            <a:gdLst/>
            <a:ahLst/>
            <a:cxnLst/>
            <a:rect l="l" t="t" r="r" b="b"/>
            <a:pathLst>
              <a:path w="114934" h="304800">
                <a:moveTo>
                  <a:pt x="114787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150089" y="3048000"/>
            <a:ext cx="86360" cy="228600"/>
          </a:xfrm>
          <a:custGeom>
            <a:avLst/>
            <a:gdLst/>
            <a:ahLst/>
            <a:cxnLst/>
            <a:rect l="l" t="t" r="r" b="b"/>
            <a:pathLst>
              <a:path w="86359" h="228600">
                <a:moveTo>
                  <a:pt x="86105" y="0"/>
                </a:moveTo>
                <a:lnTo>
                  <a:pt x="0" y="22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705600" y="2971800"/>
            <a:ext cx="57785" cy="152400"/>
          </a:xfrm>
          <a:custGeom>
            <a:avLst/>
            <a:gdLst/>
            <a:ahLst/>
            <a:cxnLst/>
            <a:rect l="l" t="t" r="r" b="b"/>
            <a:pathLst>
              <a:path w="57784" h="152400">
                <a:moveTo>
                  <a:pt x="57393" y="0"/>
                </a:moveTo>
                <a:lnTo>
                  <a:pt x="0" y="1523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935205" y="2971800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4" h="304800">
                <a:moveTo>
                  <a:pt x="115823" y="0"/>
                </a:moveTo>
                <a:lnTo>
                  <a:pt x="0" y="304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95400" y="3886200"/>
            <a:ext cx="6705600" cy="533400"/>
          </a:xfrm>
          <a:custGeom>
            <a:avLst/>
            <a:gdLst/>
            <a:ahLst/>
            <a:cxnLst/>
            <a:rect l="l" t="t" r="r" b="b"/>
            <a:pathLst>
              <a:path w="6705600" h="533400">
                <a:moveTo>
                  <a:pt x="0" y="533400"/>
                </a:moveTo>
                <a:lnTo>
                  <a:pt x="6705600" y="533400"/>
                </a:lnTo>
                <a:lnTo>
                  <a:pt x="67056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65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867400" y="3352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4"/>
                </a:lnTo>
                <a:lnTo>
                  <a:pt x="62386" y="29390"/>
                </a:lnTo>
                <a:lnTo>
                  <a:pt x="29399" y="62373"/>
                </a:lnTo>
                <a:lnTo>
                  <a:pt x="7767" y="104211"/>
                </a:lnTo>
                <a:lnTo>
                  <a:pt x="0" y="152400"/>
                </a:lnTo>
                <a:lnTo>
                  <a:pt x="7767" y="200576"/>
                </a:lnTo>
                <a:lnTo>
                  <a:pt x="29399" y="242413"/>
                </a:lnTo>
                <a:lnTo>
                  <a:pt x="62386" y="275400"/>
                </a:lnTo>
                <a:lnTo>
                  <a:pt x="104223" y="297032"/>
                </a:lnTo>
                <a:lnTo>
                  <a:pt x="152400" y="304800"/>
                </a:lnTo>
                <a:lnTo>
                  <a:pt x="200588" y="297032"/>
                </a:lnTo>
                <a:lnTo>
                  <a:pt x="242426" y="275400"/>
                </a:lnTo>
                <a:lnTo>
                  <a:pt x="275409" y="242413"/>
                </a:lnTo>
                <a:lnTo>
                  <a:pt x="297035" y="200576"/>
                </a:lnTo>
                <a:lnTo>
                  <a:pt x="304800" y="152400"/>
                </a:lnTo>
                <a:lnTo>
                  <a:pt x="297035" y="104211"/>
                </a:lnTo>
                <a:lnTo>
                  <a:pt x="275409" y="62373"/>
                </a:lnTo>
                <a:lnTo>
                  <a:pt x="242426" y="29390"/>
                </a:lnTo>
                <a:lnTo>
                  <a:pt x="200588" y="7764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67400" y="3352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1"/>
                </a:lnTo>
                <a:lnTo>
                  <a:pt x="29399" y="62373"/>
                </a:lnTo>
                <a:lnTo>
                  <a:pt x="62386" y="29390"/>
                </a:lnTo>
                <a:lnTo>
                  <a:pt x="104223" y="7764"/>
                </a:lnTo>
                <a:lnTo>
                  <a:pt x="152399" y="0"/>
                </a:lnTo>
                <a:lnTo>
                  <a:pt x="200588" y="7764"/>
                </a:lnTo>
                <a:lnTo>
                  <a:pt x="242426" y="29390"/>
                </a:lnTo>
                <a:lnTo>
                  <a:pt x="275409" y="62373"/>
                </a:lnTo>
                <a:lnTo>
                  <a:pt x="297035" y="104211"/>
                </a:lnTo>
                <a:lnTo>
                  <a:pt x="304799" y="152399"/>
                </a:lnTo>
                <a:lnTo>
                  <a:pt x="297035" y="200576"/>
                </a:lnTo>
                <a:lnTo>
                  <a:pt x="275409" y="242413"/>
                </a:lnTo>
                <a:lnTo>
                  <a:pt x="242426" y="275400"/>
                </a:lnTo>
                <a:lnTo>
                  <a:pt x="200588" y="297032"/>
                </a:lnTo>
                <a:lnTo>
                  <a:pt x="152399" y="304799"/>
                </a:lnTo>
                <a:lnTo>
                  <a:pt x="104223" y="297032"/>
                </a:lnTo>
                <a:lnTo>
                  <a:pt x="62386" y="275400"/>
                </a:lnTo>
                <a:lnTo>
                  <a:pt x="29399" y="242413"/>
                </a:lnTo>
                <a:lnTo>
                  <a:pt x="7767" y="200576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72000" y="3962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23" y="7766"/>
                </a:lnTo>
                <a:lnTo>
                  <a:pt x="62386" y="29394"/>
                </a:lnTo>
                <a:lnTo>
                  <a:pt x="29399" y="62380"/>
                </a:lnTo>
                <a:lnTo>
                  <a:pt x="7767" y="104217"/>
                </a:lnTo>
                <a:lnTo>
                  <a:pt x="0" y="152400"/>
                </a:lnTo>
                <a:lnTo>
                  <a:pt x="7767" y="200582"/>
                </a:lnTo>
                <a:lnTo>
                  <a:pt x="29399" y="242419"/>
                </a:lnTo>
                <a:lnTo>
                  <a:pt x="62386" y="275405"/>
                </a:lnTo>
                <a:lnTo>
                  <a:pt x="104223" y="297033"/>
                </a:lnTo>
                <a:lnTo>
                  <a:pt x="152400" y="304800"/>
                </a:lnTo>
                <a:lnTo>
                  <a:pt x="200588" y="297033"/>
                </a:lnTo>
                <a:lnTo>
                  <a:pt x="242426" y="275405"/>
                </a:lnTo>
                <a:lnTo>
                  <a:pt x="275409" y="242419"/>
                </a:lnTo>
                <a:lnTo>
                  <a:pt x="297035" y="200582"/>
                </a:lnTo>
                <a:lnTo>
                  <a:pt x="304800" y="152400"/>
                </a:lnTo>
                <a:lnTo>
                  <a:pt x="297035" y="104217"/>
                </a:lnTo>
                <a:lnTo>
                  <a:pt x="275409" y="62380"/>
                </a:lnTo>
                <a:lnTo>
                  <a:pt x="242426" y="29394"/>
                </a:lnTo>
                <a:lnTo>
                  <a:pt x="200588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72000" y="3962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399"/>
                </a:moveTo>
                <a:lnTo>
                  <a:pt x="7767" y="104217"/>
                </a:lnTo>
                <a:lnTo>
                  <a:pt x="29399" y="62380"/>
                </a:lnTo>
                <a:lnTo>
                  <a:pt x="62386" y="29394"/>
                </a:lnTo>
                <a:lnTo>
                  <a:pt x="104223" y="7766"/>
                </a:lnTo>
                <a:lnTo>
                  <a:pt x="152399" y="0"/>
                </a:lnTo>
                <a:lnTo>
                  <a:pt x="200588" y="7766"/>
                </a:lnTo>
                <a:lnTo>
                  <a:pt x="242426" y="29394"/>
                </a:lnTo>
                <a:lnTo>
                  <a:pt x="275409" y="62380"/>
                </a:lnTo>
                <a:lnTo>
                  <a:pt x="297035" y="104217"/>
                </a:lnTo>
                <a:lnTo>
                  <a:pt x="304799" y="152399"/>
                </a:lnTo>
                <a:lnTo>
                  <a:pt x="297035" y="200582"/>
                </a:lnTo>
                <a:lnTo>
                  <a:pt x="275409" y="242419"/>
                </a:lnTo>
                <a:lnTo>
                  <a:pt x="242426" y="275405"/>
                </a:lnTo>
                <a:lnTo>
                  <a:pt x="200588" y="297033"/>
                </a:lnTo>
                <a:lnTo>
                  <a:pt x="152399" y="304799"/>
                </a:lnTo>
                <a:lnTo>
                  <a:pt x="104223" y="297033"/>
                </a:lnTo>
                <a:lnTo>
                  <a:pt x="62386" y="275405"/>
                </a:lnTo>
                <a:lnTo>
                  <a:pt x="29399" y="242419"/>
                </a:lnTo>
                <a:lnTo>
                  <a:pt x="7767" y="200582"/>
                </a:lnTo>
                <a:lnTo>
                  <a:pt x="0" y="152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1295400" y="3886200"/>
            <a:ext cx="6705600" cy="5334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1026160" algn="ctr">
              <a:lnSpc>
                <a:spcPct val="100000"/>
              </a:lnSpc>
              <a:spcBef>
                <a:spcPts val="795"/>
              </a:spcBef>
              <a:tabLst>
                <a:tab pos="1371600" algn="l"/>
              </a:tabLst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n	</a:t>
            </a:r>
            <a:r>
              <a:rPr sz="2100" baseline="1984" dirty="0">
                <a:solidFill>
                  <a:srgbClr val="1F487C"/>
                </a:solidFill>
                <a:latin typeface="Times New Roman"/>
                <a:cs typeface="Times New Roman"/>
              </a:rPr>
              <a:t>substrate</a:t>
            </a:r>
            <a:endParaRPr sz="2100" baseline="1984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374138" y="3365370"/>
            <a:ext cx="33070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95605" algn="l"/>
                <a:tab pos="2590800" algn="l"/>
                <a:tab pos="2987040" algn="l"/>
              </a:tabLst>
            </a:pP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n	</a:t>
            </a:r>
            <a:r>
              <a:rPr sz="2100" spc="-15" baseline="1984" dirty="0">
                <a:solidFill>
                  <a:srgbClr val="1F487C"/>
                </a:solidFill>
                <a:latin typeface="Times New Roman"/>
                <a:cs typeface="Times New Roman"/>
              </a:rPr>
              <a:t>w</a:t>
            </a:r>
            <a:r>
              <a:rPr sz="2100" baseline="1984" dirty="0">
                <a:solidFill>
                  <a:srgbClr val="1F487C"/>
                </a:solidFill>
                <a:latin typeface="Times New Roman"/>
                <a:cs typeface="Times New Roman"/>
              </a:rPr>
              <a:t>ell	</a:t>
            </a:r>
            <a:r>
              <a:rPr sz="16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	</a:t>
            </a:r>
            <a:r>
              <a:rPr sz="2100" spc="-15" baseline="1984" dirty="0">
                <a:solidFill>
                  <a:srgbClr val="1F487C"/>
                </a:solidFill>
                <a:latin typeface="Times New Roman"/>
                <a:cs typeface="Times New Roman"/>
              </a:rPr>
              <a:t>w</a:t>
            </a:r>
            <a:r>
              <a:rPr sz="2100" baseline="1984" dirty="0">
                <a:solidFill>
                  <a:srgbClr val="1F487C"/>
                </a:solidFill>
                <a:latin typeface="Times New Roman"/>
                <a:cs typeface="Times New Roman"/>
              </a:rPr>
              <a:t>ell</a:t>
            </a:r>
            <a:endParaRPr sz="2100" baseline="1984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224784" y="3003953"/>
            <a:ext cx="7588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192405">
              <a:lnSpc>
                <a:spcPct val="125000"/>
              </a:lnSpc>
              <a:spcBef>
                <a:spcPts val="100"/>
              </a:spcBef>
            </a:pP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Epita</a:t>
            </a:r>
            <a:r>
              <a:rPr sz="1600" dirty="0">
                <a:solidFill>
                  <a:srgbClr val="1F487C"/>
                </a:solidFill>
                <a:latin typeface="Times New Roman"/>
                <a:cs typeface="Times New Roman"/>
              </a:rPr>
              <a:t>x</a:t>
            </a:r>
            <a:r>
              <a:rPr sz="1600" spc="-5" dirty="0">
                <a:solidFill>
                  <a:srgbClr val="1F487C"/>
                </a:solidFill>
                <a:latin typeface="Times New Roman"/>
                <a:cs typeface="Times New Roman"/>
              </a:rPr>
              <a:t>ial  layer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924800" y="3271265"/>
            <a:ext cx="232166" cy="157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535940" y="6466332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399278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75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5290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014725"/>
            <a:ext cx="778255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Bipolar compatible CMOS(Bi-CMOS) </a:t>
            </a:r>
            <a:r>
              <a:rPr sz="2800" dirty="0">
                <a:latin typeface="Arial"/>
                <a:cs typeface="Arial"/>
              </a:rPr>
              <a:t>technology:  Introduced in early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1980s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Combines Bipolar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CMOS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logic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0" y="4052702"/>
            <a:ext cx="3023235" cy="76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400"/>
              </a:lnSpc>
            </a:pPr>
            <a:r>
              <a:rPr sz="2400" spc="-5" dirty="0">
                <a:latin typeface="Arial"/>
                <a:cs typeface="Arial"/>
              </a:rPr>
              <a:t>Low power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dissipation  High packing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density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7697" y="4052702"/>
            <a:ext cx="224091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High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speed</a:t>
            </a:r>
            <a:endParaRPr sz="2400">
              <a:latin typeface="Arial"/>
              <a:cs typeface="Arial"/>
            </a:endParaRPr>
          </a:p>
          <a:p>
            <a:pPr marL="6686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High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output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4796795"/>
            <a:ext cx="686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drive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391" y="5162556"/>
            <a:ext cx="2534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High Noise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Margin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9273" y="5162556"/>
            <a:ext cx="3142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High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transconductance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5528256"/>
            <a:ext cx="388810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(g</a:t>
            </a:r>
            <a:r>
              <a:rPr sz="2400" spc="-7" baseline="-20833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High input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impedance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73554" y="249426"/>
            <a:ext cx="1789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-CMOS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33600" y="2438400"/>
            <a:ext cx="4705350" cy="1552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6466332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99278" y="6465216"/>
            <a:ext cx="2216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r>
              <a:rPr sz="1200" spc="-5" dirty="0">
                <a:latin typeface="Arial"/>
                <a:cs typeface="Arial"/>
              </a:rPr>
              <a:t>76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206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3178" y="20822"/>
            <a:ext cx="17202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Fe</a:t>
            </a:r>
            <a:r>
              <a:rPr sz="3200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tures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482543"/>
            <a:ext cx="8407400" cy="6428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The objective of the Bi-CMOS is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combine bipolar and CMOS so as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exploit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advantages of both 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technologies.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318135">
              <a:lnSpc>
                <a:spcPct val="100000"/>
              </a:lnSpc>
              <a:spcBef>
                <a:spcPts val="5"/>
              </a:spcBef>
            </a:pPr>
            <a:r>
              <a:rPr sz="2000" spc="-45" dirty="0">
                <a:latin typeface="Arial"/>
                <a:cs typeface="Arial"/>
              </a:rPr>
              <a:t>Today </a:t>
            </a:r>
            <a:r>
              <a:rPr sz="2000" dirty="0">
                <a:latin typeface="Arial"/>
                <a:cs typeface="Arial"/>
              </a:rPr>
              <a:t>Bi-CMOS has become one of the dominant technologies used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  high speed, low power and highly functional </a:t>
            </a:r>
            <a:r>
              <a:rPr sz="2000" spc="-5" dirty="0">
                <a:latin typeface="Arial"/>
                <a:cs typeface="Arial"/>
              </a:rPr>
              <a:t>VLSI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circuits.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</a:pPr>
            <a:r>
              <a:rPr sz="2000" dirty="0">
                <a:latin typeface="Arial"/>
                <a:cs typeface="Arial"/>
              </a:rPr>
              <a:t>The process step required for both CMOS and bipolar are almost similar  The primary approach to realize high performance Bi-CMOS devices is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addition of bipolar process steps to a baseline CMOS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8445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 Bi-CMOS gates could be used as an </a:t>
            </a:r>
            <a:r>
              <a:rPr sz="2000" spc="-5" dirty="0">
                <a:latin typeface="Arial"/>
                <a:cs typeface="Arial"/>
              </a:rPr>
              <a:t>effective </a:t>
            </a:r>
            <a:r>
              <a:rPr sz="2000" dirty="0">
                <a:latin typeface="Arial"/>
                <a:cs typeface="Arial"/>
              </a:rPr>
              <a:t>way of speeding up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</a:t>
            </a:r>
            <a:r>
              <a:rPr sz="2000" spc="-5" dirty="0">
                <a:latin typeface="Arial"/>
                <a:cs typeface="Arial"/>
              </a:rPr>
              <a:t>VLSI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circuits.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 applications of Bi-CMOS are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vast.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11809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Advantages of bipolar and CMOS circuits can be retained in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Bi-CMOS  chips.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315" dirty="0">
                <a:latin typeface="Arial"/>
                <a:cs typeface="Arial"/>
              </a:rPr>
              <a:t>B</a:t>
            </a:r>
            <a:r>
              <a:rPr sz="1800" spc="-472" baseline="-20833" dirty="0">
                <a:latin typeface="Arial"/>
                <a:cs typeface="Arial"/>
              </a:rPr>
              <a:t>6</a:t>
            </a:r>
            <a:r>
              <a:rPr sz="2000" spc="-315" dirty="0">
                <a:latin typeface="Arial"/>
                <a:cs typeface="Arial"/>
              </a:rPr>
              <a:t>i-</a:t>
            </a:r>
            <a:r>
              <a:rPr sz="1800" spc="-472" baseline="-20833" dirty="0">
                <a:latin typeface="Arial"/>
                <a:cs typeface="Arial"/>
              </a:rPr>
              <a:t>/3</a:t>
            </a:r>
            <a:r>
              <a:rPr sz="2000" spc="-315" dirty="0">
                <a:latin typeface="Arial"/>
                <a:cs typeface="Arial"/>
              </a:rPr>
              <a:t>C</a:t>
            </a:r>
            <a:r>
              <a:rPr sz="1800" spc="-472" baseline="-20833" dirty="0">
                <a:latin typeface="Arial"/>
                <a:cs typeface="Arial"/>
              </a:rPr>
              <a:t>/20</a:t>
            </a:r>
            <a:r>
              <a:rPr sz="2000" spc="-315" dirty="0">
                <a:latin typeface="Arial"/>
                <a:cs typeface="Arial"/>
              </a:rPr>
              <a:t>M</a:t>
            </a:r>
            <a:r>
              <a:rPr sz="1800" spc="-472" baseline="-20833" dirty="0">
                <a:latin typeface="Arial"/>
                <a:cs typeface="Arial"/>
              </a:rPr>
              <a:t>15</a:t>
            </a:r>
            <a:r>
              <a:rPr sz="2000" spc="-315" dirty="0">
                <a:latin typeface="Arial"/>
                <a:cs typeface="Arial"/>
              </a:rPr>
              <a:t>OS </a:t>
            </a:r>
            <a:r>
              <a:rPr sz="2000" spc="-5" dirty="0">
                <a:latin typeface="Arial"/>
                <a:cs typeface="Arial"/>
              </a:rPr>
              <a:t>technology enables high performance integrated </a:t>
            </a:r>
            <a:r>
              <a:rPr sz="2000" dirty="0">
                <a:latin typeface="Arial"/>
                <a:cs typeface="Arial"/>
              </a:rPr>
              <a:t>circuits </a:t>
            </a:r>
            <a:r>
              <a:rPr sz="2000" spc="-10" dirty="0">
                <a:latin typeface="Arial"/>
                <a:cs typeface="Arial"/>
              </a:rPr>
              <a:t>IC’s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70" dirty="0">
                <a:latin typeface="Arial"/>
                <a:cs typeface="Arial"/>
              </a:rPr>
              <a:t>b</a:t>
            </a:r>
            <a:r>
              <a:rPr sz="1800" spc="-405" baseline="-20833" dirty="0">
                <a:latin typeface="Arial"/>
                <a:cs typeface="Arial"/>
              </a:rPr>
              <a:t>77</a:t>
            </a:r>
            <a:r>
              <a:rPr sz="2000" spc="-270" dirty="0">
                <a:latin typeface="Arial"/>
                <a:cs typeface="Arial"/>
              </a:rPr>
              <a:t>ut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increases process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complexity.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4841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940049"/>
            <a:ext cx="8067675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Higher switching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Higher current </a:t>
            </a:r>
            <a:r>
              <a:rPr sz="2000" spc="-5" dirty="0">
                <a:latin typeface="Arial"/>
                <a:cs typeface="Arial"/>
              </a:rPr>
              <a:t>drive </a:t>
            </a:r>
            <a:r>
              <a:rPr sz="2000" dirty="0">
                <a:latin typeface="Arial"/>
                <a:cs typeface="Arial"/>
              </a:rPr>
              <a:t>per unit area, higher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gain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12204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Generally better noise performance and better high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frequency  characteristics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Improved </a:t>
            </a:r>
            <a:r>
              <a:rPr sz="2000" spc="-5" dirty="0">
                <a:latin typeface="Arial"/>
                <a:cs typeface="Arial"/>
              </a:rPr>
              <a:t>I/O </a:t>
            </a:r>
            <a:r>
              <a:rPr sz="2000" dirty="0">
                <a:latin typeface="Arial"/>
                <a:cs typeface="Arial"/>
              </a:rPr>
              <a:t>speed (particularly significant with the growing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importance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of package limitations in high speed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systems).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high power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dissipation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lower input impedance (high drive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current)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low packing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density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low delay sensitivity 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5" y="249422"/>
            <a:ext cx="732853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Characteristics of 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Bipolar</a:t>
            </a:r>
            <a:r>
              <a:rPr sz="32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Arial"/>
                <a:cs typeface="Arial"/>
              </a:rPr>
              <a:t>Technology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6427723"/>
            <a:ext cx="3317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60" dirty="0">
                <a:latin typeface="Arial"/>
                <a:cs typeface="Arial"/>
              </a:rPr>
              <a:t>It</a:t>
            </a:r>
            <a:r>
              <a:rPr sz="1800" spc="-240" baseline="34722" dirty="0">
                <a:latin typeface="Arial"/>
                <a:cs typeface="Arial"/>
              </a:rPr>
              <a:t>6/3</a:t>
            </a:r>
            <a:r>
              <a:rPr sz="2000" spc="-160" dirty="0">
                <a:latin typeface="Arial"/>
                <a:cs typeface="Arial"/>
              </a:rPr>
              <a:t>is</a:t>
            </a:r>
            <a:r>
              <a:rPr sz="1800" spc="-240" baseline="34722" dirty="0">
                <a:latin typeface="Arial"/>
                <a:cs typeface="Arial"/>
              </a:rPr>
              <a:t>/20</a:t>
            </a:r>
            <a:r>
              <a:rPr sz="2000" spc="-160" dirty="0">
                <a:latin typeface="Arial"/>
                <a:cs typeface="Arial"/>
              </a:rPr>
              <a:t>e</a:t>
            </a:r>
            <a:r>
              <a:rPr sz="1800" spc="-240" baseline="34722" dirty="0">
                <a:latin typeface="Arial"/>
                <a:cs typeface="Arial"/>
              </a:rPr>
              <a:t>15</a:t>
            </a:r>
            <a:r>
              <a:rPr sz="2000" spc="-160" dirty="0">
                <a:latin typeface="Arial"/>
                <a:cs typeface="Arial"/>
              </a:rPr>
              <a:t>ssentially</a:t>
            </a:r>
            <a:r>
              <a:rPr sz="2000" dirty="0">
                <a:latin typeface="Arial"/>
                <a:cs typeface="Arial"/>
              </a:rPr>
              <a:t> unidirectional.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982" y="64316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78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5773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66342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9278" y="6466329"/>
            <a:ext cx="22161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79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9740" y="865373"/>
            <a:ext cx="6828790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Lower </a:t>
            </a:r>
            <a:r>
              <a:rPr sz="1800" dirty="0">
                <a:latin typeface="Arial"/>
                <a:cs typeface="Arial"/>
              </a:rPr>
              <a:t>static </a:t>
            </a:r>
            <a:r>
              <a:rPr sz="1800" spc="-15" dirty="0">
                <a:latin typeface="Arial"/>
                <a:cs typeface="Arial"/>
              </a:rPr>
              <a:t>power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dissipation</a:t>
            </a:r>
            <a:endParaRPr sz="1800">
              <a:latin typeface="Arial"/>
              <a:cs typeface="Arial"/>
            </a:endParaRPr>
          </a:p>
          <a:p>
            <a:pPr marL="12700" marR="4498340">
              <a:lnSpc>
                <a:spcPts val="4320"/>
              </a:lnSpc>
              <a:spcBef>
                <a:spcPts val="505"/>
              </a:spcBef>
            </a:pPr>
            <a:r>
              <a:rPr sz="1800" spc="-5" dirty="0">
                <a:latin typeface="Arial"/>
                <a:cs typeface="Arial"/>
              </a:rPr>
              <a:t>Higher noise margins  Higher packing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density</a:t>
            </a:r>
            <a:endParaRPr sz="1800">
              <a:latin typeface="Arial"/>
              <a:cs typeface="Arial"/>
            </a:endParaRPr>
          </a:p>
          <a:p>
            <a:pPr marL="12700" marR="1793875">
              <a:lnSpc>
                <a:spcPts val="4320"/>
              </a:lnSpc>
            </a:pPr>
            <a:r>
              <a:rPr sz="1800" spc="-5" dirty="0">
                <a:latin typeface="Arial"/>
                <a:cs typeface="Arial"/>
              </a:rPr>
              <a:t>High </a:t>
            </a:r>
            <a:r>
              <a:rPr sz="1800" spc="-10" dirty="0">
                <a:latin typeface="Arial"/>
                <a:cs typeface="Arial"/>
              </a:rPr>
              <a:t>yield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large integrated complex functions  High input impedance (low drive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current)</a:t>
            </a:r>
            <a:endParaRPr sz="1800">
              <a:latin typeface="Arial"/>
              <a:cs typeface="Arial"/>
            </a:endParaRPr>
          </a:p>
          <a:p>
            <a:pPr marL="12700" marR="4130040">
              <a:lnSpc>
                <a:spcPts val="432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Scalable threshold voltage  High delay load sensitivity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4320"/>
              </a:lnSpc>
            </a:pPr>
            <a:r>
              <a:rPr sz="1800" spc="-5" dirty="0">
                <a:latin typeface="Arial"/>
                <a:cs typeface="Arial"/>
              </a:rPr>
              <a:t>Low output drive current (issue </a:t>
            </a:r>
            <a:r>
              <a:rPr sz="1800" spc="-15" dirty="0">
                <a:latin typeface="Arial"/>
                <a:cs typeface="Arial"/>
              </a:rPr>
              <a:t>when </a:t>
            </a:r>
            <a:r>
              <a:rPr sz="1800" spc="-5" dirty="0">
                <a:latin typeface="Arial"/>
                <a:cs typeface="Arial"/>
              </a:rPr>
              <a:t>driving large capacitive loads)  Bi-directional capability (drain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-5" dirty="0">
                <a:latin typeface="Arial"/>
                <a:cs typeface="Arial"/>
              </a:rPr>
              <a:t>source are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interchangeable)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381317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near ideal </a:t>
            </a:r>
            <a:r>
              <a:rPr sz="1800" spc="-10" dirty="0">
                <a:latin typeface="Arial"/>
                <a:cs typeface="Arial"/>
              </a:rPr>
              <a:t>switching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device,  Low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gain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1195" y="249426"/>
            <a:ext cx="47936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Characteristics of</a:t>
            </a:r>
            <a:r>
              <a:rPr sz="32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CMOS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6279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5940" y="6466342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9278" y="6466329"/>
            <a:ext cx="22161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9740" y="1743274"/>
            <a:ext cx="4237990" cy="2985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26515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CMOS</a:t>
            </a:r>
            <a:r>
              <a:rPr sz="3200" b="1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process 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800" spc="-5" dirty="0">
                <a:latin typeface="Arial"/>
                <a:cs typeface="Arial"/>
              </a:rPr>
              <a:t>1 .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N-well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ts val="2145"/>
              </a:lnSpc>
            </a:pPr>
            <a:r>
              <a:rPr sz="1800" spc="-5" dirty="0">
                <a:solidFill>
                  <a:srgbClr val="E46C09"/>
                </a:solidFill>
                <a:latin typeface="Arial"/>
                <a:cs typeface="Arial"/>
              </a:rPr>
              <a:t>step)</a:t>
            </a:r>
            <a:endParaRPr sz="1800">
              <a:latin typeface="Arial"/>
              <a:cs typeface="Arial"/>
            </a:endParaRPr>
          </a:p>
          <a:p>
            <a:pPr marL="407034" indent="-394335">
              <a:lnSpc>
                <a:spcPts val="3345"/>
              </a:lnSpc>
              <a:buAutoNum type="arabicPeriod" startAt="3"/>
              <a:tabLst>
                <a:tab pos="407670" algn="l"/>
              </a:tabLst>
            </a:pPr>
            <a:r>
              <a:rPr sz="2800" spc="-10" dirty="0">
                <a:latin typeface="Arial"/>
                <a:cs typeface="Arial"/>
              </a:rPr>
              <a:t>PMOS </a:t>
            </a:r>
            <a:r>
              <a:rPr sz="2800" spc="-5" dirty="0">
                <a:latin typeface="Arial"/>
                <a:cs typeface="Arial"/>
              </a:rPr>
              <a:t>source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drain</a:t>
            </a:r>
            <a:endParaRPr sz="2800">
              <a:latin typeface="Arial"/>
              <a:cs typeface="Arial"/>
            </a:endParaRPr>
          </a:p>
          <a:p>
            <a:pPr marL="407034" indent="-394335">
              <a:lnSpc>
                <a:spcPct val="100000"/>
              </a:lnSpc>
              <a:buAutoNum type="arabicPeriod" startAt="3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NMOS source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drain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2638" y="1743274"/>
            <a:ext cx="3274060" cy="2985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7430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BI-POLAR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Times New Roman"/>
              <a:cs typeface="Times New Roman"/>
            </a:endParaRPr>
          </a:p>
          <a:p>
            <a:pPr marL="407034" indent="-394335">
              <a:lnSpc>
                <a:spcPct val="100000"/>
              </a:lnSpc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n+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sub-collector</a:t>
            </a:r>
            <a:endParaRPr sz="2800">
              <a:latin typeface="Arial"/>
              <a:cs typeface="Arial"/>
            </a:endParaRPr>
          </a:p>
          <a:p>
            <a:pPr marL="407034" indent="-39433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407670" algn="l"/>
              </a:tabLst>
            </a:pPr>
            <a:r>
              <a:rPr sz="2800" spc="-5" dirty="0">
                <a:solidFill>
                  <a:srgbClr val="E46C09"/>
                </a:solidFill>
                <a:latin typeface="Arial"/>
                <a:cs typeface="Arial"/>
              </a:rPr>
              <a:t>P </a:t>
            </a:r>
            <a:r>
              <a:rPr sz="2800" dirty="0">
                <a:solidFill>
                  <a:srgbClr val="E46C09"/>
                </a:solidFill>
                <a:latin typeface="Arial"/>
                <a:cs typeface="Arial"/>
              </a:rPr>
              <a:t>base</a:t>
            </a:r>
            <a:r>
              <a:rPr sz="2800" spc="-80" dirty="0">
                <a:solidFill>
                  <a:srgbClr val="E46C0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E46C09"/>
                </a:solidFill>
                <a:latin typeface="Arial"/>
                <a:cs typeface="Arial"/>
              </a:rPr>
              <a:t>doping</a:t>
            </a:r>
            <a:r>
              <a:rPr sz="1800" spc="-5" dirty="0">
                <a:solidFill>
                  <a:srgbClr val="E46C09"/>
                </a:solidFill>
                <a:latin typeface="Arial"/>
                <a:cs typeface="Arial"/>
              </a:rPr>
              <a:t>(extra</a:t>
            </a:r>
            <a:endParaRPr sz="1800">
              <a:latin typeface="Arial"/>
              <a:cs typeface="Arial"/>
            </a:endParaRPr>
          </a:p>
          <a:p>
            <a:pPr marL="407034" indent="-394335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p+ base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contact</a:t>
            </a:r>
            <a:endParaRPr sz="2800">
              <a:latin typeface="Arial"/>
              <a:cs typeface="Arial"/>
            </a:endParaRPr>
          </a:p>
          <a:p>
            <a:pPr marL="407034" indent="-394335">
              <a:lnSpc>
                <a:spcPct val="100000"/>
              </a:lnSpc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n+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emitter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0195" y="401759"/>
            <a:ext cx="67494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Bi-CMOS </a:t>
            </a:r>
            <a:r>
              <a:rPr sz="3200" spc="-35" dirty="0">
                <a:solidFill>
                  <a:srgbClr val="000000"/>
                </a:solidFill>
                <a:latin typeface="Arial"/>
                <a:cs typeface="Arial"/>
              </a:rPr>
              <a:t>FABRICATION</a:t>
            </a:r>
            <a:r>
              <a:rPr sz="32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PROCESS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45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335" y="239379"/>
            <a:ext cx="56483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40" dirty="0">
                <a:solidFill>
                  <a:srgbClr val="000000"/>
                </a:solidFill>
                <a:latin typeface="Arial"/>
                <a:cs typeface="Arial"/>
              </a:rPr>
              <a:t>MOS </a:t>
            </a:r>
            <a:r>
              <a:rPr sz="4400" b="0" spc="-150" dirty="0">
                <a:solidFill>
                  <a:srgbClr val="000000"/>
                </a:solidFill>
                <a:latin typeface="Arial"/>
                <a:cs typeface="Arial"/>
              </a:rPr>
              <a:t>transistors</a:t>
            </a:r>
            <a:r>
              <a:rPr sz="4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90" dirty="0">
                <a:solidFill>
                  <a:srgbClr val="000000"/>
                </a:solidFill>
                <a:latin typeface="Arial"/>
                <a:cs typeface="Arial"/>
              </a:rPr>
              <a:t>Symbols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1210" y="2230510"/>
            <a:ext cx="19050" cy="9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1210" y="2239950"/>
            <a:ext cx="19050" cy="687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51210" y="2344725"/>
            <a:ext cx="200025" cy="468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2660" y="2068585"/>
            <a:ext cx="47609" cy="285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2660" y="2803597"/>
            <a:ext cx="47609" cy="277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5960" y="2344810"/>
            <a:ext cx="1905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55960" y="2354250"/>
            <a:ext cx="19050" cy="4588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11555" y="2593969"/>
            <a:ext cx="9525" cy="190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2980" y="2584460"/>
            <a:ext cx="182558" cy="76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08360" y="4341876"/>
            <a:ext cx="19050" cy="9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08360" y="4351401"/>
            <a:ext cx="19050" cy="6793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08360" y="4448114"/>
            <a:ext cx="219075" cy="4683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8860" y="4160901"/>
            <a:ext cx="57150" cy="2967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98860" y="4906898"/>
            <a:ext cx="57150" cy="3048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94060" y="4448175"/>
            <a:ext cx="19050" cy="95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59186" y="4457639"/>
            <a:ext cx="153924" cy="4587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4880" y="4676775"/>
            <a:ext cx="9525" cy="190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6305" y="4657725"/>
            <a:ext cx="152400" cy="857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8226" y="2240020"/>
            <a:ext cx="19050" cy="95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18226" y="2249475"/>
            <a:ext cx="19050" cy="6778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8226" y="2344725"/>
            <a:ext cx="200040" cy="4778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80166" y="2068585"/>
            <a:ext cx="57150" cy="2952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80166" y="2813107"/>
            <a:ext cx="57150" cy="29685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2976" y="2354320"/>
            <a:ext cx="19050" cy="95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22976" y="2363775"/>
            <a:ext cx="19065" cy="4492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8439" y="2593969"/>
            <a:ext cx="9525" cy="190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40339" y="2584460"/>
            <a:ext cx="192110" cy="762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10460" y="1727958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58946" y="1775836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66745" y="2444238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23136" y="4538597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48560" y="5226175"/>
            <a:ext cx="114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29764" y="3868671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570616" y="4370451"/>
            <a:ext cx="19050" cy="952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70616" y="4379976"/>
            <a:ext cx="19050" cy="67932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70616" y="4486214"/>
            <a:ext cx="200025" cy="45878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42066" y="4199001"/>
            <a:ext cx="47609" cy="2967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42066" y="4935473"/>
            <a:ext cx="47609" cy="28575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75366" y="4476750"/>
            <a:ext cx="19050" cy="952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75366" y="4486214"/>
            <a:ext cx="19050" cy="45878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30830" y="4724400"/>
            <a:ext cx="9525" cy="1905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02239" y="4724400"/>
            <a:ext cx="182570" cy="6667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730371" y="3868671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28645" y="4605272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589666" y="4714875"/>
            <a:ext cx="304800" cy="762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425955" y="2465066"/>
            <a:ext cx="1996439" cy="1083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86995" algn="ctr">
              <a:lnSpc>
                <a:spcPts val="1550"/>
              </a:lnSpc>
            </a:pPr>
            <a:r>
              <a:rPr sz="1400" i="1" dirty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2030"/>
              </a:lnSpc>
            </a:pPr>
            <a:r>
              <a:rPr sz="1800" spc="-170" dirty="0">
                <a:latin typeface="Arial"/>
                <a:cs typeface="Arial"/>
              </a:rPr>
              <a:t>NMOS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Enhancement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902080" y="5566055"/>
            <a:ext cx="593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85" dirty="0">
                <a:latin typeface="Arial"/>
                <a:cs typeface="Arial"/>
              </a:rPr>
              <a:t>P</a:t>
            </a:r>
            <a:r>
              <a:rPr sz="1800" spc="-90" dirty="0">
                <a:latin typeface="Arial"/>
                <a:cs typeface="Arial"/>
              </a:rPr>
              <a:t>M</a:t>
            </a:r>
            <a:r>
              <a:rPr sz="1800" spc="-95" dirty="0">
                <a:latin typeface="Arial"/>
                <a:cs typeface="Arial"/>
              </a:rPr>
              <a:t>O</a:t>
            </a:r>
            <a:r>
              <a:rPr sz="1800" spc="-37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64992" y="3133468"/>
            <a:ext cx="1619885" cy="414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2575" algn="ctr">
              <a:lnSpc>
                <a:spcPts val="1290"/>
              </a:lnSpc>
              <a:spcBef>
                <a:spcPts val="105"/>
              </a:spcBef>
            </a:pPr>
            <a:r>
              <a:rPr sz="1400" i="1" dirty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770"/>
              </a:lnSpc>
            </a:pPr>
            <a:r>
              <a:rPr sz="1800" spc="-175" dirty="0">
                <a:latin typeface="Arial"/>
                <a:cs typeface="Arial"/>
              </a:rPr>
              <a:t>NMOS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Depletion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75384" y="5566055"/>
            <a:ext cx="1310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Enhancement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958971" y="4605272"/>
            <a:ext cx="1346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Times New Roman"/>
                <a:cs typeface="Times New Roman"/>
              </a:rPr>
              <a:t>B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995167" y="5160304"/>
            <a:ext cx="1221740" cy="896619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747395">
              <a:lnSpc>
                <a:spcPct val="100000"/>
              </a:lnSpc>
              <a:spcBef>
                <a:spcPts val="470"/>
              </a:spcBef>
            </a:pPr>
            <a:r>
              <a:rPr sz="1400" i="1" dirty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46050">
              <a:lnSpc>
                <a:spcPct val="100000"/>
              </a:lnSpc>
              <a:spcBef>
                <a:spcPts val="470"/>
              </a:spcBef>
            </a:pPr>
            <a:r>
              <a:rPr sz="1800" spc="-175" dirty="0">
                <a:latin typeface="Arial"/>
                <a:cs typeface="Arial"/>
              </a:rPr>
              <a:t>NMOS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with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90" dirty="0">
                <a:latin typeface="Arial"/>
                <a:cs typeface="Arial"/>
              </a:rPr>
              <a:t>Bulk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Contact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66616" y="3139513"/>
            <a:ext cx="9734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30" dirty="0">
                <a:solidFill>
                  <a:srgbClr val="EEECE1"/>
                </a:solidFill>
                <a:latin typeface="Trebuchet MS"/>
                <a:cs typeface="Trebuchet MS"/>
              </a:rPr>
              <a:t>Channel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791200" y="2590799"/>
            <a:ext cx="1222375" cy="691515"/>
          </a:xfrm>
          <a:custGeom>
            <a:avLst/>
            <a:gdLst/>
            <a:ahLst/>
            <a:cxnLst/>
            <a:rect l="l" t="t" r="r" b="b"/>
            <a:pathLst>
              <a:path w="1222375" h="691514">
                <a:moveTo>
                  <a:pt x="69520" y="31901"/>
                </a:moveTo>
                <a:lnTo>
                  <a:pt x="63315" y="42943"/>
                </a:lnTo>
                <a:lnTo>
                  <a:pt x="1216030" y="691377"/>
                </a:lnTo>
                <a:lnTo>
                  <a:pt x="1222369" y="680222"/>
                </a:lnTo>
                <a:lnTo>
                  <a:pt x="69520" y="31901"/>
                </a:lnTo>
                <a:close/>
              </a:path>
              <a:path w="1222375" h="691514">
                <a:moveTo>
                  <a:pt x="0" y="0"/>
                </a:moveTo>
                <a:lnTo>
                  <a:pt x="47762" y="70622"/>
                </a:lnTo>
                <a:lnTo>
                  <a:pt x="63315" y="42943"/>
                </a:lnTo>
                <a:lnTo>
                  <a:pt x="52212" y="36697"/>
                </a:lnTo>
                <a:lnTo>
                  <a:pt x="58430" y="25664"/>
                </a:lnTo>
                <a:lnTo>
                  <a:pt x="73025" y="25664"/>
                </a:lnTo>
                <a:lnTo>
                  <a:pt x="85100" y="4175"/>
                </a:lnTo>
                <a:lnTo>
                  <a:pt x="0" y="0"/>
                </a:lnTo>
                <a:close/>
              </a:path>
              <a:path w="1222375" h="691514">
                <a:moveTo>
                  <a:pt x="58430" y="25664"/>
                </a:moveTo>
                <a:lnTo>
                  <a:pt x="52212" y="36697"/>
                </a:lnTo>
                <a:lnTo>
                  <a:pt x="63315" y="42943"/>
                </a:lnTo>
                <a:lnTo>
                  <a:pt x="69520" y="31901"/>
                </a:lnTo>
                <a:lnTo>
                  <a:pt x="58430" y="25664"/>
                </a:lnTo>
                <a:close/>
              </a:path>
              <a:path w="1222375" h="691514">
                <a:moveTo>
                  <a:pt x="73025" y="25664"/>
                </a:moveTo>
                <a:lnTo>
                  <a:pt x="58430" y="25664"/>
                </a:lnTo>
                <a:lnTo>
                  <a:pt x="69520" y="31901"/>
                </a:lnTo>
                <a:lnTo>
                  <a:pt x="73025" y="25664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35940" y="6466342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484619" y="6465212"/>
            <a:ext cx="1543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88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3274" y="461589"/>
            <a:ext cx="55403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50" dirty="0">
                <a:solidFill>
                  <a:srgbClr val="000000"/>
                </a:solidFill>
                <a:latin typeface="Arial"/>
                <a:cs typeface="Arial"/>
              </a:rPr>
              <a:t>MOSFET </a:t>
            </a:r>
            <a:r>
              <a:rPr sz="4400" b="0" spc="-140" dirty="0">
                <a:solidFill>
                  <a:srgbClr val="000000"/>
                </a:solidFill>
                <a:latin typeface="Arial"/>
                <a:cs typeface="Arial"/>
              </a:rPr>
              <a:t>Circuit</a:t>
            </a:r>
            <a:r>
              <a:rPr sz="4400" b="0" spc="-6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85" dirty="0">
                <a:solidFill>
                  <a:srgbClr val="000000"/>
                </a:solidFill>
                <a:latin typeface="Arial"/>
                <a:cs typeface="Arial"/>
              </a:rPr>
              <a:t>Symbols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6" y="1570680"/>
            <a:ext cx="3875404" cy="401827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95885" indent="-342900">
              <a:lnSpc>
                <a:spcPct val="9000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130" dirty="0">
                <a:latin typeface="Arial"/>
                <a:cs typeface="Arial"/>
              </a:rPr>
              <a:t>(g) </a:t>
            </a:r>
            <a:r>
              <a:rPr sz="2700" spc="-125" dirty="0">
                <a:latin typeface="Arial"/>
                <a:cs typeface="Arial"/>
              </a:rPr>
              <a:t>and </a:t>
            </a:r>
            <a:r>
              <a:rPr sz="2700" spc="-50" dirty="0">
                <a:latin typeface="Arial"/>
                <a:cs typeface="Arial"/>
              </a:rPr>
              <a:t>(i) </a:t>
            </a:r>
            <a:r>
              <a:rPr sz="2700" spc="-125" dirty="0">
                <a:latin typeface="Arial"/>
                <a:cs typeface="Arial"/>
              </a:rPr>
              <a:t>are </a:t>
            </a:r>
            <a:r>
              <a:rPr sz="2700" spc="-30" dirty="0">
                <a:latin typeface="Arial"/>
                <a:cs typeface="Arial"/>
              </a:rPr>
              <a:t>the </a:t>
            </a:r>
            <a:r>
              <a:rPr sz="2700" spc="-85" dirty="0">
                <a:latin typeface="Arial"/>
                <a:cs typeface="Arial"/>
              </a:rPr>
              <a:t>most  </a:t>
            </a:r>
            <a:r>
              <a:rPr sz="2700" spc="-100" dirty="0">
                <a:latin typeface="Arial"/>
                <a:cs typeface="Arial"/>
              </a:rPr>
              <a:t>commonly </a:t>
            </a:r>
            <a:r>
              <a:rPr sz="2700" spc="-160" dirty="0">
                <a:latin typeface="Arial"/>
                <a:cs typeface="Arial"/>
              </a:rPr>
              <a:t>used</a:t>
            </a:r>
            <a:r>
              <a:rPr sz="2700" spc="-254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symbols  </a:t>
            </a:r>
            <a:r>
              <a:rPr sz="2700" spc="-35" dirty="0">
                <a:latin typeface="Arial"/>
                <a:cs typeface="Arial"/>
              </a:rPr>
              <a:t>in </a:t>
            </a:r>
            <a:r>
              <a:rPr sz="2700" spc="-320" dirty="0">
                <a:latin typeface="Arial"/>
                <a:cs typeface="Arial"/>
              </a:rPr>
              <a:t>VLSI </a:t>
            </a:r>
            <a:r>
              <a:rPr sz="2700" spc="-100" dirty="0">
                <a:latin typeface="Arial"/>
                <a:cs typeface="Arial"/>
              </a:rPr>
              <a:t>logic</a:t>
            </a:r>
            <a:r>
              <a:rPr sz="2700" spc="-525" dirty="0">
                <a:latin typeface="Arial"/>
                <a:cs typeface="Arial"/>
              </a:rPr>
              <a:t> </a:t>
            </a:r>
            <a:r>
              <a:rPr sz="2700" spc="-130" dirty="0">
                <a:latin typeface="Arial"/>
                <a:cs typeface="Arial"/>
              </a:rPr>
              <a:t>design.</a:t>
            </a:r>
            <a:endParaRPr sz="2700">
              <a:latin typeface="Arial"/>
              <a:cs typeface="Arial"/>
            </a:endParaRPr>
          </a:p>
          <a:p>
            <a:pPr marL="355600" marR="1198245" indent="-342900">
              <a:lnSpc>
                <a:spcPts val="292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275" dirty="0">
                <a:latin typeface="Arial"/>
                <a:cs typeface="Arial"/>
              </a:rPr>
              <a:t>MOS </a:t>
            </a:r>
            <a:r>
              <a:rPr sz="2700" spc="-150" dirty="0">
                <a:latin typeface="Arial"/>
                <a:cs typeface="Arial"/>
              </a:rPr>
              <a:t>devices </a:t>
            </a:r>
            <a:r>
              <a:rPr sz="2700" spc="-125" dirty="0">
                <a:latin typeface="Arial"/>
                <a:cs typeface="Arial"/>
              </a:rPr>
              <a:t>are  </a:t>
            </a:r>
            <a:r>
              <a:rPr sz="2700" spc="-90" dirty="0">
                <a:latin typeface="Arial"/>
                <a:cs typeface="Arial"/>
              </a:rPr>
              <a:t>symmetric.</a:t>
            </a:r>
            <a:endParaRPr sz="2700">
              <a:latin typeface="Arial"/>
              <a:cs typeface="Arial"/>
            </a:endParaRPr>
          </a:p>
          <a:p>
            <a:pPr marL="355600" marR="437515" indent="-342900">
              <a:lnSpc>
                <a:spcPts val="2920"/>
              </a:lnSpc>
              <a:spcBef>
                <a:spcPts val="640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80" dirty="0">
                <a:latin typeface="Arial"/>
                <a:cs typeface="Arial"/>
              </a:rPr>
              <a:t>In </a:t>
            </a:r>
            <a:r>
              <a:rPr sz="2700" spc="-225" dirty="0">
                <a:latin typeface="Arial"/>
                <a:cs typeface="Arial"/>
              </a:rPr>
              <a:t>NMOS, </a:t>
            </a:r>
            <a:r>
              <a:rPr sz="2700" spc="-165" dirty="0">
                <a:latin typeface="Arial"/>
                <a:cs typeface="Arial"/>
              </a:rPr>
              <a:t>n+ </a:t>
            </a:r>
            <a:r>
              <a:rPr sz="2700" spc="-90" dirty="0">
                <a:latin typeface="Arial"/>
                <a:cs typeface="Arial"/>
              </a:rPr>
              <a:t>region</a:t>
            </a:r>
            <a:r>
              <a:rPr sz="2700" spc="-170" dirty="0">
                <a:latin typeface="Arial"/>
                <a:cs typeface="Arial"/>
              </a:rPr>
              <a:t> </a:t>
            </a:r>
            <a:r>
              <a:rPr sz="2700" spc="-35" dirty="0">
                <a:latin typeface="Arial"/>
                <a:cs typeface="Arial"/>
              </a:rPr>
              <a:t>at  </a:t>
            </a:r>
            <a:r>
              <a:rPr sz="2700" spc="-85" dirty="0">
                <a:latin typeface="Arial"/>
                <a:cs typeface="Arial"/>
              </a:rPr>
              <a:t>higher </a:t>
            </a:r>
            <a:r>
              <a:rPr sz="2700" spc="-105" dirty="0">
                <a:latin typeface="Arial"/>
                <a:cs typeface="Arial"/>
              </a:rPr>
              <a:t>voltage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40" dirty="0">
                <a:latin typeface="Arial"/>
                <a:cs typeface="Arial"/>
              </a:rPr>
              <a:t>the  </a:t>
            </a:r>
            <a:r>
              <a:rPr sz="2700" spc="-80" dirty="0">
                <a:latin typeface="Arial"/>
                <a:cs typeface="Arial"/>
              </a:rPr>
              <a:t>drain.</a:t>
            </a: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ts val="2920"/>
              </a:lnSpc>
              <a:spcBef>
                <a:spcPts val="640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80" dirty="0">
                <a:latin typeface="Arial"/>
                <a:cs typeface="Arial"/>
              </a:rPr>
              <a:t>In </a:t>
            </a:r>
            <a:r>
              <a:rPr sz="2700" spc="-310" dirty="0">
                <a:latin typeface="Arial"/>
                <a:cs typeface="Arial"/>
              </a:rPr>
              <a:t>PMOS </a:t>
            </a:r>
            <a:r>
              <a:rPr sz="2700" spc="-165" dirty="0">
                <a:latin typeface="Arial"/>
                <a:cs typeface="Arial"/>
              </a:rPr>
              <a:t>p+ </a:t>
            </a:r>
            <a:r>
              <a:rPr sz="2700" spc="-90" dirty="0">
                <a:latin typeface="Arial"/>
                <a:cs typeface="Arial"/>
              </a:rPr>
              <a:t>region </a:t>
            </a:r>
            <a:r>
              <a:rPr sz="2700" spc="-40" dirty="0">
                <a:latin typeface="Arial"/>
                <a:cs typeface="Arial"/>
              </a:rPr>
              <a:t>at  </a:t>
            </a:r>
            <a:r>
              <a:rPr sz="2700" spc="-50" dirty="0">
                <a:latin typeface="Arial"/>
                <a:cs typeface="Arial"/>
              </a:rPr>
              <a:t>lower </a:t>
            </a:r>
            <a:r>
              <a:rPr sz="2700" spc="-105" dirty="0">
                <a:latin typeface="Arial"/>
                <a:cs typeface="Arial"/>
              </a:rPr>
              <a:t>voltage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30" dirty="0">
                <a:latin typeface="Arial"/>
                <a:cs typeface="Arial"/>
              </a:rPr>
              <a:t>the</a:t>
            </a:r>
            <a:r>
              <a:rPr sz="2700" spc="-355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drain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96892" y="1340729"/>
            <a:ext cx="4747107" cy="4027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6466342"/>
            <a:ext cx="620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4619" y="6465212"/>
            <a:ext cx="1543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8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02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935" y="461589"/>
            <a:ext cx="7962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15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4400" b="0" spc="-415" dirty="0">
                <a:solidFill>
                  <a:srgbClr val="000000"/>
                </a:solidFill>
                <a:latin typeface="Arial"/>
                <a:cs typeface="Arial"/>
              </a:rPr>
              <a:t>NMOS </a:t>
            </a:r>
            <a:r>
              <a:rPr sz="4400" b="0" spc="-215" dirty="0">
                <a:solidFill>
                  <a:srgbClr val="000000"/>
                </a:solidFill>
                <a:latin typeface="Arial"/>
                <a:cs typeface="Arial"/>
              </a:rPr>
              <a:t>Transistor </a:t>
            </a:r>
            <a:r>
              <a:rPr sz="4400" b="0" spc="-380" dirty="0">
                <a:solidFill>
                  <a:srgbClr val="000000"/>
                </a:solidFill>
                <a:latin typeface="Arial"/>
                <a:cs typeface="Arial"/>
              </a:rPr>
              <a:t>Cross</a:t>
            </a:r>
            <a:r>
              <a:rPr sz="44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10" dirty="0">
                <a:solidFill>
                  <a:srgbClr val="000000"/>
                </a:solidFill>
                <a:latin typeface="Arial"/>
                <a:cs typeface="Arial"/>
              </a:rPr>
              <a:t>Section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431698"/>
            <a:ext cx="620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6/3/2015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2646" y="6431698"/>
            <a:ext cx="175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700" y="1266185"/>
            <a:ext cx="45466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solidFill>
                  <a:srgbClr val="009800"/>
                </a:solidFill>
                <a:latin typeface="Arial"/>
                <a:cs typeface="Arial"/>
              </a:rPr>
              <a:t>n </a:t>
            </a:r>
            <a:r>
              <a:rPr sz="2000" spc="-130" dirty="0">
                <a:latin typeface="Arial"/>
                <a:cs typeface="Arial"/>
              </a:rPr>
              <a:t>areas </a:t>
            </a:r>
            <a:r>
              <a:rPr sz="2000" spc="-125" dirty="0">
                <a:latin typeface="Arial"/>
                <a:cs typeface="Arial"/>
              </a:rPr>
              <a:t>have </a:t>
            </a:r>
            <a:r>
              <a:rPr sz="2000" spc="-95" dirty="0">
                <a:latin typeface="Arial"/>
                <a:cs typeface="Arial"/>
              </a:rPr>
              <a:t>been </a:t>
            </a:r>
            <a:r>
              <a:rPr sz="2000" spc="-75" dirty="0">
                <a:latin typeface="Arial"/>
                <a:cs typeface="Arial"/>
              </a:rPr>
              <a:t>doped </a:t>
            </a:r>
            <a:r>
              <a:rPr sz="2000" spc="10" dirty="0">
                <a:latin typeface="Arial"/>
                <a:cs typeface="Arial"/>
              </a:rPr>
              <a:t>with </a:t>
            </a:r>
            <a:r>
              <a:rPr sz="2000" spc="-45" dirty="0">
                <a:solidFill>
                  <a:srgbClr val="009800"/>
                </a:solidFill>
                <a:latin typeface="Arial"/>
                <a:cs typeface="Arial"/>
              </a:rPr>
              <a:t>donor </a:t>
            </a:r>
            <a:r>
              <a:rPr sz="2000" spc="-85" dirty="0">
                <a:latin typeface="Arial"/>
                <a:cs typeface="Arial"/>
              </a:rPr>
              <a:t>ions  </a:t>
            </a:r>
            <a:r>
              <a:rPr sz="2000" spc="-95" dirty="0">
                <a:latin typeface="Arial"/>
                <a:cs typeface="Arial"/>
              </a:rPr>
              <a:t>(arsenic)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55" dirty="0">
                <a:latin typeface="Arial"/>
                <a:cs typeface="Arial"/>
              </a:rPr>
              <a:t>concentration </a:t>
            </a:r>
            <a:r>
              <a:rPr sz="2000" spc="-130" dirty="0">
                <a:latin typeface="Arial"/>
                <a:cs typeface="Arial"/>
              </a:rPr>
              <a:t>N</a:t>
            </a:r>
            <a:r>
              <a:rPr sz="1950" spc="-195" baseline="-21367" dirty="0">
                <a:latin typeface="Arial"/>
                <a:cs typeface="Arial"/>
              </a:rPr>
              <a:t>D </a:t>
            </a:r>
            <a:r>
              <a:rPr sz="2000" spc="-55" dirty="0">
                <a:latin typeface="Arial"/>
                <a:cs typeface="Arial"/>
              </a:rPr>
              <a:t>- </a:t>
            </a:r>
            <a:r>
              <a:rPr sz="2000" spc="-70" dirty="0">
                <a:latin typeface="Arial"/>
                <a:cs typeface="Arial"/>
              </a:rPr>
              <a:t>electrons </a:t>
            </a:r>
            <a:r>
              <a:rPr sz="2000" spc="-90" dirty="0">
                <a:latin typeface="Arial"/>
                <a:cs typeface="Arial"/>
              </a:rPr>
              <a:t>are 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25" dirty="0">
                <a:latin typeface="Arial"/>
                <a:cs typeface="Arial"/>
              </a:rPr>
              <a:t>majority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carriers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7792" y="6296659"/>
            <a:ext cx="17227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Arial"/>
                <a:cs typeface="Arial"/>
              </a:rPr>
              <a:t>majority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carriers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76400" y="3200399"/>
            <a:ext cx="48768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0" y="320040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0" y="63489"/>
                </a:moveTo>
                <a:lnTo>
                  <a:pt x="4991" y="38781"/>
                </a:lnTo>
                <a:lnTo>
                  <a:pt x="18600" y="18600"/>
                </a:lnTo>
                <a:lnTo>
                  <a:pt x="38781" y="4991"/>
                </a:lnTo>
                <a:lnTo>
                  <a:pt x="63489" y="0"/>
                </a:lnTo>
                <a:lnTo>
                  <a:pt x="1003310" y="0"/>
                </a:lnTo>
                <a:lnTo>
                  <a:pt x="1028017" y="4991"/>
                </a:lnTo>
                <a:lnTo>
                  <a:pt x="1048199" y="18600"/>
                </a:lnTo>
                <a:lnTo>
                  <a:pt x="1061808" y="38781"/>
                </a:lnTo>
                <a:lnTo>
                  <a:pt x="1066799" y="63489"/>
                </a:lnTo>
                <a:lnTo>
                  <a:pt x="1066799" y="317510"/>
                </a:lnTo>
                <a:lnTo>
                  <a:pt x="1061808" y="342218"/>
                </a:lnTo>
                <a:lnTo>
                  <a:pt x="1048199" y="362399"/>
                </a:lnTo>
                <a:lnTo>
                  <a:pt x="1028017" y="376008"/>
                </a:lnTo>
                <a:lnTo>
                  <a:pt x="1003310" y="380999"/>
                </a:lnTo>
                <a:lnTo>
                  <a:pt x="63489" y="380999"/>
                </a:lnTo>
                <a:lnTo>
                  <a:pt x="38781" y="376008"/>
                </a:lnTo>
                <a:lnTo>
                  <a:pt x="18600" y="362399"/>
                </a:lnTo>
                <a:lnTo>
                  <a:pt x="4991" y="342218"/>
                </a:lnTo>
                <a:lnTo>
                  <a:pt x="0" y="317510"/>
                </a:lnTo>
                <a:lnTo>
                  <a:pt x="0" y="6348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2200" y="320040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0" y="63489"/>
                </a:moveTo>
                <a:lnTo>
                  <a:pt x="4992" y="38781"/>
                </a:lnTo>
                <a:lnTo>
                  <a:pt x="18603" y="18600"/>
                </a:lnTo>
                <a:lnTo>
                  <a:pt x="38787" y="4991"/>
                </a:lnTo>
                <a:lnTo>
                  <a:pt x="63495" y="0"/>
                </a:lnTo>
                <a:lnTo>
                  <a:pt x="1003310" y="0"/>
                </a:lnTo>
                <a:lnTo>
                  <a:pt x="1028017" y="4991"/>
                </a:lnTo>
                <a:lnTo>
                  <a:pt x="1048199" y="18600"/>
                </a:lnTo>
                <a:lnTo>
                  <a:pt x="1061808" y="38781"/>
                </a:lnTo>
                <a:lnTo>
                  <a:pt x="1066799" y="63489"/>
                </a:lnTo>
                <a:lnTo>
                  <a:pt x="1066799" y="317510"/>
                </a:lnTo>
                <a:lnTo>
                  <a:pt x="1061808" y="342218"/>
                </a:lnTo>
                <a:lnTo>
                  <a:pt x="1048199" y="362399"/>
                </a:lnTo>
                <a:lnTo>
                  <a:pt x="1028017" y="376008"/>
                </a:lnTo>
                <a:lnTo>
                  <a:pt x="1003310" y="380999"/>
                </a:lnTo>
                <a:lnTo>
                  <a:pt x="63495" y="380999"/>
                </a:lnTo>
                <a:lnTo>
                  <a:pt x="38787" y="376008"/>
                </a:lnTo>
                <a:lnTo>
                  <a:pt x="18603" y="362399"/>
                </a:lnTo>
                <a:lnTo>
                  <a:pt x="4992" y="342218"/>
                </a:lnTo>
                <a:lnTo>
                  <a:pt x="0" y="317510"/>
                </a:lnTo>
                <a:lnTo>
                  <a:pt x="0" y="6348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200" y="2819399"/>
            <a:ext cx="838200" cy="1143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0" y="0"/>
                </a:moveTo>
                <a:lnTo>
                  <a:pt x="17428" y="49015"/>
                </a:lnTo>
                <a:lnTo>
                  <a:pt x="33273" y="98215"/>
                </a:lnTo>
                <a:lnTo>
                  <a:pt x="47533" y="147584"/>
                </a:lnTo>
                <a:lnTo>
                  <a:pt x="60209" y="197103"/>
                </a:lnTo>
                <a:lnTo>
                  <a:pt x="71300" y="246754"/>
                </a:lnTo>
                <a:lnTo>
                  <a:pt x="80807" y="296521"/>
                </a:lnTo>
                <a:lnTo>
                  <a:pt x="88729" y="346384"/>
                </a:lnTo>
                <a:lnTo>
                  <a:pt x="95067" y="396327"/>
                </a:lnTo>
                <a:lnTo>
                  <a:pt x="99820" y="446332"/>
                </a:lnTo>
                <a:lnTo>
                  <a:pt x="102989" y="496382"/>
                </a:lnTo>
                <a:lnTo>
                  <a:pt x="104573" y="546457"/>
                </a:lnTo>
                <a:lnTo>
                  <a:pt x="104573" y="596542"/>
                </a:lnTo>
                <a:lnTo>
                  <a:pt x="102989" y="646617"/>
                </a:lnTo>
                <a:lnTo>
                  <a:pt x="99820" y="696667"/>
                </a:lnTo>
                <a:lnTo>
                  <a:pt x="95067" y="746672"/>
                </a:lnTo>
                <a:lnTo>
                  <a:pt x="88729" y="796615"/>
                </a:lnTo>
                <a:lnTo>
                  <a:pt x="80807" y="846478"/>
                </a:lnTo>
                <a:lnTo>
                  <a:pt x="71300" y="896245"/>
                </a:lnTo>
                <a:lnTo>
                  <a:pt x="60209" y="945896"/>
                </a:lnTo>
                <a:lnTo>
                  <a:pt x="47533" y="995415"/>
                </a:lnTo>
                <a:lnTo>
                  <a:pt x="33273" y="1044784"/>
                </a:lnTo>
                <a:lnTo>
                  <a:pt x="17428" y="1093984"/>
                </a:lnTo>
                <a:lnTo>
                  <a:pt x="0" y="1143000"/>
                </a:lnTo>
                <a:lnTo>
                  <a:pt x="57387" y="1141681"/>
                </a:lnTo>
                <a:lnTo>
                  <a:pt x="113736" y="1137782"/>
                </a:lnTo>
                <a:lnTo>
                  <a:pt x="168923" y="1131387"/>
                </a:lnTo>
                <a:lnTo>
                  <a:pt x="222823" y="1122582"/>
                </a:lnTo>
                <a:lnTo>
                  <a:pt x="275310" y="1111452"/>
                </a:lnTo>
                <a:lnTo>
                  <a:pt x="326261" y="1098082"/>
                </a:lnTo>
                <a:lnTo>
                  <a:pt x="375549" y="1082558"/>
                </a:lnTo>
                <a:lnTo>
                  <a:pt x="423051" y="1064964"/>
                </a:lnTo>
                <a:lnTo>
                  <a:pt x="468641" y="1045386"/>
                </a:lnTo>
                <a:lnTo>
                  <a:pt x="512194" y="1023908"/>
                </a:lnTo>
                <a:lnTo>
                  <a:pt x="553587" y="1000616"/>
                </a:lnTo>
                <a:lnTo>
                  <a:pt x="592693" y="975596"/>
                </a:lnTo>
                <a:lnTo>
                  <a:pt x="629388" y="948932"/>
                </a:lnTo>
                <a:lnTo>
                  <a:pt x="663547" y="920709"/>
                </a:lnTo>
                <a:lnTo>
                  <a:pt x="695045" y="891013"/>
                </a:lnTo>
                <a:lnTo>
                  <a:pt x="723758" y="859928"/>
                </a:lnTo>
                <a:lnTo>
                  <a:pt x="749561" y="827541"/>
                </a:lnTo>
                <a:lnTo>
                  <a:pt x="772328" y="793936"/>
                </a:lnTo>
                <a:lnTo>
                  <a:pt x="791935" y="759198"/>
                </a:lnTo>
                <a:lnTo>
                  <a:pt x="808258" y="723413"/>
                </a:lnTo>
                <a:lnTo>
                  <a:pt x="821170" y="686665"/>
                </a:lnTo>
                <a:lnTo>
                  <a:pt x="830548" y="649040"/>
                </a:lnTo>
                <a:lnTo>
                  <a:pt x="836266" y="610623"/>
                </a:lnTo>
                <a:lnTo>
                  <a:pt x="838200" y="571500"/>
                </a:lnTo>
                <a:lnTo>
                  <a:pt x="836266" y="532376"/>
                </a:lnTo>
                <a:lnTo>
                  <a:pt x="830548" y="493959"/>
                </a:lnTo>
                <a:lnTo>
                  <a:pt x="821170" y="456334"/>
                </a:lnTo>
                <a:lnTo>
                  <a:pt x="808258" y="419586"/>
                </a:lnTo>
                <a:lnTo>
                  <a:pt x="791935" y="383801"/>
                </a:lnTo>
                <a:lnTo>
                  <a:pt x="772328" y="349063"/>
                </a:lnTo>
                <a:lnTo>
                  <a:pt x="749561" y="315458"/>
                </a:lnTo>
                <a:lnTo>
                  <a:pt x="723758" y="283071"/>
                </a:lnTo>
                <a:lnTo>
                  <a:pt x="695045" y="251986"/>
                </a:lnTo>
                <a:lnTo>
                  <a:pt x="663547" y="222290"/>
                </a:lnTo>
                <a:lnTo>
                  <a:pt x="629388" y="194068"/>
                </a:lnTo>
                <a:lnTo>
                  <a:pt x="592693" y="167403"/>
                </a:lnTo>
                <a:lnTo>
                  <a:pt x="553587" y="142383"/>
                </a:lnTo>
                <a:lnTo>
                  <a:pt x="512194" y="119091"/>
                </a:lnTo>
                <a:lnTo>
                  <a:pt x="468641" y="97613"/>
                </a:lnTo>
                <a:lnTo>
                  <a:pt x="423051" y="78035"/>
                </a:lnTo>
                <a:lnTo>
                  <a:pt x="375549" y="60441"/>
                </a:lnTo>
                <a:lnTo>
                  <a:pt x="326261" y="44917"/>
                </a:lnTo>
                <a:lnTo>
                  <a:pt x="275310" y="31547"/>
                </a:lnTo>
                <a:lnTo>
                  <a:pt x="222823" y="20417"/>
                </a:lnTo>
                <a:lnTo>
                  <a:pt x="168923" y="11612"/>
                </a:lnTo>
                <a:lnTo>
                  <a:pt x="113736" y="5217"/>
                </a:lnTo>
                <a:lnTo>
                  <a:pt x="57387" y="1318"/>
                </a:lnTo>
                <a:lnTo>
                  <a:pt x="0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0200" y="2819400"/>
            <a:ext cx="838200" cy="1143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0" y="1142999"/>
                </a:moveTo>
                <a:lnTo>
                  <a:pt x="57387" y="1141681"/>
                </a:lnTo>
                <a:lnTo>
                  <a:pt x="113736" y="1137782"/>
                </a:lnTo>
                <a:lnTo>
                  <a:pt x="168923" y="1131387"/>
                </a:lnTo>
                <a:lnTo>
                  <a:pt x="222823" y="1122582"/>
                </a:lnTo>
                <a:lnTo>
                  <a:pt x="275310" y="1111452"/>
                </a:lnTo>
                <a:lnTo>
                  <a:pt x="326261" y="1098082"/>
                </a:lnTo>
                <a:lnTo>
                  <a:pt x="375549" y="1082558"/>
                </a:lnTo>
                <a:lnTo>
                  <a:pt x="423051" y="1064964"/>
                </a:lnTo>
                <a:lnTo>
                  <a:pt x="468641" y="1045385"/>
                </a:lnTo>
                <a:lnTo>
                  <a:pt x="512194" y="1023908"/>
                </a:lnTo>
                <a:lnTo>
                  <a:pt x="553587" y="1000616"/>
                </a:lnTo>
                <a:lnTo>
                  <a:pt x="592693" y="975596"/>
                </a:lnTo>
                <a:lnTo>
                  <a:pt x="629388" y="948931"/>
                </a:lnTo>
                <a:lnTo>
                  <a:pt x="663547" y="920709"/>
                </a:lnTo>
                <a:lnTo>
                  <a:pt x="695045" y="891013"/>
                </a:lnTo>
                <a:lnTo>
                  <a:pt x="723758" y="859928"/>
                </a:lnTo>
                <a:lnTo>
                  <a:pt x="749561" y="827541"/>
                </a:lnTo>
                <a:lnTo>
                  <a:pt x="772328" y="793936"/>
                </a:lnTo>
                <a:lnTo>
                  <a:pt x="791935" y="759198"/>
                </a:lnTo>
                <a:lnTo>
                  <a:pt x="808257" y="723413"/>
                </a:lnTo>
                <a:lnTo>
                  <a:pt x="821170" y="686665"/>
                </a:lnTo>
                <a:lnTo>
                  <a:pt x="830548" y="649040"/>
                </a:lnTo>
                <a:lnTo>
                  <a:pt x="836266" y="610623"/>
                </a:lnTo>
                <a:lnTo>
                  <a:pt x="838199" y="571499"/>
                </a:lnTo>
                <a:lnTo>
                  <a:pt x="836266" y="532376"/>
                </a:lnTo>
                <a:lnTo>
                  <a:pt x="830548" y="493959"/>
                </a:lnTo>
                <a:lnTo>
                  <a:pt x="821170" y="456334"/>
                </a:lnTo>
                <a:lnTo>
                  <a:pt x="808257" y="419586"/>
                </a:lnTo>
                <a:lnTo>
                  <a:pt x="791935" y="383801"/>
                </a:lnTo>
                <a:lnTo>
                  <a:pt x="772328" y="349063"/>
                </a:lnTo>
                <a:lnTo>
                  <a:pt x="749561" y="315458"/>
                </a:lnTo>
                <a:lnTo>
                  <a:pt x="723758" y="283071"/>
                </a:lnTo>
                <a:lnTo>
                  <a:pt x="695045" y="251986"/>
                </a:lnTo>
                <a:lnTo>
                  <a:pt x="663547" y="222290"/>
                </a:lnTo>
                <a:lnTo>
                  <a:pt x="629388" y="194067"/>
                </a:lnTo>
                <a:lnTo>
                  <a:pt x="592693" y="167403"/>
                </a:lnTo>
                <a:lnTo>
                  <a:pt x="553587" y="142383"/>
                </a:lnTo>
                <a:lnTo>
                  <a:pt x="512194" y="119091"/>
                </a:lnTo>
                <a:lnTo>
                  <a:pt x="468641" y="97613"/>
                </a:lnTo>
                <a:lnTo>
                  <a:pt x="423051" y="78035"/>
                </a:lnTo>
                <a:lnTo>
                  <a:pt x="375549" y="60441"/>
                </a:lnTo>
                <a:lnTo>
                  <a:pt x="326261" y="44917"/>
                </a:lnTo>
                <a:lnTo>
                  <a:pt x="275310" y="31547"/>
                </a:lnTo>
                <a:lnTo>
                  <a:pt x="222823" y="20417"/>
                </a:lnTo>
                <a:lnTo>
                  <a:pt x="168923" y="11612"/>
                </a:lnTo>
                <a:lnTo>
                  <a:pt x="113736" y="5217"/>
                </a:lnTo>
                <a:lnTo>
                  <a:pt x="57387" y="1318"/>
                </a:lnTo>
                <a:lnTo>
                  <a:pt x="0" y="0"/>
                </a:lnTo>
                <a:lnTo>
                  <a:pt x="17428" y="49015"/>
                </a:lnTo>
                <a:lnTo>
                  <a:pt x="33273" y="98215"/>
                </a:lnTo>
                <a:lnTo>
                  <a:pt x="47533" y="147584"/>
                </a:lnTo>
                <a:lnTo>
                  <a:pt x="60209" y="197103"/>
                </a:lnTo>
                <a:lnTo>
                  <a:pt x="71300" y="246754"/>
                </a:lnTo>
                <a:lnTo>
                  <a:pt x="80807" y="296521"/>
                </a:lnTo>
                <a:lnTo>
                  <a:pt x="88729" y="346384"/>
                </a:lnTo>
                <a:lnTo>
                  <a:pt x="95067" y="396327"/>
                </a:lnTo>
                <a:lnTo>
                  <a:pt x="99820" y="446332"/>
                </a:lnTo>
                <a:lnTo>
                  <a:pt x="102989" y="496382"/>
                </a:lnTo>
                <a:lnTo>
                  <a:pt x="104573" y="546457"/>
                </a:lnTo>
                <a:lnTo>
                  <a:pt x="104573" y="596542"/>
                </a:lnTo>
                <a:lnTo>
                  <a:pt x="102989" y="646617"/>
                </a:lnTo>
                <a:lnTo>
                  <a:pt x="99820" y="696667"/>
                </a:lnTo>
                <a:lnTo>
                  <a:pt x="95067" y="746672"/>
                </a:lnTo>
                <a:lnTo>
                  <a:pt x="88729" y="796615"/>
                </a:lnTo>
                <a:lnTo>
                  <a:pt x="80807" y="846478"/>
                </a:lnTo>
                <a:lnTo>
                  <a:pt x="71300" y="896245"/>
                </a:lnTo>
                <a:lnTo>
                  <a:pt x="60209" y="945896"/>
                </a:lnTo>
                <a:lnTo>
                  <a:pt x="47533" y="995415"/>
                </a:lnTo>
                <a:lnTo>
                  <a:pt x="33273" y="1044784"/>
                </a:lnTo>
                <a:lnTo>
                  <a:pt x="17428" y="1093984"/>
                </a:lnTo>
                <a:lnTo>
                  <a:pt x="0" y="1142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08833" y="2074287"/>
            <a:ext cx="1130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25" dirty="0">
                <a:latin typeface="Arial"/>
                <a:cs typeface="Arial"/>
              </a:rPr>
              <a:t>Gate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oxide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0" y="2666999"/>
            <a:ext cx="8382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000" y="2667000"/>
            <a:ext cx="838200" cy="1143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0" y="1142999"/>
                </a:moveTo>
                <a:lnTo>
                  <a:pt x="57387" y="1141681"/>
                </a:lnTo>
                <a:lnTo>
                  <a:pt x="113736" y="1137782"/>
                </a:lnTo>
                <a:lnTo>
                  <a:pt x="168923" y="1131387"/>
                </a:lnTo>
                <a:lnTo>
                  <a:pt x="222823" y="1122582"/>
                </a:lnTo>
                <a:lnTo>
                  <a:pt x="275310" y="1111452"/>
                </a:lnTo>
                <a:lnTo>
                  <a:pt x="326261" y="1098082"/>
                </a:lnTo>
                <a:lnTo>
                  <a:pt x="375549" y="1082558"/>
                </a:lnTo>
                <a:lnTo>
                  <a:pt x="423051" y="1064964"/>
                </a:lnTo>
                <a:lnTo>
                  <a:pt x="468641" y="1045385"/>
                </a:lnTo>
                <a:lnTo>
                  <a:pt x="512194" y="1023908"/>
                </a:lnTo>
                <a:lnTo>
                  <a:pt x="553587" y="1000616"/>
                </a:lnTo>
                <a:lnTo>
                  <a:pt x="592693" y="975596"/>
                </a:lnTo>
                <a:lnTo>
                  <a:pt x="629388" y="948931"/>
                </a:lnTo>
                <a:lnTo>
                  <a:pt x="663547" y="920709"/>
                </a:lnTo>
                <a:lnTo>
                  <a:pt x="695045" y="891013"/>
                </a:lnTo>
                <a:lnTo>
                  <a:pt x="723758" y="859928"/>
                </a:lnTo>
                <a:lnTo>
                  <a:pt x="749561" y="827541"/>
                </a:lnTo>
                <a:lnTo>
                  <a:pt x="772328" y="793936"/>
                </a:lnTo>
                <a:lnTo>
                  <a:pt x="791935" y="759198"/>
                </a:lnTo>
                <a:lnTo>
                  <a:pt x="808257" y="723413"/>
                </a:lnTo>
                <a:lnTo>
                  <a:pt x="821170" y="686665"/>
                </a:lnTo>
                <a:lnTo>
                  <a:pt x="830548" y="649040"/>
                </a:lnTo>
                <a:lnTo>
                  <a:pt x="836266" y="610623"/>
                </a:lnTo>
                <a:lnTo>
                  <a:pt x="838199" y="571499"/>
                </a:lnTo>
                <a:lnTo>
                  <a:pt x="836266" y="532376"/>
                </a:lnTo>
                <a:lnTo>
                  <a:pt x="830548" y="493959"/>
                </a:lnTo>
                <a:lnTo>
                  <a:pt x="821170" y="456334"/>
                </a:lnTo>
                <a:lnTo>
                  <a:pt x="808257" y="419586"/>
                </a:lnTo>
                <a:lnTo>
                  <a:pt x="791935" y="383801"/>
                </a:lnTo>
                <a:lnTo>
                  <a:pt x="772328" y="349063"/>
                </a:lnTo>
                <a:lnTo>
                  <a:pt x="749561" y="315458"/>
                </a:lnTo>
                <a:lnTo>
                  <a:pt x="723758" y="283071"/>
                </a:lnTo>
                <a:lnTo>
                  <a:pt x="695045" y="251986"/>
                </a:lnTo>
                <a:lnTo>
                  <a:pt x="663547" y="222290"/>
                </a:lnTo>
                <a:lnTo>
                  <a:pt x="629388" y="194067"/>
                </a:lnTo>
                <a:lnTo>
                  <a:pt x="592693" y="167403"/>
                </a:lnTo>
                <a:lnTo>
                  <a:pt x="553587" y="142383"/>
                </a:lnTo>
                <a:lnTo>
                  <a:pt x="512194" y="119091"/>
                </a:lnTo>
                <a:lnTo>
                  <a:pt x="468641" y="97613"/>
                </a:lnTo>
                <a:lnTo>
                  <a:pt x="423051" y="78035"/>
                </a:lnTo>
                <a:lnTo>
                  <a:pt x="375549" y="60441"/>
                </a:lnTo>
                <a:lnTo>
                  <a:pt x="326261" y="44917"/>
                </a:lnTo>
                <a:lnTo>
                  <a:pt x="275310" y="31547"/>
                </a:lnTo>
                <a:lnTo>
                  <a:pt x="222823" y="20417"/>
                </a:lnTo>
                <a:lnTo>
                  <a:pt x="168923" y="11612"/>
                </a:lnTo>
                <a:lnTo>
                  <a:pt x="113736" y="5217"/>
                </a:lnTo>
                <a:lnTo>
                  <a:pt x="57387" y="1318"/>
                </a:lnTo>
                <a:lnTo>
                  <a:pt x="0" y="0"/>
                </a:lnTo>
                <a:lnTo>
                  <a:pt x="17428" y="49015"/>
                </a:lnTo>
                <a:lnTo>
                  <a:pt x="33273" y="98215"/>
                </a:lnTo>
                <a:lnTo>
                  <a:pt x="47533" y="147584"/>
                </a:lnTo>
                <a:lnTo>
                  <a:pt x="60209" y="197103"/>
                </a:lnTo>
                <a:lnTo>
                  <a:pt x="71300" y="246754"/>
                </a:lnTo>
                <a:lnTo>
                  <a:pt x="80807" y="296521"/>
                </a:lnTo>
                <a:lnTo>
                  <a:pt x="88729" y="346384"/>
                </a:lnTo>
                <a:lnTo>
                  <a:pt x="95067" y="396327"/>
                </a:lnTo>
                <a:lnTo>
                  <a:pt x="99820" y="446332"/>
                </a:lnTo>
                <a:lnTo>
                  <a:pt x="102989" y="496382"/>
                </a:lnTo>
                <a:lnTo>
                  <a:pt x="104573" y="546457"/>
                </a:lnTo>
                <a:lnTo>
                  <a:pt x="104573" y="596542"/>
                </a:lnTo>
                <a:lnTo>
                  <a:pt x="102989" y="646617"/>
                </a:lnTo>
                <a:lnTo>
                  <a:pt x="99820" y="696667"/>
                </a:lnTo>
                <a:lnTo>
                  <a:pt x="95067" y="746672"/>
                </a:lnTo>
                <a:lnTo>
                  <a:pt x="88729" y="796615"/>
                </a:lnTo>
                <a:lnTo>
                  <a:pt x="80807" y="846478"/>
                </a:lnTo>
                <a:lnTo>
                  <a:pt x="71300" y="896245"/>
                </a:lnTo>
                <a:lnTo>
                  <a:pt x="60209" y="945896"/>
                </a:lnTo>
                <a:lnTo>
                  <a:pt x="47533" y="995415"/>
                </a:lnTo>
                <a:lnTo>
                  <a:pt x="33273" y="1044784"/>
                </a:lnTo>
                <a:lnTo>
                  <a:pt x="17428" y="1093984"/>
                </a:lnTo>
                <a:lnTo>
                  <a:pt x="0" y="1142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2800" y="2590799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1218681" y="0"/>
                </a:moveTo>
                <a:lnTo>
                  <a:pt x="229118" y="0"/>
                </a:lnTo>
                <a:lnTo>
                  <a:pt x="0" y="381000"/>
                </a:lnTo>
                <a:lnTo>
                  <a:pt x="1447800" y="381000"/>
                </a:lnTo>
                <a:lnTo>
                  <a:pt x="1218681" y="0"/>
                </a:lnTo>
                <a:close/>
              </a:path>
            </a:pathLst>
          </a:custGeom>
          <a:solidFill>
            <a:srgbClr val="FF0000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2800" y="2590800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0" y="380999"/>
                </a:moveTo>
                <a:lnTo>
                  <a:pt x="229118" y="0"/>
                </a:lnTo>
                <a:lnTo>
                  <a:pt x="1218681" y="0"/>
                </a:lnTo>
                <a:lnTo>
                  <a:pt x="1447799" y="380999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82877" y="3217237"/>
            <a:ext cx="2743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114" dirty="0">
                <a:latin typeface="Arial"/>
                <a:cs typeface="Arial"/>
              </a:rPr>
              <a:t>n+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4995" y="2836287"/>
            <a:ext cx="7308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90" dirty="0">
                <a:latin typeface="Arial"/>
                <a:cs typeface="Arial"/>
              </a:rPr>
              <a:t>So</a:t>
            </a:r>
            <a:r>
              <a:rPr sz="2000" spc="-16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35" dirty="0">
                <a:latin typeface="Arial"/>
                <a:cs typeface="Arial"/>
              </a:rPr>
              <a:t>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32513" y="2836287"/>
            <a:ext cx="580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30" dirty="0">
                <a:latin typeface="Arial"/>
                <a:cs typeface="Arial"/>
              </a:rPr>
              <a:t>D</a:t>
            </a:r>
            <a:r>
              <a:rPr sz="2000" spc="-100" dirty="0">
                <a:latin typeface="Arial"/>
                <a:cs typeface="Arial"/>
              </a:rPr>
              <a:t>r</a:t>
            </a:r>
            <a:r>
              <a:rPr sz="2000" spc="-70" dirty="0">
                <a:latin typeface="Arial"/>
                <a:cs typeface="Arial"/>
              </a:rPr>
              <a:t>ai</a:t>
            </a:r>
            <a:r>
              <a:rPr sz="2000" spc="-60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50168" y="4741931"/>
            <a:ext cx="5433695" cy="1581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95" dirty="0">
                <a:latin typeface="Arial"/>
                <a:cs typeface="Arial"/>
              </a:rPr>
              <a:t>Bulk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(Body)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869950" marR="5080">
              <a:lnSpc>
                <a:spcPct val="100000"/>
              </a:lnSpc>
            </a:pPr>
            <a:r>
              <a:rPr sz="2000" spc="-60" dirty="0">
                <a:solidFill>
                  <a:srgbClr val="FF6500"/>
                </a:solidFill>
                <a:latin typeface="Arial"/>
                <a:cs typeface="Arial"/>
              </a:rPr>
              <a:t>p </a:t>
            </a:r>
            <a:r>
              <a:rPr sz="2000" spc="-130" dirty="0">
                <a:latin typeface="Arial"/>
                <a:cs typeface="Arial"/>
              </a:rPr>
              <a:t>areas </a:t>
            </a:r>
            <a:r>
              <a:rPr sz="2000" spc="-125" dirty="0">
                <a:latin typeface="Arial"/>
                <a:cs typeface="Arial"/>
              </a:rPr>
              <a:t>have </a:t>
            </a:r>
            <a:r>
              <a:rPr sz="2000" spc="-95" dirty="0">
                <a:latin typeface="Arial"/>
                <a:cs typeface="Arial"/>
              </a:rPr>
              <a:t>been </a:t>
            </a:r>
            <a:r>
              <a:rPr sz="2000" spc="-75" dirty="0">
                <a:latin typeface="Arial"/>
                <a:cs typeface="Arial"/>
              </a:rPr>
              <a:t>doped </a:t>
            </a:r>
            <a:r>
              <a:rPr sz="2000" spc="10" dirty="0">
                <a:latin typeface="Arial"/>
                <a:cs typeface="Arial"/>
              </a:rPr>
              <a:t>with </a:t>
            </a:r>
            <a:r>
              <a:rPr sz="2000" spc="-75" dirty="0">
                <a:solidFill>
                  <a:srgbClr val="FF6500"/>
                </a:solidFill>
                <a:latin typeface="Arial"/>
                <a:cs typeface="Arial"/>
              </a:rPr>
              <a:t>acceptor</a:t>
            </a:r>
            <a:r>
              <a:rPr sz="2000" spc="-26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ions  </a:t>
            </a:r>
            <a:r>
              <a:rPr sz="2000" spc="-55" dirty="0">
                <a:latin typeface="Arial"/>
                <a:cs typeface="Arial"/>
              </a:rPr>
              <a:t>(boron)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55" dirty="0">
                <a:latin typeface="Arial"/>
                <a:cs typeface="Arial"/>
              </a:rPr>
              <a:t>concentration </a:t>
            </a:r>
            <a:r>
              <a:rPr sz="2000" spc="-120" dirty="0">
                <a:latin typeface="Arial"/>
                <a:cs typeface="Arial"/>
              </a:rPr>
              <a:t>N</a:t>
            </a:r>
            <a:r>
              <a:rPr sz="1950" spc="-179" baseline="-21367" dirty="0">
                <a:latin typeface="Arial"/>
                <a:cs typeface="Arial"/>
              </a:rPr>
              <a:t>A </a:t>
            </a:r>
            <a:r>
              <a:rPr sz="2000" spc="-55" dirty="0">
                <a:latin typeface="Arial"/>
                <a:cs typeface="Arial"/>
              </a:rPr>
              <a:t>- </a:t>
            </a:r>
            <a:r>
              <a:rPr sz="2000" spc="-90" dirty="0">
                <a:latin typeface="Arial"/>
                <a:cs typeface="Arial"/>
              </a:rPr>
              <a:t>holes are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85623" y="4055750"/>
            <a:ext cx="11385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20" dirty="0">
                <a:latin typeface="Arial"/>
                <a:cs typeface="Arial"/>
              </a:rPr>
              <a:t>p+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stopper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42867" y="2912488"/>
            <a:ext cx="11931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latin typeface="Arial"/>
                <a:cs typeface="Arial"/>
              </a:rPr>
              <a:t>Field-Oxide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135" dirty="0">
                <a:latin typeface="Arial"/>
                <a:cs typeface="Arial"/>
              </a:rPr>
              <a:t>(SiO</a:t>
            </a:r>
            <a:r>
              <a:rPr sz="1950" spc="-202" baseline="-21367" dirty="0">
                <a:latin typeface="Arial"/>
                <a:cs typeface="Arial"/>
              </a:rPr>
              <a:t>2</a:t>
            </a:r>
            <a:r>
              <a:rPr sz="2000" spc="-135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62200" y="32004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5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2600" y="4800600"/>
            <a:ext cx="4800600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5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73933" y="3217237"/>
            <a:ext cx="2743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114" dirty="0">
                <a:latin typeface="Arial"/>
                <a:cs typeface="Arial"/>
              </a:rPr>
              <a:t>n+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52800" y="3047999"/>
            <a:ext cx="1447800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52800" y="3048000"/>
            <a:ext cx="1447800" cy="152400"/>
          </a:xfrm>
          <a:custGeom>
            <a:avLst/>
            <a:gdLst/>
            <a:ahLst/>
            <a:cxnLst/>
            <a:rect l="l" t="t" r="r" b="b"/>
            <a:pathLst>
              <a:path w="1447800" h="152400">
                <a:moveTo>
                  <a:pt x="0" y="152399"/>
                </a:moveTo>
                <a:lnTo>
                  <a:pt x="1447799" y="152399"/>
                </a:lnTo>
                <a:lnTo>
                  <a:pt x="144779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00600" y="32004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5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5000" y="2819399"/>
            <a:ext cx="838200" cy="1143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838200" y="0"/>
                </a:moveTo>
                <a:lnTo>
                  <a:pt x="780814" y="1318"/>
                </a:lnTo>
                <a:lnTo>
                  <a:pt x="724466" y="5217"/>
                </a:lnTo>
                <a:lnTo>
                  <a:pt x="669280" y="11612"/>
                </a:lnTo>
                <a:lnTo>
                  <a:pt x="615382" y="20417"/>
                </a:lnTo>
                <a:lnTo>
                  <a:pt x="562895" y="31547"/>
                </a:lnTo>
                <a:lnTo>
                  <a:pt x="511945" y="44917"/>
                </a:lnTo>
                <a:lnTo>
                  <a:pt x="462657" y="60441"/>
                </a:lnTo>
                <a:lnTo>
                  <a:pt x="415155" y="78035"/>
                </a:lnTo>
                <a:lnTo>
                  <a:pt x="369565" y="97613"/>
                </a:lnTo>
                <a:lnTo>
                  <a:pt x="326011" y="119091"/>
                </a:lnTo>
                <a:lnTo>
                  <a:pt x="284619" y="142383"/>
                </a:lnTo>
                <a:lnTo>
                  <a:pt x="245512" y="167403"/>
                </a:lnTo>
                <a:lnTo>
                  <a:pt x="208816" y="194068"/>
                </a:lnTo>
                <a:lnTo>
                  <a:pt x="174657" y="222290"/>
                </a:lnTo>
                <a:lnTo>
                  <a:pt x="143158" y="251986"/>
                </a:lnTo>
                <a:lnTo>
                  <a:pt x="114444" y="283071"/>
                </a:lnTo>
                <a:lnTo>
                  <a:pt x="88641" y="315458"/>
                </a:lnTo>
                <a:lnTo>
                  <a:pt x="65873" y="349063"/>
                </a:lnTo>
                <a:lnTo>
                  <a:pt x="46265" y="383801"/>
                </a:lnTo>
                <a:lnTo>
                  <a:pt x="29943" y="419586"/>
                </a:lnTo>
                <a:lnTo>
                  <a:pt x="17030" y="456334"/>
                </a:lnTo>
                <a:lnTo>
                  <a:pt x="7652" y="493959"/>
                </a:lnTo>
                <a:lnTo>
                  <a:pt x="1933" y="532376"/>
                </a:lnTo>
                <a:lnTo>
                  <a:pt x="0" y="571500"/>
                </a:lnTo>
                <a:lnTo>
                  <a:pt x="1933" y="610623"/>
                </a:lnTo>
                <a:lnTo>
                  <a:pt x="7652" y="649040"/>
                </a:lnTo>
                <a:lnTo>
                  <a:pt x="17030" y="686665"/>
                </a:lnTo>
                <a:lnTo>
                  <a:pt x="29943" y="723413"/>
                </a:lnTo>
                <a:lnTo>
                  <a:pt x="46265" y="759198"/>
                </a:lnTo>
                <a:lnTo>
                  <a:pt x="65873" y="793936"/>
                </a:lnTo>
                <a:lnTo>
                  <a:pt x="88641" y="827541"/>
                </a:lnTo>
                <a:lnTo>
                  <a:pt x="114444" y="859928"/>
                </a:lnTo>
                <a:lnTo>
                  <a:pt x="143158" y="891013"/>
                </a:lnTo>
                <a:lnTo>
                  <a:pt x="174657" y="920709"/>
                </a:lnTo>
                <a:lnTo>
                  <a:pt x="208816" y="948932"/>
                </a:lnTo>
                <a:lnTo>
                  <a:pt x="245512" y="975596"/>
                </a:lnTo>
                <a:lnTo>
                  <a:pt x="284619" y="1000616"/>
                </a:lnTo>
                <a:lnTo>
                  <a:pt x="326011" y="1023908"/>
                </a:lnTo>
                <a:lnTo>
                  <a:pt x="369565" y="1045386"/>
                </a:lnTo>
                <a:lnTo>
                  <a:pt x="415155" y="1064964"/>
                </a:lnTo>
                <a:lnTo>
                  <a:pt x="462657" y="1082558"/>
                </a:lnTo>
                <a:lnTo>
                  <a:pt x="511945" y="1098082"/>
                </a:lnTo>
                <a:lnTo>
                  <a:pt x="562895" y="1111452"/>
                </a:lnTo>
                <a:lnTo>
                  <a:pt x="615382" y="1122582"/>
                </a:lnTo>
                <a:lnTo>
                  <a:pt x="669280" y="1131387"/>
                </a:lnTo>
                <a:lnTo>
                  <a:pt x="724466" y="1137782"/>
                </a:lnTo>
                <a:lnTo>
                  <a:pt x="780814" y="1141681"/>
                </a:lnTo>
                <a:lnTo>
                  <a:pt x="838200" y="1143000"/>
                </a:lnTo>
                <a:lnTo>
                  <a:pt x="820771" y="1093984"/>
                </a:lnTo>
                <a:lnTo>
                  <a:pt x="804927" y="1044784"/>
                </a:lnTo>
                <a:lnTo>
                  <a:pt x="790668" y="995415"/>
                </a:lnTo>
                <a:lnTo>
                  <a:pt x="777993" y="945896"/>
                </a:lnTo>
                <a:lnTo>
                  <a:pt x="766902" y="896245"/>
                </a:lnTo>
                <a:lnTo>
                  <a:pt x="757396" y="846478"/>
                </a:lnTo>
                <a:lnTo>
                  <a:pt x="749474" y="796615"/>
                </a:lnTo>
                <a:lnTo>
                  <a:pt x="743136" y="746672"/>
                </a:lnTo>
                <a:lnTo>
                  <a:pt x="738383" y="696667"/>
                </a:lnTo>
                <a:lnTo>
                  <a:pt x="735215" y="646617"/>
                </a:lnTo>
                <a:lnTo>
                  <a:pt x="733630" y="596542"/>
                </a:lnTo>
                <a:lnTo>
                  <a:pt x="733630" y="546457"/>
                </a:lnTo>
                <a:lnTo>
                  <a:pt x="735215" y="496382"/>
                </a:lnTo>
                <a:lnTo>
                  <a:pt x="738383" y="446332"/>
                </a:lnTo>
                <a:lnTo>
                  <a:pt x="743136" y="396327"/>
                </a:lnTo>
                <a:lnTo>
                  <a:pt x="749474" y="346384"/>
                </a:lnTo>
                <a:lnTo>
                  <a:pt x="757396" y="296521"/>
                </a:lnTo>
                <a:lnTo>
                  <a:pt x="766902" y="246754"/>
                </a:lnTo>
                <a:lnTo>
                  <a:pt x="777993" y="197103"/>
                </a:lnTo>
                <a:lnTo>
                  <a:pt x="790668" y="147584"/>
                </a:lnTo>
                <a:lnTo>
                  <a:pt x="804927" y="98215"/>
                </a:lnTo>
                <a:lnTo>
                  <a:pt x="820771" y="49015"/>
                </a:lnTo>
                <a:lnTo>
                  <a:pt x="838200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5000" y="2819400"/>
            <a:ext cx="838200" cy="1143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838199" y="1142999"/>
                </a:moveTo>
                <a:lnTo>
                  <a:pt x="780814" y="1141681"/>
                </a:lnTo>
                <a:lnTo>
                  <a:pt x="724466" y="1137782"/>
                </a:lnTo>
                <a:lnTo>
                  <a:pt x="669280" y="1131387"/>
                </a:lnTo>
                <a:lnTo>
                  <a:pt x="615382" y="1122582"/>
                </a:lnTo>
                <a:lnTo>
                  <a:pt x="562895" y="1111452"/>
                </a:lnTo>
                <a:lnTo>
                  <a:pt x="511945" y="1098082"/>
                </a:lnTo>
                <a:lnTo>
                  <a:pt x="462657" y="1082558"/>
                </a:lnTo>
                <a:lnTo>
                  <a:pt x="415155" y="1064964"/>
                </a:lnTo>
                <a:lnTo>
                  <a:pt x="369565" y="1045385"/>
                </a:lnTo>
                <a:lnTo>
                  <a:pt x="326011" y="1023908"/>
                </a:lnTo>
                <a:lnTo>
                  <a:pt x="284619" y="1000616"/>
                </a:lnTo>
                <a:lnTo>
                  <a:pt x="245512" y="975596"/>
                </a:lnTo>
                <a:lnTo>
                  <a:pt x="208816" y="948931"/>
                </a:lnTo>
                <a:lnTo>
                  <a:pt x="174657" y="920709"/>
                </a:lnTo>
                <a:lnTo>
                  <a:pt x="143158" y="891013"/>
                </a:lnTo>
                <a:lnTo>
                  <a:pt x="114444" y="859928"/>
                </a:lnTo>
                <a:lnTo>
                  <a:pt x="88641" y="827541"/>
                </a:lnTo>
                <a:lnTo>
                  <a:pt x="65873" y="793936"/>
                </a:lnTo>
                <a:lnTo>
                  <a:pt x="46265" y="759198"/>
                </a:lnTo>
                <a:lnTo>
                  <a:pt x="29943" y="723413"/>
                </a:lnTo>
                <a:lnTo>
                  <a:pt x="17030" y="686665"/>
                </a:lnTo>
                <a:lnTo>
                  <a:pt x="7652" y="649040"/>
                </a:lnTo>
                <a:lnTo>
                  <a:pt x="1933" y="610623"/>
                </a:lnTo>
                <a:lnTo>
                  <a:pt x="0" y="571499"/>
                </a:lnTo>
                <a:lnTo>
                  <a:pt x="1933" y="532376"/>
                </a:lnTo>
                <a:lnTo>
                  <a:pt x="7652" y="493959"/>
                </a:lnTo>
                <a:lnTo>
                  <a:pt x="17030" y="456334"/>
                </a:lnTo>
                <a:lnTo>
                  <a:pt x="29943" y="419586"/>
                </a:lnTo>
                <a:lnTo>
                  <a:pt x="46265" y="383801"/>
                </a:lnTo>
                <a:lnTo>
                  <a:pt x="65873" y="349063"/>
                </a:lnTo>
                <a:lnTo>
                  <a:pt x="88641" y="315458"/>
                </a:lnTo>
                <a:lnTo>
                  <a:pt x="114444" y="283071"/>
                </a:lnTo>
                <a:lnTo>
                  <a:pt x="143158" y="251986"/>
                </a:lnTo>
                <a:lnTo>
                  <a:pt x="174657" y="222290"/>
                </a:lnTo>
                <a:lnTo>
                  <a:pt x="208816" y="194067"/>
                </a:lnTo>
                <a:lnTo>
                  <a:pt x="245512" y="167403"/>
                </a:lnTo>
                <a:lnTo>
                  <a:pt x="284619" y="142383"/>
                </a:lnTo>
                <a:lnTo>
                  <a:pt x="326011" y="119091"/>
                </a:lnTo>
                <a:lnTo>
                  <a:pt x="369565" y="97613"/>
                </a:lnTo>
                <a:lnTo>
                  <a:pt x="415155" y="78035"/>
                </a:lnTo>
                <a:lnTo>
                  <a:pt x="462657" y="60441"/>
                </a:lnTo>
                <a:lnTo>
                  <a:pt x="511945" y="44917"/>
                </a:lnTo>
                <a:lnTo>
                  <a:pt x="562895" y="31547"/>
                </a:lnTo>
                <a:lnTo>
                  <a:pt x="615382" y="20417"/>
                </a:lnTo>
                <a:lnTo>
                  <a:pt x="669280" y="11612"/>
                </a:lnTo>
                <a:lnTo>
                  <a:pt x="724466" y="5217"/>
                </a:lnTo>
                <a:lnTo>
                  <a:pt x="780814" y="1318"/>
                </a:lnTo>
                <a:lnTo>
                  <a:pt x="838199" y="0"/>
                </a:lnTo>
                <a:lnTo>
                  <a:pt x="820771" y="49015"/>
                </a:lnTo>
                <a:lnTo>
                  <a:pt x="804927" y="98215"/>
                </a:lnTo>
                <a:lnTo>
                  <a:pt x="790668" y="147584"/>
                </a:lnTo>
                <a:lnTo>
                  <a:pt x="777993" y="197103"/>
                </a:lnTo>
                <a:lnTo>
                  <a:pt x="766902" y="246754"/>
                </a:lnTo>
                <a:lnTo>
                  <a:pt x="757396" y="296521"/>
                </a:lnTo>
                <a:lnTo>
                  <a:pt x="749474" y="346384"/>
                </a:lnTo>
                <a:lnTo>
                  <a:pt x="743136" y="396327"/>
                </a:lnTo>
                <a:lnTo>
                  <a:pt x="738383" y="446332"/>
                </a:lnTo>
                <a:lnTo>
                  <a:pt x="735215" y="496382"/>
                </a:lnTo>
                <a:lnTo>
                  <a:pt x="733630" y="546457"/>
                </a:lnTo>
                <a:lnTo>
                  <a:pt x="733630" y="596542"/>
                </a:lnTo>
                <a:lnTo>
                  <a:pt x="735215" y="646617"/>
                </a:lnTo>
                <a:lnTo>
                  <a:pt x="738383" y="696667"/>
                </a:lnTo>
                <a:lnTo>
                  <a:pt x="743136" y="746672"/>
                </a:lnTo>
                <a:lnTo>
                  <a:pt x="749474" y="796615"/>
                </a:lnTo>
                <a:lnTo>
                  <a:pt x="757396" y="846478"/>
                </a:lnTo>
                <a:lnTo>
                  <a:pt x="766902" y="896245"/>
                </a:lnTo>
                <a:lnTo>
                  <a:pt x="777993" y="945896"/>
                </a:lnTo>
                <a:lnTo>
                  <a:pt x="790668" y="995415"/>
                </a:lnTo>
                <a:lnTo>
                  <a:pt x="804927" y="1044784"/>
                </a:lnTo>
                <a:lnTo>
                  <a:pt x="820771" y="1093984"/>
                </a:lnTo>
                <a:lnTo>
                  <a:pt x="838199" y="1142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91200" y="2666999"/>
            <a:ext cx="8382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91200" y="2667000"/>
            <a:ext cx="838200" cy="1143000"/>
          </a:xfrm>
          <a:custGeom>
            <a:avLst/>
            <a:gdLst/>
            <a:ahLst/>
            <a:cxnLst/>
            <a:rect l="l" t="t" r="r" b="b"/>
            <a:pathLst>
              <a:path w="838200" h="1143000">
                <a:moveTo>
                  <a:pt x="838199" y="1142999"/>
                </a:moveTo>
                <a:lnTo>
                  <a:pt x="780814" y="1141681"/>
                </a:lnTo>
                <a:lnTo>
                  <a:pt x="724466" y="1137782"/>
                </a:lnTo>
                <a:lnTo>
                  <a:pt x="669280" y="1131387"/>
                </a:lnTo>
                <a:lnTo>
                  <a:pt x="615382" y="1122582"/>
                </a:lnTo>
                <a:lnTo>
                  <a:pt x="562895" y="1111452"/>
                </a:lnTo>
                <a:lnTo>
                  <a:pt x="511945" y="1098082"/>
                </a:lnTo>
                <a:lnTo>
                  <a:pt x="462657" y="1082558"/>
                </a:lnTo>
                <a:lnTo>
                  <a:pt x="415155" y="1064964"/>
                </a:lnTo>
                <a:lnTo>
                  <a:pt x="369565" y="1045385"/>
                </a:lnTo>
                <a:lnTo>
                  <a:pt x="326011" y="1023908"/>
                </a:lnTo>
                <a:lnTo>
                  <a:pt x="284619" y="1000616"/>
                </a:lnTo>
                <a:lnTo>
                  <a:pt x="245512" y="975596"/>
                </a:lnTo>
                <a:lnTo>
                  <a:pt x="208816" y="948931"/>
                </a:lnTo>
                <a:lnTo>
                  <a:pt x="174657" y="920709"/>
                </a:lnTo>
                <a:lnTo>
                  <a:pt x="143158" y="891013"/>
                </a:lnTo>
                <a:lnTo>
                  <a:pt x="114444" y="859928"/>
                </a:lnTo>
                <a:lnTo>
                  <a:pt x="88641" y="827541"/>
                </a:lnTo>
                <a:lnTo>
                  <a:pt x="65873" y="793936"/>
                </a:lnTo>
                <a:lnTo>
                  <a:pt x="46265" y="759198"/>
                </a:lnTo>
                <a:lnTo>
                  <a:pt x="29943" y="723413"/>
                </a:lnTo>
                <a:lnTo>
                  <a:pt x="17030" y="686665"/>
                </a:lnTo>
                <a:lnTo>
                  <a:pt x="7652" y="649040"/>
                </a:lnTo>
                <a:lnTo>
                  <a:pt x="1933" y="610623"/>
                </a:lnTo>
                <a:lnTo>
                  <a:pt x="0" y="571499"/>
                </a:lnTo>
                <a:lnTo>
                  <a:pt x="1933" y="532376"/>
                </a:lnTo>
                <a:lnTo>
                  <a:pt x="7652" y="493959"/>
                </a:lnTo>
                <a:lnTo>
                  <a:pt x="17030" y="456334"/>
                </a:lnTo>
                <a:lnTo>
                  <a:pt x="29943" y="419586"/>
                </a:lnTo>
                <a:lnTo>
                  <a:pt x="46265" y="383801"/>
                </a:lnTo>
                <a:lnTo>
                  <a:pt x="65873" y="349063"/>
                </a:lnTo>
                <a:lnTo>
                  <a:pt x="88641" y="315458"/>
                </a:lnTo>
                <a:lnTo>
                  <a:pt x="114444" y="283071"/>
                </a:lnTo>
                <a:lnTo>
                  <a:pt x="143158" y="251986"/>
                </a:lnTo>
                <a:lnTo>
                  <a:pt x="174657" y="222290"/>
                </a:lnTo>
                <a:lnTo>
                  <a:pt x="208816" y="194067"/>
                </a:lnTo>
                <a:lnTo>
                  <a:pt x="245512" y="167403"/>
                </a:lnTo>
                <a:lnTo>
                  <a:pt x="284619" y="142383"/>
                </a:lnTo>
                <a:lnTo>
                  <a:pt x="326011" y="119091"/>
                </a:lnTo>
                <a:lnTo>
                  <a:pt x="369565" y="97613"/>
                </a:lnTo>
                <a:lnTo>
                  <a:pt x="415155" y="78035"/>
                </a:lnTo>
                <a:lnTo>
                  <a:pt x="462657" y="60441"/>
                </a:lnTo>
                <a:lnTo>
                  <a:pt x="511945" y="44917"/>
                </a:lnTo>
                <a:lnTo>
                  <a:pt x="562895" y="31547"/>
                </a:lnTo>
                <a:lnTo>
                  <a:pt x="615382" y="20417"/>
                </a:lnTo>
                <a:lnTo>
                  <a:pt x="669280" y="11612"/>
                </a:lnTo>
                <a:lnTo>
                  <a:pt x="724466" y="5217"/>
                </a:lnTo>
                <a:lnTo>
                  <a:pt x="780814" y="1318"/>
                </a:lnTo>
                <a:lnTo>
                  <a:pt x="838199" y="0"/>
                </a:lnTo>
                <a:lnTo>
                  <a:pt x="820771" y="49015"/>
                </a:lnTo>
                <a:lnTo>
                  <a:pt x="804927" y="98215"/>
                </a:lnTo>
                <a:lnTo>
                  <a:pt x="790668" y="147584"/>
                </a:lnTo>
                <a:lnTo>
                  <a:pt x="777993" y="197103"/>
                </a:lnTo>
                <a:lnTo>
                  <a:pt x="766902" y="246754"/>
                </a:lnTo>
                <a:lnTo>
                  <a:pt x="757396" y="296521"/>
                </a:lnTo>
                <a:lnTo>
                  <a:pt x="749474" y="346384"/>
                </a:lnTo>
                <a:lnTo>
                  <a:pt x="743136" y="396327"/>
                </a:lnTo>
                <a:lnTo>
                  <a:pt x="738383" y="446332"/>
                </a:lnTo>
                <a:lnTo>
                  <a:pt x="735215" y="496382"/>
                </a:lnTo>
                <a:lnTo>
                  <a:pt x="733630" y="546457"/>
                </a:lnTo>
                <a:lnTo>
                  <a:pt x="733630" y="596542"/>
                </a:lnTo>
                <a:lnTo>
                  <a:pt x="735215" y="646617"/>
                </a:lnTo>
                <a:lnTo>
                  <a:pt x="738383" y="696667"/>
                </a:lnTo>
                <a:lnTo>
                  <a:pt x="743136" y="746672"/>
                </a:lnTo>
                <a:lnTo>
                  <a:pt x="749474" y="796615"/>
                </a:lnTo>
                <a:lnTo>
                  <a:pt x="757396" y="846478"/>
                </a:lnTo>
                <a:lnTo>
                  <a:pt x="766902" y="896245"/>
                </a:lnTo>
                <a:lnTo>
                  <a:pt x="777993" y="945896"/>
                </a:lnTo>
                <a:lnTo>
                  <a:pt x="790668" y="995415"/>
                </a:lnTo>
                <a:lnTo>
                  <a:pt x="804927" y="1044784"/>
                </a:lnTo>
                <a:lnTo>
                  <a:pt x="820771" y="1093984"/>
                </a:lnTo>
                <a:lnTo>
                  <a:pt x="838199" y="1142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524252" y="2226687"/>
            <a:ext cx="11042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7975" marR="5080" indent="-295910">
              <a:lnSpc>
                <a:spcPct val="100000"/>
              </a:lnSpc>
              <a:spcBef>
                <a:spcPts val="105"/>
              </a:spcBef>
            </a:pPr>
            <a:r>
              <a:rPr sz="2000" spc="-340" dirty="0">
                <a:latin typeface="Arial"/>
                <a:cs typeface="Arial"/>
              </a:rPr>
              <a:t>P</a:t>
            </a:r>
            <a:r>
              <a:rPr sz="2000" spc="-35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l</a:t>
            </a:r>
            <a:r>
              <a:rPr sz="2000" spc="-120" dirty="0">
                <a:latin typeface="Arial"/>
                <a:cs typeface="Arial"/>
              </a:rPr>
              <a:t>y</a:t>
            </a:r>
            <a:r>
              <a:rPr sz="2000" spc="-145" dirty="0">
                <a:latin typeface="Arial"/>
                <a:cs typeface="Arial"/>
              </a:rPr>
              <a:t>s</a:t>
            </a:r>
            <a:r>
              <a:rPr sz="2000" spc="-75" dirty="0">
                <a:latin typeface="Arial"/>
                <a:cs typeface="Arial"/>
              </a:rPr>
              <a:t>i</a:t>
            </a:r>
            <a:r>
              <a:rPr sz="2000" spc="1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-165" dirty="0">
                <a:latin typeface="Arial"/>
                <a:cs typeface="Arial"/>
              </a:rPr>
              <a:t>c</a:t>
            </a:r>
            <a:r>
              <a:rPr sz="2000" spc="-55" dirty="0">
                <a:latin typeface="Arial"/>
                <a:cs typeface="Arial"/>
              </a:rPr>
              <a:t>on 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Arial"/>
                <a:cs typeface="Arial"/>
              </a:rPr>
              <a:t>Gate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800600" y="2357993"/>
            <a:ext cx="690880" cy="766445"/>
          </a:xfrm>
          <a:custGeom>
            <a:avLst/>
            <a:gdLst/>
            <a:ahLst/>
            <a:cxnLst/>
            <a:rect l="l" t="t" r="r" b="b"/>
            <a:pathLst>
              <a:path w="690879" h="766444">
                <a:moveTo>
                  <a:pt x="22616" y="684032"/>
                </a:moveTo>
                <a:lnTo>
                  <a:pt x="0" y="766206"/>
                </a:lnTo>
                <a:lnTo>
                  <a:pt x="79248" y="735086"/>
                </a:lnTo>
                <a:lnTo>
                  <a:pt x="66163" y="723290"/>
                </a:lnTo>
                <a:lnTo>
                  <a:pt x="47244" y="723290"/>
                </a:lnTo>
                <a:lnTo>
                  <a:pt x="37734" y="714756"/>
                </a:lnTo>
                <a:lnTo>
                  <a:pt x="46228" y="705319"/>
                </a:lnTo>
                <a:lnTo>
                  <a:pt x="22616" y="684032"/>
                </a:lnTo>
                <a:close/>
              </a:path>
              <a:path w="690879" h="766444">
                <a:moveTo>
                  <a:pt x="46228" y="705319"/>
                </a:moveTo>
                <a:lnTo>
                  <a:pt x="37734" y="714756"/>
                </a:lnTo>
                <a:lnTo>
                  <a:pt x="47244" y="723290"/>
                </a:lnTo>
                <a:lnTo>
                  <a:pt x="55717" y="713873"/>
                </a:lnTo>
                <a:lnTo>
                  <a:pt x="46228" y="705319"/>
                </a:lnTo>
                <a:close/>
              </a:path>
              <a:path w="690879" h="766444">
                <a:moveTo>
                  <a:pt x="55717" y="713873"/>
                </a:moveTo>
                <a:lnTo>
                  <a:pt x="47244" y="723290"/>
                </a:lnTo>
                <a:lnTo>
                  <a:pt x="66163" y="723290"/>
                </a:lnTo>
                <a:lnTo>
                  <a:pt x="55717" y="713873"/>
                </a:lnTo>
                <a:close/>
              </a:path>
              <a:path w="690879" h="766444">
                <a:moveTo>
                  <a:pt x="681106" y="0"/>
                </a:moveTo>
                <a:lnTo>
                  <a:pt x="46228" y="705319"/>
                </a:lnTo>
                <a:lnTo>
                  <a:pt x="55717" y="713873"/>
                </a:lnTo>
                <a:lnTo>
                  <a:pt x="690493" y="8382"/>
                </a:lnTo>
                <a:lnTo>
                  <a:pt x="6811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24600" y="3810000"/>
            <a:ext cx="612775" cy="310515"/>
          </a:xfrm>
          <a:custGeom>
            <a:avLst/>
            <a:gdLst/>
            <a:ahLst/>
            <a:cxnLst/>
            <a:rect l="l" t="t" r="r" b="b"/>
            <a:pathLst>
              <a:path w="612775" h="310514">
                <a:moveTo>
                  <a:pt x="70999" y="28388"/>
                </a:moveTo>
                <a:lnTo>
                  <a:pt x="65325" y="39713"/>
                </a:lnTo>
                <a:lnTo>
                  <a:pt x="606795" y="310515"/>
                </a:lnTo>
                <a:lnTo>
                  <a:pt x="612404" y="299085"/>
                </a:lnTo>
                <a:lnTo>
                  <a:pt x="70999" y="28388"/>
                </a:lnTo>
                <a:close/>
              </a:path>
              <a:path w="612775" h="310514">
                <a:moveTo>
                  <a:pt x="85222" y="0"/>
                </a:moveTo>
                <a:lnTo>
                  <a:pt x="0" y="0"/>
                </a:lnTo>
                <a:lnTo>
                  <a:pt x="51054" y="68199"/>
                </a:lnTo>
                <a:lnTo>
                  <a:pt x="65325" y="39713"/>
                </a:lnTo>
                <a:lnTo>
                  <a:pt x="53980" y="34040"/>
                </a:lnTo>
                <a:lnTo>
                  <a:pt x="59679" y="22728"/>
                </a:lnTo>
                <a:lnTo>
                  <a:pt x="73834" y="22728"/>
                </a:lnTo>
                <a:lnTo>
                  <a:pt x="85222" y="0"/>
                </a:lnTo>
                <a:close/>
              </a:path>
              <a:path w="612775" h="310514">
                <a:moveTo>
                  <a:pt x="59679" y="22728"/>
                </a:moveTo>
                <a:lnTo>
                  <a:pt x="53980" y="34040"/>
                </a:lnTo>
                <a:lnTo>
                  <a:pt x="65325" y="39713"/>
                </a:lnTo>
                <a:lnTo>
                  <a:pt x="70999" y="28388"/>
                </a:lnTo>
                <a:lnTo>
                  <a:pt x="59679" y="22728"/>
                </a:lnTo>
                <a:close/>
              </a:path>
              <a:path w="612775" h="310514">
                <a:moveTo>
                  <a:pt x="73834" y="22728"/>
                </a:moveTo>
                <a:lnTo>
                  <a:pt x="59679" y="22728"/>
                </a:lnTo>
                <a:lnTo>
                  <a:pt x="70999" y="28388"/>
                </a:lnTo>
                <a:lnTo>
                  <a:pt x="73834" y="22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52800" y="2971799"/>
            <a:ext cx="1447800" cy="76200"/>
          </a:xfrm>
          <a:custGeom>
            <a:avLst/>
            <a:gdLst/>
            <a:ahLst/>
            <a:cxnLst/>
            <a:rect l="l" t="t" r="r" b="b"/>
            <a:pathLst>
              <a:path w="1447800" h="76200">
                <a:moveTo>
                  <a:pt x="0" y="76200"/>
                </a:moveTo>
                <a:lnTo>
                  <a:pt x="1447800" y="76200"/>
                </a:lnTo>
                <a:lnTo>
                  <a:pt x="14478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52800" y="2971800"/>
            <a:ext cx="1447800" cy="76200"/>
          </a:xfrm>
          <a:custGeom>
            <a:avLst/>
            <a:gdLst/>
            <a:ahLst/>
            <a:cxnLst/>
            <a:rect l="l" t="t" r="r" b="b"/>
            <a:pathLst>
              <a:path w="1447800" h="76200">
                <a:moveTo>
                  <a:pt x="0" y="76199"/>
                </a:moveTo>
                <a:lnTo>
                  <a:pt x="1447799" y="76199"/>
                </a:lnTo>
                <a:lnTo>
                  <a:pt x="1447799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444877" y="3339729"/>
            <a:ext cx="1162050" cy="89471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R="21590" algn="ctr">
              <a:lnSpc>
                <a:spcPct val="100000"/>
              </a:lnSpc>
              <a:spcBef>
                <a:spcPts val="1175"/>
              </a:spcBef>
            </a:pPr>
            <a:r>
              <a:rPr sz="1800" i="1" spc="-245" dirty="0">
                <a:solidFill>
                  <a:srgbClr val="65FFCC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1205"/>
              </a:spcBef>
            </a:pPr>
            <a:r>
              <a:rPr sz="2000" spc="-60" dirty="0">
                <a:latin typeface="Arial"/>
                <a:cs typeface="Arial"/>
              </a:rPr>
              <a:t>p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substrate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429000" y="3467100"/>
            <a:ext cx="1295400" cy="76200"/>
          </a:xfrm>
          <a:custGeom>
            <a:avLst/>
            <a:gdLst/>
            <a:ahLst/>
            <a:cxnLst/>
            <a:rect l="l" t="t" r="r" b="b"/>
            <a:pathLst>
              <a:path w="12954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39"/>
                </a:lnTo>
                <a:lnTo>
                  <a:pt x="63489" y="44439"/>
                </a:lnTo>
                <a:lnTo>
                  <a:pt x="63489" y="31760"/>
                </a:lnTo>
                <a:lnTo>
                  <a:pt x="76200" y="31760"/>
                </a:lnTo>
                <a:lnTo>
                  <a:pt x="76200" y="0"/>
                </a:lnTo>
                <a:close/>
              </a:path>
              <a:path w="1295400" h="76200">
                <a:moveTo>
                  <a:pt x="1219200" y="0"/>
                </a:moveTo>
                <a:lnTo>
                  <a:pt x="1219200" y="76200"/>
                </a:lnTo>
                <a:lnTo>
                  <a:pt x="1282720" y="44439"/>
                </a:lnTo>
                <a:lnTo>
                  <a:pt x="1231910" y="44439"/>
                </a:lnTo>
                <a:lnTo>
                  <a:pt x="1231910" y="31760"/>
                </a:lnTo>
                <a:lnTo>
                  <a:pt x="1282720" y="31760"/>
                </a:lnTo>
                <a:lnTo>
                  <a:pt x="1219200" y="0"/>
                </a:lnTo>
                <a:close/>
              </a:path>
              <a:path w="1295400" h="76200">
                <a:moveTo>
                  <a:pt x="76200" y="31760"/>
                </a:moveTo>
                <a:lnTo>
                  <a:pt x="63489" y="31760"/>
                </a:lnTo>
                <a:lnTo>
                  <a:pt x="63489" y="44439"/>
                </a:lnTo>
                <a:lnTo>
                  <a:pt x="76200" y="44439"/>
                </a:lnTo>
                <a:lnTo>
                  <a:pt x="76200" y="31760"/>
                </a:lnTo>
                <a:close/>
              </a:path>
              <a:path w="1295400" h="76200">
                <a:moveTo>
                  <a:pt x="1219200" y="31760"/>
                </a:moveTo>
                <a:lnTo>
                  <a:pt x="76200" y="31760"/>
                </a:lnTo>
                <a:lnTo>
                  <a:pt x="76200" y="44439"/>
                </a:lnTo>
                <a:lnTo>
                  <a:pt x="1219200" y="44439"/>
                </a:lnTo>
                <a:lnTo>
                  <a:pt x="1219200" y="31760"/>
                </a:lnTo>
                <a:close/>
              </a:path>
              <a:path w="1295400" h="76200">
                <a:moveTo>
                  <a:pt x="1282720" y="31760"/>
                </a:moveTo>
                <a:lnTo>
                  <a:pt x="1231910" y="31760"/>
                </a:lnTo>
                <a:lnTo>
                  <a:pt x="1231910" y="44439"/>
                </a:lnTo>
                <a:lnTo>
                  <a:pt x="1282720" y="44439"/>
                </a:lnTo>
                <a:lnTo>
                  <a:pt x="1295400" y="38100"/>
                </a:lnTo>
                <a:lnTo>
                  <a:pt x="1282720" y="3176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112137" y="2485767"/>
            <a:ext cx="22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0" dirty="0">
                <a:solidFill>
                  <a:srgbClr val="C0504D"/>
                </a:solidFill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276600" y="2514599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371977"/>
                </a:moveTo>
                <a:lnTo>
                  <a:pt x="0" y="457200"/>
                </a:lnTo>
                <a:lnTo>
                  <a:pt x="68214" y="406146"/>
                </a:lnTo>
                <a:lnTo>
                  <a:pt x="62372" y="403219"/>
                </a:lnTo>
                <a:lnTo>
                  <a:pt x="34046" y="403219"/>
                </a:lnTo>
                <a:lnTo>
                  <a:pt x="22738" y="397520"/>
                </a:lnTo>
                <a:lnTo>
                  <a:pt x="28398" y="386202"/>
                </a:lnTo>
                <a:lnTo>
                  <a:pt x="0" y="371977"/>
                </a:lnTo>
                <a:close/>
              </a:path>
              <a:path w="228600" h="457200">
                <a:moveTo>
                  <a:pt x="28398" y="386202"/>
                </a:moveTo>
                <a:lnTo>
                  <a:pt x="22738" y="397520"/>
                </a:lnTo>
                <a:lnTo>
                  <a:pt x="34046" y="403219"/>
                </a:lnTo>
                <a:lnTo>
                  <a:pt x="39720" y="391873"/>
                </a:lnTo>
                <a:lnTo>
                  <a:pt x="28398" y="386202"/>
                </a:lnTo>
                <a:close/>
              </a:path>
              <a:path w="228600" h="457200">
                <a:moveTo>
                  <a:pt x="39720" y="391873"/>
                </a:moveTo>
                <a:lnTo>
                  <a:pt x="34046" y="403219"/>
                </a:lnTo>
                <a:lnTo>
                  <a:pt x="62372" y="403219"/>
                </a:lnTo>
                <a:lnTo>
                  <a:pt x="39720" y="391873"/>
                </a:lnTo>
                <a:close/>
              </a:path>
              <a:path w="228600" h="457200">
                <a:moveTo>
                  <a:pt x="188882" y="65319"/>
                </a:moveTo>
                <a:lnTo>
                  <a:pt x="28398" y="386202"/>
                </a:lnTo>
                <a:lnTo>
                  <a:pt x="39720" y="391873"/>
                </a:lnTo>
                <a:lnTo>
                  <a:pt x="200204" y="70992"/>
                </a:lnTo>
                <a:lnTo>
                  <a:pt x="188882" y="65319"/>
                </a:lnTo>
                <a:close/>
              </a:path>
              <a:path w="228600" h="457200">
                <a:moveTo>
                  <a:pt x="228600" y="53980"/>
                </a:moveTo>
                <a:lnTo>
                  <a:pt x="194553" y="53980"/>
                </a:lnTo>
                <a:lnTo>
                  <a:pt x="205861" y="59679"/>
                </a:lnTo>
                <a:lnTo>
                  <a:pt x="200204" y="70992"/>
                </a:lnTo>
                <a:lnTo>
                  <a:pt x="228600" y="85222"/>
                </a:lnTo>
                <a:lnTo>
                  <a:pt x="228600" y="53980"/>
                </a:lnTo>
                <a:close/>
              </a:path>
              <a:path w="228600" h="457200">
                <a:moveTo>
                  <a:pt x="194553" y="53980"/>
                </a:moveTo>
                <a:lnTo>
                  <a:pt x="188882" y="65319"/>
                </a:lnTo>
                <a:lnTo>
                  <a:pt x="200204" y="70992"/>
                </a:lnTo>
                <a:lnTo>
                  <a:pt x="205861" y="59679"/>
                </a:lnTo>
                <a:lnTo>
                  <a:pt x="194553" y="53980"/>
                </a:lnTo>
                <a:close/>
              </a:path>
              <a:path w="228600" h="457200">
                <a:moveTo>
                  <a:pt x="228600" y="0"/>
                </a:moveTo>
                <a:lnTo>
                  <a:pt x="160416" y="51054"/>
                </a:lnTo>
                <a:lnTo>
                  <a:pt x="188882" y="65319"/>
                </a:lnTo>
                <a:lnTo>
                  <a:pt x="194553" y="53980"/>
                </a:lnTo>
                <a:lnTo>
                  <a:pt x="228600" y="53980"/>
                </a:lnTo>
                <a:lnTo>
                  <a:pt x="2286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3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2901</Words>
  <Application>Microsoft Office PowerPoint</Application>
  <PresentationFormat>On-screen Show (4:3)</PresentationFormat>
  <Paragraphs>633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 Unit I  Introduction to IC technology</vt:lpstr>
      <vt:lpstr>Acronym of VLSI</vt:lpstr>
      <vt:lpstr>Types of Field Effect Transistors  (The Classification)</vt:lpstr>
      <vt:lpstr>Metal Oxide Semiconductor(MOS)</vt:lpstr>
      <vt:lpstr>Switch Model of NMOS Transistor</vt:lpstr>
      <vt:lpstr>Switch Model of PMOS Transistor</vt:lpstr>
      <vt:lpstr>MOS transistors Symbols</vt:lpstr>
      <vt:lpstr>MOSFET Circuit Symbols</vt:lpstr>
      <vt:lpstr>The NMOS Transistor Cross Section</vt:lpstr>
      <vt:lpstr>Carriers and Current</vt:lpstr>
      <vt:lpstr>The MOSFET Channel</vt:lpstr>
      <vt:lpstr>REGION OF OPERATION CASE-1 (No Gate Voltage)</vt:lpstr>
      <vt:lpstr>NMos Cut View</vt:lpstr>
      <vt:lpstr>PowerPoint Presentation</vt:lpstr>
      <vt:lpstr>REGION OF OPERATION Creating a channel</vt:lpstr>
      <vt:lpstr>PowerPoint Presentation</vt:lpstr>
      <vt:lpstr>PowerPoint Presentation</vt:lpstr>
      <vt:lpstr>PowerPoint Presentation</vt:lpstr>
      <vt:lpstr>REGION OF OPERATION Creating a channel</vt:lpstr>
      <vt:lpstr>Formation of Channel</vt:lpstr>
      <vt:lpstr>MOS Transistor Current direction</vt:lpstr>
      <vt:lpstr>MOS I/V</vt:lpstr>
      <vt:lpstr>REGION OF OPERATION Applying small Vds</vt:lpstr>
      <vt:lpstr>Operation – nMOS Transistor</vt:lpstr>
      <vt:lpstr>Operation – nMOS Transistor</vt:lpstr>
      <vt:lpstr>PowerPoint Presentation</vt:lpstr>
      <vt:lpstr>Operation – nMOS Transistor</vt:lpstr>
      <vt:lpstr>Operation – nMOS Transistor</vt:lpstr>
      <vt:lpstr>Operation – nMOS Transistor</vt:lpstr>
      <vt:lpstr>Operation – nMOS Transistor</vt:lpstr>
      <vt:lpstr>Voltage-Dependent Resistor</vt:lpstr>
      <vt:lpstr>Channel Potential Variation</vt:lpstr>
      <vt:lpstr>Channel Pinch-Off</vt:lpstr>
      <vt:lpstr>PowerPoint Presentation</vt:lpstr>
      <vt:lpstr>PowerPoint Presentation</vt:lpstr>
      <vt:lpstr>PowerPoint Presentation</vt:lpstr>
      <vt:lpstr>Transistor in Saturation Mode</vt:lpstr>
      <vt:lpstr>During “pinchoff”</vt:lpstr>
      <vt:lpstr>N-Channel MOSFET characteristics</vt:lpstr>
      <vt:lpstr>PowerPoint Presentation</vt:lpstr>
      <vt:lpstr>PowerPoint Presentation</vt:lpstr>
      <vt:lpstr>Enhancement-Mode PMOS  Transistors: Structure</vt:lpstr>
      <vt:lpstr>P-channel MOSFET characteristics</vt:lpstr>
      <vt:lpstr>Depletion-Mode MOSFETS</vt:lpstr>
      <vt:lpstr>PowerPoint Presentation</vt:lpstr>
      <vt:lpstr>PowerPoint Presentation</vt:lpstr>
      <vt:lpstr>pMOS are 2.5 time slower than  nMOS due to electron and hole  mobilities</vt:lpstr>
      <vt:lpstr>nMOS fabrication steps</vt:lpstr>
      <vt:lpstr>PowerPoint Presentation</vt:lpstr>
      <vt:lpstr>…………………………………………</vt:lpstr>
      <vt:lpstr>…………………………………………………………………………… ……… …………</vt:lpstr>
      <vt:lpstr>PowerPoint Presentation</vt:lpstr>
      <vt:lpstr>CMOS FABRICATION</vt:lpstr>
      <vt:lpstr>The p-well Process</vt:lpstr>
      <vt:lpstr>The p-well CMOS fabrication</vt:lpstr>
      <vt:lpstr>………………………………………</vt:lpstr>
      <vt:lpstr>PowerPoint Presentation</vt:lpstr>
      <vt:lpstr>PowerPoint Presentation</vt:lpstr>
      <vt:lpstr>PowerPoint Presentation</vt:lpstr>
      <vt:lpstr>The n-well Process</vt:lpstr>
      <vt:lpstr>The twin-tub-Tub Process</vt:lpstr>
      <vt:lpstr>PowerPoint Presentation</vt:lpstr>
      <vt:lpstr>Bi-CMOS</vt:lpstr>
      <vt:lpstr>Features</vt:lpstr>
      <vt:lpstr>Characteristics of Bipolar Technology</vt:lpstr>
      <vt:lpstr>Characteristics of CMOS</vt:lpstr>
      <vt:lpstr>Bi-CMOS FABRICATION PROCESS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Unit I  Introduction to IC technology</dc:title>
  <dc:creator>VIJAY</dc:creator>
  <cp:lastModifiedBy>Dell</cp:lastModifiedBy>
  <cp:revision>1</cp:revision>
  <dcterms:created xsi:type="dcterms:W3CDTF">2006-08-16T00:00:00Z</dcterms:created>
  <dcterms:modified xsi:type="dcterms:W3CDTF">2019-04-18T11:24:45Z</dcterms:modified>
</cp:coreProperties>
</file>