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D684C-F491-4B80-AFC8-95570EC4608A}" type="datetimeFigureOut">
              <a:rPr lang="en-IN" smtClean="0"/>
              <a:t>09-04-2019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DBAB5-ED23-4B03-A828-B36300892D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9064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D684C-F491-4B80-AFC8-95570EC4608A}" type="datetimeFigureOut">
              <a:rPr lang="en-IN" smtClean="0"/>
              <a:t>09-04-2019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DBAB5-ED23-4B03-A828-B36300892D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8575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D684C-F491-4B80-AFC8-95570EC4608A}" type="datetimeFigureOut">
              <a:rPr lang="en-IN" smtClean="0"/>
              <a:t>09-04-2019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DBAB5-ED23-4B03-A828-B36300892D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90262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D684C-F491-4B80-AFC8-95570EC4608A}" type="datetimeFigureOut">
              <a:rPr lang="en-IN" smtClean="0"/>
              <a:t>09-04-2019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DBAB5-ED23-4B03-A828-B36300892D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156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D684C-F491-4B80-AFC8-95570EC4608A}" type="datetimeFigureOut">
              <a:rPr lang="en-IN" smtClean="0"/>
              <a:t>09-04-2019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DBAB5-ED23-4B03-A828-B36300892D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1996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D684C-F491-4B80-AFC8-95570EC4608A}" type="datetimeFigureOut">
              <a:rPr lang="en-IN" smtClean="0"/>
              <a:t>09-04-2019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DBAB5-ED23-4B03-A828-B36300892D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4982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D684C-F491-4B80-AFC8-95570EC4608A}" type="datetimeFigureOut">
              <a:rPr lang="en-IN" smtClean="0"/>
              <a:t>09-04-2019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DBAB5-ED23-4B03-A828-B36300892D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6594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D684C-F491-4B80-AFC8-95570EC4608A}" type="datetimeFigureOut">
              <a:rPr lang="en-IN" smtClean="0"/>
              <a:t>09-04-2019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DBAB5-ED23-4B03-A828-B36300892D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7795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D684C-F491-4B80-AFC8-95570EC4608A}" type="datetimeFigureOut">
              <a:rPr lang="en-IN" smtClean="0"/>
              <a:t>09-04-2019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DBAB5-ED23-4B03-A828-B36300892D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1926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D684C-F491-4B80-AFC8-95570EC4608A}" type="datetimeFigureOut">
              <a:rPr lang="en-IN" smtClean="0"/>
              <a:t>09-04-2019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DBAB5-ED23-4B03-A828-B36300892D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182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D684C-F491-4B80-AFC8-95570EC4608A}" type="datetimeFigureOut">
              <a:rPr lang="en-IN" smtClean="0"/>
              <a:t>09-04-2019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DBAB5-ED23-4B03-A828-B36300892D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7860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D684C-F491-4B80-AFC8-95570EC4608A}" type="datetimeFigureOut">
              <a:rPr lang="en-IN" smtClean="0"/>
              <a:t>09-04-2019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DBAB5-ED23-4B03-A828-B36300892D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97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Unit-3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52406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762000"/>
          </a:xfrm>
        </p:spPr>
        <p:txBody>
          <a:bodyPr>
            <a:noAutofit/>
          </a:bodyPr>
          <a:lstStyle/>
          <a:p>
            <a:pPr algn="just"/>
            <a:r>
              <a:rPr lang="en-US" sz="3000" dirty="0" smtClean="0"/>
              <a:t>A laboratory type square wave and pulse generator is shown in Fig. 8.6.</a:t>
            </a:r>
            <a:endParaRPr lang="en-US" sz="3000" dirty="0"/>
          </a:p>
        </p:txBody>
      </p:sp>
      <p:pic>
        <p:nvPicPr>
          <p:cNvPr id="1028" name="Picture 4" descr="C:\Users\Rama Rao\Desktop\Block-Diagram-of-a-Pulse-Generator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87020" y="1295400"/>
            <a:ext cx="8628380" cy="458144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3440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RANDOM NOISE GENERATOR:</a:t>
            </a:r>
            <a:endParaRPr lang="en-US" b="1" dirty="0"/>
          </a:p>
        </p:txBody>
      </p:sp>
      <p:pic>
        <p:nvPicPr>
          <p:cNvPr id="2050" name="Picture 2" descr="C:\Users\Rama Rao\Desktop\Random-Noise-Generator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133600"/>
            <a:ext cx="7412039" cy="3200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58195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RANDOM NOISE GENERATOR: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		The instrument offers the possibility of using a single measurement to indicate performance over a wide frequency band, instead of many measurements at one frequency at a time.</a:t>
            </a:r>
          </a:p>
          <a:p>
            <a:pPr algn="just">
              <a:buNone/>
            </a:pPr>
            <a:r>
              <a:rPr lang="en-US" dirty="0" smtClean="0"/>
              <a:t>		The spectrum of random noise covers all frequencies and is referred to as White noise, i.e. noise having equal power density at all frequencies (an analogy is white light).</a:t>
            </a:r>
          </a:p>
        </p:txBody>
      </p:sp>
    </p:spTree>
    <p:extLst>
      <p:ext uri="{BB962C8B-B14F-4D97-AF65-F5344CB8AC3E}">
        <p14:creationId xmlns:p14="http://schemas.microsoft.com/office/powerpoint/2010/main" val="40692455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191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RANDOM NOISE GENERATOR </a:t>
            </a:r>
            <a:r>
              <a:rPr lang="en-US" b="1" dirty="0" err="1" smtClean="0"/>
              <a:t>Contd</a:t>
            </a:r>
            <a:r>
              <a:rPr lang="en-US" b="1" dirty="0" smtClean="0"/>
              <a:t>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 lnSpcReduction="10000"/>
          </a:bodyPr>
          <a:lstStyle/>
          <a:p>
            <a:pPr lvl="1" algn="just">
              <a:buFont typeface="Wingdings" pitchFamily="2" charset="2"/>
              <a:buChar char="ü"/>
            </a:pPr>
            <a:r>
              <a:rPr lang="en-US" sz="3200" dirty="0" smtClean="0"/>
              <a:t>	</a:t>
            </a:r>
            <a:r>
              <a:rPr lang="en-US" sz="3000" dirty="0" smtClean="0"/>
              <a:t>The method of generating noise is usually to use a semi conductor noise diode, which delivers frequencies in a band roughly extending from 80 — 220 kHz. 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3000" dirty="0" smtClean="0"/>
              <a:t>	The output from the noise diode is amplified and heterodyned down to the audio frequency band by means of a balanced symmetrical modulator.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3000" dirty="0" smtClean="0"/>
              <a:t>The filter arrangement controls the bandwidth and supplies an output signal in three spectrum choices, white noise, pink noise and USASI noise.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856459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RANDOM NOISE GENERATOR </a:t>
            </a:r>
            <a:r>
              <a:rPr lang="en-US" b="1" dirty="0" err="1" smtClean="0"/>
              <a:t>Contd</a:t>
            </a:r>
            <a:r>
              <a:rPr lang="en-US" b="1" dirty="0" smtClean="0"/>
              <a:t>….</a:t>
            </a:r>
            <a:endParaRPr lang="en-US" dirty="0"/>
          </a:p>
        </p:txBody>
      </p:sp>
      <p:pic>
        <p:nvPicPr>
          <p:cNvPr id="1026" name="Picture 2" descr="C:\Users\Rama Rao\Desktop\Random-Noise-Generator-1 frequency respons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990600"/>
            <a:ext cx="6096000" cy="584644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273237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486400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dirty="0" smtClean="0"/>
              <a:t>It is seen that white noise is flat from 20 Hz to 25 kHz and has an upper cutoff frequency of 50 kHz with a cutoff slope of —12 </a:t>
            </a:r>
            <a:r>
              <a:rPr lang="en-US" dirty="0" err="1" smtClean="0"/>
              <a:t>dBs</a:t>
            </a:r>
            <a:r>
              <a:rPr lang="en-US" dirty="0" smtClean="0"/>
              <a:t>/ octave. 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Pink noise is so called because the lower frequencies have a larger amplitude, similar to red light. Pink noise has a voltage spectrum which is inversely proportional to the square root of frequency and is used in bandwidth analysis. 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err="1" smtClean="0"/>
              <a:t>Usasi</a:t>
            </a:r>
            <a:r>
              <a:rPr lang="en-US" dirty="0" smtClean="0"/>
              <a:t> noise ranging simulates the energy distribution of speech and music frequencies and is used for testing audio amplifiers and loud speakers. 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RANDOM NOISE GENERATOR </a:t>
            </a:r>
            <a:r>
              <a:rPr lang="en-US" b="1" dirty="0" err="1" smtClean="0"/>
              <a:t>Contd</a:t>
            </a:r>
            <a:r>
              <a:rPr lang="en-US" b="1" dirty="0" smtClean="0"/>
              <a:t>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6457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SWEEP GENERATOR: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1700"/>
            <a:ext cx="8458200" cy="58039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dirty="0" smtClean="0"/>
              <a:t>It provides a sinusoidal output voltage whose frequency varies smoothly and continuously over an entire frequency band, usually at an audio rate. 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The process of frequency modulation is done electronically by using the modulating voltage to vary the reactance of the oscillator tank circuit component, and mechanically by means of a motor driven capacitor, as provided for in a modern laboratory type signal generator.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5621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SWEEP GENERATOR </a:t>
            </a:r>
            <a:r>
              <a:rPr lang="en-US" b="1" dirty="0" err="1" smtClean="0"/>
              <a:t>Contd</a:t>
            </a:r>
            <a:r>
              <a:rPr lang="en-US" b="1" dirty="0" smtClean="0"/>
              <a:t>…</a:t>
            </a:r>
            <a:endParaRPr lang="en-US" b="1" dirty="0"/>
          </a:p>
        </p:txBody>
      </p:sp>
      <p:pic>
        <p:nvPicPr>
          <p:cNvPr id="3074" name="Picture 2" descr="C:\Users\Rama Rao\Desktop\Sweep-Generator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700622"/>
            <a:ext cx="7696200" cy="57001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65140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2484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Fixed and Variable AF Oscillator</a:t>
            </a:r>
          </a:p>
          <a:p>
            <a:pPr algn="just"/>
            <a:r>
              <a:rPr lang="en-US" dirty="0" smtClean="0"/>
              <a:t>      Signal generators are the sources of electrical signals used for the purpose of testing and operating different kinds of electrical equipment. A signal generator provides different types of waveforms such as sine, triangular, square, pulse etc., whereas an oscillator provides only sinusoidal signal at the output.  </a:t>
            </a:r>
            <a:br>
              <a:rPr lang="en-US" dirty="0" smtClean="0"/>
            </a:br>
            <a:r>
              <a:rPr lang="en-US" dirty="0" smtClean="0"/>
              <a:t>The AF oscillators are divided into two types. They are as follows</a:t>
            </a:r>
            <a:br>
              <a:rPr lang="en-US" dirty="0" smtClean="0"/>
            </a:br>
            <a:r>
              <a:rPr lang="en-US" dirty="0" smtClean="0"/>
              <a:t>1. Fixed frequency AF oscillator</a:t>
            </a:r>
            <a:br>
              <a:rPr lang="en-US" dirty="0" smtClean="0"/>
            </a:br>
            <a:r>
              <a:rPr lang="en-US" dirty="0" smtClean="0"/>
              <a:t>2. Variable frequency AF oscillator.  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79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800600"/>
          </a:xfrm>
        </p:spPr>
        <p:txBody>
          <a:bodyPr>
            <a:noAutofit/>
          </a:bodyPr>
          <a:lstStyle/>
          <a:p>
            <a:pPr marL="514350" indent="-514350" algn="just">
              <a:buAutoNum type="arabicPeriod"/>
            </a:pPr>
            <a:r>
              <a:rPr lang="en-US" sz="2400" b="1" dirty="0" smtClean="0"/>
              <a:t>Fixed Frequency AF Oscillator: 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	Many instrument circuits contain oscillator as one of its integral parts to provide output signal within the specified fixed audio frequency range. This specified audio frequency range can be 1 kHz signal or 400 Hz signal. </a:t>
            </a:r>
          </a:p>
          <a:p>
            <a:pPr marL="514350" indent="-514350" algn="just">
              <a:buNone/>
            </a:pPr>
            <a:r>
              <a:rPr lang="en-US" sz="2400" dirty="0" smtClean="0"/>
              <a:t>		The 1 kHz frequency signal is used to execute a bridge circuit and 400 Hz frequency signal is used for audio testing. A fixed frequency AF oscillator employs an iron core transformer. Due to this a positive feedback is obtained through the inductive coupling placed between the primary winding and secondary winding of the transformer and hence fixed frequency oscillations are generated.</a:t>
            </a:r>
          </a:p>
        </p:txBody>
      </p:sp>
    </p:spTree>
    <p:extLst>
      <p:ext uri="{BB962C8B-B14F-4D97-AF65-F5344CB8AC3E}">
        <p14:creationId xmlns:p14="http://schemas.microsoft.com/office/powerpoint/2010/main" val="4173013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4724400"/>
          </a:xfrm>
        </p:spPr>
        <p:txBody>
          <a:bodyPr/>
          <a:lstStyle/>
          <a:p>
            <a:pPr algn="just">
              <a:buNone/>
            </a:pPr>
            <a:r>
              <a:rPr lang="en-US" b="1" dirty="0" smtClean="0"/>
              <a:t>2. Variable Frequency AF Oscillator:  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It is a general purpose oscillator used in laboratory. It generates oscillations within the entire audio frequency range i.e. from 20 Hz to 20 kHz. This oscillator provides a pure, constant sine wave output throughout this AF range. The examples of variable AF oscillators used in laboratory are RC feedback oscillator, beat frequency oscillator.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74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305800" cy="6096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The front panel of a signal generator consists of the following.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Frequency selector : It selects the frequency in different ranges and varies it continuously in a ratio of 1 : 11. The scale is non-linear.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Frequency multiplier It selects the frequency range over 5 decades, from 10 Hz to 1 </a:t>
            </a:r>
            <a:r>
              <a:rPr lang="en-US" dirty="0" err="1" smtClean="0"/>
              <a:t>MHz.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Amplitude multiplier It attenuates the sine wave in 3 decades, x 1, x 0.1 and x 0.01.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Variable amplitude It attenuates the sine wave amplitude continuously.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Symmetry control It varies the symmetry of the square wave from 30% to 70%.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Amplitude It attenuates the square wave output continuously.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Function switch It selects either sine wave or square wave output.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Output available This provides sine wave or square wave output.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Sync This terminal is used to provide </a:t>
            </a:r>
            <a:r>
              <a:rPr lang="en-US" dirty="0" err="1" smtClean="0"/>
              <a:t>synchronisation</a:t>
            </a:r>
            <a:r>
              <a:rPr lang="en-US" dirty="0" smtClean="0"/>
              <a:t> of the internal signal with an external signal.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On-Off Switch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315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STANDARD SIGNAL GENERATOR</a:t>
            </a:r>
            <a:endParaRPr lang="en-US" b="1" dirty="0"/>
          </a:p>
        </p:txBody>
      </p:sp>
      <p:pic>
        <p:nvPicPr>
          <p:cNvPr id="1026" name="Picture 2" descr="C:\Users\Rama Rao\Desktop\AF-Sine-and-Square-Wave-Generator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4711" y="1371600"/>
            <a:ext cx="7786018" cy="4419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13530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458200" cy="640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SQUARE AND PULSE GENERATOR: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They provide both quantitative and qualitative information of the system under test.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They are made use of in transient response testing of amplifiers.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The fundamental difference between a pulse generator and a square wave generator is in the duty cycle. A square wave generator has a 50% duty cycle.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used as measuring devices in combination with a CRO.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0007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458200" cy="6324600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b="1" dirty="0" smtClean="0"/>
              <a:t>Requirements of a Pulse</a:t>
            </a:r>
            <a:endParaRPr lang="en-US" dirty="0" smtClean="0"/>
          </a:p>
          <a:p>
            <a:pPr marL="514350" indent="-514350" algn="just">
              <a:buFont typeface="Wingdings" pitchFamily="2" charset="2"/>
              <a:buChar char="Ø"/>
            </a:pPr>
            <a:r>
              <a:rPr lang="en-US" sz="3500" dirty="0" smtClean="0"/>
              <a:t>The pulse should have minimum distortion.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en-US" sz="3500" dirty="0" smtClean="0"/>
              <a:t>The basic characteristics of the pulse are rise time, overshoot, ringing, sag, and undershoot.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en-US" sz="3500" dirty="0" smtClean="0"/>
              <a:t>The pulse should have sufficient maximum amplitude.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en-US" sz="3500" dirty="0" smtClean="0"/>
              <a:t>The range of frequency control of the pulse repetition rate (PRR) should meet the needs of the experiment. </a:t>
            </a:r>
          </a:p>
          <a:p>
            <a:pPr marL="514350" indent="-514350" algn="just">
              <a:buNone/>
            </a:pPr>
            <a:r>
              <a:rPr lang="en-US" sz="3500" dirty="0" smtClean="0"/>
              <a:t>		For example: a repetition frequency of 100 MHz is required for testing fast circuits. Other generators have a pulse-burst feature which allows a train of pulses rather than a continuous.</a:t>
            </a:r>
          </a:p>
          <a:p>
            <a:pPr marL="514350" indent="-514350" algn="just">
              <a:buFont typeface="Wingdings" pitchFamily="2" charset="2"/>
              <a:buChar char="Ø"/>
            </a:pP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11978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Requirements of a Pulse</a:t>
            </a:r>
            <a:r>
              <a:rPr lang="en-US" dirty="0" smtClean="0"/>
              <a:t> </a:t>
            </a:r>
            <a:r>
              <a:rPr lang="en-US" dirty="0" err="1" smtClean="0"/>
              <a:t>Contd</a:t>
            </a:r>
            <a:r>
              <a:rPr lang="en-US" dirty="0" smtClean="0"/>
              <a:t>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85000" lnSpcReduction="20000"/>
          </a:bodyPr>
          <a:lstStyle/>
          <a:p>
            <a:pPr marL="514350" indent="-514350" algn="just">
              <a:buFont typeface="Wingdings" pitchFamily="2" charset="2"/>
              <a:buChar char="Ø"/>
            </a:pPr>
            <a:r>
              <a:rPr lang="en-US" dirty="0" smtClean="0"/>
              <a:t>Some pulse generators can be triggered by an externally applied trigger signal; conversely, pulse generators can be used to produce trigger signals, when this output is passed through a differentiator circuit.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en-US" dirty="0" smtClean="0"/>
              <a:t>The output impedance of the pulse generator is another important,  In a fast pulse system, the generator should be matched to the cable and the cable to the test circuit.</a:t>
            </a:r>
          </a:p>
          <a:p>
            <a:pPr marL="514350" indent="-514350" algn="just">
              <a:buNone/>
            </a:pPr>
            <a:r>
              <a:rPr lang="en-US" dirty="0" smtClean="0"/>
              <a:t>		A mismatch would cause energy to be reflected back to the generator by the test circuit, and this may be re-reflected by the generator, causing distortion of the pulses.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en-US" dirty="0" smtClean="0"/>
              <a:t>DC coupling of the output circuit is needed.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02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392</Words>
  <Application>Microsoft Office PowerPoint</Application>
  <PresentationFormat>On-screen Show (4:3)</PresentationFormat>
  <Paragraphs>53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Unit-3</vt:lpstr>
      <vt:lpstr>PowerPoint Presentation</vt:lpstr>
      <vt:lpstr>PowerPoint Presentation</vt:lpstr>
      <vt:lpstr>PowerPoint Presentation</vt:lpstr>
      <vt:lpstr>PowerPoint Presentation</vt:lpstr>
      <vt:lpstr>STANDARD SIGNAL GENERATOR</vt:lpstr>
      <vt:lpstr>PowerPoint Presentation</vt:lpstr>
      <vt:lpstr>PowerPoint Presentation</vt:lpstr>
      <vt:lpstr>Requirements of a Pulse Contd….</vt:lpstr>
      <vt:lpstr>A laboratory type square wave and pulse generator is shown in Fig. 8.6.</vt:lpstr>
      <vt:lpstr>RANDOM NOISE GENERATOR:</vt:lpstr>
      <vt:lpstr>RANDOM NOISE GENERATOR:</vt:lpstr>
      <vt:lpstr>RANDOM NOISE GENERATOR Contd….</vt:lpstr>
      <vt:lpstr>RANDOM NOISE GENERATOR Contd….</vt:lpstr>
      <vt:lpstr>RANDOM NOISE GENERATOR Contd….</vt:lpstr>
      <vt:lpstr>SWEEP GENERATOR:</vt:lpstr>
      <vt:lpstr>SWEEP GENERATOR Contd…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Unit-3</dc:title>
  <dc:creator>Windows User</dc:creator>
  <cp:lastModifiedBy>Windows User</cp:lastModifiedBy>
  <cp:revision>1</cp:revision>
  <dcterms:created xsi:type="dcterms:W3CDTF">2019-04-09T10:11:56Z</dcterms:created>
  <dcterms:modified xsi:type="dcterms:W3CDTF">2019-04-09T10:13:03Z</dcterms:modified>
</cp:coreProperties>
</file>