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0"/>
  </p:notesMasterIdLst>
  <p:sldIdLst>
    <p:sldId id="256" r:id="rId2"/>
    <p:sldId id="283" r:id="rId3"/>
    <p:sldId id="284" r:id="rId4"/>
    <p:sldId id="310" r:id="rId5"/>
    <p:sldId id="285" r:id="rId6"/>
    <p:sldId id="286" r:id="rId7"/>
    <p:sldId id="311" r:id="rId8"/>
    <p:sldId id="312" r:id="rId9"/>
    <p:sldId id="313" r:id="rId10"/>
    <p:sldId id="315" r:id="rId11"/>
    <p:sldId id="316" r:id="rId12"/>
    <p:sldId id="317" r:id="rId13"/>
    <p:sldId id="318" r:id="rId14"/>
    <p:sldId id="319" r:id="rId15"/>
    <p:sldId id="320" r:id="rId16"/>
    <p:sldId id="321" r:id="rId17"/>
    <p:sldId id="322" r:id="rId18"/>
    <p:sldId id="323" r:id="rId19"/>
    <p:sldId id="324" r:id="rId20"/>
    <p:sldId id="325" r:id="rId21"/>
    <p:sldId id="326" r:id="rId22"/>
    <p:sldId id="327" r:id="rId23"/>
    <p:sldId id="328" r:id="rId24"/>
    <p:sldId id="329" r:id="rId25"/>
    <p:sldId id="330" r:id="rId26"/>
    <p:sldId id="331" r:id="rId27"/>
    <p:sldId id="332" r:id="rId28"/>
    <p:sldId id="333" r:id="rId29"/>
    <p:sldId id="334" r:id="rId30"/>
    <p:sldId id="335" r:id="rId31"/>
    <p:sldId id="336" r:id="rId32"/>
    <p:sldId id="337" r:id="rId33"/>
    <p:sldId id="338" r:id="rId34"/>
    <p:sldId id="339" r:id="rId35"/>
    <p:sldId id="340" r:id="rId36"/>
    <p:sldId id="341" r:id="rId37"/>
    <p:sldId id="342" r:id="rId38"/>
    <p:sldId id="343" r:id="rId39"/>
    <p:sldId id="344" r:id="rId40"/>
    <p:sldId id="345" r:id="rId41"/>
    <p:sldId id="346" r:id="rId42"/>
    <p:sldId id="347" r:id="rId43"/>
    <p:sldId id="348" r:id="rId44"/>
    <p:sldId id="349" r:id="rId45"/>
    <p:sldId id="350" r:id="rId46"/>
    <p:sldId id="351" r:id="rId47"/>
    <p:sldId id="352" r:id="rId48"/>
    <p:sldId id="353" r:id="rId49"/>
  </p:sldIdLst>
  <p:sldSz cx="9144000" cy="6858000" type="screen4x3"/>
  <p:notesSz cx="6858000" cy="9144000"/>
  <p:custDataLst>
    <p:tags r:id="rId5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ags" Target="tags/tag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81B0F30-73DA-4380-8D20-9C828EF01FF1}" type="datetimeFigureOut">
              <a:rPr lang="en-US" smtClean="0"/>
              <a:t>4/9/2019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C0C15F-1CF9-40D6-8292-56B832A65947}" type="slidenum">
              <a:rPr lang="en-US" smtClean="0"/>
              <a:t>‹#›</a:t>
            </a:fld>
            <a:endParaRPr lang="en-US"/>
          </a:p>
        </p:txBody>
      </p:sp>
    </p:spTree>
    <p:extLst>
      <p:ext uri="{BB962C8B-B14F-4D97-AF65-F5344CB8AC3E}">
        <p14:creationId xmlns:p14="http://schemas.microsoft.com/office/powerpoint/2010/main" val="28260664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4C0C15F-1CF9-40D6-8292-56B832A65947}" type="slidenum">
              <a:rPr lang="en-US" smtClean="0"/>
              <a:t>1</a:t>
            </a:fld>
            <a:endParaRPr lang="en-US"/>
          </a:p>
        </p:txBody>
      </p:sp>
    </p:spTree>
    <p:extLst>
      <p:ext uri="{BB962C8B-B14F-4D97-AF65-F5344CB8AC3E}">
        <p14:creationId xmlns:p14="http://schemas.microsoft.com/office/powerpoint/2010/main" val="33349020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4C0C15F-1CF9-40D6-8292-56B832A65947}" type="slidenum">
              <a:rPr lang="en-US" smtClean="0"/>
              <a:t>2</a:t>
            </a:fld>
            <a:endParaRPr lang="en-US"/>
          </a:p>
        </p:txBody>
      </p:sp>
    </p:spTree>
    <p:extLst>
      <p:ext uri="{BB962C8B-B14F-4D97-AF65-F5344CB8AC3E}">
        <p14:creationId xmlns:p14="http://schemas.microsoft.com/office/powerpoint/2010/main" val="36577698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4C0C15F-1CF9-40D6-8292-56B832A65947}" type="slidenum">
              <a:rPr lang="en-US" smtClean="0"/>
              <a:t>3</a:t>
            </a:fld>
            <a:endParaRPr lang="en-US"/>
          </a:p>
        </p:txBody>
      </p:sp>
    </p:spTree>
    <p:extLst>
      <p:ext uri="{BB962C8B-B14F-4D97-AF65-F5344CB8AC3E}">
        <p14:creationId xmlns:p14="http://schemas.microsoft.com/office/powerpoint/2010/main" val="13693226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4C0C15F-1CF9-40D6-8292-56B832A65947}" type="slidenum">
              <a:rPr lang="en-US" smtClean="0"/>
              <a:t>4</a:t>
            </a:fld>
            <a:endParaRPr lang="en-US"/>
          </a:p>
        </p:txBody>
      </p:sp>
    </p:spTree>
    <p:extLst>
      <p:ext uri="{BB962C8B-B14F-4D97-AF65-F5344CB8AC3E}">
        <p14:creationId xmlns:p14="http://schemas.microsoft.com/office/powerpoint/2010/main" val="15983153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4C0C15F-1CF9-40D6-8292-56B832A65947}" type="slidenum">
              <a:rPr lang="en-US" smtClean="0"/>
              <a:t>5</a:t>
            </a:fld>
            <a:endParaRPr lang="en-US"/>
          </a:p>
        </p:txBody>
      </p:sp>
    </p:spTree>
    <p:extLst>
      <p:ext uri="{BB962C8B-B14F-4D97-AF65-F5344CB8AC3E}">
        <p14:creationId xmlns:p14="http://schemas.microsoft.com/office/powerpoint/2010/main" val="11456523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4C0C15F-1CF9-40D6-8292-56B832A65947}" type="slidenum">
              <a:rPr lang="en-US" smtClean="0"/>
              <a:t>6</a:t>
            </a:fld>
            <a:endParaRPr lang="en-US"/>
          </a:p>
        </p:txBody>
      </p:sp>
    </p:spTree>
    <p:extLst>
      <p:ext uri="{BB962C8B-B14F-4D97-AF65-F5344CB8AC3E}">
        <p14:creationId xmlns:p14="http://schemas.microsoft.com/office/powerpoint/2010/main" val="20375964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4C0C15F-1CF9-40D6-8292-56B832A65947}" type="slidenum">
              <a:rPr lang="en-US" smtClean="0"/>
              <a:t>7</a:t>
            </a:fld>
            <a:endParaRPr lang="en-US"/>
          </a:p>
        </p:txBody>
      </p:sp>
    </p:spTree>
    <p:extLst>
      <p:ext uri="{BB962C8B-B14F-4D97-AF65-F5344CB8AC3E}">
        <p14:creationId xmlns:p14="http://schemas.microsoft.com/office/powerpoint/2010/main" val="19843743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4C0C15F-1CF9-40D6-8292-56B832A65947}" type="slidenum">
              <a:rPr lang="en-US" smtClean="0"/>
              <a:t>8</a:t>
            </a:fld>
            <a:endParaRPr lang="en-US"/>
          </a:p>
        </p:txBody>
      </p:sp>
    </p:spTree>
    <p:extLst>
      <p:ext uri="{BB962C8B-B14F-4D97-AF65-F5344CB8AC3E}">
        <p14:creationId xmlns:p14="http://schemas.microsoft.com/office/powerpoint/2010/main" val="40619228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4C0C15F-1CF9-40D6-8292-56B832A65947}" type="slidenum">
              <a:rPr lang="en-US" smtClean="0"/>
              <a:t>9</a:t>
            </a:fld>
            <a:endParaRPr lang="en-US"/>
          </a:p>
        </p:txBody>
      </p:sp>
    </p:spTree>
    <p:extLst>
      <p:ext uri="{BB962C8B-B14F-4D97-AF65-F5344CB8AC3E}">
        <p14:creationId xmlns:p14="http://schemas.microsoft.com/office/powerpoint/2010/main" val="20868486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4/9/2019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4/9/2019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4/9/2019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4/9/2019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4/9/2019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p:sndAc>
          <p:endSnd/>
        </p:sndAc>
      </p:transition>
    </mc:Choice>
    <mc:Fallback xmlns="">
      <p:transition spd="slow">
        <p:sndAc>
          <p:endSnd/>
        </p:sndAc>
      </p:transition>
    </mc:Fallback>
  </mc:AlternateConten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hyperlink" Target="http://www.polytechnichub.com/how-amplifier-is-work/"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s://www.powershow.com/relay.php?pid=8699791&amp;url=https://plus.google.com/u/0/+Elprocus/posts" TargetMode="External"/><Relationship Id="rId7" Type="http://schemas.openxmlformats.org/officeDocument/2006/relationships/hyperlink" Target="https://www.powershow.com/relay.php?pid=8699791&amp;url=https://twitter.com/elprocus"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hyperlink" Target="https://www.powershow.com/relay.php?pid=8699791&amp;url=https://www.facebook.com/elprocus" TargetMode="External"/><Relationship Id="rId10" Type="http://schemas.openxmlformats.org/officeDocument/2006/relationships/image" Target="../media/image4.png"/><Relationship Id="rId4" Type="http://schemas.openxmlformats.org/officeDocument/2006/relationships/image" Target="../media/image1.png"/><Relationship Id="rId9" Type="http://schemas.openxmlformats.org/officeDocument/2006/relationships/hyperlink" Target="https://www.powershow.com/relay.php?pid=8699791&amp;url=https://www.youtube.com/user/elprocu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s://www.powershow.com/relay.php?pid=8699791&amp;url=https://plus.google.com/u/0/+Elprocus/posts" TargetMode="External"/><Relationship Id="rId7" Type="http://schemas.openxmlformats.org/officeDocument/2006/relationships/hyperlink" Target="https://www.powershow.com/relay.php?pid=8699791&amp;url=https://twitter.com/elprocus"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2.png"/><Relationship Id="rId11" Type="http://schemas.openxmlformats.org/officeDocument/2006/relationships/image" Target="../media/image5.jpeg"/><Relationship Id="rId5" Type="http://schemas.openxmlformats.org/officeDocument/2006/relationships/hyperlink" Target="https://www.powershow.com/relay.php?pid=8699791&amp;url=https://www.facebook.com/elprocus" TargetMode="External"/><Relationship Id="rId10" Type="http://schemas.openxmlformats.org/officeDocument/2006/relationships/image" Target="../media/image4.png"/><Relationship Id="rId4" Type="http://schemas.openxmlformats.org/officeDocument/2006/relationships/image" Target="../media/image1.png"/><Relationship Id="rId9" Type="http://schemas.openxmlformats.org/officeDocument/2006/relationships/hyperlink" Target="https://www.powershow.com/relay.php?pid=8699791&amp;url=https://www.youtube.com/user/elprocus" TargetMode="External"/></Relationships>
</file>

<file path=ppt/slides/_rels/slide6.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s://www.powershow.com/relay.php?pid=8699791&amp;url=https://plus.google.com/u/0/+Elprocus/posts" TargetMode="External"/><Relationship Id="rId7" Type="http://schemas.openxmlformats.org/officeDocument/2006/relationships/hyperlink" Target="https://www.powershow.com/relay.php?pid=8699791&amp;url=https://twitter.com/elprocus"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2.png"/><Relationship Id="rId11" Type="http://schemas.openxmlformats.org/officeDocument/2006/relationships/image" Target="../media/image6.jpeg"/><Relationship Id="rId5" Type="http://schemas.openxmlformats.org/officeDocument/2006/relationships/hyperlink" Target="https://www.powershow.com/relay.php?pid=8699791&amp;url=https://www.facebook.com/elprocus" TargetMode="External"/><Relationship Id="rId10" Type="http://schemas.openxmlformats.org/officeDocument/2006/relationships/image" Target="../media/image4.png"/><Relationship Id="rId4" Type="http://schemas.openxmlformats.org/officeDocument/2006/relationships/image" Target="../media/image1.png"/><Relationship Id="rId9" Type="http://schemas.openxmlformats.org/officeDocument/2006/relationships/hyperlink" Target="https://www.powershow.com/relay.php?pid=8699791&amp;url=https://www.youtube.com/user/elprocus" TargetMode="External"/></Relationships>
</file>

<file path=ppt/slides/_rels/slide7.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s://www.powershow.com/relay.php?pid=8699791&amp;url=https://plus.google.com/u/0/+Elprocus/posts" TargetMode="External"/><Relationship Id="rId7" Type="http://schemas.openxmlformats.org/officeDocument/2006/relationships/hyperlink" Target="https://www.powershow.com/relay.php?pid=8699791&amp;url=https://twitter.com/elprocus"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hyperlink" Target="https://www.powershow.com/relay.php?pid=8699791&amp;url=https://www.facebook.com/elprocus" TargetMode="External"/><Relationship Id="rId10" Type="http://schemas.openxmlformats.org/officeDocument/2006/relationships/image" Target="../media/image4.png"/><Relationship Id="rId4" Type="http://schemas.openxmlformats.org/officeDocument/2006/relationships/image" Target="../media/image1.png"/><Relationship Id="rId9" Type="http://schemas.openxmlformats.org/officeDocument/2006/relationships/hyperlink" Target="https://www.powershow.com/relay.php?pid=8699791&amp;url=https://www.youtube.com/user/elprocus" TargetMode="External"/></Relationships>
</file>

<file path=ppt/slides/_rels/slide8.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s://www.powershow.com/relay.php?pid=8699791&amp;url=https://plus.google.com/u/0/+Elprocus/posts" TargetMode="External"/><Relationship Id="rId7" Type="http://schemas.openxmlformats.org/officeDocument/2006/relationships/hyperlink" Target="https://www.powershow.com/relay.php?pid=8699791&amp;url=https://twitter.com/elprocus"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hyperlink" Target="https://www.powershow.com/relay.php?pid=8699791&amp;url=https://www.facebook.com/elprocus" TargetMode="External"/><Relationship Id="rId10" Type="http://schemas.openxmlformats.org/officeDocument/2006/relationships/image" Target="../media/image4.png"/><Relationship Id="rId4" Type="http://schemas.openxmlformats.org/officeDocument/2006/relationships/image" Target="../media/image1.png"/><Relationship Id="rId9" Type="http://schemas.openxmlformats.org/officeDocument/2006/relationships/hyperlink" Target="https://www.powershow.com/relay.php?pid=8699791&amp;url=https://www.youtube.com/user/elprocus" TargetMode="External"/></Relationships>
</file>

<file path=ppt/slides/_rels/slide9.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s://www.powershow.com/relay.php?pid=8699791&amp;url=https://plus.google.com/u/0/+Elprocus/posts" TargetMode="External"/><Relationship Id="rId7" Type="http://schemas.openxmlformats.org/officeDocument/2006/relationships/hyperlink" Target="https://www.powershow.com/relay.php?pid=8699791&amp;url=https://twitter.com/elprocus"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hyperlink" Target="https://www.powershow.com/relay.php?pid=8699791&amp;url=https://www.facebook.com/elprocus" TargetMode="External"/><Relationship Id="rId10" Type="http://schemas.openxmlformats.org/officeDocument/2006/relationships/image" Target="../media/image4.png"/><Relationship Id="rId4" Type="http://schemas.openxmlformats.org/officeDocument/2006/relationships/image" Target="../media/image1.png"/><Relationship Id="rId9" Type="http://schemas.openxmlformats.org/officeDocument/2006/relationships/hyperlink" Target="https://www.powershow.com/relay.php?pid=8699791&amp;url=https://www.youtube.com/user/elprocu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76300" y="2089666"/>
            <a:ext cx="7467600" cy="769441"/>
          </a:xfrm>
          <a:prstGeom prst="rect">
            <a:avLst/>
          </a:prstGeom>
          <a:noFill/>
        </p:spPr>
        <p:txBody>
          <a:bodyPr wrap="square" rtlCol="0">
            <a:spAutoFit/>
          </a:bodyPr>
          <a:lstStyle/>
          <a:p>
            <a:pPr algn="ctr"/>
            <a:endParaRPr lang="en-IN" sz="4400" b="1" dirty="0">
              <a:solidFill>
                <a:schemeClr val="accent6">
                  <a:lumMod val="60000"/>
                  <a:lumOff val="40000"/>
                </a:schemeClr>
              </a:solidFill>
              <a:latin typeface="Century Gothic" pitchFamily="34" charset="0"/>
              <a:cs typeface="Times New Roman" pitchFamily="18" charset="0"/>
            </a:endParaRPr>
          </a:p>
        </p:txBody>
      </p:sp>
      <p:sp>
        <p:nvSpPr>
          <p:cNvPr id="4" name="TextBox 3"/>
          <p:cNvSpPr txBox="1"/>
          <p:nvPr/>
        </p:nvSpPr>
        <p:spPr>
          <a:xfrm>
            <a:off x="304800" y="2133600"/>
            <a:ext cx="8839200" cy="3477875"/>
          </a:xfrm>
          <a:prstGeom prst="rect">
            <a:avLst/>
          </a:prstGeom>
          <a:noFill/>
        </p:spPr>
        <p:txBody>
          <a:bodyPr wrap="square" rtlCol="0">
            <a:spAutoFit/>
          </a:bodyPr>
          <a:lstStyle/>
          <a:p>
            <a:pPr algn="ctr" fontAlgn="base"/>
            <a:endParaRPr lang="en-IN" sz="4400" b="1" dirty="0" smtClean="0">
              <a:solidFill>
                <a:schemeClr val="accent6">
                  <a:lumMod val="60000"/>
                  <a:lumOff val="40000"/>
                </a:schemeClr>
              </a:solidFill>
              <a:latin typeface="Century Gothic" pitchFamily="34" charset="0"/>
            </a:endParaRPr>
          </a:p>
          <a:p>
            <a:pPr algn="ctr" fontAlgn="base"/>
            <a:r>
              <a:rPr lang="en-IN" sz="4400" b="1" dirty="0" smtClean="0">
                <a:solidFill>
                  <a:schemeClr val="accent6">
                    <a:lumMod val="60000"/>
                    <a:lumOff val="40000"/>
                  </a:schemeClr>
                </a:solidFill>
                <a:latin typeface="Century Gothic" pitchFamily="34" charset="0"/>
              </a:rPr>
              <a:t>Unit-2</a:t>
            </a:r>
            <a:endParaRPr lang="en-IN" sz="4400" b="1" dirty="0">
              <a:solidFill>
                <a:schemeClr val="accent6">
                  <a:lumMod val="60000"/>
                  <a:lumOff val="40000"/>
                </a:schemeClr>
              </a:solidFill>
              <a:latin typeface="Century Gothic" pitchFamily="34" charset="0"/>
            </a:endParaRPr>
          </a:p>
          <a:p>
            <a:pPr algn="ctr" fontAlgn="base"/>
            <a:r>
              <a:rPr lang="en-IN" sz="4400" b="1" dirty="0" smtClean="0">
                <a:solidFill>
                  <a:schemeClr val="accent6">
                    <a:lumMod val="60000"/>
                    <a:lumOff val="40000"/>
                  </a:schemeClr>
                </a:solidFill>
                <a:latin typeface="Century Gothic" pitchFamily="34" charset="0"/>
              </a:rPr>
              <a:t>Tutorial </a:t>
            </a:r>
            <a:r>
              <a:rPr lang="en-IN" sz="4400" b="1" dirty="0">
                <a:solidFill>
                  <a:schemeClr val="accent6">
                    <a:lumMod val="60000"/>
                    <a:lumOff val="40000"/>
                  </a:schemeClr>
                </a:solidFill>
                <a:latin typeface="Century Gothic" pitchFamily="34" charset="0"/>
              </a:rPr>
              <a:t>On CRO (Cathode Ray Oscilloscope) Working and Applications</a:t>
            </a:r>
          </a:p>
        </p:txBody>
      </p:sp>
    </p:spTree>
    <p:extLst>
      <p:ext uri="{BB962C8B-B14F-4D97-AF65-F5344CB8AC3E}">
        <p14:creationId xmlns:p14="http://schemas.microsoft.com/office/powerpoint/2010/main" val="1572831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p:cNvGraphicFramePr>
            <a:graphicFrameLocks noGrp="1"/>
          </p:cNvGraphicFramePr>
          <p:nvPr/>
        </p:nvGraphicFramePr>
        <p:xfrm>
          <a:off x="762000" y="152400"/>
          <a:ext cx="7315200" cy="6433804"/>
        </p:xfrm>
        <a:graphic>
          <a:graphicData uri="http://schemas.openxmlformats.org/drawingml/2006/table">
            <a:tbl>
              <a:tblPr/>
              <a:tblGrid>
                <a:gridCol w="3523786"/>
                <a:gridCol w="3791414"/>
              </a:tblGrid>
              <a:tr h="307413">
                <a:tc>
                  <a:txBody>
                    <a:bodyPr/>
                    <a:lstStyle/>
                    <a:p>
                      <a:pPr algn="l" fontAlgn="base"/>
                      <a:r>
                        <a:rPr lang="en-US" sz="1800" b="1" dirty="0"/>
                        <a:t>Dual trace CRO</a:t>
                      </a:r>
                    </a:p>
                  </a:txBody>
                  <a:tcPr marL="70818" marR="70818" marT="33048" marB="33048" anchor="ctr">
                    <a:lnL w="9525" cap="flat" cmpd="sng" algn="ctr">
                      <a:solidFill>
                        <a:srgbClr val="CACACA"/>
                      </a:solidFill>
                      <a:prstDash val="solid"/>
                      <a:round/>
                      <a:headEnd type="none" w="med" len="med"/>
                      <a:tailEnd type="none" w="med" len="med"/>
                    </a:lnL>
                    <a:lnR w="9525" cap="flat" cmpd="sng" algn="ctr">
                      <a:solidFill>
                        <a:srgbClr val="CACACA"/>
                      </a:solidFill>
                      <a:prstDash val="solid"/>
                      <a:round/>
                      <a:headEnd type="none" w="med" len="med"/>
                      <a:tailEnd type="none" w="med" len="med"/>
                    </a:lnR>
                    <a:lnT w="9525" cap="flat" cmpd="sng" algn="ctr">
                      <a:solidFill>
                        <a:srgbClr val="CACACA"/>
                      </a:solidFill>
                      <a:prstDash val="solid"/>
                      <a:round/>
                      <a:headEnd type="none" w="med" len="med"/>
                      <a:tailEnd type="none" w="med" len="med"/>
                    </a:lnT>
                    <a:lnB w="9525" cap="flat" cmpd="sng" algn="ctr">
                      <a:solidFill>
                        <a:srgbClr val="CACACA"/>
                      </a:solidFill>
                      <a:prstDash val="solid"/>
                      <a:round/>
                      <a:headEnd type="none" w="med" len="med"/>
                      <a:tailEnd type="none" w="med" len="med"/>
                    </a:lnB>
                    <a:solidFill>
                      <a:srgbClr val="FFFFFF"/>
                    </a:solidFill>
                  </a:tcPr>
                </a:tc>
                <a:tc>
                  <a:txBody>
                    <a:bodyPr/>
                    <a:lstStyle/>
                    <a:p>
                      <a:pPr algn="l" fontAlgn="base"/>
                      <a:r>
                        <a:rPr lang="en-US" sz="1800" b="1" dirty="0"/>
                        <a:t>Dual beam CRO</a:t>
                      </a:r>
                    </a:p>
                  </a:txBody>
                  <a:tcPr marL="70818" marR="70818" marT="33048" marB="33048" anchor="ctr">
                    <a:lnL w="9525" cap="flat" cmpd="sng" algn="ctr">
                      <a:solidFill>
                        <a:srgbClr val="CACACA"/>
                      </a:solidFill>
                      <a:prstDash val="solid"/>
                      <a:round/>
                      <a:headEnd type="none" w="med" len="med"/>
                      <a:tailEnd type="none" w="med" len="med"/>
                    </a:lnL>
                    <a:lnR w="9525" cap="flat" cmpd="sng" algn="ctr">
                      <a:solidFill>
                        <a:srgbClr val="CACACA"/>
                      </a:solidFill>
                      <a:prstDash val="solid"/>
                      <a:round/>
                      <a:headEnd type="none" w="med" len="med"/>
                      <a:tailEnd type="none" w="med" len="med"/>
                    </a:lnR>
                    <a:lnT w="9525" cap="flat" cmpd="sng" algn="ctr">
                      <a:solidFill>
                        <a:srgbClr val="CACACA"/>
                      </a:solidFill>
                      <a:prstDash val="solid"/>
                      <a:round/>
                      <a:headEnd type="none" w="med" len="med"/>
                      <a:tailEnd type="none" w="med" len="med"/>
                    </a:lnT>
                    <a:lnB w="9525" cap="flat" cmpd="sng" algn="ctr">
                      <a:solidFill>
                        <a:srgbClr val="CACACA"/>
                      </a:solidFill>
                      <a:prstDash val="solid"/>
                      <a:round/>
                      <a:headEnd type="none" w="med" len="med"/>
                      <a:tailEnd type="none" w="med" len="med"/>
                    </a:lnB>
                    <a:solidFill>
                      <a:srgbClr val="FFFFFF"/>
                    </a:solidFill>
                  </a:tcPr>
                </a:tc>
              </a:tr>
              <a:tr h="722307">
                <a:tc>
                  <a:txBody>
                    <a:bodyPr/>
                    <a:lstStyle/>
                    <a:p>
                      <a:pPr algn="l" fontAlgn="base"/>
                      <a:r>
                        <a:rPr lang="en-US" sz="1800" b="0" dirty="0"/>
                        <a:t>It is used single electron beam to display two traces.</a:t>
                      </a:r>
                    </a:p>
                  </a:txBody>
                  <a:tcPr marL="70818" marR="70818" marT="33048" marB="33048" anchor="ctr">
                    <a:lnL w="9525" cap="flat" cmpd="sng" algn="ctr">
                      <a:solidFill>
                        <a:srgbClr val="CACACA"/>
                      </a:solidFill>
                      <a:prstDash val="solid"/>
                      <a:round/>
                      <a:headEnd type="none" w="med" len="med"/>
                      <a:tailEnd type="none" w="med" len="med"/>
                    </a:lnL>
                    <a:lnR w="9525" cap="flat" cmpd="sng" algn="ctr">
                      <a:solidFill>
                        <a:srgbClr val="CACACA"/>
                      </a:solidFill>
                      <a:prstDash val="solid"/>
                      <a:round/>
                      <a:headEnd type="none" w="med" len="med"/>
                      <a:tailEnd type="none" w="med" len="med"/>
                    </a:lnR>
                    <a:lnT w="9525" cap="flat" cmpd="sng" algn="ctr">
                      <a:solidFill>
                        <a:srgbClr val="CACACA"/>
                      </a:solidFill>
                      <a:prstDash val="solid"/>
                      <a:round/>
                      <a:headEnd type="none" w="med" len="med"/>
                      <a:tailEnd type="none" w="med" len="med"/>
                    </a:lnT>
                    <a:lnB w="9525" cap="flat" cmpd="sng" algn="ctr">
                      <a:solidFill>
                        <a:srgbClr val="CACACA"/>
                      </a:solidFill>
                      <a:prstDash val="solid"/>
                      <a:round/>
                      <a:headEnd type="none" w="med" len="med"/>
                      <a:tailEnd type="none" w="med" len="med"/>
                    </a:lnB>
                    <a:solidFill>
                      <a:srgbClr val="FFFFFF"/>
                    </a:solidFill>
                  </a:tcPr>
                </a:tc>
                <a:tc>
                  <a:txBody>
                    <a:bodyPr/>
                    <a:lstStyle/>
                    <a:p>
                      <a:pPr algn="l" fontAlgn="base"/>
                      <a:r>
                        <a:rPr lang="en-US" sz="1800" b="0" dirty="0"/>
                        <a:t>It is used two electron beams for displaying two signals.</a:t>
                      </a:r>
                    </a:p>
                  </a:txBody>
                  <a:tcPr marL="70818" marR="70818" marT="33048" marB="33048" anchor="ctr">
                    <a:lnL w="9525" cap="flat" cmpd="sng" algn="ctr">
                      <a:solidFill>
                        <a:srgbClr val="CACACA"/>
                      </a:solidFill>
                      <a:prstDash val="solid"/>
                      <a:round/>
                      <a:headEnd type="none" w="med" len="med"/>
                      <a:tailEnd type="none" w="med" len="med"/>
                    </a:lnL>
                    <a:lnR w="9525" cap="flat" cmpd="sng" algn="ctr">
                      <a:solidFill>
                        <a:srgbClr val="CACACA"/>
                      </a:solidFill>
                      <a:prstDash val="solid"/>
                      <a:round/>
                      <a:headEnd type="none" w="med" len="med"/>
                      <a:tailEnd type="none" w="med" len="med"/>
                    </a:lnR>
                    <a:lnT w="9525" cap="flat" cmpd="sng" algn="ctr">
                      <a:solidFill>
                        <a:srgbClr val="CACACA"/>
                      </a:solidFill>
                      <a:prstDash val="solid"/>
                      <a:round/>
                      <a:headEnd type="none" w="med" len="med"/>
                      <a:tailEnd type="none" w="med" len="med"/>
                    </a:lnT>
                    <a:lnB w="9525" cap="flat" cmpd="sng" algn="ctr">
                      <a:solidFill>
                        <a:srgbClr val="CACACA"/>
                      </a:solidFill>
                      <a:prstDash val="solid"/>
                      <a:round/>
                      <a:headEnd type="none" w="med" len="med"/>
                      <a:tailEnd type="none" w="med" len="med"/>
                    </a:lnB>
                    <a:solidFill>
                      <a:srgbClr val="FFFFFF"/>
                    </a:solidFill>
                  </a:tcPr>
                </a:tc>
              </a:tr>
              <a:tr h="722307">
                <a:tc>
                  <a:txBody>
                    <a:bodyPr/>
                    <a:lstStyle/>
                    <a:p>
                      <a:pPr algn="l" fontAlgn="base"/>
                      <a:r>
                        <a:rPr lang="en-US" sz="1800" b="1" u="none" dirty="0"/>
                        <a:t>A single vertical</a:t>
                      </a:r>
                      <a:r>
                        <a:rPr lang="en-US" sz="1800" b="1" u="none" strike="noStrike" dirty="0">
                          <a:solidFill>
                            <a:schemeClr val="tx1"/>
                          </a:solidFill>
                          <a:hlinkClick r:id="rId2"/>
                        </a:rPr>
                        <a:t> amplifier</a:t>
                      </a:r>
                      <a:r>
                        <a:rPr lang="en-US" sz="1800" b="1" u="none" dirty="0"/>
                        <a:t> is used.</a:t>
                      </a:r>
                    </a:p>
                  </a:txBody>
                  <a:tcPr marL="70818" marR="70818" marT="33048" marB="33048" anchor="ctr">
                    <a:lnL w="9525" cap="flat" cmpd="sng" algn="ctr">
                      <a:solidFill>
                        <a:srgbClr val="CACACA"/>
                      </a:solidFill>
                      <a:prstDash val="solid"/>
                      <a:round/>
                      <a:headEnd type="none" w="med" len="med"/>
                      <a:tailEnd type="none" w="med" len="med"/>
                    </a:lnL>
                    <a:lnR w="9525" cap="flat" cmpd="sng" algn="ctr">
                      <a:solidFill>
                        <a:srgbClr val="CACACA"/>
                      </a:solidFill>
                      <a:prstDash val="solid"/>
                      <a:round/>
                      <a:headEnd type="none" w="med" len="med"/>
                      <a:tailEnd type="none" w="med" len="med"/>
                    </a:lnR>
                    <a:lnT w="9525" cap="flat" cmpd="sng" algn="ctr">
                      <a:solidFill>
                        <a:srgbClr val="CACACA"/>
                      </a:solidFill>
                      <a:prstDash val="solid"/>
                      <a:round/>
                      <a:headEnd type="none" w="med" len="med"/>
                      <a:tailEnd type="none" w="med" len="med"/>
                    </a:lnT>
                    <a:lnB w="9525" cap="flat" cmpd="sng" algn="ctr">
                      <a:solidFill>
                        <a:srgbClr val="CACACA"/>
                      </a:solidFill>
                      <a:prstDash val="solid"/>
                      <a:round/>
                      <a:headEnd type="none" w="med" len="med"/>
                      <a:tailEnd type="none" w="med" len="med"/>
                    </a:lnB>
                    <a:solidFill>
                      <a:srgbClr val="FFFFFF"/>
                    </a:solidFill>
                  </a:tcPr>
                </a:tc>
                <a:tc>
                  <a:txBody>
                    <a:bodyPr/>
                    <a:lstStyle/>
                    <a:p>
                      <a:pPr algn="l" fontAlgn="base"/>
                      <a:r>
                        <a:rPr lang="en-US" sz="1800" b="1" u="none" dirty="0"/>
                        <a:t>Two vertical amplifiers are used for two beams.</a:t>
                      </a:r>
                    </a:p>
                  </a:txBody>
                  <a:tcPr marL="70818" marR="70818" marT="33048" marB="33048" anchor="ctr">
                    <a:lnL w="9525" cap="flat" cmpd="sng" algn="ctr">
                      <a:solidFill>
                        <a:srgbClr val="CACACA"/>
                      </a:solidFill>
                      <a:prstDash val="solid"/>
                      <a:round/>
                      <a:headEnd type="none" w="med" len="med"/>
                      <a:tailEnd type="none" w="med" len="med"/>
                    </a:lnL>
                    <a:lnR w="9525" cap="flat" cmpd="sng" algn="ctr">
                      <a:solidFill>
                        <a:srgbClr val="CACACA"/>
                      </a:solidFill>
                      <a:prstDash val="solid"/>
                      <a:round/>
                      <a:headEnd type="none" w="med" len="med"/>
                      <a:tailEnd type="none" w="med" len="med"/>
                    </a:lnR>
                    <a:lnT w="9525" cap="flat" cmpd="sng" algn="ctr">
                      <a:solidFill>
                        <a:srgbClr val="CACACA"/>
                      </a:solidFill>
                      <a:prstDash val="solid"/>
                      <a:round/>
                      <a:headEnd type="none" w="med" len="med"/>
                      <a:tailEnd type="none" w="med" len="med"/>
                    </a:lnT>
                    <a:lnB w="9525" cap="flat" cmpd="sng" algn="ctr">
                      <a:solidFill>
                        <a:srgbClr val="CACACA"/>
                      </a:solidFill>
                      <a:prstDash val="solid"/>
                      <a:round/>
                      <a:headEnd type="none" w="med" len="med"/>
                      <a:tailEnd type="none" w="med" len="med"/>
                    </a:lnB>
                    <a:solidFill>
                      <a:srgbClr val="FFFFFF"/>
                    </a:solidFill>
                  </a:tcPr>
                </a:tc>
              </a:tr>
              <a:tr h="722307">
                <a:tc>
                  <a:txBody>
                    <a:bodyPr/>
                    <a:lstStyle/>
                    <a:p>
                      <a:pPr algn="l" fontAlgn="base"/>
                      <a:r>
                        <a:rPr lang="en-US" sz="1800" b="0" dirty="0"/>
                        <a:t>It is not able to capture two fast transient events.</a:t>
                      </a:r>
                    </a:p>
                  </a:txBody>
                  <a:tcPr marL="70818" marR="70818" marT="33048" marB="33048" anchor="ctr">
                    <a:lnL w="9525" cap="flat" cmpd="sng" algn="ctr">
                      <a:solidFill>
                        <a:srgbClr val="CACACA"/>
                      </a:solidFill>
                      <a:prstDash val="solid"/>
                      <a:round/>
                      <a:headEnd type="none" w="med" len="med"/>
                      <a:tailEnd type="none" w="med" len="med"/>
                    </a:lnL>
                    <a:lnR w="9525" cap="flat" cmpd="sng" algn="ctr">
                      <a:solidFill>
                        <a:srgbClr val="CACACA"/>
                      </a:solidFill>
                      <a:prstDash val="solid"/>
                      <a:round/>
                      <a:headEnd type="none" w="med" len="med"/>
                      <a:tailEnd type="none" w="med" len="med"/>
                    </a:lnR>
                    <a:lnT w="9525" cap="flat" cmpd="sng" algn="ctr">
                      <a:solidFill>
                        <a:srgbClr val="CACACA"/>
                      </a:solidFill>
                      <a:prstDash val="solid"/>
                      <a:round/>
                      <a:headEnd type="none" w="med" len="med"/>
                      <a:tailEnd type="none" w="med" len="med"/>
                    </a:lnT>
                    <a:lnB w="9525" cap="flat" cmpd="sng" algn="ctr">
                      <a:solidFill>
                        <a:srgbClr val="CACACA"/>
                      </a:solidFill>
                      <a:prstDash val="solid"/>
                      <a:round/>
                      <a:headEnd type="none" w="med" len="med"/>
                      <a:tailEnd type="none" w="med" len="med"/>
                    </a:lnB>
                    <a:solidFill>
                      <a:srgbClr val="FFFFFF"/>
                    </a:solidFill>
                  </a:tcPr>
                </a:tc>
                <a:tc>
                  <a:txBody>
                    <a:bodyPr/>
                    <a:lstStyle/>
                    <a:p>
                      <a:pPr algn="l" fontAlgn="base"/>
                      <a:r>
                        <a:rPr lang="en-US" sz="1800" b="0" dirty="0"/>
                        <a:t>It is captures two fast transient easily.</a:t>
                      </a:r>
                    </a:p>
                  </a:txBody>
                  <a:tcPr marL="70818" marR="70818" marT="33048" marB="33048" anchor="ctr">
                    <a:lnL w="9525" cap="flat" cmpd="sng" algn="ctr">
                      <a:solidFill>
                        <a:srgbClr val="CACACA"/>
                      </a:solidFill>
                      <a:prstDash val="solid"/>
                      <a:round/>
                      <a:headEnd type="none" w="med" len="med"/>
                      <a:tailEnd type="none" w="med" len="med"/>
                    </a:lnL>
                    <a:lnR w="9525" cap="flat" cmpd="sng" algn="ctr">
                      <a:solidFill>
                        <a:srgbClr val="CACACA"/>
                      </a:solidFill>
                      <a:prstDash val="solid"/>
                      <a:round/>
                      <a:headEnd type="none" w="med" len="med"/>
                      <a:tailEnd type="none" w="med" len="med"/>
                    </a:lnR>
                    <a:lnT w="9525" cap="flat" cmpd="sng" algn="ctr">
                      <a:solidFill>
                        <a:srgbClr val="CACACA"/>
                      </a:solidFill>
                      <a:prstDash val="solid"/>
                      <a:round/>
                      <a:headEnd type="none" w="med" len="med"/>
                      <a:tailEnd type="none" w="med" len="med"/>
                    </a:lnT>
                    <a:lnB w="9525" cap="flat" cmpd="sng" algn="ctr">
                      <a:solidFill>
                        <a:srgbClr val="CACACA"/>
                      </a:solidFill>
                      <a:prstDash val="solid"/>
                      <a:round/>
                      <a:headEnd type="none" w="med" len="med"/>
                      <a:tailEnd type="none" w="med" len="med"/>
                    </a:lnB>
                    <a:solidFill>
                      <a:srgbClr val="FFFFFF"/>
                    </a:solidFill>
                  </a:tcPr>
                </a:tc>
              </a:tr>
              <a:tr h="929756">
                <a:tc>
                  <a:txBody>
                    <a:bodyPr/>
                    <a:lstStyle/>
                    <a:p>
                      <a:pPr algn="l" fontAlgn="base"/>
                      <a:r>
                        <a:rPr lang="en-US" sz="1800" b="1" dirty="0"/>
                        <a:t>It cannot switch quickly between traces, so simultaneous display becomes difficult.</a:t>
                      </a:r>
                    </a:p>
                  </a:txBody>
                  <a:tcPr marL="70818" marR="70818" marT="33048" marB="33048" anchor="ctr">
                    <a:lnL w="9525" cap="flat" cmpd="sng" algn="ctr">
                      <a:solidFill>
                        <a:srgbClr val="CACACA"/>
                      </a:solidFill>
                      <a:prstDash val="solid"/>
                      <a:round/>
                      <a:headEnd type="none" w="med" len="med"/>
                      <a:tailEnd type="none" w="med" len="med"/>
                    </a:lnL>
                    <a:lnR w="9525" cap="flat" cmpd="sng" algn="ctr">
                      <a:solidFill>
                        <a:srgbClr val="CACACA"/>
                      </a:solidFill>
                      <a:prstDash val="solid"/>
                      <a:round/>
                      <a:headEnd type="none" w="med" len="med"/>
                      <a:tailEnd type="none" w="med" len="med"/>
                    </a:lnR>
                    <a:lnT w="9525" cap="flat" cmpd="sng" algn="ctr">
                      <a:solidFill>
                        <a:srgbClr val="CACACA"/>
                      </a:solidFill>
                      <a:prstDash val="solid"/>
                      <a:round/>
                      <a:headEnd type="none" w="med" len="med"/>
                      <a:tailEnd type="none" w="med" len="med"/>
                    </a:lnT>
                    <a:lnB w="9525" cap="flat" cmpd="sng" algn="ctr">
                      <a:solidFill>
                        <a:srgbClr val="CACACA"/>
                      </a:solidFill>
                      <a:prstDash val="solid"/>
                      <a:round/>
                      <a:headEnd type="none" w="med" len="med"/>
                      <a:tailEnd type="none" w="med" len="med"/>
                    </a:lnB>
                    <a:solidFill>
                      <a:srgbClr val="FFFFFF"/>
                    </a:solidFill>
                  </a:tcPr>
                </a:tc>
                <a:tc>
                  <a:txBody>
                    <a:bodyPr/>
                    <a:lstStyle/>
                    <a:p>
                      <a:pPr algn="l" fontAlgn="base"/>
                      <a:r>
                        <a:rPr lang="en-US" sz="1800" b="1" dirty="0"/>
                        <a:t>It can display two traces simultaneously.</a:t>
                      </a:r>
                    </a:p>
                  </a:txBody>
                  <a:tcPr marL="70818" marR="70818" marT="33048" marB="33048" anchor="ctr">
                    <a:lnL w="9525" cap="flat" cmpd="sng" algn="ctr">
                      <a:solidFill>
                        <a:srgbClr val="CACACA"/>
                      </a:solidFill>
                      <a:prstDash val="solid"/>
                      <a:round/>
                      <a:headEnd type="none" w="med" len="med"/>
                      <a:tailEnd type="none" w="med" len="med"/>
                    </a:lnL>
                    <a:lnR w="9525" cap="flat" cmpd="sng" algn="ctr">
                      <a:solidFill>
                        <a:srgbClr val="CACACA"/>
                      </a:solidFill>
                      <a:prstDash val="solid"/>
                      <a:round/>
                      <a:headEnd type="none" w="med" len="med"/>
                      <a:tailEnd type="none" w="med" len="med"/>
                    </a:lnR>
                    <a:lnT w="9525" cap="flat" cmpd="sng" algn="ctr">
                      <a:solidFill>
                        <a:srgbClr val="CACACA"/>
                      </a:solidFill>
                      <a:prstDash val="solid"/>
                      <a:round/>
                      <a:headEnd type="none" w="med" len="med"/>
                      <a:tailEnd type="none" w="med" len="med"/>
                    </a:lnT>
                    <a:lnB w="9525" cap="flat" cmpd="sng" algn="ctr">
                      <a:solidFill>
                        <a:srgbClr val="CACACA"/>
                      </a:solidFill>
                      <a:prstDash val="solid"/>
                      <a:round/>
                      <a:headEnd type="none" w="med" len="med"/>
                      <a:tailEnd type="none" w="med" len="med"/>
                    </a:lnB>
                    <a:solidFill>
                      <a:srgbClr val="FFFFFF"/>
                    </a:solidFill>
                  </a:tcPr>
                </a:tc>
              </a:tr>
              <a:tr h="929756">
                <a:tc>
                  <a:txBody>
                    <a:bodyPr/>
                    <a:lstStyle/>
                    <a:p>
                      <a:pPr algn="l" fontAlgn="base"/>
                      <a:r>
                        <a:rPr lang="en-US" sz="1800" b="0" dirty="0"/>
                        <a:t>The two signals may or may not have same frequency.</a:t>
                      </a:r>
                    </a:p>
                  </a:txBody>
                  <a:tcPr marL="70818" marR="70818" marT="33048" marB="33048" anchor="ctr">
                    <a:lnL w="9525" cap="flat" cmpd="sng" algn="ctr">
                      <a:solidFill>
                        <a:srgbClr val="CACACA"/>
                      </a:solidFill>
                      <a:prstDash val="solid"/>
                      <a:round/>
                      <a:headEnd type="none" w="med" len="med"/>
                      <a:tailEnd type="none" w="med" len="med"/>
                    </a:lnL>
                    <a:lnR w="9525" cap="flat" cmpd="sng" algn="ctr">
                      <a:solidFill>
                        <a:srgbClr val="CACACA"/>
                      </a:solidFill>
                      <a:prstDash val="solid"/>
                      <a:round/>
                      <a:headEnd type="none" w="med" len="med"/>
                      <a:tailEnd type="none" w="med" len="med"/>
                    </a:lnR>
                    <a:lnT w="9525" cap="flat" cmpd="sng" algn="ctr">
                      <a:solidFill>
                        <a:srgbClr val="CACACA"/>
                      </a:solidFill>
                      <a:prstDash val="solid"/>
                      <a:round/>
                      <a:headEnd type="none" w="med" len="med"/>
                      <a:tailEnd type="none" w="med" len="med"/>
                    </a:lnT>
                    <a:lnB w="9525" cap="flat" cmpd="sng" algn="ctr">
                      <a:solidFill>
                        <a:srgbClr val="CACACA"/>
                      </a:solidFill>
                      <a:prstDash val="solid"/>
                      <a:round/>
                      <a:headEnd type="none" w="med" len="med"/>
                      <a:tailEnd type="none" w="med" len="med"/>
                    </a:lnB>
                    <a:solidFill>
                      <a:srgbClr val="FFFFFF"/>
                    </a:solidFill>
                  </a:tcPr>
                </a:tc>
                <a:tc>
                  <a:txBody>
                    <a:bodyPr/>
                    <a:lstStyle/>
                    <a:p>
                      <a:pPr algn="l" fontAlgn="base"/>
                      <a:r>
                        <a:rPr lang="en-US" sz="1800" b="0" dirty="0"/>
                        <a:t>The two signals must have the same frequency or they must be harmonically related.</a:t>
                      </a:r>
                    </a:p>
                  </a:txBody>
                  <a:tcPr marL="70818" marR="70818" marT="33048" marB="33048" anchor="ctr">
                    <a:lnL w="9525" cap="flat" cmpd="sng" algn="ctr">
                      <a:solidFill>
                        <a:srgbClr val="CACACA"/>
                      </a:solidFill>
                      <a:prstDash val="solid"/>
                      <a:round/>
                      <a:headEnd type="none" w="med" len="med"/>
                      <a:tailEnd type="none" w="med" len="med"/>
                    </a:lnL>
                    <a:lnR w="9525" cap="flat" cmpd="sng" algn="ctr">
                      <a:solidFill>
                        <a:srgbClr val="CACACA"/>
                      </a:solidFill>
                      <a:prstDash val="solid"/>
                      <a:round/>
                      <a:headEnd type="none" w="med" len="med"/>
                      <a:tailEnd type="none" w="med" len="med"/>
                    </a:lnR>
                    <a:lnT w="9525" cap="flat" cmpd="sng" algn="ctr">
                      <a:solidFill>
                        <a:srgbClr val="CACACA"/>
                      </a:solidFill>
                      <a:prstDash val="solid"/>
                      <a:round/>
                      <a:headEnd type="none" w="med" len="med"/>
                      <a:tailEnd type="none" w="med" len="med"/>
                    </a:lnT>
                    <a:lnB w="9525" cap="flat" cmpd="sng" algn="ctr">
                      <a:solidFill>
                        <a:srgbClr val="CACACA"/>
                      </a:solidFill>
                      <a:prstDash val="solid"/>
                      <a:round/>
                      <a:headEnd type="none" w="med" len="med"/>
                      <a:tailEnd type="none" w="med" len="med"/>
                    </a:lnB>
                    <a:solidFill>
                      <a:srgbClr val="FFFFFF"/>
                    </a:solidFill>
                  </a:tcPr>
                </a:tc>
              </a:tr>
              <a:tr h="722307">
                <a:tc>
                  <a:txBody>
                    <a:bodyPr/>
                    <a:lstStyle/>
                    <a:p>
                      <a:pPr algn="l" fontAlgn="base"/>
                      <a:r>
                        <a:rPr lang="en-US" sz="1800" b="1"/>
                        <a:t>A single beam can be used for displaying multiple traces.</a:t>
                      </a:r>
                    </a:p>
                  </a:txBody>
                  <a:tcPr marL="70818" marR="70818" marT="33048" marB="33048" anchor="ctr">
                    <a:lnL w="9525" cap="flat" cmpd="sng" algn="ctr">
                      <a:solidFill>
                        <a:srgbClr val="CACACA"/>
                      </a:solidFill>
                      <a:prstDash val="solid"/>
                      <a:round/>
                      <a:headEnd type="none" w="med" len="med"/>
                      <a:tailEnd type="none" w="med" len="med"/>
                    </a:lnL>
                    <a:lnR w="9525" cap="flat" cmpd="sng" algn="ctr">
                      <a:solidFill>
                        <a:srgbClr val="CACACA"/>
                      </a:solidFill>
                      <a:prstDash val="solid"/>
                      <a:round/>
                      <a:headEnd type="none" w="med" len="med"/>
                      <a:tailEnd type="none" w="med" len="med"/>
                    </a:lnR>
                    <a:lnT w="9525" cap="flat" cmpd="sng" algn="ctr">
                      <a:solidFill>
                        <a:srgbClr val="CACACA"/>
                      </a:solidFill>
                      <a:prstDash val="solid"/>
                      <a:round/>
                      <a:headEnd type="none" w="med" len="med"/>
                      <a:tailEnd type="none" w="med" len="med"/>
                    </a:lnT>
                    <a:lnB w="9525" cap="flat" cmpd="sng" algn="ctr">
                      <a:solidFill>
                        <a:srgbClr val="CACACA"/>
                      </a:solidFill>
                      <a:prstDash val="solid"/>
                      <a:round/>
                      <a:headEnd type="none" w="med" len="med"/>
                      <a:tailEnd type="none" w="med" len="med"/>
                    </a:lnB>
                    <a:solidFill>
                      <a:srgbClr val="FFFFFF"/>
                    </a:solidFill>
                  </a:tcPr>
                </a:tc>
                <a:tc>
                  <a:txBody>
                    <a:bodyPr/>
                    <a:lstStyle/>
                    <a:p>
                      <a:pPr algn="l" fontAlgn="base"/>
                      <a:r>
                        <a:rPr lang="en-US" sz="1800" b="1" dirty="0"/>
                        <a:t>Multiple beams are used for displaying multiple traces.</a:t>
                      </a:r>
                    </a:p>
                  </a:txBody>
                  <a:tcPr marL="70818" marR="70818" marT="33048" marB="33048" anchor="ctr">
                    <a:lnL w="9525" cap="flat" cmpd="sng" algn="ctr">
                      <a:solidFill>
                        <a:srgbClr val="CACACA"/>
                      </a:solidFill>
                      <a:prstDash val="solid"/>
                      <a:round/>
                      <a:headEnd type="none" w="med" len="med"/>
                      <a:tailEnd type="none" w="med" len="med"/>
                    </a:lnL>
                    <a:lnR w="9525" cap="flat" cmpd="sng" algn="ctr">
                      <a:solidFill>
                        <a:srgbClr val="CACACA"/>
                      </a:solidFill>
                      <a:prstDash val="solid"/>
                      <a:round/>
                      <a:headEnd type="none" w="med" len="med"/>
                      <a:tailEnd type="none" w="med" len="med"/>
                    </a:lnR>
                    <a:lnT w="9525" cap="flat" cmpd="sng" algn="ctr">
                      <a:solidFill>
                        <a:srgbClr val="CACACA"/>
                      </a:solidFill>
                      <a:prstDash val="solid"/>
                      <a:round/>
                      <a:headEnd type="none" w="med" len="med"/>
                      <a:tailEnd type="none" w="med" len="med"/>
                    </a:lnT>
                    <a:lnB w="9525" cap="flat" cmpd="sng" algn="ctr">
                      <a:solidFill>
                        <a:srgbClr val="CACACA"/>
                      </a:solidFill>
                      <a:prstDash val="solid"/>
                      <a:round/>
                      <a:headEnd type="none" w="med" len="med"/>
                      <a:tailEnd type="none" w="med" len="med"/>
                    </a:lnB>
                    <a:solidFill>
                      <a:srgbClr val="FFFFFF"/>
                    </a:solidFill>
                  </a:tcPr>
                </a:tc>
              </a:tr>
              <a:tr h="1344648">
                <a:tc>
                  <a:txBody>
                    <a:bodyPr/>
                    <a:lstStyle/>
                    <a:p>
                      <a:pPr algn="l" fontAlgn="base"/>
                      <a:r>
                        <a:rPr lang="en-US" sz="1800" b="0" dirty="0"/>
                        <a:t>Two signals can be displayed on a dual trace oscilloscope. But, the two signals cannot be displayed together in real time.</a:t>
                      </a:r>
                    </a:p>
                  </a:txBody>
                  <a:tcPr marL="70818" marR="70818" marT="33048" marB="33048" anchor="ctr">
                    <a:lnL w="9525" cap="flat" cmpd="sng" algn="ctr">
                      <a:solidFill>
                        <a:srgbClr val="CACACA"/>
                      </a:solidFill>
                      <a:prstDash val="solid"/>
                      <a:round/>
                      <a:headEnd type="none" w="med" len="med"/>
                      <a:tailEnd type="none" w="med" len="med"/>
                    </a:lnL>
                    <a:lnR w="9525" cap="flat" cmpd="sng" algn="ctr">
                      <a:solidFill>
                        <a:srgbClr val="CACACA"/>
                      </a:solidFill>
                      <a:prstDash val="solid"/>
                      <a:round/>
                      <a:headEnd type="none" w="med" len="med"/>
                      <a:tailEnd type="none" w="med" len="med"/>
                    </a:lnR>
                    <a:lnT w="9525" cap="flat" cmpd="sng" algn="ctr">
                      <a:solidFill>
                        <a:srgbClr val="CACACA"/>
                      </a:solidFill>
                      <a:prstDash val="solid"/>
                      <a:round/>
                      <a:headEnd type="none" w="med" len="med"/>
                      <a:tailEnd type="none" w="med" len="med"/>
                    </a:lnT>
                    <a:lnB w="9525" cap="flat" cmpd="sng" algn="ctr">
                      <a:solidFill>
                        <a:srgbClr val="CACACA"/>
                      </a:solidFill>
                      <a:prstDash val="solid"/>
                      <a:round/>
                      <a:headEnd type="none" w="med" len="med"/>
                      <a:tailEnd type="none" w="med" len="med"/>
                    </a:lnB>
                    <a:solidFill>
                      <a:srgbClr val="FFFFFF"/>
                    </a:solidFill>
                  </a:tcPr>
                </a:tc>
                <a:tc>
                  <a:txBody>
                    <a:bodyPr/>
                    <a:lstStyle/>
                    <a:p>
                      <a:pPr algn="l" fontAlgn="base"/>
                      <a:r>
                        <a:rPr lang="en-US" sz="1800" b="0" dirty="0"/>
                        <a:t>Two signals can be displayed simultaneously in real time.</a:t>
                      </a:r>
                    </a:p>
                  </a:txBody>
                  <a:tcPr marL="70818" marR="70818" marT="33048" marB="33048" anchor="ctr">
                    <a:lnL w="9525" cap="flat" cmpd="sng" algn="ctr">
                      <a:solidFill>
                        <a:srgbClr val="CACACA"/>
                      </a:solidFill>
                      <a:prstDash val="solid"/>
                      <a:round/>
                      <a:headEnd type="none" w="med" len="med"/>
                      <a:tailEnd type="none" w="med" len="med"/>
                    </a:lnL>
                    <a:lnR w="9525" cap="flat" cmpd="sng" algn="ctr">
                      <a:solidFill>
                        <a:srgbClr val="CACACA"/>
                      </a:solidFill>
                      <a:prstDash val="solid"/>
                      <a:round/>
                      <a:headEnd type="none" w="med" len="med"/>
                      <a:tailEnd type="none" w="med" len="med"/>
                    </a:lnR>
                    <a:lnT w="9525" cap="flat" cmpd="sng" algn="ctr">
                      <a:solidFill>
                        <a:srgbClr val="CACACA"/>
                      </a:solidFill>
                      <a:prstDash val="solid"/>
                      <a:round/>
                      <a:headEnd type="none" w="med" len="med"/>
                      <a:tailEnd type="none" w="med" len="med"/>
                    </a:lnT>
                    <a:lnB w="9525" cap="flat" cmpd="sng" algn="ctr">
                      <a:solidFill>
                        <a:srgbClr val="CACACA"/>
                      </a:solidFill>
                      <a:prstDash val="solid"/>
                      <a:round/>
                      <a:headEnd type="none" w="med" len="med"/>
                      <a:tailEnd type="none" w="med" len="med"/>
                    </a:lnB>
                    <a:solidFill>
                      <a:srgbClr val="FFFFFF"/>
                    </a:solidFill>
                  </a:tcPr>
                </a:tc>
              </a:tr>
            </a:tbl>
          </a:graphicData>
        </a:graphic>
      </p:graphicFrame>
      <p:sp>
        <p:nvSpPr>
          <p:cNvPr id="1027" name="Rectangle 3"/>
          <p:cNvSpPr>
            <a:spLocks noGrp="1" noChangeArrowheads="1"/>
          </p:cNvSpPr>
          <p:nvPr>
            <p:ph type="subTitle" idx="1"/>
          </p:nvPr>
        </p:nvSpPr>
        <p:spPr bwMode="auto">
          <a:xfrm>
            <a:off x="1371600" y="609600"/>
            <a:ext cx="6553200" cy="58674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444444"/>
                </a:solidFill>
                <a:effectLst/>
                <a:latin typeface="Play"/>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6397436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C:\Users\Rama Rao\Desktop\dual beam oscilloscope.jpg"/>
          <p:cNvPicPr>
            <a:picLocks noGrp="1" noChangeAspect="1" noChangeArrowheads="1"/>
          </p:cNvPicPr>
          <p:nvPr>
            <p:ph idx="1"/>
          </p:nvPr>
        </p:nvPicPr>
        <p:blipFill>
          <a:blip r:embed="rId2" cstate="print"/>
          <a:srcRect/>
          <a:stretch>
            <a:fillRect/>
          </a:stretch>
        </p:blipFill>
        <p:spPr bwMode="auto">
          <a:xfrm>
            <a:off x="479686" y="685800"/>
            <a:ext cx="8451798" cy="4562475"/>
          </a:xfrm>
          <a:prstGeom prst="rect">
            <a:avLst/>
          </a:prstGeom>
          <a:noFill/>
        </p:spPr>
      </p:pic>
    </p:spTree>
    <p:extLst>
      <p:ext uri="{BB962C8B-B14F-4D97-AF65-F5344CB8AC3E}">
        <p14:creationId xmlns:p14="http://schemas.microsoft.com/office/powerpoint/2010/main" val="6004812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C:\Users\Rama Rao\Desktop\dual trace oscilloscope.jpg"/>
          <p:cNvPicPr>
            <a:picLocks noGrp="1" noChangeAspect="1" noChangeArrowheads="1"/>
          </p:cNvPicPr>
          <p:nvPr>
            <p:ph idx="1"/>
          </p:nvPr>
        </p:nvPicPr>
        <p:blipFill>
          <a:blip r:embed="rId2" cstate="print"/>
          <a:srcRect/>
          <a:stretch>
            <a:fillRect/>
          </a:stretch>
        </p:blipFill>
        <p:spPr bwMode="auto">
          <a:xfrm>
            <a:off x="533399" y="914400"/>
            <a:ext cx="8413955" cy="4800600"/>
          </a:xfrm>
          <a:prstGeom prst="rect">
            <a:avLst/>
          </a:prstGeom>
          <a:noFill/>
        </p:spPr>
      </p:pic>
    </p:spTree>
    <p:extLst>
      <p:ext uri="{BB962C8B-B14F-4D97-AF65-F5344CB8AC3E}">
        <p14:creationId xmlns:p14="http://schemas.microsoft.com/office/powerpoint/2010/main" val="34798163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C:\Users\Rama Rao\Desktop\Dual-Trace-Oscilloscope.jpg"/>
          <p:cNvPicPr>
            <a:picLocks noGrp="1" noChangeAspect="1" noChangeArrowheads="1"/>
          </p:cNvPicPr>
          <p:nvPr>
            <p:ph idx="1"/>
          </p:nvPr>
        </p:nvPicPr>
        <p:blipFill>
          <a:blip r:embed="rId2" cstate="print"/>
          <a:srcRect/>
          <a:stretch>
            <a:fillRect/>
          </a:stretch>
        </p:blipFill>
        <p:spPr bwMode="auto">
          <a:xfrm>
            <a:off x="228600" y="685800"/>
            <a:ext cx="8704322" cy="5840844"/>
          </a:xfrm>
          <a:prstGeom prst="rect">
            <a:avLst/>
          </a:prstGeom>
          <a:noFill/>
        </p:spPr>
      </p:pic>
    </p:spTree>
    <p:extLst>
      <p:ext uri="{BB962C8B-B14F-4D97-AF65-F5344CB8AC3E}">
        <p14:creationId xmlns:p14="http://schemas.microsoft.com/office/powerpoint/2010/main" val="29035386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C:\Users\Rama Rao\Desktop\Time-Relation-of-a-Dual-Channel-Vertical-Amplifier-in-Alternate-Mode.jpg"/>
          <p:cNvPicPr>
            <a:picLocks noGrp="1" noChangeAspect="1" noChangeArrowheads="1"/>
          </p:cNvPicPr>
          <p:nvPr>
            <p:ph idx="1"/>
          </p:nvPr>
        </p:nvPicPr>
        <p:blipFill>
          <a:blip r:embed="rId2" cstate="print"/>
          <a:srcRect/>
          <a:stretch>
            <a:fillRect/>
          </a:stretch>
        </p:blipFill>
        <p:spPr bwMode="auto">
          <a:xfrm>
            <a:off x="152400" y="914400"/>
            <a:ext cx="8769000" cy="5638800"/>
          </a:xfrm>
          <a:prstGeom prst="rect">
            <a:avLst/>
          </a:prstGeom>
          <a:noFill/>
        </p:spPr>
      </p:pic>
    </p:spTree>
    <p:extLst>
      <p:ext uri="{BB962C8B-B14F-4D97-AF65-F5344CB8AC3E}">
        <p14:creationId xmlns:p14="http://schemas.microsoft.com/office/powerpoint/2010/main" val="32503579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Rama Rao\Desktop\Time-Relation-of-a-Dual-Channel-Vertical-Amplifier-in-Chop-Mode.jpg"/>
          <p:cNvPicPr>
            <a:picLocks noGrp="1" noChangeAspect="1" noChangeArrowheads="1"/>
          </p:cNvPicPr>
          <p:nvPr>
            <p:ph idx="1"/>
          </p:nvPr>
        </p:nvPicPr>
        <p:blipFill>
          <a:blip r:embed="rId2" cstate="print"/>
          <a:srcRect/>
          <a:stretch>
            <a:fillRect/>
          </a:stretch>
        </p:blipFill>
        <p:spPr bwMode="auto">
          <a:xfrm>
            <a:off x="685800" y="381000"/>
            <a:ext cx="7461178" cy="6313304"/>
          </a:xfrm>
          <a:prstGeom prst="rect">
            <a:avLst/>
          </a:prstGeom>
          <a:noFill/>
        </p:spPr>
      </p:pic>
    </p:spTree>
    <p:extLst>
      <p:ext uri="{BB962C8B-B14F-4D97-AF65-F5344CB8AC3E}">
        <p14:creationId xmlns:p14="http://schemas.microsoft.com/office/powerpoint/2010/main" val="38817862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534400" cy="6400800"/>
          </a:xfrm>
        </p:spPr>
        <p:txBody>
          <a:bodyPr>
            <a:normAutofit fontScale="92500" lnSpcReduction="10000"/>
          </a:bodyPr>
          <a:lstStyle/>
          <a:p>
            <a:pPr>
              <a:buNone/>
            </a:pPr>
            <a:r>
              <a:rPr lang="en-US" dirty="0" smtClean="0"/>
              <a:t>	</a:t>
            </a:r>
            <a:r>
              <a:rPr lang="en-US" b="1" u="sng" dirty="0" smtClean="0"/>
              <a:t>CRO Probes:</a:t>
            </a:r>
          </a:p>
          <a:p>
            <a:pPr algn="just">
              <a:buFont typeface="Wingdings" pitchFamily="2" charset="2"/>
              <a:buChar char="Ø"/>
            </a:pPr>
            <a:r>
              <a:rPr lang="en-US" dirty="0" smtClean="0"/>
              <a:t>	The simplest types of probe (one can hardly call it a probe) is the test lead.</a:t>
            </a:r>
          </a:p>
          <a:p>
            <a:pPr algn="just">
              <a:buNone/>
            </a:pPr>
            <a:endParaRPr lang="en-US" dirty="0" smtClean="0"/>
          </a:p>
          <a:p>
            <a:pPr algn="just">
              <a:buFont typeface="Wingdings" pitchFamily="2" charset="2"/>
              <a:buChar char="Ø"/>
            </a:pPr>
            <a:r>
              <a:rPr lang="en-US" dirty="0" smtClean="0"/>
              <a:t>	Test leads are simply convenient lengths of wire for connecting the CRO input to the point of observation. </a:t>
            </a:r>
          </a:p>
          <a:p>
            <a:pPr algn="just">
              <a:buNone/>
            </a:pPr>
            <a:endParaRPr lang="en-US" dirty="0" smtClean="0"/>
          </a:p>
          <a:p>
            <a:pPr algn="just">
              <a:buFont typeface="Wingdings" pitchFamily="2" charset="2"/>
              <a:buChar char="Ø"/>
            </a:pPr>
            <a:r>
              <a:rPr lang="en-US" dirty="0" smtClean="0"/>
              <a:t>	At the CRO end, they usually terminate with lugs, banana tips or other tips to fit the input jacks of the scope, and at the other end have a crocodile clip or any other convenient means for connection to the electronic circuit.</a:t>
            </a:r>
            <a:endParaRPr lang="en-US" b="1" u="sng" dirty="0" smtClean="0"/>
          </a:p>
          <a:p>
            <a:pPr>
              <a:buNone/>
            </a:pPr>
            <a:endParaRPr lang="en-US" dirty="0" smtClean="0"/>
          </a:p>
        </p:txBody>
      </p:sp>
    </p:spTree>
    <p:extLst>
      <p:ext uri="{BB962C8B-B14F-4D97-AF65-F5344CB8AC3E}">
        <p14:creationId xmlns:p14="http://schemas.microsoft.com/office/powerpoint/2010/main" val="10205810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534400" cy="6400800"/>
          </a:xfrm>
        </p:spPr>
        <p:txBody>
          <a:bodyPr>
            <a:normAutofit/>
          </a:bodyPr>
          <a:lstStyle/>
          <a:p>
            <a:pPr algn="just">
              <a:buFont typeface="Wingdings" pitchFamily="2" charset="2"/>
              <a:buChar char="Ø"/>
            </a:pPr>
            <a:r>
              <a:rPr lang="en-US" dirty="0" smtClean="0"/>
              <a:t>	The input impedances of most CROs are relatively very high compared to the circuits where they are connected, it is often desirable to increase their impedance to avoid loading of the circuits or causing unstable effects.</a:t>
            </a:r>
            <a:br>
              <a:rPr lang="en-US" dirty="0" smtClean="0"/>
            </a:br>
            <a:r>
              <a:rPr lang="en-US" dirty="0" smtClean="0"/>
              <a:t/>
            </a:r>
            <a:br>
              <a:rPr lang="en-US" dirty="0" smtClean="0"/>
            </a:br>
            <a:r>
              <a:rPr lang="en-US" b="1" dirty="0" smtClean="0">
                <a:effectLst>
                  <a:outerShdw blurRad="38100" dist="38100" dir="2700000" algn="tl">
                    <a:srgbClr val="000000">
                      <a:alpha val="43137"/>
                    </a:srgbClr>
                  </a:outerShdw>
                </a:effectLst>
              </a:rPr>
              <a:t>Classification of CRO Probes:</a:t>
            </a:r>
          </a:p>
          <a:p>
            <a:pPr algn="just">
              <a:buNone/>
            </a:pPr>
            <a:r>
              <a:rPr lang="en-US" dirty="0" smtClean="0"/>
              <a:t>		</a:t>
            </a:r>
            <a:r>
              <a:rPr lang="en-US" dirty="0" err="1" smtClean="0"/>
              <a:t>i</a:t>
            </a:r>
            <a:r>
              <a:rPr lang="en-US" dirty="0" smtClean="0"/>
              <a:t>) Direct probes (1:1) or </a:t>
            </a:r>
            <a:r>
              <a:rPr lang="en-US" dirty="0" err="1" smtClean="0"/>
              <a:t>Isolatio</a:t>
            </a:r>
            <a:r>
              <a:rPr lang="en-US" dirty="0" smtClean="0"/>
              <a:t> Probe</a:t>
            </a:r>
          </a:p>
          <a:p>
            <a:pPr algn="just">
              <a:buNone/>
            </a:pPr>
            <a:r>
              <a:rPr lang="en-US" dirty="0" smtClean="0"/>
              <a:t>		ii) Passive Probe (10:1) or </a:t>
            </a:r>
          </a:p>
          <a:p>
            <a:pPr algn="just">
              <a:buNone/>
            </a:pPr>
            <a:r>
              <a:rPr lang="en-US" dirty="0" smtClean="0"/>
              <a:t>			High Impedance probe</a:t>
            </a:r>
          </a:p>
          <a:p>
            <a:pPr algn="just">
              <a:buNone/>
            </a:pPr>
            <a:r>
              <a:rPr lang="en-US" dirty="0" smtClean="0"/>
              <a:t>		iii) Active Probe</a:t>
            </a:r>
          </a:p>
          <a:p>
            <a:pPr algn="just">
              <a:buNone/>
            </a:pPr>
            <a:endParaRPr lang="en-US" dirty="0"/>
          </a:p>
        </p:txBody>
      </p:sp>
    </p:spTree>
    <p:extLst>
      <p:ext uri="{BB962C8B-B14F-4D97-AF65-F5344CB8AC3E}">
        <p14:creationId xmlns:p14="http://schemas.microsoft.com/office/powerpoint/2010/main" val="23755949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Rama Rao\Desktop\800px-BNC_connector_50_ohm_male.jpg"/>
          <p:cNvPicPr>
            <a:picLocks noGrp="1" noChangeAspect="1" noChangeArrowheads="1"/>
          </p:cNvPicPr>
          <p:nvPr>
            <p:ph idx="1"/>
          </p:nvPr>
        </p:nvPicPr>
        <p:blipFill>
          <a:blip r:embed="rId2" cstate="print"/>
          <a:srcRect/>
          <a:stretch>
            <a:fillRect/>
          </a:stretch>
        </p:blipFill>
        <p:spPr bwMode="auto">
          <a:xfrm>
            <a:off x="762000" y="304800"/>
            <a:ext cx="7457017" cy="5592763"/>
          </a:xfrm>
          <a:prstGeom prst="rect">
            <a:avLst/>
          </a:prstGeom>
          <a:noFill/>
        </p:spPr>
      </p:pic>
    </p:spTree>
    <p:extLst>
      <p:ext uri="{BB962C8B-B14F-4D97-AF65-F5344CB8AC3E}">
        <p14:creationId xmlns:p14="http://schemas.microsoft.com/office/powerpoint/2010/main" val="34712733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534400" cy="6172200"/>
          </a:xfrm>
        </p:spPr>
        <p:txBody>
          <a:bodyPr>
            <a:normAutofit/>
          </a:bodyPr>
          <a:lstStyle/>
          <a:p>
            <a:pPr>
              <a:buNone/>
            </a:pPr>
            <a:r>
              <a:rPr lang="en-US" b="1" dirty="0" smtClean="0">
                <a:effectLst>
                  <a:outerShdw blurRad="38100" dist="38100" dir="2700000" algn="tl">
                    <a:srgbClr val="000000">
                      <a:alpha val="43137"/>
                    </a:srgbClr>
                  </a:outerShdw>
                </a:effectLst>
              </a:rPr>
              <a:t>Direct probes (1:1) </a:t>
            </a:r>
            <a:r>
              <a:rPr lang="en-US" b="1" smtClean="0">
                <a:effectLst>
                  <a:outerShdw blurRad="38100" dist="38100" dir="2700000" algn="tl">
                    <a:srgbClr val="000000">
                      <a:alpha val="43137"/>
                    </a:srgbClr>
                  </a:outerShdw>
                </a:effectLst>
              </a:rPr>
              <a:t>or Isolation </a:t>
            </a:r>
            <a:r>
              <a:rPr lang="en-US" b="1" dirty="0" smtClean="0">
                <a:effectLst>
                  <a:outerShdw blurRad="38100" dist="38100" dir="2700000" algn="tl">
                    <a:srgbClr val="000000">
                      <a:alpha val="43137"/>
                    </a:srgbClr>
                  </a:outerShdw>
                </a:effectLst>
              </a:rPr>
              <a:t>Probe:</a:t>
            </a:r>
          </a:p>
          <a:p>
            <a:pPr algn="just">
              <a:buNone/>
            </a:pPr>
            <a:r>
              <a:rPr lang="en-US" dirty="0" smtClean="0"/>
              <a:t>	</a:t>
            </a:r>
            <a:r>
              <a:rPr lang="en-US" sz="2800" dirty="0" smtClean="0"/>
              <a:t>The input capacitance of the scope, plus the stray capacitance of the test leads, may be just enough to cause a sensitive circuit to break into Fig. 7.44 me Isolation Probe oscillation when the CRO is connected. This effect can be prevented by an isolation probe made by placing a carbon resistor in series with the test lead, as shown in Fig. 7.44.</a:t>
            </a:r>
          </a:p>
          <a:p>
            <a:pPr algn="just">
              <a:buNone/>
            </a:pPr>
            <a:endParaRPr lang="en-US" dirty="0" smtClean="0"/>
          </a:p>
          <a:p>
            <a:pPr algn="just">
              <a:buNone/>
            </a:pPr>
            <a:endParaRPr lang="en-US" dirty="0" smtClean="0"/>
          </a:p>
          <a:p>
            <a:pPr algn="just">
              <a:buNone/>
            </a:pPr>
            <a:endParaRPr lang="en-US" dirty="0"/>
          </a:p>
        </p:txBody>
      </p:sp>
      <p:pic>
        <p:nvPicPr>
          <p:cNvPr id="7" name="Picture 2" descr="C:\Users\Rama Rao\Desktop\Isolation-Probe.jpg"/>
          <p:cNvPicPr>
            <a:picLocks noChangeAspect="1" noChangeArrowheads="1"/>
          </p:cNvPicPr>
          <p:nvPr/>
        </p:nvPicPr>
        <p:blipFill>
          <a:blip r:embed="rId2" cstate="print"/>
          <a:srcRect/>
          <a:stretch>
            <a:fillRect/>
          </a:stretch>
        </p:blipFill>
        <p:spPr bwMode="auto">
          <a:xfrm>
            <a:off x="1676400" y="4267200"/>
            <a:ext cx="5882342" cy="2362200"/>
          </a:xfrm>
          <a:prstGeom prst="rect">
            <a:avLst/>
          </a:prstGeom>
          <a:noFill/>
        </p:spPr>
      </p:pic>
    </p:spTree>
    <p:extLst>
      <p:ext uri="{BB962C8B-B14F-4D97-AF65-F5344CB8AC3E}">
        <p14:creationId xmlns:p14="http://schemas.microsoft.com/office/powerpoint/2010/main" val="5707840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101768"/>
            <a:ext cx="8001000" cy="1015663"/>
          </a:xfrm>
          <a:prstGeom prst="rect">
            <a:avLst/>
          </a:prstGeom>
          <a:noFill/>
        </p:spPr>
        <p:txBody>
          <a:bodyPr wrap="square" rtlCol="0">
            <a:spAutoFit/>
          </a:bodyPr>
          <a:lstStyle/>
          <a:p>
            <a:pPr algn="ctr" fontAlgn="base"/>
            <a:r>
              <a:rPr lang="en-IN" sz="3000" b="1" dirty="0">
                <a:solidFill>
                  <a:schemeClr val="accent6">
                    <a:lumMod val="60000"/>
                    <a:lumOff val="40000"/>
                  </a:schemeClr>
                </a:solidFill>
                <a:latin typeface="Century Gothic" pitchFamily="34" charset="0"/>
              </a:rPr>
              <a:t>Tutorial On CRO (Cathode Ray Oscilloscope) Working and Applications</a:t>
            </a:r>
          </a:p>
        </p:txBody>
      </p:sp>
      <p:sp>
        <p:nvSpPr>
          <p:cNvPr id="3" name="Rectangle 2"/>
          <p:cNvSpPr/>
          <p:nvPr/>
        </p:nvSpPr>
        <p:spPr>
          <a:xfrm>
            <a:off x="312119" y="1696400"/>
            <a:ext cx="2372765" cy="523220"/>
          </a:xfrm>
          <a:prstGeom prst="rect">
            <a:avLst/>
          </a:prstGeom>
        </p:spPr>
        <p:txBody>
          <a:bodyPr wrap="none">
            <a:spAutoFit/>
          </a:bodyPr>
          <a:lstStyle/>
          <a:p>
            <a:r>
              <a:rPr lang="en-IN" sz="2800" b="1" dirty="0">
                <a:solidFill>
                  <a:srgbClr val="00B050"/>
                </a:solidFill>
                <a:latin typeface="Century Gothic" pitchFamily="34" charset="0"/>
              </a:rPr>
              <a:t>Introduction:</a:t>
            </a:r>
          </a:p>
        </p:txBody>
      </p:sp>
      <p:sp>
        <p:nvSpPr>
          <p:cNvPr id="10" name="Rectangle 9"/>
          <p:cNvSpPr/>
          <p:nvPr/>
        </p:nvSpPr>
        <p:spPr>
          <a:xfrm>
            <a:off x="435428" y="2514600"/>
            <a:ext cx="8153400" cy="1938992"/>
          </a:xfrm>
          <a:prstGeom prst="rect">
            <a:avLst/>
          </a:prstGeom>
        </p:spPr>
        <p:txBody>
          <a:bodyPr wrap="square">
            <a:spAutoFit/>
          </a:bodyPr>
          <a:lstStyle/>
          <a:p>
            <a:pPr>
              <a:buFont typeface="Wingdings" pitchFamily="2" charset="2"/>
              <a:buChar char="Ø"/>
            </a:pPr>
            <a:r>
              <a:rPr lang="en-IN" sz="2000" dirty="0"/>
              <a:t>The CRO stands for a cathode ray oscilloscope. </a:t>
            </a:r>
            <a:r>
              <a:rPr lang="en-US" dirty="0"/>
              <a:t>In modern electronics, the CRO plays an important role in the electronic circuits. </a:t>
            </a:r>
            <a:r>
              <a:rPr lang="en-IN" sz="2000" dirty="0"/>
              <a:t>It is typically divided into four sections which are display, vertical controllers, horizontal controllers, and Triggers. Most of the oscilloscopes are used the probes and they are used for the input of any instrument. We can analyze the waveform by plotting amplitude along with the x-axis and y-axis. </a:t>
            </a:r>
            <a:endParaRPr lang="en-US" sz="2000" dirty="0"/>
          </a:p>
        </p:txBody>
      </p:sp>
    </p:spTree>
    <p:extLst>
      <p:ext uri="{BB962C8B-B14F-4D97-AF65-F5344CB8AC3E}">
        <p14:creationId xmlns:p14="http://schemas.microsoft.com/office/powerpoint/2010/main" val="32887384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04800" y="457200"/>
            <a:ext cx="8610600" cy="5867400"/>
          </a:xfrm>
        </p:spPr>
        <p:txBody>
          <a:bodyPr/>
          <a:lstStyle/>
          <a:p>
            <a:pPr algn="just">
              <a:buNone/>
            </a:pPr>
            <a:r>
              <a:rPr lang="en-US" b="1" dirty="0" smtClean="0">
                <a:effectLst>
                  <a:outerShdw blurRad="38100" dist="38100" dir="2700000" algn="tl">
                    <a:srgbClr val="000000">
                      <a:alpha val="43137"/>
                    </a:srgbClr>
                  </a:outerShdw>
                </a:effectLst>
              </a:rPr>
              <a:t>Passive Probe (10:1) or High Impedance probe:</a:t>
            </a:r>
          </a:p>
          <a:p>
            <a:pPr>
              <a:buNone/>
            </a:pPr>
            <a:r>
              <a:rPr lang="en-US" dirty="0" smtClean="0"/>
              <a:t>	The capacitor is adjusted so that the elements of the bridge are balanced. Under conditions of balance we have,</a:t>
            </a:r>
          </a:p>
          <a:p>
            <a:pPr>
              <a:buNone/>
            </a:pPr>
            <a:r>
              <a:rPr lang="en-US" dirty="0" smtClean="0"/>
              <a:t/>
            </a:r>
            <a:br>
              <a:rPr lang="en-US" dirty="0" smtClean="0"/>
            </a:br>
            <a:r>
              <a:rPr lang="en-US" dirty="0" smtClean="0"/>
              <a:t/>
            </a:r>
            <a:br>
              <a:rPr lang="en-US" dirty="0" smtClean="0"/>
            </a:br>
            <a:endParaRPr lang="en-US" dirty="0"/>
          </a:p>
        </p:txBody>
      </p:sp>
      <p:pic>
        <p:nvPicPr>
          <p:cNvPr id="6" name="Picture 2" descr="C:\Users\Rama Rao\Desktop\Isolation-Probe-Equivalent-Circuit-1.jpg"/>
          <p:cNvPicPr>
            <a:picLocks noChangeAspect="1" noChangeArrowheads="1"/>
          </p:cNvPicPr>
          <p:nvPr/>
        </p:nvPicPr>
        <p:blipFill>
          <a:blip r:embed="rId2" cstate="print"/>
          <a:srcRect/>
          <a:stretch>
            <a:fillRect/>
          </a:stretch>
        </p:blipFill>
        <p:spPr bwMode="auto">
          <a:xfrm>
            <a:off x="4876800" y="1981200"/>
            <a:ext cx="4008120" cy="1447800"/>
          </a:xfrm>
          <a:prstGeom prst="rect">
            <a:avLst/>
          </a:prstGeom>
          <a:noFill/>
        </p:spPr>
      </p:pic>
      <p:pic>
        <p:nvPicPr>
          <p:cNvPr id="7" name="Picture 3" descr="C:\Users\Rama Rao\Desktop\Isolation-Probe-Equivalent-Circuit.jpg"/>
          <p:cNvPicPr>
            <a:picLocks noChangeAspect="1" noChangeArrowheads="1"/>
          </p:cNvPicPr>
          <p:nvPr/>
        </p:nvPicPr>
        <p:blipFill>
          <a:blip r:embed="rId3" cstate="print"/>
          <a:srcRect/>
          <a:stretch>
            <a:fillRect/>
          </a:stretch>
        </p:blipFill>
        <p:spPr bwMode="auto">
          <a:xfrm>
            <a:off x="533400" y="2590800"/>
            <a:ext cx="4945401" cy="3476625"/>
          </a:xfrm>
          <a:prstGeom prst="rect">
            <a:avLst/>
          </a:prstGeom>
          <a:noFill/>
        </p:spPr>
      </p:pic>
    </p:spTree>
    <p:extLst>
      <p:ext uri="{BB962C8B-B14F-4D97-AF65-F5344CB8AC3E}">
        <p14:creationId xmlns:p14="http://schemas.microsoft.com/office/powerpoint/2010/main" val="25158215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descr="C:\Users\Rama Rao\Desktop\Isolation-Probe-Equivalent-Circuit.jpg"/>
          <p:cNvPicPr>
            <a:picLocks noGrp="1" noChangeAspect="1" noChangeArrowheads="1"/>
          </p:cNvPicPr>
          <p:nvPr>
            <p:ph idx="1"/>
          </p:nvPr>
        </p:nvPicPr>
        <p:blipFill>
          <a:blip r:embed="rId2" cstate="print"/>
          <a:srcRect/>
          <a:stretch>
            <a:fillRect/>
          </a:stretch>
        </p:blipFill>
        <p:spPr bwMode="auto">
          <a:xfrm>
            <a:off x="914400" y="609600"/>
            <a:ext cx="7315200" cy="5933789"/>
          </a:xfrm>
          <a:prstGeom prst="rect">
            <a:avLst/>
          </a:prstGeom>
          <a:noFill/>
        </p:spPr>
      </p:pic>
    </p:spTree>
    <p:extLst>
      <p:ext uri="{BB962C8B-B14F-4D97-AF65-F5344CB8AC3E}">
        <p14:creationId xmlns:p14="http://schemas.microsoft.com/office/powerpoint/2010/main" val="3733935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85800"/>
            <a:ext cx="8153400" cy="5440363"/>
          </a:xfrm>
        </p:spPr>
        <p:txBody>
          <a:bodyPr>
            <a:normAutofit fontScale="92500" lnSpcReduction="10000"/>
          </a:bodyPr>
          <a:lstStyle/>
          <a:p>
            <a:pPr>
              <a:buFont typeface="Wingdings" pitchFamily="2" charset="2"/>
              <a:buChar char="Ø"/>
            </a:pPr>
            <a:r>
              <a:rPr lang="en-US" dirty="0" smtClean="0"/>
              <a:t> X and Y are </a:t>
            </a:r>
            <a:r>
              <a:rPr lang="en-US" dirty="0" err="1" smtClean="0"/>
              <a:t>equipotential</a:t>
            </a:r>
            <a:r>
              <a:rPr lang="en-US" dirty="0" smtClean="0"/>
              <a:t> </a:t>
            </a:r>
            <a:br>
              <a:rPr lang="en-US" dirty="0" smtClean="0"/>
            </a:br>
            <a:r>
              <a:rPr lang="en-US" dirty="0" smtClean="0"/>
              <a:t/>
            </a:r>
            <a:br>
              <a:rPr lang="en-US" dirty="0" smtClean="0"/>
            </a:br>
            <a:r>
              <a:rPr lang="en-US" dirty="0" smtClean="0"/>
              <a:t>The attenuation of the signal is 10 : 1, </a:t>
            </a:r>
          </a:p>
          <a:p>
            <a:pPr algn="just">
              <a:buNone/>
            </a:pPr>
            <a:r>
              <a:rPr lang="en-US" dirty="0" smtClean="0"/>
              <a:t>	i.e. (R1 + </a:t>
            </a:r>
            <a:r>
              <a:rPr lang="en-US" dirty="0" err="1" smtClean="0"/>
              <a:t>Rin</a:t>
            </a:r>
            <a:r>
              <a:rPr lang="en-US" dirty="0" smtClean="0"/>
              <a:t>)/ </a:t>
            </a:r>
            <a:r>
              <a:rPr lang="en-US" dirty="0" err="1" smtClean="0"/>
              <a:t>Rin</a:t>
            </a:r>
            <a:r>
              <a:rPr lang="en-US" dirty="0" smtClean="0"/>
              <a:t> = 10 : 1 </a:t>
            </a:r>
          </a:p>
          <a:p>
            <a:pPr algn="just">
              <a:buNone/>
            </a:pPr>
            <a:r>
              <a:rPr lang="en-US" dirty="0" smtClean="0"/>
              <a:t>	over a wide frequency range.</a:t>
            </a:r>
          </a:p>
          <a:p>
            <a:pPr algn="just">
              <a:buNone/>
            </a:pPr>
            <a:endParaRPr lang="en-US" dirty="0" smtClean="0"/>
          </a:p>
          <a:p>
            <a:pPr algn="just">
              <a:buNone/>
            </a:pPr>
            <a:endParaRPr lang="en-US" dirty="0" smtClean="0"/>
          </a:p>
          <a:p>
            <a:pPr>
              <a:buNone/>
            </a:pPr>
            <a:endParaRPr lang="en-US" dirty="0" smtClean="0"/>
          </a:p>
          <a:p>
            <a:pPr algn="just">
              <a:buNone/>
            </a:pPr>
            <a:r>
              <a:rPr lang="en-US" dirty="0" smtClean="0"/>
              <a:t>	Therefore, the input capacitance of a CRO can range from 15-50 </a:t>
            </a:r>
            <a:r>
              <a:rPr lang="en-US" dirty="0" err="1" smtClean="0"/>
              <a:t>pF.</a:t>
            </a:r>
            <a:r>
              <a:rPr lang="en-US" dirty="0" smtClean="0"/>
              <a:t> </a:t>
            </a:r>
          </a:p>
          <a:p>
            <a:pPr algn="just">
              <a:buNone/>
            </a:pPr>
            <a:r>
              <a:rPr lang="en-US" dirty="0" smtClean="0"/>
              <a:t>	C1 should be adjusted from 13-47 </a:t>
            </a:r>
            <a:r>
              <a:rPr lang="en-US" dirty="0" err="1" smtClean="0"/>
              <a:t>pF.</a:t>
            </a:r>
            <a:endParaRPr lang="en-US" dirty="0"/>
          </a:p>
        </p:txBody>
      </p:sp>
      <p:pic>
        <p:nvPicPr>
          <p:cNvPr id="4" name="Picture 2" descr="C:\Users\Rama Rao\Desktop\Isolation-Probe-Equivalent-Circuit-3.jpg"/>
          <p:cNvPicPr>
            <a:picLocks noChangeAspect="1" noChangeArrowheads="1"/>
          </p:cNvPicPr>
          <p:nvPr/>
        </p:nvPicPr>
        <p:blipFill>
          <a:blip r:embed="rId2" cstate="print"/>
          <a:srcRect/>
          <a:stretch>
            <a:fillRect/>
          </a:stretch>
        </p:blipFill>
        <p:spPr bwMode="auto">
          <a:xfrm>
            <a:off x="762000" y="3200400"/>
            <a:ext cx="7347727" cy="1046956"/>
          </a:xfrm>
          <a:prstGeom prst="rect">
            <a:avLst/>
          </a:prstGeom>
          <a:noFill/>
        </p:spPr>
      </p:pic>
    </p:spTree>
    <p:extLst>
      <p:ext uri="{BB962C8B-B14F-4D97-AF65-F5344CB8AC3E}">
        <p14:creationId xmlns:p14="http://schemas.microsoft.com/office/powerpoint/2010/main" val="39288048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1000" y="609600"/>
            <a:ext cx="8305800" cy="6096000"/>
          </a:xfrm>
        </p:spPr>
        <p:txBody>
          <a:bodyPr>
            <a:normAutofit/>
          </a:bodyPr>
          <a:lstStyle/>
          <a:p>
            <a:pPr>
              <a:buNone/>
            </a:pPr>
            <a:r>
              <a:rPr lang="en-US" b="1" dirty="0" smtClean="0">
                <a:effectLst>
                  <a:outerShdw blurRad="38100" dist="38100" dir="2700000" algn="tl">
                    <a:srgbClr val="000000">
                      <a:alpha val="43137"/>
                    </a:srgbClr>
                  </a:outerShdw>
                </a:effectLst>
              </a:rPr>
              <a:t>Active Probe:</a:t>
            </a:r>
          </a:p>
          <a:p>
            <a:pPr algn="just">
              <a:buFont typeface="Wingdings" pitchFamily="2" charset="2"/>
              <a:buChar char="Ø"/>
            </a:pPr>
            <a:r>
              <a:rPr lang="en-US" dirty="0" smtClean="0"/>
              <a:t>	Active probes are designed to provide an efficient method of coupling high frequency, fast rise time signals to the CRO input. Usually active probes have very high input impedance, with less attenuation than passive probes. </a:t>
            </a:r>
          </a:p>
          <a:p>
            <a:pPr algn="just">
              <a:buFont typeface="Wingdings" pitchFamily="2" charset="2"/>
              <a:buChar char="Ø"/>
            </a:pPr>
            <a:r>
              <a:rPr lang="en-US" dirty="0" smtClean="0"/>
              <a:t>Active devices may be diodes, FETs, BJTs, etc. </a:t>
            </a:r>
          </a:p>
          <a:p>
            <a:pPr algn="just">
              <a:buFont typeface="Wingdings" pitchFamily="2" charset="2"/>
              <a:buChar char="Ø"/>
            </a:pPr>
            <a:r>
              <a:rPr lang="en-US" dirty="0" smtClean="0"/>
              <a:t>Active probes are more expensive and bulky than passive probes, but they are useful for small signal measurements, because their attenuation is less.</a:t>
            </a:r>
            <a:endParaRPr 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347365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28600"/>
            <a:ext cx="8305800" cy="5897563"/>
          </a:xfrm>
        </p:spPr>
        <p:txBody>
          <a:bodyPr/>
          <a:lstStyle/>
          <a:p>
            <a:r>
              <a:rPr lang="en-US" dirty="0" smtClean="0"/>
              <a:t>Figure 7.46 shows a basic circuit of an active probe using a FET.</a:t>
            </a:r>
          </a:p>
          <a:p>
            <a:pPr>
              <a:buNone/>
            </a:pPr>
            <a:r>
              <a:rPr lang="en-US" dirty="0" smtClean="0"/>
              <a:t/>
            </a:r>
            <a:br>
              <a:rPr lang="en-US" dirty="0" smtClean="0"/>
            </a:br>
            <a:r>
              <a:rPr lang="en-US" dirty="0" smtClean="0"/>
              <a:t/>
            </a:r>
            <a:br>
              <a:rPr lang="en-US" dirty="0" smtClean="0"/>
            </a:br>
            <a:endParaRPr lang="en-US" dirty="0"/>
          </a:p>
        </p:txBody>
      </p:sp>
      <p:pic>
        <p:nvPicPr>
          <p:cNvPr id="4" name="Picture 2" descr="C:\Users\Rama Rao\Desktop\download.jpg"/>
          <p:cNvPicPr>
            <a:picLocks noChangeAspect="1" noChangeArrowheads="1"/>
          </p:cNvPicPr>
          <p:nvPr/>
        </p:nvPicPr>
        <p:blipFill>
          <a:blip r:embed="rId2" cstate="print"/>
          <a:srcRect/>
          <a:stretch>
            <a:fillRect/>
          </a:stretch>
        </p:blipFill>
        <p:spPr bwMode="auto">
          <a:xfrm>
            <a:off x="1143000" y="1371600"/>
            <a:ext cx="7391400" cy="5054414"/>
          </a:xfrm>
          <a:prstGeom prst="rect">
            <a:avLst/>
          </a:prstGeom>
          <a:noFill/>
        </p:spPr>
      </p:pic>
    </p:spTree>
    <p:extLst>
      <p:ext uri="{BB962C8B-B14F-4D97-AF65-F5344CB8AC3E}">
        <p14:creationId xmlns:p14="http://schemas.microsoft.com/office/powerpoint/2010/main" val="102062936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04800" y="1905000"/>
            <a:ext cx="8610600" cy="2362199"/>
          </a:xfrm>
        </p:spPr>
        <p:txBody>
          <a:bodyPr>
            <a:normAutofit fontScale="92500" lnSpcReduction="10000"/>
          </a:bodyPr>
          <a:lstStyle/>
          <a:p>
            <a:pPr algn="just">
              <a:buFont typeface="Wingdings" pitchFamily="2" charset="2"/>
              <a:buChar char="Ø"/>
            </a:pPr>
            <a:r>
              <a:rPr lang="en-US" dirty="0" smtClean="0"/>
              <a:t>	The voltage gain of the FET follower circuit shown is unity, the follower circuit provides a power gain so that the input impedance can be increased.</a:t>
            </a:r>
            <a:br>
              <a:rPr lang="en-US" dirty="0" smtClean="0"/>
            </a:br>
            <a:r>
              <a:rPr lang="en-US" dirty="0" smtClean="0"/>
              <a:t/>
            </a:r>
            <a:br>
              <a:rPr lang="en-US" dirty="0" smtClean="0"/>
            </a:br>
            <a:endParaRPr lang="en-US" dirty="0"/>
          </a:p>
        </p:txBody>
      </p:sp>
    </p:spTree>
    <p:extLst>
      <p:ext uri="{BB962C8B-B14F-4D97-AF65-F5344CB8AC3E}">
        <p14:creationId xmlns:p14="http://schemas.microsoft.com/office/powerpoint/2010/main" val="6142274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534400" cy="6400800"/>
          </a:xfrm>
        </p:spPr>
        <p:txBody>
          <a:bodyPr>
            <a:normAutofit fontScale="92500" lnSpcReduction="20000"/>
          </a:bodyPr>
          <a:lstStyle/>
          <a:p>
            <a:pPr>
              <a:buNone/>
            </a:pPr>
            <a:r>
              <a:rPr lang="en-US" dirty="0" smtClean="0"/>
              <a:t>	</a:t>
            </a:r>
            <a:r>
              <a:rPr lang="en-US" b="1" u="sng" dirty="0" smtClean="0"/>
              <a:t>SAMPLING OSCILLOSCOPE(VHF):</a:t>
            </a:r>
            <a:r>
              <a:rPr lang="en-US" dirty="0" smtClean="0"/>
              <a:t> </a:t>
            </a:r>
          </a:p>
          <a:p>
            <a:pPr algn="just">
              <a:buFont typeface="Wingdings" pitchFamily="2" charset="2"/>
              <a:buChar char="Ø"/>
            </a:pPr>
            <a:r>
              <a:rPr lang="en-US" dirty="0" smtClean="0"/>
              <a:t>An ordinary Sampling Oscilloscope has a B.W. of 10 </a:t>
            </a:r>
            <a:r>
              <a:rPr lang="en-US" dirty="0" err="1" smtClean="0"/>
              <a:t>MHz.</a:t>
            </a:r>
            <a:r>
              <a:rPr lang="en-US" dirty="0" smtClean="0"/>
              <a:t> </a:t>
            </a:r>
          </a:p>
          <a:p>
            <a:pPr algn="just">
              <a:buFont typeface="Wingdings" pitchFamily="2" charset="2"/>
              <a:buChar char="Ø"/>
            </a:pPr>
            <a:r>
              <a:rPr lang="en-US" dirty="0" smtClean="0"/>
              <a:t>The HF performance can be improved by means of sampling the input waveform and reconstructing its shape from the sample.</a:t>
            </a:r>
          </a:p>
          <a:p>
            <a:pPr algn="just">
              <a:buFont typeface="Wingdings" pitchFamily="2" charset="2"/>
              <a:buChar char="Ø"/>
            </a:pPr>
            <a:r>
              <a:rPr lang="en-US" dirty="0" smtClean="0"/>
              <a:t>The shape of the waveform is reconstructed by joining the sample levels together.</a:t>
            </a:r>
          </a:p>
          <a:p>
            <a:pPr algn="just">
              <a:buFont typeface="Wingdings" pitchFamily="2" charset="2"/>
              <a:buChar char="Ø"/>
            </a:pPr>
            <a:r>
              <a:rPr lang="en-US" dirty="0" smtClean="0"/>
              <a:t>The sampling frequency may be as low as 1/10th of the input signal frequency (if the input signal frequency is 100 MHz, the bandwidth of the CRO vertical amplifier can be as low as 10 MHz). </a:t>
            </a:r>
          </a:p>
          <a:p>
            <a:pPr algn="just">
              <a:buFont typeface="Wingdings" pitchFamily="2" charset="2"/>
              <a:buChar char="Ø"/>
            </a:pPr>
            <a:r>
              <a:rPr lang="en-US" dirty="0" smtClean="0"/>
              <a:t>As many as 1000 samples are used to reconstruct the original waveform.</a:t>
            </a:r>
            <a:br>
              <a:rPr lang="en-US" dirty="0" smtClean="0"/>
            </a:br>
            <a:r>
              <a:rPr lang="en-US" dirty="0" smtClean="0"/>
              <a:t/>
            </a:r>
            <a:br>
              <a:rPr lang="en-US" dirty="0" smtClean="0"/>
            </a:br>
            <a:endParaRPr lang="en-US" dirty="0"/>
          </a:p>
        </p:txBody>
      </p:sp>
    </p:spTree>
    <p:extLst>
      <p:ext uri="{BB962C8B-B14F-4D97-AF65-F5344CB8AC3E}">
        <p14:creationId xmlns:p14="http://schemas.microsoft.com/office/powerpoint/2010/main" val="192153883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Rama Rao\Desktop\Sampling-Oscilloscope.jpg"/>
          <p:cNvPicPr>
            <a:picLocks noGrp="1" noChangeAspect="1" noChangeArrowheads="1"/>
          </p:cNvPicPr>
          <p:nvPr>
            <p:ph idx="1"/>
          </p:nvPr>
        </p:nvPicPr>
        <p:blipFill>
          <a:blip r:embed="rId2" cstate="print"/>
          <a:srcRect/>
          <a:stretch>
            <a:fillRect/>
          </a:stretch>
        </p:blipFill>
        <p:spPr bwMode="auto">
          <a:xfrm>
            <a:off x="762000" y="166234"/>
            <a:ext cx="7772400" cy="6127861"/>
          </a:xfrm>
          <a:prstGeom prst="rect">
            <a:avLst/>
          </a:prstGeom>
          <a:noFill/>
        </p:spPr>
      </p:pic>
    </p:spTree>
    <p:extLst>
      <p:ext uri="{BB962C8B-B14F-4D97-AF65-F5344CB8AC3E}">
        <p14:creationId xmlns:p14="http://schemas.microsoft.com/office/powerpoint/2010/main" val="235728702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305800" cy="5943600"/>
          </a:xfrm>
        </p:spPr>
        <p:txBody>
          <a:bodyPr>
            <a:normAutofit/>
          </a:bodyPr>
          <a:lstStyle/>
          <a:p>
            <a:pPr algn="just"/>
            <a:r>
              <a:rPr lang="en-US" dirty="0" smtClean="0"/>
              <a:t>The input waveform is applied to the sampling gate.</a:t>
            </a:r>
          </a:p>
          <a:p>
            <a:pPr algn="just"/>
            <a:r>
              <a:rPr lang="en-US" dirty="0" smtClean="0"/>
              <a:t>The input waveform is sampled whenever a sampling pulse opens the sampling gate. </a:t>
            </a:r>
          </a:p>
          <a:p>
            <a:pPr algn="just"/>
            <a:r>
              <a:rPr lang="en-US" dirty="0" smtClean="0"/>
              <a:t>The sampling must be </a:t>
            </a:r>
            <a:r>
              <a:rPr lang="en-US" dirty="0" err="1" smtClean="0"/>
              <a:t>synchronised</a:t>
            </a:r>
            <a:r>
              <a:rPr lang="en-US" dirty="0" smtClean="0"/>
              <a:t> with the input signal frequency. </a:t>
            </a:r>
          </a:p>
          <a:p>
            <a:pPr algn="just"/>
            <a:r>
              <a:rPr lang="en-US" dirty="0" smtClean="0"/>
              <a:t>The signal is delayed in the vertical amplifier, allowing the horizontal sweep to be initiated by the input signal.</a:t>
            </a:r>
            <a:endParaRPr lang="en-US" dirty="0"/>
          </a:p>
        </p:txBody>
      </p:sp>
    </p:spTree>
    <p:extLst>
      <p:ext uri="{BB962C8B-B14F-4D97-AF65-F5344CB8AC3E}">
        <p14:creationId xmlns:p14="http://schemas.microsoft.com/office/powerpoint/2010/main" val="238488248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Rama Rao\Desktop\Various-Waveforms-at-Each-Block-of-a-Sampling-Oscilloscope.jpg"/>
          <p:cNvPicPr>
            <a:picLocks noGrp="1" noChangeAspect="1" noChangeArrowheads="1"/>
          </p:cNvPicPr>
          <p:nvPr>
            <p:ph idx="1"/>
          </p:nvPr>
        </p:nvPicPr>
        <p:blipFill>
          <a:blip r:embed="rId2" cstate="print"/>
          <a:srcRect/>
          <a:stretch>
            <a:fillRect/>
          </a:stretch>
        </p:blipFill>
        <p:spPr bwMode="auto">
          <a:xfrm>
            <a:off x="304800" y="381000"/>
            <a:ext cx="8326631" cy="6324600"/>
          </a:xfrm>
          <a:prstGeom prst="rect">
            <a:avLst/>
          </a:prstGeom>
          <a:noFill/>
        </p:spPr>
      </p:pic>
    </p:spTree>
    <p:extLst>
      <p:ext uri="{BB962C8B-B14F-4D97-AF65-F5344CB8AC3E}">
        <p14:creationId xmlns:p14="http://schemas.microsoft.com/office/powerpoint/2010/main" val="2362424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70991"/>
            <a:ext cx="8001000" cy="1015663"/>
          </a:xfrm>
          <a:prstGeom prst="rect">
            <a:avLst/>
          </a:prstGeom>
          <a:noFill/>
        </p:spPr>
        <p:txBody>
          <a:bodyPr wrap="square" rtlCol="0">
            <a:spAutoFit/>
          </a:bodyPr>
          <a:lstStyle/>
          <a:p>
            <a:pPr algn="ctr" fontAlgn="base"/>
            <a:r>
              <a:rPr lang="en-IN" sz="3000" b="1" dirty="0">
                <a:solidFill>
                  <a:schemeClr val="accent6">
                    <a:lumMod val="60000"/>
                    <a:lumOff val="40000"/>
                  </a:schemeClr>
                </a:solidFill>
                <a:latin typeface="Century Gothic" pitchFamily="34" charset="0"/>
              </a:rPr>
              <a:t>Tutorial On CRO (Cathode Ray Oscilloscope) Working and Applications</a:t>
            </a:r>
          </a:p>
        </p:txBody>
      </p:sp>
      <p:sp>
        <p:nvSpPr>
          <p:cNvPr id="14" name="Rectangle 13"/>
          <p:cNvSpPr/>
          <p:nvPr/>
        </p:nvSpPr>
        <p:spPr>
          <a:xfrm>
            <a:off x="762000" y="2304091"/>
            <a:ext cx="8001000" cy="3170099"/>
          </a:xfrm>
          <a:prstGeom prst="rect">
            <a:avLst/>
          </a:prstGeom>
        </p:spPr>
        <p:txBody>
          <a:bodyPr wrap="square">
            <a:spAutoFit/>
          </a:bodyPr>
          <a:lstStyle/>
          <a:p>
            <a:pPr marL="342900" indent="-342900">
              <a:buFont typeface="Wingdings" pitchFamily="2" charset="2"/>
              <a:buChar char="Ø"/>
            </a:pPr>
            <a:r>
              <a:rPr lang="en-IN" sz="2000" dirty="0"/>
              <a:t>The cathode ray oscilloscope is an electronic test instrument.</a:t>
            </a:r>
          </a:p>
          <a:p>
            <a:pPr marL="342900" indent="-342900">
              <a:buFont typeface="Wingdings" pitchFamily="2" charset="2"/>
              <a:buChar char="Ø"/>
            </a:pPr>
            <a:endParaRPr lang="en-IN" sz="2000" dirty="0"/>
          </a:p>
          <a:p>
            <a:pPr marL="342900" indent="-342900">
              <a:buFont typeface="Wingdings" pitchFamily="2" charset="2"/>
              <a:buChar char="Ø"/>
            </a:pPr>
            <a:r>
              <a:rPr lang="en-IN" sz="2000" dirty="0"/>
              <a:t>It is used to obtain waveforms when the different input signals are given. </a:t>
            </a:r>
          </a:p>
          <a:p>
            <a:pPr marL="342900" indent="-342900">
              <a:buFont typeface="Wingdings" pitchFamily="2" charset="2"/>
              <a:buChar char="Ø"/>
            </a:pPr>
            <a:endParaRPr lang="en-IN" sz="2000" dirty="0"/>
          </a:p>
          <a:p>
            <a:pPr marL="342900" indent="-342900">
              <a:buFont typeface="Wingdings" pitchFamily="2" charset="2"/>
              <a:buChar char="Ø"/>
            </a:pPr>
            <a:r>
              <a:rPr lang="en-IN" sz="2000" dirty="0"/>
              <a:t>In the early days, it is called as an Oscillograph. </a:t>
            </a:r>
          </a:p>
          <a:p>
            <a:pPr marL="342900" indent="-342900">
              <a:buFont typeface="Wingdings" pitchFamily="2" charset="2"/>
              <a:buChar char="Ø"/>
            </a:pPr>
            <a:endParaRPr lang="en-IN" sz="2000" dirty="0"/>
          </a:p>
          <a:p>
            <a:pPr marL="342900" indent="-342900">
              <a:buFont typeface="Wingdings" pitchFamily="2" charset="2"/>
              <a:buChar char="Ø"/>
            </a:pPr>
            <a:r>
              <a:rPr lang="en-IN" sz="2000" dirty="0"/>
              <a:t>The oscilloscope observes the changes in the electrical signals over time.</a:t>
            </a:r>
          </a:p>
          <a:p>
            <a:pPr marL="342900" indent="-342900">
              <a:buFont typeface="Wingdings" pitchFamily="2" charset="2"/>
              <a:buChar char="Ø"/>
            </a:pPr>
            <a:endParaRPr lang="en-IN" sz="2000" dirty="0"/>
          </a:p>
        </p:txBody>
      </p:sp>
      <p:sp>
        <p:nvSpPr>
          <p:cNvPr id="6" name="TextBox 5"/>
          <p:cNvSpPr txBox="1"/>
          <p:nvPr/>
        </p:nvSpPr>
        <p:spPr>
          <a:xfrm>
            <a:off x="304800" y="1438870"/>
            <a:ext cx="5029200" cy="523220"/>
          </a:xfrm>
          <a:prstGeom prst="rect">
            <a:avLst/>
          </a:prstGeom>
          <a:noFill/>
        </p:spPr>
        <p:txBody>
          <a:bodyPr wrap="square" rtlCol="0">
            <a:spAutoFit/>
          </a:bodyPr>
          <a:lstStyle/>
          <a:p>
            <a:pPr fontAlgn="base"/>
            <a:r>
              <a:rPr lang="en-US" sz="2800" b="1" dirty="0">
                <a:solidFill>
                  <a:srgbClr val="00B050"/>
                </a:solidFill>
                <a:latin typeface="Century Gothic" pitchFamily="34" charset="0"/>
              </a:rPr>
              <a:t>What Is A CRO</a:t>
            </a:r>
          </a:p>
        </p:txBody>
      </p:sp>
    </p:spTree>
    <p:extLst>
      <p:ext uri="{BB962C8B-B14F-4D97-AF65-F5344CB8AC3E}">
        <p14:creationId xmlns:p14="http://schemas.microsoft.com/office/powerpoint/2010/main" val="28913427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534400" cy="5943600"/>
          </a:xfrm>
        </p:spPr>
        <p:txBody>
          <a:bodyPr>
            <a:normAutofit lnSpcReduction="10000"/>
          </a:bodyPr>
          <a:lstStyle/>
          <a:p>
            <a:pPr algn="just"/>
            <a:r>
              <a:rPr lang="en-US" dirty="0" smtClean="0"/>
              <a:t>At the beginning of each sampling cycle, the trigger pulse activates an oscillator and a linear ramp voltage is generated.</a:t>
            </a:r>
          </a:p>
          <a:p>
            <a:pPr algn="just">
              <a:buNone/>
            </a:pPr>
            <a:endParaRPr lang="en-US" dirty="0" smtClean="0"/>
          </a:p>
          <a:p>
            <a:pPr algn="just"/>
            <a:r>
              <a:rPr lang="en-US" dirty="0" smtClean="0"/>
              <a:t>This ramp voltage is applied to a voltage comparator which compares the ramp voltage to a staircase generator.</a:t>
            </a:r>
          </a:p>
          <a:p>
            <a:pPr algn="just">
              <a:buNone/>
            </a:pPr>
            <a:r>
              <a:rPr lang="en-US" dirty="0" smtClean="0"/>
              <a:t> </a:t>
            </a:r>
          </a:p>
          <a:p>
            <a:pPr algn="just"/>
            <a:r>
              <a:rPr lang="en-US" dirty="0" smtClean="0"/>
              <a:t>When the two voltages are equal in amplitude, the staircase advances one step and a sampling pulse is generated, which opens the sampling gate for a sample of input voltage.</a:t>
            </a:r>
            <a:endParaRPr lang="en-US" dirty="0"/>
          </a:p>
        </p:txBody>
      </p:sp>
    </p:spTree>
    <p:extLst>
      <p:ext uri="{BB962C8B-B14F-4D97-AF65-F5344CB8AC3E}">
        <p14:creationId xmlns:p14="http://schemas.microsoft.com/office/powerpoint/2010/main" val="4283898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28600"/>
            <a:ext cx="8458200" cy="6400800"/>
          </a:xfrm>
        </p:spPr>
        <p:txBody>
          <a:bodyPr>
            <a:normAutofit fontScale="92500" lnSpcReduction="10000"/>
          </a:bodyPr>
          <a:lstStyle/>
          <a:p>
            <a:pPr algn="just"/>
            <a:r>
              <a:rPr lang="en-US" dirty="0" smtClean="0"/>
              <a:t>The resolution of the final image depends upon the size of the steps of the staircase generator.</a:t>
            </a:r>
          </a:p>
          <a:p>
            <a:pPr algn="just"/>
            <a:r>
              <a:rPr lang="en-US" dirty="0" smtClean="0"/>
              <a:t>The smaller the size of the steps the larger the number of samples and higher the resolution of the image.</a:t>
            </a:r>
          </a:p>
          <a:p>
            <a:pPr algn="just">
              <a:buNone/>
            </a:pPr>
            <a:endParaRPr lang="en-US" dirty="0" smtClean="0"/>
          </a:p>
          <a:p>
            <a:pPr algn="just"/>
            <a:r>
              <a:rPr lang="en-US" b="1" dirty="0" smtClean="0">
                <a:effectLst>
                  <a:outerShdw blurRad="38100" dist="38100" dir="2700000" algn="tl">
                    <a:srgbClr val="000000">
                      <a:alpha val="43137"/>
                    </a:srgbClr>
                  </a:outerShdw>
                </a:effectLst>
              </a:rPr>
              <a:t>Advantage:</a:t>
            </a:r>
            <a:r>
              <a:rPr lang="en-US" dirty="0" smtClean="0"/>
              <a:t> it can measure the very high-speed event with the help of the instrument having lower bandwidth. </a:t>
            </a:r>
          </a:p>
          <a:p>
            <a:pPr algn="just"/>
            <a:r>
              <a:rPr lang="en-US" b="1" dirty="0" smtClean="0">
                <a:effectLst>
                  <a:outerShdw blurRad="38100" dist="38100" dir="2700000" algn="tl">
                    <a:srgbClr val="000000">
                      <a:alpha val="43137"/>
                    </a:srgbClr>
                  </a:outerShdw>
                </a:effectLst>
              </a:rPr>
              <a:t>Disadvantages: </a:t>
            </a:r>
          </a:p>
          <a:p>
            <a:pPr algn="just">
              <a:buNone/>
            </a:pPr>
            <a:r>
              <a:rPr lang="en-US" dirty="0" smtClean="0"/>
              <a:t>	(</a:t>
            </a:r>
            <a:r>
              <a:rPr lang="en-US" dirty="0" err="1" smtClean="0"/>
              <a:t>i</a:t>
            </a:r>
            <a:r>
              <a:rPr lang="en-US" dirty="0" smtClean="0"/>
              <a:t>) that it can only measure the repetitive or continuous signal.</a:t>
            </a:r>
          </a:p>
          <a:p>
            <a:pPr algn="just">
              <a:buNone/>
            </a:pPr>
            <a:r>
              <a:rPr lang="en-US" dirty="0" smtClean="0"/>
              <a:t>	(ii) The frequency range of the oscilloscopes depend on their design.</a:t>
            </a:r>
            <a:endParaRPr lang="en-US" dirty="0"/>
          </a:p>
        </p:txBody>
      </p:sp>
    </p:spTree>
    <p:extLst>
      <p:ext uri="{BB962C8B-B14F-4D97-AF65-F5344CB8AC3E}">
        <p14:creationId xmlns:p14="http://schemas.microsoft.com/office/powerpoint/2010/main" val="428156976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610600" cy="6172200"/>
          </a:xfrm>
        </p:spPr>
        <p:txBody>
          <a:bodyPr/>
          <a:lstStyle/>
          <a:p>
            <a:pPr>
              <a:buNone/>
            </a:pPr>
            <a:r>
              <a:rPr lang="en-US" b="1" dirty="0" smtClean="0">
                <a:effectLst>
                  <a:outerShdw blurRad="38100" dist="38100" dir="2700000" algn="tl">
                    <a:srgbClr val="000000">
                      <a:alpha val="43137"/>
                    </a:srgbClr>
                  </a:outerShdw>
                </a:effectLst>
              </a:rPr>
              <a:t>Digital Storage Oscilloscope:</a:t>
            </a:r>
          </a:p>
          <a:p>
            <a:pPr algn="just">
              <a:buNone/>
            </a:pPr>
            <a:r>
              <a:rPr lang="en-US" b="1" dirty="0" smtClean="0"/>
              <a:t>	Definition:</a:t>
            </a:r>
            <a:r>
              <a:rPr lang="en-US" dirty="0" smtClean="0"/>
              <a:t> The digital storage oscilloscope is defined as the oscilloscope which stores and analysis the signal digitally, (i.e. in the form of 1 or 0) preferably storing them as analogue signals. The digital oscilloscope takes an input signal, store them and then display it on the screen. The digital oscilloscope has advanced features of storage, triggering and measurement. Also, it displays the signal visually as well as numerically.</a:t>
            </a:r>
            <a:endParaRPr lang="en-US" dirty="0"/>
          </a:p>
        </p:txBody>
      </p:sp>
    </p:spTree>
    <p:extLst>
      <p:ext uri="{BB962C8B-B14F-4D97-AF65-F5344CB8AC3E}">
        <p14:creationId xmlns:p14="http://schemas.microsoft.com/office/powerpoint/2010/main" val="178438610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52400" y="381000"/>
            <a:ext cx="8610600" cy="1470025"/>
          </a:xfrm>
        </p:spPr>
        <p:txBody>
          <a:bodyPr>
            <a:normAutofit/>
          </a:bodyPr>
          <a:lstStyle/>
          <a:p>
            <a:r>
              <a:rPr lang="en-US" sz="3300" b="1" dirty="0" smtClean="0"/>
              <a:t>Working Principle of Digital Storage Oscilloscope</a:t>
            </a:r>
            <a:endParaRPr lang="en-US" dirty="0"/>
          </a:p>
        </p:txBody>
      </p:sp>
      <p:sp>
        <p:nvSpPr>
          <p:cNvPr id="6" name="Subtitle 5"/>
          <p:cNvSpPr>
            <a:spLocks noGrp="1"/>
          </p:cNvSpPr>
          <p:nvPr>
            <p:ph type="subTitle" idx="1"/>
          </p:nvPr>
        </p:nvSpPr>
        <p:spPr/>
        <p:txBody>
          <a:bodyPr/>
          <a:lstStyle/>
          <a:p>
            <a:endParaRPr lang="en-US"/>
          </a:p>
        </p:txBody>
      </p:sp>
      <p:pic>
        <p:nvPicPr>
          <p:cNvPr id="3074" name="Picture 2" descr="C:\Users\Rama Rao\Desktop\blokc-diagrsm-of-oscilloscope.jpg"/>
          <p:cNvPicPr>
            <a:picLocks noGrp="1" noChangeAspect="1" noChangeArrowheads="1"/>
          </p:cNvPicPr>
          <p:nvPr>
            <p:ph idx="4294967295"/>
          </p:nvPr>
        </p:nvPicPr>
        <p:blipFill>
          <a:blip r:embed="rId2" cstate="print"/>
          <a:srcRect/>
          <a:stretch>
            <a:fillRect/>
          </a:stretch>
        </p:blipFill>
        <p:spPr bwMode="auto">
          <a:xfrm>
            <a:off x="457200" y="2209800"/>
            <a:ext cx="8448675" cy="3535363"/>
          </a:xfrm>
          <a:prstGeom prst="rect">
            <a:avLst/>
          </a:prstGeom>
          <a:noFill/>
        </p:spPr>
      </p:pic>
    </p:spTree>
    <p:extLst>
      <p:ext uri="{BB962C8B-B14F-4D97-AF65-F5344CB8AC3E}">
        <p14:creationId xmlns:p14="http://schemas.microsoft.com/office/powerpoint/2010/main" val="152886837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762000"/>
            <a:ext cx="8229600" cy="5715000"/>
          </a:xfrm>
        </p:spPr>
        <p:txBody>
          <a:bodyPr>
            <a:normAutofit/>
          </a:bodyPr>
          <a:lstStyle/>
          <a:p>
            <a:pPr algn="just"/>
            <a:r>
              <a:rPr lang="en-US" dirty="0" smtClean="0"/>
              <a:t>The digital oscilloscope digitizes and stores the input signal. This can be done by the use of CRT  and digital memory. </a:t>
            </a:r>
          </a:p>
          <a:p>
            <a:pPr algn="just"/>
            <a:r>
              <a:rPr lang="en-US" dirty="0" smtClean="0"/>
              <a:t>The digitization can be done by taking the sample input signals at periodic waveforms.</a:t>
            </a:r>
          </a:p>
          <a:p>
            <a:r>
              <a:rPr lang="en-US" dirty="0" smtClean="0"/>
              <a:t>The maximum frequency of the signal which is measured by the digital oscilloscope depends on the two factors. Theses factors are the</a:t>
            </a:r>
          </a:p>
          <a:p>
            <a:pPr>
              <a:buNone/>
            </a:pPr>
            <a:r>
              <a:rPr lang="en-US" dirty="0" smtClean="0"/>
              <a:t>		(</a:t>
            </a:r>
            <a:r>
              <a:rPr lang="en-US" dirty="0" err="1" smtClean="0"/>
              <a:t>i</a:t>
            </a:r>
            <a:r>
              <a:rPr lang="en-US" dirty="0" smtClean="0"/>
              <a:t>) Sampling rate</a:t>
            </a:r>
          </a:p>
          <a:p>
            <a:pPr>
              <a:buNone/>
            </a:pPr>
            <a:r>
              <a:rPr lang="en-US" dirty="0" smtClean="0"/>
              <a:t>		(ii) Nature of converter.</a:t>
            </a:r>
          </a:p>
          <a:p>
            <a:endParaRPr lang="en-US" dirty="0"/>
          </a:p>
        </p:txBody>
      </p:sp>
    </p:spTree>
    <p:extLst>
      <p:ext uri="{BB962C8B-B14F-4D97-AF65-F5344CB8AC3E}">
        <p14:creationId xmlns:p14="http://schemas.microsoft.com/office/powerpoint/2010/main" val="65768610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DIGITAL FREQUENCY COUNTER</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algn="just">
              <a:lnSpc>
                <a:spcPct val="150000"/>
              </a:lnSpc>
            </a:pPr>
            <a:r>
              <a:rPr lang="en-US" dirty="0" smtClean="0"/>
              <a:t>Digital frequency counters that use a direct counting approach, count the number of times the input signal crosses a given trigger voltage (and in a given direction, e.g. moving from negative to positive) in a given time. This time is known as the gate time</a:t>
            </a:r>
            <a:endParaRPr lang="en-US" dirty="0"/>
          </a:p>
        </p:txBody>
      </p:sp>
    </p:spTree>
    <p:extLst>
      <p:ext uri="{BB962C8B-B14F-4D97-AF65-F5344CB8AC3E}">
        <p14:creationId xmlns:p14="http://schemas.microsoft.com/office/powerpoint/2010/main" val="14376367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400" b="1" dirty="0" smtClean="0">
                <a:effectLst>
                  <a:outerShdw blurRad="38100" dist="38100" dir="2700000" algn="tl">
                    <a:srgbClr val="000000">
                      <a:alpha val="43137"/>
                    </a:srgbClr>
                  </a:outerShdw>
                </a:effectLst>
              </a:rPr>
              <a:t>DIGITAL FREQUENCY COUNTER </a:t>
            </a:r>
            <a:r>
              <a:rPr lang="en-US" sz="3400" b="1" dirty="0" err="1" smtClean="0">
                <a:effectLst>
                  <a:outerShdw blurRad="38100" dist="38100" dir="2700000" algn="tl">
                    <a:srgbClr val="000000">
                      <a:alpha val="43137"/>
                    </a:srgbClr>
                  </a:outerShdw>
                </a:effectLst>
              </a:rPr>
              <a:t>Contd</a:t>
            </a:r>
            <a:r>
              <a:rPr lang="en-US" sz="3400" b="1" dirty="0" smtClean="0">
                <a:effectLst>
                  <a:outerShdw blurRad="38100" dist="38100" dir="2700000" algn="tl">
                    <a:srgbClr val="000000">
                      <a:alpha val="43137"/>
                    </a:srgbClr>
                  </a:outerShdw>
                </a:effectLst>
              </a:rPr>
              <a:t>…</a:t>
            </a:r>
            <a:endParaRPr lang="en-US" sz="3400" dirty="0"/>
          </a:p>
        </p:txBody>
      </p:sp>
      <p:pic>
        <p:nvPicPr>
          <p:cNvPr id="1026" name="Picture 2" descr="C:\Users\Rama Rao\Desktop\Frequency counter.jpg"/>
          <p:cNvPicPr>
            <a:picLocks noGrp="1" noChangeAspect="1" noChangeArrowheads="1"/>
          </p:cNvPicPr>
          <p:nvPr>
            <p:ph idx="1"/>
          </p:nvPr>
        </p:nvPicPr>
        <p:blipFill>
          <a:blip r:embed="rId2" cstate="print"/>
          <a:srcRect/>
          <a:stretch>
            <a:fillRect/>
          </a:stretch>
        </p:blipFill>
        <p:spPr bwMode="auto">
          <a:xfrm>
            <a:off x="370035" y="1219200"/>
            <a:ext cx="8316765" cy="5029200"/>
          </a:xfrm>
          <a:prstGeom prst="rect">
            <a:avLst/>
          </a:prstGeom>
          <a:noFill/>
        </p:spPr>
      </p:pic>
    </p:spTree>
    <p:extLst>
      <p:ext uri="{BB962C8B-B14F-4D97-AF65-F5344CB8AC3E}">
        <p14:creationId xmlns:p14="http://schemas.microsoft.com/office/powerpoint/2010/main" val="35963746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39762"/>
          </a:xfrm>
        </p:spPr>
        <p:txBody>
          <a:bodyPr>
            <a:normAutofit/>
          </a:bodyPr>
          <a:lstStyle/>
          <a:p>
            <a:r>
              <a:rPr lang="en-US" sz="3400" b="1" dirty="0" smtClean="0">
                <a:effectLst>
                  <a:outerShdw blurRad="38100" dist="38100" dir="2700000" algn="tl">
                    <a:srgbClr val="000000">
                      <a:alpha val="43137"/>
                    </a:srgbClr>
                  </a:outerShdw>
                </a:effectLst>
              </a:rPr>
              <a:t>DIGITAL FREQUENCY COUNTER </a:t>
            </a:r>
            <a:r>
              <a:rPr lang="en-US" sz="3400" b="1" dirty="0" err="1" smtClean="0">
                <a:effectLst>
                  <a:outerShdw blurRad="38100" dist="38100" dir="2700000" algn="tl">
                    <a:srgbClr val="000000">
                      <a:alpha val="43137"/>
                    </a:srgbClr>
                  </a:outerShdw>
                </a:effectLst>
              </a:rPr>
              <a:t>Contd</a:t>
            </a:r>
            <a:r>
              <a:rPr lang="en-US" sz="3400" b="1" dirty="0" smtClean="0">
                <a:effectLst>
                  <a:outerShdw blurRad="38100" dist="38100" dir="2700000" algn="tl">
                    <a:srgbClr val="000000">
                      <a:alpha val="43137"/>
                    </a:srgbClr>
                  </a:outerShdw>
                </a:effectLst>
              </a:rPr>
              <a:t>…</a:t>
            </a:r>
            <a:endParaRPr lang="en-US" sz="3400" dirty="0"/>
          </a:p>
        </p:txBody>
      </p:sp>
      <p:sp>
        <p:nvSpPr>
          <p:cNvPr id="3" name="Content Placeholder 2"/>
          <p:cNvSpPr>
            <a:spLocks noGrp="1"/>
          </p:cNvSpPr>
          <p:nvPr>
            <p:ph idx="1"/>
          </p:nvPr>
        </p:nvSpPr>
        <p:spPr>
          <a:xfrm>
            <a:off x="609600" y="914400"/>
            <a:ext cx="8229600" cy="4525963"/>
          </a:xfrm>
        </p:spPr>
        <p:txBody>
          <a:bodyPr>
            <a:normAutofit lnSpcReduction="10000"/>
          </a:bodyPr>
          <a:lstStyle/>
          <a:p>
            <a:pPr algn="just">
              <a:buNone/>
            </a:pPr>
            <a:r>
              <a:rPr lang="en-US" b="1" i="1" dirty="0" smtClean="0"/>
              <a:t>Input:</a:t>
            </a:r>
            <a:r>
              <a:rPr lang="en-US" dirty="0" smtClean="0"/>
              <a:t>   When the signal enters the frequency counter it enters the input amplifier where the signal is converted into a logic rectangular wave for processing within the digital circuitry in the rest of the counter.</a:t>
            </a:r>
          </a:p>
          <a:p>
            <a:pPr algn="just">
              <a:buNone/>
            </a:pPr>
            <a:r>
              <a:rPr lang="en-US" dirty="0" smtClean="0"/>
              <a:t>		Normally this stage contains a Schmitt trigger circuit so that noise does not cause spurious edges that would give rise to additional pulses that would be counted.</a:t>
            </a:r>
            <a:endParaRPr lang="en-US" dirty="0"/>
          </a:p>
        </p:txBody>
      </p:sp>
    </p:spTree>
    <p:extLst>
      <p:ext uri="{BB962C8B-B14F-4D97-AF65-F5344CB8AC3E}">
        <p14:creationId xmlns:p14="http://schemas.microsoft.com/office/powerpoint/2010/main" val="272497272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3400" b="1" dirty="0" smtClean="0">
                <a:effectLst>
                  <a:outerShdw blurRad="38100" dist="38100" dir="2700000" algn="tl">
                    <a:srgbClr val="000000">
                      <a:alpha val="43137"/>
                    </a:srgbClr>
                  </a:outerShdw>
                </a:effectLst>
              </a:rPr>
              <a:t>DIGITAL FREQUENCY COUNTER </a:t>
            </a:r>
            <a:r>
              <a:rPr lang="en-US" sz="3400" b="1" dirty="0" err="1" smtClean="0">
                <a:effectLst>
                  <a:outerShdw blurRad="38100" dist="38100" dir="2700000" algn="tl">
                    <a:srgbClr val="000000">
                      <a:alpha val="43137"/>
                    </a:srgbClr>
                  </a:outerShdw>
                </a:effectLst>
              </a:rPr>
              <a:t>Contd</a:t>
            </a:r>
            <a:r>
              <a:rPr lang="en-US" sz="3400" b="1" dirty="0" smtClean="0">
                <a:effectLst>
                  <a:outerShdw blurRad="38100" dist="38100" dir="2700000" algn="tl">
                    <a:srgbClr val="000000">
                      <a:alpha val="43137"/>
                    </a:srgbClr>
                  </a:outerShdw>
                </a:effectLst>
              </a:rPr>
              <a:t>…</a:t>
            </a:r>
            <a:endParaRPr lang="en-US" sz="3400" dirty="0"/>
          </a:p>
        </p:txBody>
      </p:sp>
      <p:sp>
        <p:nvSpPr>
          <p:cNvPr id="3" name="Content Placeholder 2"/>
          <p:cNvSpPr>
            <a:spLocks noGrp="1"/>
          </p:cNvSpPr>
          <p:nvPr>
            <p:ph idx="1"/>
          </p:nvPr>
        </p:nvSpPr>
        <p:spPr>
          <a:xfrm>
            <a:off x="381000" y="1066800"/>
            <a:ext cx="8229600" cy="4525963"/>
          </a:xfrm>
        </p:spPr>
        <p:txBody>
          <a:bodyPr>
            <a:normAutofit fontScale="85000" lnSpcReduction="10000"/>
          </a:bodyPr>
          <a:lstStyle/>
          <a:p>
            <a:pPr algn="just">
              <a:buNone/>
            </a:pPr>
            <a:r>
              <a:rPr lang="en-US" b="1" i="1" dirty="0" smtClean="0"/>
              <a:t>Accurate time-base / clock:</a:t>
            </a:r>
            <a:r>
              <a:rPr lang="en-US" dirty="0" smtClean="0"/>
              <a:t> </a:t>
            </a:r>
          </a:p>
          <a:p>
            <a:pPr algn="just">
              <a:buNone/>
            </a:pPr>
            <a:r>
              <a:rPr lang="en-US" dirty="0" smtClean="0"/>
              <a:t>		In order to create the various gate / timing signals within the frequency counter an accurate </a:t>
            </a:r>
            <a:r>
              <a:rPr lang="en-US" dirty="0" err="1" smtClean="0"/>
              <a:t>timebase</a:t>
            </a:r>
            <a:r>
              <a:rPr lang="en-US" dirty="0" smtClean="0"/>
              <a:t> or clock is required. </a:t>
            </a:r>
          </a:p>
          <a:p>
            <a:pPr algn="just">
              <a:buNone/>
            </a:pPr>
            <a:r>
              <a:rPr lang="en-US" dirty="0" smtClean="0"/>
              <a:t>		This is typically is a crystal oscillator and in high quality test instruments it will be an oven controlled crystal oscillator. In many instruments, there will be the capability to use a better quality external oscillator, or to use the frequency counter oscillator for other instruments. This is also beneficial when it is necessary to lock a number of instruments to the same standard.</a:t>
            </a:r>
          </a:p>
          <a:p>
            <a:pPr>
              <a:buNone/>
            </a:pPr>
            <a:endParaRPr lang="en-US" dirty="0"/>
          </a:p>
        </p:txBody>
      </p:sp>
    </p:spTree>
    <p:extLst>
      <p:ext uri="{BB962C8B-B14F-4D97-AF65-F5344CB8AC3E}">
        <p14:creationId xmlns:p14="http://schemas.microsoft.com/office/powerpoint/2010/main" val="382096673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229600" cy="685800"/>
          </a:xfrm>
        </p:spPr>
        <p:txBody>
          <a:bodyPr>
            <a:normAutofit/>
          </a:bodyPr>
          <a:lstStyle/>
          <a:p>
            <a:r>
              <a:rPr lang="en-US" sz="3400" b="1" dirty="0" smtClean="0">
                <a:effectLst>
                  <a:outerShdw blurRad="38100" dist="38100" dir="2700000" algn="tl">
                    <a:srgbClr val="000000">
                      <a:alpha val="43137"/>
                    </a:srgbClr>
                  </a:outerShdw>
                </a:effectLst>
              </a:rPr>
              <a:t>DIGITAL FREQUENCY COUNTER </a:t>
            </a:r>
            <a:r>
              <a:rPr lang="en-US" sz="3400" b="1" dirty="0" err="1" smtClean="0">
                <a:effectLst>
                  <a:outerShdw blurRad="38100" dist="38100" dir="2700000" algn="tl">
                    <a:srgbClr val="000000">
                      <a:alpha val="43137"/>
                    </a:srgbClr>
                  </a:outerShdw>
                </a:effectLst>
              </a:rPr>
              <a:t>Contd</a:t>
            </a:r>
            <a:r>
              <a:rPr lang="en-US" sz="3400" b="1" dirty="0" smtClean="0">
                <a:effectLst>
                  <a:outerShdw blurRad="38100" dist="38100" dir="2700000" algn="tl">
                    <a:srgbClr val="000000">
                      <a:alpha val="43137"/>
                    </a:srgbClr>
                  </a:outerShdw>
                </a:effectLst>
              </a:rPr>
              <a:t>…</a:t>
            </a:r>
            <a:endParaRPr lang="en-US" sz="3400" dirty="0"/>
          </a:p>
        </p:txBody>
      </p:sp>
      <p:sp>
        <p:nvSpPr>
          <p:cNvPr id="3" name="Content Placeholder 2"/>
          <p:cNvSpPr>
            <a:spLocks noGrp="1"/>
          </p:cNvSpPr>
          <p:nvPr>
            <p:ph idx="1"/>
          </p:nvPr>
        </p:nvSpPr>
        <p:spPr>
          <a:xfrm>
            <a:off x="533400" y="1066800"/>
            <a:ext cx="8229600" cy="4525963"/>
          </a:xfrm>
        </p:spPr>
        <p:txBody>
          <a:bodyPr/>
          <a:lstStyle/>
          <a:p>
            <a:pPr algn="just">
              <a:buNone/>
            </a:pPr>
            <a:r>
              <a:rPr lang="en-US" b="1" i="1" dirty="0" smtClean="0"/>
              <a:t>Decade dividers and flip-flop:</a:t>
            </a:r>
            <a:endParaRPr lang="en-US" dirty="0" smtClean="0"/>
          </a:p>
          <a:p>
            <a:pPr algn="just">
              <a:buNone/>
            </a:pPr>
            <a:r>
              <a:rPr lang="en-US" dirty="0" smtClean="0"/>
              <a:t>		The clock oscillator is used to provide an accurately timed gate signal that will allow through pulses from the incoming signal. </a:t>
            </a:r>
          </a:p>
          <a:p>
            <a:pPr algn="just">
              <a:buNone/>
            </a:pPr>
            <a:r>
              <a:rPr lang="en-US" dirty="0" smtClean="0"/>
              <a:t>		This is generated from the clock by dividing the clock signal by decade dividers and then feeding this into a flip flop to give the enabling pulse for the main gate</a:t>
            </a:r>
          </a:p>
          <a:p>
            <a:endParaRPr lang="en-US" dirty="0"/>
          </a:p>
        </p:txBody>
      </p:sp>
    </p:spTree>
    <p:extLst>
      <p:ext uri="{BB962C8B-B14F-4D97-AF65-F5344CB8AC3E}">
        <p14:creationId xmlns:p14="http://schemas.microsoft.com/office/powerpoint/2010/main" val="40168480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a:hlinkClick r:id="rId3"/>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6400801"/>
            <a:ext cx="435428" cy="446312"/>
          </a:xfrm>
          <a:prstGeom prst="rect">
            <a:avLst/>
          </a:prstGeom>
        </p:spPr>
      </p:pic>
      <p:pic>
        <p:nvPicPr>
          <p:cNvPr id="19" name="Picture 18">
            <a:hlinkClick r:id="rId5"/>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51759" y="6400801"/>
            <a:ext cx="457199" cy="446312"/>
          </a:xfrm>
          <a:prstGeom prst="rect">
            <a:avLst/>
          </a:prstGeom>
        </p:spPr>
      </p:pic>
      <p:pic>
        <p:nvPicPr>
          <p:cNvPr id="20" name="Picture 19">
            <a:hlinkClick r:id="rId7"/>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925289" y="6411688"/>
            <a:ext cx="468087" cy="446312"/>
          </a:xfrm>
          <a:prstGeom prst="rect">
            <a:avLst/>
          </a:prstGeom>
        </p:spPr>
      </p:pic>
      <p:pic>
        <p:nvPicPr>
          <p:cNvPr id="21" name="Picture 20">
            <a:hlinkClick r:id="rId9"/>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447800" y="6400800"/>
            <a:ext cx="468084" cy="457200"/>
          </a:xfrm>
          <a:prstGeom prst="rect">
            <a:avLst/>
          </a:prstGeom>
        </p:spPr>
      </p:pic>
      <p:sp>
        <p:nvSpPr>
          <p:cNvPr id="5" name="TextBox 4"/>
          <p:cNvSpPr txBox="1"/>
          <p:nvPr/>
        </p:nvSpPr>
        <p:spPr>
          <a:xfrm>
            <a:off x="217714" y="70991"/>
            <a:ext cx="8011886" cy="1015663"/>
          </a:xfrm>
          <a:prstGeom prst="rect">
            <a:avLst/>
          </a:prstGeom>
          <a:noFill/>
        </p:spPr>
        <p:txBody>
          <a:bodyPr wrap="square" rtlCol="0">
            <a:spAutoFit/>
          </a:bodyPr>
          <a:lstStyle/>
          <a:p>
            <a:pPr algn="ctr" fontAlgn="base"/>
            <a:r>
              <a:rPr lang="en-IN" sz="3000" b="1" dirty="0">
                <a:solidFill>
                  <a:schemeClr val="accent6">
                    <a:lumMod val="60000"/>
                    <a:lumOff val="40000"/>
                  </a:schemeClr>
                </a:solidFill>
                <a:latin typeface="Century Gothic" pitchFamily="34" charset="0"/>
              </a:rPr>
              <a:t>Tutorial On CRO (Cathode Ray Oscilloscope) Working and Applications</a:t>
            </a:r>
          </a:p>
        </p:txBody>
      </p:sp>
      <p:sp>
        <p:nvSpPr>
          <p:cNvPr id="4" name="TextBox 3"/>
          <p:cNvSpPr txBox="1"/>
          <p:nvPr/>
        </p:nvSpPr>
        <p:spPr>
          <a:xfrm>
            <a:off x="217714" y="1447800"/>
            <a:ext cx="8469086" cy="523220"/>
          </a:xfrm>
          <a:prstGeom prst="rect">
            <a:avLst/>
          </a:prstGeom>
          <a:noFill/>
        </p:spPr>
        <p:txBody>
          <a:bodyPr wrap="square" rtlCol="0">
            <a:spAutoFit/>
          </a:bodyPr>
          <a:lstStyle/>
          <a:p>
            <a:pPr fontAlgn="base"/>
            <a:r>
              <a:rPr lang="en-US" sz="2800" b="1" dirty="0">
                <a:solidFill>
                  <a:srgbClr val="00B050"/>
                </a:solidFill>
                <a:latin typeface="Century Gothic" pitchFamily="34" charset="0"/>
              </a:rPr>
              <a:t>What Is A CRO</a:t>
            </a:r>
          </a:p>
        </p:txBody>
      </p:sp>
      <p:sp>
        <p:nvSpPr>
          <p:cNvPr id="3" name="TextBox 2"/>
          <p:cNvSpPr txBox="1"/>
          <p:nvPr/>
        </p:nvSpPr>
        <p:spPr>
          <a:xfrm>
            <a:off x="533400" y="2287640"/>
            <a:ext cx="8255824" cy="1631216"/>
          </a:xfrm>
          <a:prstGeom prst="rect">
            <a:avLst/>
          </a:prstGeom>
          <a:noFill/>
        </p:spPr>
        <p:txBody>
          <a:bodyPr wrap="square" rtlCol="0">
            <a:spAutoFit/>
          </a:bodyPr>
          <a:lstStyle/>
          <a:p>
            <a:pPr marL="342900" indent="-342900" fontAlgn="base">
              <a:buFont typeface="Wingdings" pitchFamily="2" charset="2"/>
              <a:buChar char="Ø"/>
            </a:pPr>
            <a:r>
              <a:rPr lang="en-IN" sz="2000" dirty="0"/>
              <a:t>Thus the voltage and time describe a shape and it is continuously graphed beside a scale. </a:t>
            </a:r>
            <a:r>
              <a:rPr lang="en-IN" sz="2000" b="1" dirty="0"/>
              <a:t> </a:t>
            </a:r>
          </a:p>
          <a:p>
            <a:pPr marL="342900" indent="-342900" fontAlgn="base">
              <a:buFont typeface="Wingdings" pitchFamily="2" charset="2"/>
              <a:buChar char="Ø"/>
            </a:pPr>
            <a:endParaRPr lang="en-IN" sz="2000" b="1" dirty="0"/>
          </a:p>
          <a:p>
            <a:pPr marL="342900" indent="-342900" fontAlgn="base">
              <a:buFont typeface="Wingdings" pitchFamily="2" charset="2"/>
              <a:buChar char="Ø"/>
            </a:pPr>
            <a:r>
              <a:rPr lang="en-IN" sz="2000" dirty="0"/>
              <a:t>By seeing the waveform, we can analyze some properties like amplitude, frequency, rise time, distortion, time interval and etc.</a:t>
            </a:r>
          </a:p>
        </p:txBody>
      </p:sp>
    </p:spTree>
    <p:extLst>
      <p:ext uri="{BB962C8B-B14F-4D97-AF65-F5344CB8AC3E}">
        <p14:creationId xmlns:p14="http://schemas.microsoft.com/office/powerpoint/2010/main" val="35460600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95400"/>
            <a:ext cx="8229600" cy="4525963"/>
          </a:xfrm>
        </p:spPr>
        <p:txBody>
          <a:bodyPr/>
          <a:lstStyle/>
          <a:p>
            <a:pPr>
              <a:buNone/>
            </a:pPr>
            <a:r>
              <a:rPr lang="en-US" b="1" i="1" dirty="0" smtClean="0"/>
              <a:t>	Decade dividers and flip-flop:</a:t>
            </a:r>
            <a:r>
              <a:rPr lang="en-US" dirty="0" smtClean="0"/>
              <a:t>   </a:t>
            </a:r>
          </a:p>
          <a:p>
            <a:pPr algn="just">
              <a:buNone/>
            </a:pPr>
            <a:r>
              <a:rPr lang="en-US" dirty="0" smtClean="0"/>
              <a:t>		The clock oscillator is used to provide an accurately timed gate signal that will allow through pulses from the incoming signal. </a:t>
            </a:r>
          </a:p>
          <a:p>
            <a:pPr algn="just">
              <a:buNone/>
            </a:pPr>
            <a:r>
              <a:rPr lang="en-US" dirty="0" smtClean="0"/>
              <a:t>		This is generated </a:t>
            </a:r>
            <a:r>
              <a:rPr lang="en-US" dirty="0" err="1" smtClean="0"/>
              <a:t>fromth</a:t>
            </a:r>
            <a:r>
              <a:rPr lang="en-US" dirty="0" smtClean="0"/>
              <a:t> e clock by dividing the clock signal by decade dividers and then feeding this into a flip flop to give the enabling pulse for the main gate</a:t>
            </a:r>
          </a:p>
          <a:p>
            <a:endParaRPr lang="en-US" dirty="0"/>
          </a:p>
        </p:txBody>
      </p:sp>
      <p:sp>
        <p:nvSpPr>
          <p:cNvPr id="4" name="Title 1"/>
          <p:cNvSpPr>
            <a:spLocks noGrp="1"/>
          </p:cNvSpPr>
          <p:nvPr>
            <p:ph type="title"/>
          </p:nvPr>
        </p:nvSpPr>
        <p:spPr>
          <a:xfrm>
            <a:off x="457200" y="274638"/>
            <a:ext cx="8229600" cy="639762"/>
          </a:xfrm>
        </p:spPr>
        <p:txBody>
          <a:bodyPr>
            <a:normAutofit/>
          </a:bodyPr>
          <a:lstStyle/>
          <a:p>
            <a:r>
              <a:rPr lang="en-US" sz="3400" b="1" dirty="0" smtClean="0">
                <a:effectLst>
                  <a:outerShdw blurRad="38100" dist="38100" dir="2700000" algn="tl">
                    <a:srgbClr val="000000">
                      <a:alpha val="43137"/>
                    </a:srgbClr>
                  </a:outerShdw>
                </a:effectLst>
              </a:rPr>
              <a:t>DIGITAL FREQUENCY COUNTER </a:t>
            </a:r>
            <a:r>
              <a:rPr lang="en-US" sz="3400" b="1" dirty="0" err="1" smtClean="0">
                <a:effectLst>
                  <a:outerShdw blurRad="38100" dist="38100" dir="2700000" algn="tl">
                    <a:srgbClr val="000000">
                      <a:alpha val="43137"/>
                    </a:srgbClr>
                  </a:outerShdw>
                </a:effectLst>
              </a:rPr>
              <a:t>Contd</a:t>
            </a:r>
            <a:r>
              <a:rPr lang="en-US" sz="3400" b="1" dirty="0" smtClean="0">
                <a:effectLst>
                  <a:outerShdw blurRad="38100" dist="38100" dir="2700000" algn="tl">
                    <a:srgbClr val="000000">
                      <a:alpha val="43137"/>
                    </a:srgbClr>
                  </a:outerShdw>
                </a:effectLst>
              </a:rPr>
              <a:t>…</a:t>
            </a:r>
            <a:endParaRPr lang="en-US" sz="3400" dirty="0"/>
          </a:p>
        </p:txBody>
      </p:sp>
    </p:spTree>
    <p:extLst>
      <p:ext uri="{BB962C8B-B14F-4D97-AF65-F5344CB8AC3E}">
        <p14:creationId xmlns:p14="http://schemas.microsoft.com/office/powerpoint/2010/main" val="267934933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382000" cy="5029200"/>
          </a:xfrm>
        </p:spPr>
        <p:txBody>
          <a:bodyPr>
            <a:normAutofit lnSpcReduction="10000"/>
          </a:bodyPr>
          <a:lstStyle/>
          <a:p>
            <a:pPr>
              <a:buNone/>
            </a:pPr>
            <a:r>
              <a:rPr lang="en-US" b="1" i="1" dirty="0" smtClean="0"/>
              <a:t>	Counter/ latch:</a:t>
            </a:r>
            <a:r>
              <a:rPr lang="en-US" dirty="0" smtClean="0"/>
              <a:t>  </a:t>
            </a:r>
          </a:p>
          <a:p>
            <a:pPr algn="just">
              <a:buNone/>
            </a:pPr>
            <a:r>
              <a:rPr lang="en-US" dirty="0" smtClean="0"/>
              <a:t>		The counter takes the incoming pulses from the gate. It has a set of divide-by-10 stages (number equal to the number of display digits minus 1). </a:t>
            </a:r>
          </a:p>
          <a:p>
            <a:pPr algn="just">
              <a:buNone/>
            </a:pPr>
            <a:r>
              <a:rPr lang="en-US" dirty="0" smtClean="0"/>
              <a:t>		Each stage divides by ten and therefore as they are chained the first stage is the input divided by ten, the next is the input divided by 10 x 10, and so forth. These counter outputs are then used to drive the display.</a:t>
            </a:r>
            <a:endParaRPr lang="en-US" dirty="0"/>
          </a:p>
        </p:txBody>
      </p:sp>
      <p:sp>
        <p:nvSpPr>
          <p:cNvPr id="4" name="Title 1"/>
          <p:cNvSpPr>
            <a:spLocks noGrp="1"/>
          </p:cNvSpPr>
          <p:nvPr>
            <p:ph type="title"/>
          </p:nvPr>
        </p:nvSpPr>
        <p:spPr>
          <a:xfrm>
            <a:off x="457200" y="274638"/>
            <a:ext cx="8229600" cy="792162"/>
          </a:xfrm>
        </p:spPr>
        <p:txBody>
          <a:bodyPr>
            <a:normAutofit/>
          </a:bodyPr>
          <a:lstStyle/>
          <a:p>
            <a:r>
              <a:rPr lang="en-US" sz="3400" b="1" dirty="0" smtClean="0">
                <a:effectLst>
                  <a:outerShdw blurRad="38100" dist="38100" dir="2700000" algn="tl">
                    <a:srgbClr val="000000">
                      <a:alpha val="43137"/>
                    </a:srgbClr>
                  </a:outerShdw>
                </a:effectLst>
              </a:rPr>
              <a:t>DIGITAL FREQUENCY COUNTER </a:t>
            </a:r>
            <a:r>
              <a:rPr lang="en-US" sz="3400" b="1" dirty="0" err="1" smtClean="0">
                <a:effectLst>
                  <a:outerShdw blurRad="38100" dist="38100" dir="2700000" algn="tl">
                    <a:srgbClr val="000000">
                      <a:alpha val="43137"/>
                    </a:srgbClr>
                  </a:outerShdw>
                </a:effectLst>
              </a:rPr>
              <a:t>Contd</a:t>
            </a:r>
            <a:r>
              <a:rPr lang="en-US" sz="3400" b="1" dirty="0" smtClean="0">
                <a:effectLst>
                  <a:outerShdw blurRad="38100" dist="38100" dir="2700000" algn="tl">
                    <a:srgbClr val="000000">
                      <a:alpha val="43137"/>
                    </a:srgbClr>
                  </a:outerShdw>
                </a:effectLst>
              </a:rPr>
              <a:t>…</a:t>
            </a:r>
            <a:endParaRPr lang="en-US" sz="3400" dirty="0"/>
          </a:p>
        </p:txBody>
      </p:sp>
    </p:spTree>
    <p:extLst>
      <p:ext uri="{BB962C8B-B14F-4D97-AF65-F5344CB8AC3E}">
        <p14:creationId xmlns:p14="http://schemas.microsoft.com/office/powerpoint/2010/main" val="157508348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i="1" dirty="0" smtClean="0"/>
              <a:t>	Display:</a:t>
            </a:r>
            <a:r>
              <a:rPr lang="en-US" dirty="0" smtClean="0"/>
              <a:t>   </a:t>
            </a:r>
          </a:p>
          <a:p>
            <a:pPr algn="just">
              <a:buNone/>
            </a:pPr>
            <a:r>
              <a:rPr lang="en-US" dirty="0" smtClean="0"/>
              <a:t>		The display takes the output from the latch and displays it in a normal readable format. LCD, or LED displays are the most common. 	There is a digit for each decade the counter can display. Obviously other relevant information may be displayed on the display as well.</a:t>
            </a:r>
          </a:p>
          <a:p>
            <a:endParaRPr lang="en-US" dirty="0"/>
          </a:p>
        </p:txBody>
      </p:sp>
      <p:sp>
        <p:nvSpPr>
          <p:cNvPr id="4" name="Title 1"/>
          <p:cNvSpPr>
            <a:spLocks noGrp="1"/>
          </p:cNvSpPr>
          <p:nvPr>
            <p:ph type="title"/>
          </p:nvPr>
        </p:nvSpPr>
        <p:spPr/>
        <p:txBody>
          <a:bodyPr>
            <a:normAutofit/>
          </a:bodyPr>
          <a:lstStyle/>
          <a:p>
            <a:r>
              <a:rPr lang="en-US" sz="3400" b="1" dirty="0" smtClean="0">
                <a:effectLst>
                  <a:outerShdw blurRad="38100" dist="38100" dir="2700000" algn="tl">
                    <a:srgbClr val="000000">
                      <a:alpha val="43137"/>
                    </a:srgbClr>
                  </a:outerShdw>
                </a:effectLst>
              </a:rPr>
              <a:t>DIGITAL FREQUENCY COUNTER </a:t>
            </a:r>
            <a:r>
              <a:rPr lang="en-US" sz="3400" b="1" dirty="0" err="1" smtClean="0">
                <a:effectLst>
                  <a:outerShdw blurRad="38100" dist="38100" dir="2700000" algn="tl">
                    <a:srgbClr val="000000">
                      <a:alpha val="43137"/>
                    </a:srgbClr>
                  </a:outerShdw>
                </a:effectLst>
              </a:rPr>
              <a:t>Contd</a:t>
            </a:r>
            <a:r>
              <a:rPr lang="en-US" sz="3400" b="1" dirty="0" smtClean="0">
                <a:effectLst>
                  <a:outerShdw blurRad="38100" dist="38100" dir="2700000" algn="tl">
                    <a:srgbClr val="000000">
                      <a:alpha val="43137"/>
                    </a:srgbClr>
                  </a:outerShdw>
                </a:effectLst>
              </a:rPr>
              <a:t>…</a:t>
            </a:r>
            <a:endParaRPr lang="en-US" sz="3400" dirty="0"/>
          </a:p>
        </p:txBody>
      </p:sp>
    </p:spTree>
    <p:extLst>
      <p:ext uri="{BB962C8B-B14F-4D97-AF65-F5344CB8AC3E}">
        <p14:creationId xmlns:p14="http://schemas.microsoft.com/office/powerpoint/2010/main" val="132832815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46735760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buNone/>
            </a:pPr>
            <a:r>
              <a:rPr lang="en-US" b="1" i="1" dirty="0" smtClean="0"/>
              <a:t>Gate:</a:t>
            </a:r>
            <a:r>
              <a:rPr lang="en-US" dirty="0" smtClean="0"/>
              <a:t>   </a:t>
            </a:r>
          </a:p>
          <a:p>
            <a:pPr algn="just">
              <a:buNone/>
            </a:pPr>
            <a:r>
              <a:rPr lang="en-US" dirty="0" smtClean="0"/>
              <a:t>		The precisely timed gate enabling signal from the clock is applied to one input of a gate and the other has a train of pulses from the incoming signal. The resultant output from the gate is a series of pulses for a precise amount of time. </a:t>
            </a:r>
          </a:p>
          <a:p>
            <a:pPr algn="just">
              <a:buNone/>
            </a:pPr>
            <a:r>
              <a:rPr lang="en-US" dirty="0" smtClean="0"/>
              <a:t>		For example if the incoming signal was at 1 MHz and the gate was opened for 1 second, then 1 million pulses would be allowed through.</a:t>
            </a:r>
          </a:p>
          <a:p>
            <a:endParaRPr lang="en-US" dirty="0"/>
          </a:p>
        </p:txBody>
      </p:sp>
    </p:spTree>
    <p:extLst>
      <p:ext uri="{BB962C8B-B14F-4D97-AF65-F5344CB8AC3E}">
        <p14:creationId xmlns:p14="http://schemas.microsoft.com/office/powerpoint/2010/main" val="292634738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algn="just"/>
            <a:r>
              <a:rPr lang="en-US" b="1" dirty="0" smtClean="0"/>
              <a:t>Sampling Rate</a:t>
            </a:r>
            <a:r>
              <a:rPr lang="en-US" dirty="0" smtClean="0"/>
              <a:t>: The sampling theory states that the sampling rate of the signal must be twice as fast as the highest frequency of the input signal. The sampling rate means analogue to digital converter has a high fast conversion rate.</a:t>
            </a:r>
          </a:p>
          <a:p>
            <a:pPr algn="just"/>
            <a:r>
              <a:rPr lang="en-US" b="1" dirty="0" smtClean="0"/>
              <a:t>Converter</a:t>
            </a:r>
            <a:r>
              <a:rPr lang="en-US" dirty="0" smtClean="0"/>
              <a:t> – The converter uses the expensive flash whose resolution decreases with the increases of a sampling rate. Because of the sampling rate, the bandwidth and resolution of the oscilloscope are limited.</a:t>
            </a:r>
            <a:endParaRPr lang="en-US" dirty="0"/>
          </a:p>
        </p:txBody>
      </p:sp>
    </p:spTree>
    <p:extLst>
      <p:ext uri="{BB962C8B-B14F-4D97-AF65-F5344CB8AC3E}">
        <p14:creationId xmlns:p14="http://schemas.microsoft.com/office/powerpoint/2010/main" val="275062217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762000"/>
            <a:ext cx="8534400" cy="5791200"/>
          </a:xfrm>
        </p:spPr>
        <p:txBody>
          <a:bodyPr>
            <a:normAutofit fontScale="92500"/>
          </a:bodyPr>
          <a:lstStyle/>
          <a:p>
            <a:pPr algn="just"/>
            <a:r>
              <a:rPr lang="en-US" dirty="0" smtClean="0"/>
              <a:t>The need of the analog to digital signal converters can also be overcome by using the shift register. </a:t>
            </a:r>
          </a:p>
          <a:p>
            <a:pPr algn="just"/>
            <a:r>
              <a:rPr lang="en-US" dirty="0" smtClean="0"/>
              <a:t>The input signal is sampled and stored in the shift register. </a:t>
            </a:r>
          </a:p>
          <a:p>
            <a:pPr algn="just"/>
            <a:r>
              <a:rPr lang="en-US" dirty="0" smtClean="0"/>
              <a:t>From the shift register, the signal is slowly read out and stored in the digital form. </a:t>
            </a:r>
          </a:p>
          <a:p>
            <a:pPr algn="just"/>
            <a:r>
              <a:rPr lang="en-US" dirty="0" smtClean="0"/>
              <a:t>This method reduces the cost of the converter and operates up to 100 </a:t>
            </a:r>
            <a:r>
              <a:rPr lang="en-US" dirty="0" err="1" smtClean="0"/>
              <a:t>megasample</a:t>
            </a:r>
            <a:r>
              <a:rPr lang="en-US" dirty="0" smtClean="0"/>
              <a:t> per second.</a:t>
            </a:r>
          </a:p>
          <a:p>
            <a:pPr algn="just"/>
            <a:r>
              <a:rPr lang="en-US" dirty="0" smtClean="0"/>
              <a:t>The only </a:t>
            </a:r>
            <a:r>
              <a:rPr lang="en-US" b="1" dirty="0" smtClean="0"/>
              <a:t>disadvantage</a:t>
            </a:r>
            <a:r>
              <a:rPr lang="en-US" dirty="0" smtClean="0"/>
              <a:t> of the digital oscilloscope is that it does not accept the data during </a:t>
            </a:r>
            <a:r>
              <a:rPr lang="en-US" dirty="0" err="1" smtClean="0"/>
              <a:t>digitisation</a:t>
            </a:r>
            <a:r>
              <a:rPr lang="en-US" dirty="0" smtClean="0"/>
              <a:t>, so it had a blind spot at that time.</a:t>
            </a:r>
          </a:p>
          <a:p>
            <a:endParaRPr lang="en-US" dirty="0"/>
          </a:p>
        </p:txBody>
      </p:sp>
    </p:spTree>
    <p:extLst>
      <p:ext uri="{BB962C8B-B14F-4D97-AF65-F5344CB8AC3E}">
        <p14:creationId xmlns:p14="http://schemas.microsoft.com/office/powerpoint/2010/main" val="32064640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458200" cy="5745163"/>
          </a:xfrm>
        </p:spPr>
        <p:txBody>
          <a:bodyPr>
            <a:normAutofit lnSpcReduction="10000"/>
          </a:bodyPr>
          <a:lstStyle/>
          <a:p>
            <a:pPr>
              <a:buNone/>
            </a:pPr>
            <a:r>
              <a:rPr lang="en-US" dirty="0" smtClean="0"/>
              <a:t>	</a:t>
            </a:r>
            <a:r>
              <a:rPr lang="en-US" b="1" dirty="0" smtClean="0"/>
              <a:t>Waveform Reconstruction:</a:t>
            </a:r>
          </a:p>
          <a:p>
            <a:pPr algn="just"/>
            <a:r>
              <a:rPr lang="en-US" dirty="0" smtClean="0"/>
              <a:t>For </a:t>
            </a:r>
            <a:r>
              <a:rPr lang="en-US" dirty="0" err="1" smtClean="0"/>
              <a:t>visualising</a:t>
            </a:r>
            <a:r>
              <a:rPr lang="en-US" dirty="0" smtClean="0"/>
              <a:t> the final wave, the oscilloscopes use the technique of inter-polarization. </a:t>
            </a:r>
          </a:p>
          <a:p>
            <a:pPr algn="just"/>
            <a:endParaRPr lang="en-US" dirty="0" smtClean="0"/>
          </a:p>
          <a:p>
            <a:pPr algn="just"/>
            <a:r>
              <a:rPr lang="en-US" dirty="0" smtClean="0"/>
              <a:t>The inter-polarization is the process of creating the new data points with the help of known variable data points. </a:t>
            </a:r>
          </a:p>
          <a:p>
            <a:pPr algn="just">
              <a:buNone/>
            </a:pPr>
            <a:endParaRPr lang="en-US" dirty="0" smtClean="0"/>
          </a:p>
          <a:p>
            <a:pPr algn="just"/>
            <a:r>
              <a:rPr lang="en-US" dirty="0" smtClean="0"/>
              <a:t>Linear interpolation and sinusoidal interpolation are the two processes of connecting the points together.</a:t>
            </a:r>
            <a:endParaRPr lang="en-US" dirty="0"/>
          </a:p>
        </p:txBody>
      </p:sp>
    </p:spTree>
    <p:extLst>
      <p:ext uri="{BB962C8B-B14F-4D97-AF65-F5344CB8AC3E}">
        <p14:creationId xmlns:p14="http://schemas.microsoft.com/office/powerpoint/2010/main" val="98560296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ma Rao\Desktop\interpolation-of-oscilloscopes.jpg"/>
          <p:cNvPicPr>
            <a:picLocks noGrp="1" noChangeAspect="1" noChangeArrowheads="1"/>
          </p:cNvPicPr>
          <p:nvPr>
            <p:ph idx="1"/>
          </p:nvPr>
        </p:nvPicPr>
        <p:blipFill>
          <a:blip r:embed="rId2" cstate="print"/>
          <a:srcRect/>
          <a:stretch>
            <a:fillRect/>
          </a:stretch>
        </p:blipFill>
        <p:spPr bwMode="auto">
          <a:xfrm>
            <a:off x="2514600" y="457200"/>
            <a:ext cx="3524250" cy="6227784"/>
          </a:xfrm>
          <a:prstGeom prst="rect">
            <a:avLst/>
          </a:prstGeom>
          <a:noFill/>
        </p:spPr>
      </p:pic>
    </p:spTree>
    <p:extLst>
      <p:ext uri="{BB962C8B-B14F-4D97-AF65-F5344CB8AC3E}">
        <p14:creationId xmlns:p14="http://schemas.microsoft.com/office/powerpoint/2010/main" val="23154241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a:hlinkClick r:id="rId3"/>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6400801"/>
            <a:ext cx="435428" cy="446312"/>
          </a:xfrm>
          <a:prstGeom prst="rect">
            <a:avLst/>
          </a:prstGeom>
        </p:spPr>
      </p:pic>
      <p:pic>
        <p:nvPicPr>
          <p:cNvPr id="19" name="Picture 18">
            <a:hlinkClick r:id="rId5"/>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51759" y="6400801"/>
            <a:ext cx="457199" cy="446312"/>
          </a:xfrm>
          <a:prstGeom prst="rect">
            <a:avLst/>
          </a:prstGeom>
        </p:spPr>
      </p:pic>
      <p:pic>
        <p:nvPicPr>
          <p:cNvPr id="20" name="Picture 19">
            <a:hlinkClick r:id="rId7"/>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925289" y="6411688"/>
            <a:ext cx="468087" cy="446312"/>
          </a:xfrm>
          <a:prstGeom prst="rect">
            <a:avLst/>
          </a:prstGeom>
        </p:spPr>
      </p:pic>
      <p:pic>
        <p:nvPicPr>
          <p:cNvPr id="21" name="Picture 20">
            <a:hlinkClick r:id="rId9"/>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447800" y="6400800"/>
            <a:ext cx="468084" cy="457200"/>
          </a:xfrm>
          <a:prstGeom prst="rect">
            <a:avLst/>
          </a:prstGeom>
        </p:spPr>
      </p:pic>
      <p:sp>
        <p:nvSpPr>
          <p:cNvPr id="5" name="TextBox 4"/>
          <p:cNvSpPr txBox="1"/>
          <p:nvPr/>
        </p:nvSpPr>
        <p:spPr>
          <a:xfrm>
            <a:off x="217714" y="70991"/>
            <a:ext cx="8088086" cy="1015663"/>
          </a:xfrm>
          <a:prstGeom prst="rect">
            <a:avLst/>
          </a:prstGeom>
          <a:noFill/>
        </p:spPr>
        <p:txBody>
          <a:bodyPr wrap="square" rtlCol="0">
            <a:spAutoFit/>
          </a:bodyPr>
          <a:lstStyle/>
          <a:p>
            <a:pPr algn="ctr" fontAlgn="base"/>
            <a:r>
              <a:rPr lang="en-IN" sz="3000" b="1" dirty="0">
                <a:solidFill>
                  <a:schemeClr val="accent6">
                    <a:lumMod val="60000"/>
                    <a:lumOff val="40000"/>
                  </a:schemeClr>
                </a:solidFill>
                <a:latin typeface="Century Gothic" pitchFamily="34" charset="0"/>
              </a:rPr>
              <a:t>Tutorial On CRO (Cathode Ray Oscilloscope) Working and Applications</a:t>
            </a:r>
          </a:p>
        </p:txBody>
      </p:sp>
      <p:sp>
        <p:nvSpPr>
          <p:cNvPr id="3" name="TextBox 2"/>
          <p:cNvSpPr txBox="1"/>
          <p:nvPr/>
        </p:nvSpPr>
        <p:spPr>
          <a:xfrm>
            <a:off x="217714" y="1447800"/>
            <a:ext cx="7249886" cy="523220"/>
          </a:xfrm>
          <a:prstGeom prst="rect">
            <a:avLst/>
          </a:prstGeom>
          <a:noFill/>
        </p:spPr>
        <p:txBody>
          <a:bodyPr wrap="square" rtlCol="0">
            <a:spAutoFit/>
          </a:bodyPr>
          <a:lstStyle/>
          <a:p>
            <a:pPr fontAlgn="base"/>
            <a:r>
              <a:rPr lang="en-US" sz="2800" b="1" dirty="0">
                <a:solidFill>
                  <a:srgbClr val="00B050"/>
                </a:solidFill>
                <a:latin typeface="Century Gothic" pitchFamily="34" charset="0"/>
              </a:rPr>
              <a:t>What is a CRO</a:t>
            </a:r>
          </a:p>
        </p:txBody>
      </p:sp>
      <p:sp>
        <p:nvSpPr>
          <p:cNvPr id="12" name="Rectangle 11"/>
          <p:cNvSpPr/>
          <p:nvPr/>
        </p:nvSpPr>
        <p:spPr>
          <a:xfrm>
            <a:off x="609600" y="2209800"/>
            <a:ext cx="8077200" cy="646331"/>
          </a:xfrm>
          <a:prstGeom prst="rect">
            <a:avLst/>
          </a:prstGeom>
        </p:spPr>
        <p:txBody>
          <a:bodyPr wrap="square">
            <a:spAutoFit/>
          </a:bodyPr>
          <a:lstStyle/>
          <a:p>
            <a:pPr marL="342900" indent="-342900">
              <a:buFont typeface="Wingdings" pitchFamily="2" charset="2"/>
              <a:buChar char="Ø"/>
            </a:pPr>
            <a:endParaRPr lang="en-IN" dirty="0"/>
          </a:p>
          <a:p>
            <a:pPr marL="342900" indent="-342900">
              <a:buFont typeface="Wingdings" pitchFamily="2" charset="2"/>
              <a:buChar char="Ø"/>
            </a:pPr>
            <a:endParaRPr lang="en-IN" dirty="0"/>
          </a:p>
        </p:txBody>
      </p:sp>
      <p:pic>
        <p:nvPicPr>
          <p:cNvPr id="14" name="Picture 13" descr="What-is-a-CRO.jpg"/>
          <p:cNvPicPr>
            <a:picLocks noChangeAspect="1"/>
          </p:cNvPicPr>
          <p:nvPr/>
        </p:nvPicPr>
        <p:blipFill>
          <a:blip r:embed="rId11"/>
          <a:stretch>
            <a:fillRect/>
          </a:stretch>
        </p:blipFill>
        <p:spPr>
          <a:xfrm>
            <a:off x="1905000" y="2133600"/>
            <a:ext cx="5562600" cy="3429000"/>
          </a:xfrm>
          <a:prstGeom prst="rect">
            <a:avLst/>
          </a:prstGeom>
        </p:spPr>
      </p:pic>
      <p:sp>
        <p:nvSpPr>
          <p:cNvPr id="15" name="Rectangle 14"/>
          <p:cNvSpPr/>
          <p:nvPr/>
        </p:nvSpPr>
        <p:spPr>
          <a:xfrm>
            <a:off x="2133600" y="5562600"/>
            <a:ext cx="4855816" cy="523220"/>
          </a:xfrm>
          <a:prstGeom prst="rect">
            <a:avLst/>
          </a:prstGeom>
        </p:spPr>
        <p:txBody>
          <a:bodyPr wrap="none">
            <a:spAutoFit/>
          </a:bodyPr>
          <a:lstStyle/>
          <a:p>
            <a:r>
              <a:rPr lang="en-US" sz="2800" b="1" i="1" dirty="0">
                <a:solidFill>
                  <a:srgbClr val="00B050"/>
                </a:solidFill>
                <a:latin typeface="Century Gothic" pitchFamily="34" charset="0"/>
              </a:rPr>
              <a:t>Cathode Ray Oscilloscope</a:t>
            </a:r>
            <a:endParaRPr lang="en-US" sz="2800" b="1" dirty="0">
              <a:solidFill>
                <a:srgbClr val="00B050"/>
              </a:solidFill>
              <a:latin typeface="Century Gothic" pitchFamily="34" charset="0"/>
            </a:endParaRPr>
          </a:p>
        </p:txBody>
      </p:sp>
    </p:spTree>
    <p:extLst>
      <p:ext uri="{BB962C8B-B14F-4D97-AF65-F5344CB8AC3E}">
        <p14:creationId xmlns:p14="http://schemas.microsoft.com/office/powerpoint/2010/main" val="20832549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a:hlinkClick r:id="rId3"/>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6400801"/>
            <a:ext cx="435428" cy="446312"/>
          </a:xfrm>
          <a:prstGeom prst="rect">
            <a:avLst/>
          </a:prstGeom>
        </p:spPr>
      </p:pic>
      <p:pic>
        <p:nvPicPr>
          <p:cNvPr id="19" name="Picture 18">
            <a:hlinkClick r:id="rId5"/>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51759" y="6400801"/>
            <a:ext cx="457199" cy="446312"/>
          </a:xfrm>
          <a:prstGeom prst="rect">
            <a:avLst/>
          </a:prstGeom>
        </p:spPr>
      </p:pic>
      <p:pic>
        <p:nvPicPr>
          <p:cNvPr id="20" name="Picture 19">
            <a:hlinkClick r:id="rId7"/>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925289" y="6411688"/>
            <a:ext cx="468087" cy="446312"/>
          </a:xfrm>
          <a:prstGeom prst="rect">
            <a:avLst/>
          </a:prstGeom>
        </p:spPr>
      </p:pic>
      <p:pic>
        <p:nvPicPr>
          <p:cNvPr id="21" name="Picture 20">
            <a:hlinkClick r:id="rId9"/>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447800" y="6400800"/>
            <a:ext cx="468084" cy="457200"/>
          </a:xfrm>
          <a:prstGeom prst="rect">
            <a:avLst/>
          </a:prstGeom>
        </p:spPr>
      </p:pic>
      <p:sp>
        <p:nvSpPr>
          <p:cNvPr id="5" name="TextBox 4"/>
          <p:cNvSpPr txBox="1"/>
          <p:nvPr/>
        </p:nvSpPr>
        <p:spPr>
          <a:xfrm>
            <a:off x="217714" y="70991"/>
            <a:ext cx="7935686" cy="1015663"/>
          </a:xfrm>
          <a:prstGeom prst="rect">
            <a:avLst/>
          </a:prstGeom>
          <a:noFill/>
        </p:spPr>
        <p:txBody>
          <a:bodyPr wrap="square" rtlCol="0">
            <a:spAutoFit/>
          </a:bodyPr>
          <a:lstStyle/>
          <a:p>
            <a:pPr algn="ctr" fontAlgn="base"/>
            <a:r>
              <a:rPr lang="en-IN" sz="3000" b="1" dirty="0">
                <a:solidFill>
                  <a:schemeClr val="accent6">
                    <a:lumMod val="60000"/>
                    <a:lumOff val="40000"/>
                  </a:schemeClr>
                </a:solidFill>
                <a:latin typeface="Century Gothic" pitchFamily="34" charset="0"/>
              </a:rPr>
              <a:t>Tutorial On CRO (Cathode Ray Oscilloscope) Working and Applications</a:t>
            </a:r>
          </a:p>
        </p:txBody>
      </p:sp>
      <p:sp>
        <p:nvSpPr>
          <p:cNvPr id="13" name="Rectangle 12"/>
          <p:cNvSpPr/>
          <p:nvPr/>
        </p:nvSpPr>
        <p:spPr>
          <a:xfrm>
            <a:off x="457200" y="1524000"/>
            <a:ext cx="6248400" cy="523220"/>
          </a:xfrm>
          <a:prstGeom prst="rect">
            <a:avLst/>
          </a:prstGeom>
        </p:spPr>
        <p:txBody>
          <a:bodyPr wrap="square">
            <a:spAutoFit/>
          </a:bodyPr>
          <a:lstStyle/>
          <a:p>
            <a:pPr fontAlgn="base"/>
            <a:r>
              <a:rPr lang="en-US" sz="2800" b="1" dirty="0">
                <a:solidFill>
                  <a:srgbClr val="00B050"/>
                </a:solidFill>
                <a:latin typeface="Century Gothic" pitchFamily="34" charset="0"/>
              </a:rPr>
              <a:t>Block Diagram of CRO</a:t>
            </a:r>
          </a:p>
        </p:txBody>
      </p:sp>
      <p:sp>
        <p:nvSpPr>
          <p:cNvPr id="15" name="Rectangle 14"/>
          <p:cNvSpPr/>
          <p:nvPr/>
        </p:nvSpPr>
        <p:spPr>
          <a:xfrm>
            <a:off x="2590800" y="5791200"/>
            <a:ext cx="4073551" cy="523220"/>
          </a:xfrm>
          <a:prstGeom prst="rect">
            <a:avLst/>
          </a:prstGeom>
        </p:spPr>
        <p:txBody>
          <a:bodyPr wrap="none">
            <a:spAutoFit/>
          </a:bodyPr>
          <a:lstStyle/>
          <a:p>
            <a:pPr fontAlgn="base"/>
            <a:r>
              <a:rPr lang="en-US" sz="2800" b="1" dirty="0">
                <a:solidFill>
                  <a:srgbClr val="00B050"/>
                </a:solidFill>
                <a:latin typeface="Century Gothic" pitchFamily="34" charset="0"/>
              </a:rPr>
              <a:t>Block Diagram of CRO</a:t>
            </a:r>
          </a:p>
        </p:txBody>
      </p:sp>
      <p:pic>
        <p:nvPicPr>
          <p:cNvPr id="12" name="Picture 11" descr="Block-Diagram-of-CRO.jpg"/>
          <p:cNvPicPr>
            <a:picLocks noChangeAspect="1"/>
          </p:cNvPicPr>
          <p:nvPr/>
        </p:nvPicPr>
        <p:blipFill>
          <a:blip r:embed="rId11"/>
          <a:stretch>
            <a:fillRect/>
          </a:stretch>
        </p:blipFill>
        <p:spPr>
          <a:xfrm>
            <a:off x="1905000" y="2209800"/>
            <a:ext cx="5867400" cy="3429000"/>
          </a:xfrm>
          <a:prstGeom prst="rect">
            <a:avLst/>
          </a:prstGeom>
        </p:spPr>
      </p:pic>
    </p:spTree>
    <p:extLst>
      <p:ext uri="{BB962C8B-B14F-4D97-AF65-F5344CB8AC3E}">
        <p14:creationId xmlns:p14="http://schemas.microsoft.com/office/powerpoint/2010/main" val="20832549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a:hlinkClick r:id="rId3"/>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6400801"/>
            <a:ext cx="435428" cy="446312"/>
          </a:xfrm>
          <a:prstGeom prst="rect">
            <a:avLst/>
          </a:prstGeom>
        </p:spPr>
      </p:pic>
      <p:pic>
        <p:nvPicPr>
          <p:cNvPr id="19" name="Picture 18">
            <a:hlinkClick r:id="rId5"/>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51759" y="6400801"/>
            <a:ext cx="457199" cy="446312"/>
          </a:xfrm>
          <a:prstGeom prst="rect">
            <a:avLst/>
          </a:prstGeom>
        </p:spPr>
      </p:pic>
      <p:pic>
        <p:nvPicPr>
          <p:cNvPr id="20" name="Picture 19">
            <a:hlinkClick r:id="rId7"/>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925289" y="6411688"/>
            <a:ext cx="468087" cy="446312"/>
          </a:xfrm>
          <a:prstGeom prst="rect">
            <a:avLst/>
          </a:prstGeom>
        </p:spPr>
      </p:pic>
      <p:pic>
        <p:nvPicPr>
          <p:cNvPr id="21" name="Picture 20">
            <a:hlinkClick r:id="rId9"/>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447800" y="6400800"/>
            <a:ext cx="468084" cy="457200"/>
          </a:xfrm>
          <a:prstGeom prst="rect">
            <a:avLst/>
          </a:prstGeom>
        </p:spPr>
      </p:pic>
      <p:sp>
        <p:nvSpPr>
          <p:cNvPr id="5" name="TextBox 4"/>
          <p:cNvSpPr txBox="1"/>
          <p:nvPr/>
        </p:nvSpPr>
        <p:spPr>
          <a:xfrm>
            <a:off x="217714" y="70991"/>
            <a:ext cx="7935686" cy="1015663"/>
          </a:xfrm>
          <a:prstGeom prst="rect">
            <a:avLst/>
          </a:prstGeom>
          <a:noFill/>
        </p:spPr>
        <p:txBody>
          <a:bodyPr wrap="square" rtlCol="0">
            <a:spAutoFit/>
          </a:bodyPr>
          <a:lstStyle/>
          <a:p>
            <a:pPr algn="ctr" fontAlgn="base"/>
            <a:r>
              <a:rPr lang="en-IN" sz="3000" b="1" dirty="0">
                <a:solidFill>
                  <a:schemeClr val="accent6">
                    <a:lumMod val="60000"/>
                    <a:lumOff val="40000"/>
                  </a:schemeClr>
                </a:solidFill>
                <a:latin typeface="Century Gothic" pitchFamily="34" charset="0"/>
              </a:rPr>
              <a:t>Tutorial On CRO (Cathode Ray Oscilloscope) Working and Applications</a:t>
            </a:r>
          </a:p>
        </p:txBody>
      </p:sp>
      <p:sp>
        <p:nvSpPr>
          <p:cNvPr id="3" name="TextBox 2"/>
          <p:cNvSpPr txBox="1"/>
          <p:nvPr/>
        </p:nvSpPr>
        <p:spPr>
          <a:xfrm>
            <a:off x="217714" y="1447800"/>
            <a:ext cx="7021286" cy="523220"/>
          </a:xfrm>
          <a:prstGeom prst="rect">
            <a:avLst/>
          </a:prstGeom>
          <a:noFill/>
        </p:spPr>
        <p:txBody>
          <a:bodyPr wrap="square" rtlCol="0">
            <a:spAutoFit/>
          </a:bodyPr>
          <a:lstStyle/>
          <a:p>
            <a:pPr fontAlgn="base"/>
            <a:r>
              <a:rPr lang="en-US" sz="2800" b="1" dirty="0">
                <a:solidFill>
                  <a:srgbClr val="00B050"/>
                </a:solidFill>
                <a:latin typeface="Century Gothic" pitchFamily="34" charset="0"/>
              </a:rPr>
              <a:t>Block Diagram of CRO</a:t>
            </a:r>
          </a:p>
        </p:txBody>
      </p:sp>
      <p:sp>
        <p:nvSpPr>
          <p:cNvPr id="13" name="Rectangle 12"/>
          <p:cNvSpPr/>
          <p:nvPr/>
        </p:nvSpPr>
        <p:spPr>
          <a:xfrm>
            <a:off x="914400" y="2209800"/>
            <a:ext cx="8077200" cy="2246769"/>
          </a:xfrm>
          <a:prstGeom prst="rect">
            <a:avLst/>
          </a:prstGeom>
        </p:spPr>
        <p:txBody>
          <a:bodyPr wrap="square">
            <a:spAutoFit/>
          </a:bodyPr>
          <a:lstStyle/>
          <a:p>
            <a:pPr>
              <a:buFont typeface="Wingdings" pitchFamily="2" charset="2"/>
              <a:buChar char="Ø"/>
            </a:pPr>
            <a:r>
              <a:rPr lang="en-IN" sz="2000" dirty="0"/>
              <a:t> The CRO recruit the cathode ray tube and acts as a heat of the oscilloscope. </a:t>
            </a:r>
          </a:p>
          <a:p>
            <a:pPr>
              <a:buFont typeface="Wingdings" pitchFamily="2" charset="2"/>
              <a:buChar char="Ø"/>
            </a:pPr>
            <a:endParaRPr lang="en-IN" sz="2000" dirty="0"/>
          </a:p>
          <a:p>
            <a:pPr>
              <a:buFont typeface="Wingdings" pitchFamily="2" charset="2"/>
              <a:buChar char="Ø"/>
            </a:pPr>
            <a:r>
              <a:rPr lang="en-IN" sz="2000" dirty="0"/>
              <a:t> In an oscilloscope, the CRT produces the electron beam which is accelerated to a high velocity.</a:t>
            </a:r>
          </a:p>
          <a:p>
            <a:pPr>
              <a:buFont typeface="Wingdings" pitchFamily="2" charset="2"/>
              <a:buChar char="Ø"/>
            </a:pPr>
            <a:endParaRPr lang="en-IN" sz="2000" dirty="0"/>
          </a:p>
          <a:p>
            <a:pPr>
              <a:buFont typeface="Wingdings" pitchFamily="2" charset="2"/>
              <a:buChar char="Ø"/>
            </a:pPr>
            <a:r>
              <a:rPr lang="en-IN" sz="2000" dirty="0"/>
              <a:t>  It brings to the focal point on a fluorescent screen. </a:t>
            </a:r>
            <a:endParaRPr lang="en-US" sz="2000" dirty="0"/>
          </a:p>
        </p:txBody>
      </p:sp>
    </p:spTree>
    <p:extLst>
      <p:ext uri="{BB962C8B-B14F-4D97-AF65-F5344CB8AC3E}">
        <p14:creationId xmlns:p14="http://schemas.microsoft.com/office/powerpoint/2010/main" val="26702082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a:hlinkClick r:id="rId3"/>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6400801"/>
            <a:ext cx="435428" cy="446312"/>
          </a:xfrm>
          <a:prstGeom prst="rect">
            <a:avLst/>
          </a:prstGeom>
        </p:spPr>
      </p:pic>
      <p:pic>
        <p:nvPicPr>
          <p:cNvPr id="19" name="Picture 18">
            <a:hlinkClick r:id="rId5"/>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51759" y="6400801"/>
            <a:ext cx="457199" cy="446312"/>
          </a:xfrm>
          <a:prstGeom prst="rect">
            <a:avLst/>
          </a:prstGeom>
        </p:spPr>
      </p:pic>
      <p:pic>
        <p:nvPicPr>
          <p:cNvPr id="20" name="Picture 19">
            <a:hlinkClick r:id="rId7"/>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925289" y="6411688"/>
            <a:ext cx="468087" cy="446312"/>
          </a:xfrm>
          <a:prstGeom prst="rect">
            <a:avLst/>
          </a:prstGeom>
        </p:spPr>
      </p:pic>
      <p:pic>
        <p:nvPicPr>
          <p:cNvPr id="21" name="Picture 20">
            <a:hlinkClick r:id="rId9"/>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447800" y="6400800"/>
            <a:ext cx="468084" cy="457200"/>
          </a:xfrm>
          <a:prstGeom prst="rect">
            <a:avLst/>
          </a:prstGeom>
        </p:spPr>
      </p:pic>
      <p:sp>
        <p:nvSpPr>
          <p:cNvPr id="5" name="TextBox 4"/>
          <p:cNvSpPr txBox="1"/>
          <p:nvPr/>
        </p:nvSpPr>
        <p:spPr>
          <a:xfrm>
            <a:off x="217714" y="70991"/>
            <a:ext cx="7783286" cy="1015663"/>
          </a:xfrm>
          <a:prstGeom prst="rect">
            <a:avLst/>
          </a:prstGeom>
          <a:noFill/>
        </p:spPr>
        <p:txBody>
          <a:bodyPr wrap="square" rtlCol="0">
            <a:spAutoFit/>
          </a:bodyPr>
          <a:lstStyle/>
          <a:p>
            <a:pPr algn="ctr" fontAlgn="base"/>
            <a:r>
              <a:rPr lang="en-IN" sz="3000" b="1" dirty="0">
                <a:solidFill>
                  <a:schemeClr val="accent6">
                    <a:lumMod val="60000"/>
                    <a:lumOff val="40000"/>
                  </a:schemeClr>
                </a:solidFill>
                <a:latin typeface="Century Gothic" pitchFamily="34" charset="0"/>
              </a:rPr>
              <a:t>Tutorial On CRO (Cathode Ray Oscilloscope) Working and Applications</a:t>
            </a:r>
          </a:p>
        </p:txBody>
      </p:sp>
      <p:sp>
        <p:nvSpPr>
          <p:cNvPr id="3" name="TextBox 2"/>
          <p:cNvSpPr txBox="1"/>
          <p:nvPr/>
        </p:nvSpPr>
        <p:spPr>
          <a:xfrm>
            <a:off x="217714" y="1447800"/>
            <a:ext cx="5573486" cy="523220"/>
          </a:xfrm>
          <a:prstGeom prst="rect">
            <a:avLst/>
          </a:prstGeom>
          <a:noFill/>
        </p:spPr>
        <p:txBody>
          <a:bodyPr wrap="square" rtlCol="0">
            <a:spAutoFit/>
          </a:bodyPr>
          <a:lstStyle/>
          <a:p>
            <a:pPr fontAlgn="base"/>
            <a:r>
              <a:rPr lang="en-US" sz="2800" b="1" dirty="0">
                <a:solidFill>
                  <a:srgbClr val="00B050"/>
                </a:solidFill>
                <a:latin typeface="Century Gothic" pitchFamily="34" charset="0"/>
              </a:rPr>
              <a:t>Block Diagram of CRO</a:t>
            </a:r>
          </a:p>
        </p:txBody>
      </p:sp>
      <p:sp>
        <p:nvSpPr>
          <p:cNvPr id="4" name="TextBox 3"/>
          <p:cNvSpPr txBox="1"/>
          <p:nvPr/>
        </p:nvSpPr>
        <p:spPr>
          <a:xfrm>
            <a:off x="990600" y="2286000"/>
            <a:ext cx="7696200" cy="2554545"/>
          </a:xfrm>
          <a:prstGeom prst="rect">
            <a:avLst/>
          </a:prstGeom>
          <a:noFill/>
        </p:spPr>
        <p:txBody>
          <a:bodyPr wrap="square" rtlCol="0">
            <a:spAutoFit/>
          </a:bodyPr>
          <a:lstStyle/>
          <a:p>
            <a:pPr marL="342900" indent="-342900">
              <a:buFont typeface="Wingdings" pitchFamily="2" charset="2"/>
              <a:buChar char="Ø"/>
            </a:pPr>
            <a:r>
              <a:rPr lang="en-IN" sz="2000" dirty="0"/>
              <a:t>Thus, the screen produces a visible spot where the electron beam strikes with it. </a:t>
            </a:r>
          </a:p>
          <a:p>
            <a:pPr marL="342900" indent="-342900">
              <a:buFont typeface="Wingdings" pitchFamily="2" charset="2"/>
              <a:buChar char="Ø"/>
            </a:pPr>
            <a:endParaRPr lang="en-IN" sz="2000" dirty="0"/>
          </a:p>
          <a:p>
            <a:pPr marL="342900" indent="-342900">
              <a:buFont typeface="Wingdings" pitchFamily="2" charset="2"/>
              <a:buChar char="Ø"/>
            </a:pPr>
            <a:r>
              <a:rPr lang="en-IN" sz="2000" dirty="0"/>
              <a:t>By detecting the beam above the screen in reply to the electrical signal.</a:t>
            </a:r>
          </a:p>
          <a:p>
            <a:pPr marL="342900" indent="-342900">
              <a:buFont typeface="Wingdings" pitchFamily="2" charset="2"/>
              <a:buChar char="Ø"/>
            </a:pPr>
            <a:endParaRPr lang="en-IN" sz="2000" dirty="0"/>
          </a:p>
          <a:p>
            <a:pPr marL="342900" indent="-342900">
              <a:buFont typeface="Wingdings" pitchFamily="2" charset="2"/>
              <a:buChar char="Ø"/>
            </a:pPr>
            <a:r>
              <a:rPr lang="en-IN" sz="2000" dirty="0"/>
              <a:t>The electrons can act as an electrical pencil of light which produces a light where it strikes.</a:t>
            </a:r>
          </a:p>
        </p:txBody>
      </p:sp>
    </p:spTree>
    <p:extLst>
      <p:ext uri="{BB962C8B-B14F-4D97-AF65-F5344CB8AC3E}">
        <p14:creationId xmlns:p14="http://schemas.microsoft.com/office/powerpoint/2010/main" val="26702082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a:hlinkClick r:id="rId3"/>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6400801"/>
            <a:ext cx="435428" cy="446312"/>
          </a:xfrm>
          <a:prstGeom prst="rect">
            <a:avLst/>
          </a:prstGeom>
        </p:spPr>
      </p:pic>
      <p:pic>
        <p:nvPicPr>
          <p:cNvPr id="19" name="Picture 18">
            <a:hlinkClick r:id="rId5"/>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51759" y="6400801"/>
            <a:ext cx="457199" cy="446312"/>
          </a:xfrm>
          <a:prstGeom prst="rect">
            <a:avLst/>
          </a:prstGeom>
        </p:spPr>
      </p:pic>
      <p:pic>
        <p:nvPicPr>
          <p:cNvPr id="20" name="Picture 19">
            <a:hlinkClick r:id="rId7"/>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925289" y="6411688"/>
            <a:ext cx="468087" cy="446312"/>
          </a:xfrm>
          <a:prstGeom prst="rect">
            <a:avLst/>
          </a:prstGeom>
        </p:spPr>
      </p:pic>
      <p:pic>
        <p:nvPicPr>
          <p:cNvPr id="21" name="Picture 20">
            <a:hlinkClick r:id="rId9"/>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447800" y="6400800"/>
            <a:ext cx="468084" cy="457200"/>
          </a:xfrm>
          <a:prstGeom prst="rect">
            <a:avLst/>
          </a:prstGeom>
        </p:spPr>
      </p:pic>
      <p:sp>
        <p:nvSpPr>
          <p:cNvPr id="5" name="TextBox 4"/>
          <p:cNvSpPr txBox="1"/>
          <p:nvPr/>
        </p:nvSpPr>
        <p:spPr>
          <a:xfrm>
            <a:off x="217714" y="70991"/>
            <a:ext cx="7859486" cy="1015663"/>
          </a:xfrm>
          <a:prstGeom prst="rect">
            <a:avLst/>
          </a:prstGeom>
          <a:noFill/>
        </p:spPr>
        <p:txBody>
          <a:bodyPr wrap="square" rtlCol="0">
            <a:spAutoFit/>
          </a:bodyPr>
          <a:lstStyle/>
          <a:p>
            <a:pPr algn="ctr" fontAlgn="base"/>
            <a:r>
              <a:rPr lang="en-IN" sz="3000" b="1" dirty="0">
                <a:solidFill>
                  <a:schemeClr val="accent6">
                    <a:lumMod val="60000"/>
                    <a:lumOff val="40000"/>
                  </a:schemeClr>
                </a:solidFill>
                <a:latin typeface="Century Gothic" pitchFamily="34" charset="0"/>
              </a:rPr>
              <a:t>Tutorial On CRO (Cathode Ray Oscilloscope) Working and Applications</a:t>
            </a:r>
          </a:p>
        </p:txBody>
      </p:sp>
      <p:sp>
        <p:nvSpPr>
          <p:cNvPr id="3" name="TextBox 2"/>
          <p:cNvSpPr txBox="1"/>
          <p:nvPr/>
        </p:nvSpPr>
        <p:spPr>
          <a:xfrm>
            <a:off x="282628" y="1431074"/>
            <a:ext cx="6803971" cy="523220"/>
          </a:xfrm>
          <a:prstGeom prst="rect">
            <a:avLst/>
          </a:prstGeom>
          <a:noFill/>
        </p:spPr>
        <p:txBody>
          <a:bodyPr wrap="square" rtlCol="0">
            <a:spAutoFit/>
          </a:bodyPr>
          <a:lstStyle/>
          <a:p>
            <a:pPr fontAlgn="base"/>
            <a:r>
              <a:rPr lang="en-US" sz="2800" b="1" dirty="0">
                <a:solidFill>
                  <a:srgbClr val="00B050"/>
                </a:solidFill>
                <a:latin typeface="Century Gothic" pitchFamily="34" charset="0"/>
              </a:rPr>
              <a:t>Block Diagram of CRO</a:t>
            </a:r>
          </a:p>
        </p:txBody>
      </p:sp>
      <p:sp>
        <p:nvSpPr>
          <p:cNvPr id="11" name="Rectangle 10"/>
          <p:cNvSpPr/>
          <p:nvPr/>
        </p:nvSpPr>
        <p:spPr>
          <a:xfrm>
            <a:off x="838200" y="2209800"/>
            <a:ext cx="7696200" cy="3477875"/>
          </a:xfrm>
          <a:prstGeom prst="rect">
            <a:avLst/>
          </a:prstGeom>
        </p:spPr>
        <p:txBody>
          <a:bodyPr wrap="square">
            <a:spAutoFit/>
          </a:bodyPr>
          <a:lstStyle/>
          <a:p>
            <a:pPr marL="285750" indent="-285750" fontAlgn="base">
              <a:buFont typeface="Wingdings" pitchFamily="2" charset="2"/>
              <a:buChar char="Ø"/>
            </a:pPr>
            <a:r>
              <a:rPr lang="en-IN" sz="2000" dirty="0"/>
              <a:t>To complete this task we need various electrical signals and voltages. </a:t>
            </a:r>
          </a:p>
          <a:p>
            <a:pPr marL="285750" indent="-285750" fontAlgn="base">
              <a:buFont typeface="Wingdings" pitchFamily="2" charset="2"/>
              <a:buChar char="Ø"/>
            </a:pPr>
            <a:endParaRPr lang="en-IN" sz="2000" dirty="0"/>
          </a:p>
          <a:p>
            <a:pPr marL="285750" indent="-285750" fontAlgn="base">
              <a:buFont typeface="Wingdings" pitchFamily="2" charset="2"/>
              <a:buChar char="Ø"/>
            </a:pPr>
            <a:r>
              <a:rPr lang="en-IN" sz="2000" dirty="0"/>
              <a:t>This provides the power supply circuit of the oscilloscope.</a:t>
            </a:r>
          </a:p>
          <a:p>
            <a:pPr marL="285750" indent="-285750" fontAlgn="base">
              <a:buFont typeface="Wingdings" pitchFamily="2" charset="2"/>
              <a:buChar char="Ø"/>
            </a:pPr>
            <a:endParaRPr lang="en-IN" sz="2000" dirty="0"/>
          </a:p>
          <a:p>
            <a:pPr marL="285750" indent="-285750" fontAlgn="base">
              <a:buFont typeface="Wingdings" pitchFamily="2" charset="2"/>
              <a:buChar char="Ø"/>
            </a:pPr>
            <a:r>
              <a:rPr lang="en-IN" sz="2000" dirty="0"/>
              <a:t>Here we will use high voltage and low voltage.</a:t>
            </a:r>
          </a:p>
          <a:p>
            <a:pPr marL="285750" indent="-285750" fontAlgn="base">
              <a:buFont typeface="Wingdings" pitchFamily="2" charset="2"/>
              <a:buChar char="Ø"/>
            </a:pPr>
            <a:endParaRPr lang="en-IN" sz="2000" dirty="0"/>
          </a:p>
          <a:p>
            <a:pPr marL="285750" indent="-285750" fontAlgn="base">
              <a:buFont typeface="Wingdings" pitchFamily="2" charset="2"/>
              <a:buChar char="Ø"/>
            </a:pPr>
            <a:r>
              <a:rPr lang="en-IN" sz="2000" dirty="0"/>
              <a:t>The low voltage is used for the heater of the electron gun to generate the electron beam. </a:t>
            </a:r>
          </a:p>
          <a:p>
            <a:pPr marL="285750" indent="-285750" fontAlgn="base">
              <a:buFont typeface="Wingdings" pitchFamily="2" charset="2"/>
              <a:buChar char="Ø"/>
            </a:pPr>
            <a:endParaRPr lang="en-IN" sz="2000" dirty="0"/>
          </a:p>
          <a:p>
            <a:pPr marL="285750" indent="-285750" fontAlgn="base">
              <a:buFont typeface="Wingdings" pitchFamily="2" charset="2"/>
              <a:buChar char="Ø"/>
            </a:pPr>
            <a:r>
              <a:rPr lang="en-IN" sz="2000" dirty="0"/>
              <a:t>The high voltage is required for the cathode ray tube to speed up the beam.</a:t>
            </a:r>
          </a:p>
        </p:txBody>
      </p:sp>
    </p:spTree>
    <p:extLst>
      <p:ext uri="{BB962C8B-B14F-4D97-AF65-F5344CB8AC3E}">
        <p14:creationId xmlns:p14="http://schemas.microsoft.com/office/powerpoint/2010/main" val="71234646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ULTRA_SCORM_COURSE_ID" val="825A8875-AB0C-46ED-8A0E-C5D28E3A5AC1"/>
  <p:tag name="ISPRING_SCORM_RATE_SLIDES" val="1"/>
  <p:tag name="ISPRING_SCORM_PASSING_SCORE" val="100.0000000000"/>
  <p:tag name="ISPRING_SCORM_ENDPOINT" val="&lt;endpoint&gt;&lt;enable&gt;0&lt;/enable&gt;&lt;lrs&gt;http://&lt;/lrs&gt;&lt;auth&gt;0&lt;/auth&gt;&lt;login&gt;&lt;/login&gt;&lt;password&gt;&lt;/password&gt;&lt;key&gt;&lt;/key&gt;&lt;name&gt;&lt;/name&gt;&lt;email&gt;&lt;/email&gt;&lt;/endpoint&gt;&#10;"/>
  <p:tag name="ISPRINGONLINEFOLDERID" val="237"/>
  <p:tag name="ISPRINGONLINEFOLDERPATH" val="Каталог/Game On"/>
  <p:tag name="ISPRINGCLOUDFOLDERID" val="0"/>
  <p:tag name="ISPRINGCLOUDFOLDERPATH" val="Content List"/>
  <p:tag name="ISPRING_PLAYERS_CUSTOMIZATION" val="UEsDBBQAAgAIAG+6ZkZ7BdOSwAEAANoDAAAPAAAAbm9uZS9wbGF5ZXIueG1spZJPb9QwEMXPW6nfIfK99m4Rolo59ICUE0WVFhC3lTeZJqaOHTwTsvvtmfzZpFuQQOKQaPIy72fPs/X9sXbJT4hog0/FRq5FAj4PhfVlKr58zm7uxP376yvdOHOCmNgiFT54EEkBmEfbEPseDVWpeCFIhoqEXx63R7SpqIiarVJd18nujQyxVLfr9UZ9e/i4yyuozY31SMbnzF32ciuSJtoQLZ1S8W4trq9WA/ICZ5F7fInBtf3KKPNQqyYCgieIatz2bN3S38381MErOjWAgkdfDbMfTP78EIrWAfbaSo9tOyDqCYO20rS1mzufYMxTMTbsa0A0JaB0vhRq9Ko/mPWTM1hNHLzA9tymPTiLFYsjfejeL+r+bBmyVxNHXYJ0PUwwnGLWOpeBoTZCIZIIP1rLVdZjv85HsN6IcTnP3Xt8tl5il7PGVWZyCvH0gR18JFOUco5ejtHLwdTbh+ITF49TnLsFMgezhKArqt3bf86j7/6fOAp4Mq0jcV7B+gKOmeW/BDWPQsAz9pqkxsl+tTOVd9ce6hdX40Iadzdl8R1FQiaWwNewMGTUos8w9Zqm1fg5JTTHotXv91JPRC5/AVBLAQIAABQAAgAIAG+6ZkZ7BdOSwAEAANoDAAAPAAAAAAAAAAEAAAAAAAAAAABub25lL3BsYXllci54bWxQSwUGAAAAAAEAAQA9AAAA7QEAAAAA"/>
  <p:tag name="ISPRING_PRESENTATION_TITLE" val="8699791"/>
  <p:tag name="ISPRING_RESOURCE_PATHS_HASH_PRESENTER" val="21cd2033e02dec8277edac39fe72b09fb774e9a9"/>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2603</TotalTime>
  <Words>857</Words>
  <Application>Microsoft Office PowerPoint</Application>
  <PresentationFormat>On-screen Show (4:3)</PresentationFormat>
  <Paragraphs>180</Paragraphs>
  <Slides>48</Slides>
  <Notes>9</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Working Principle of Digital Storage Oscilloscope</vt:lpstr>
      <vt:lpstr>PowerPoint Presentation</vt:lpstr>
      <vt:lpstr>DIGITAL FREQUENCY COUNTER</vt:lpstr>
      <vt:lpstr>DIGITAL FREQUENCY COUNTER Contd…</vt:lpstr>
      <vt:lpstr>DIGITAL FREQUENCY COUNTER Contd…</vt:lpstr>
      <vt:lpstr>DIGITAL FREQUENCY COUNTER Contd…</vt:lpstr>
      <vt:lpstr>DIGITAL FREQUENCY COUNTER Contd…</vt:lpstr>
      <vt:lpstr>DIGITAL FREQUENCY COUNTER Contd…</vt:lpstr>
      <vt:lpstr>DIGITAL FREQUENCY COUNTER Contd…</vt:lpstr>
      <vt:lpstr>DIGITAL FREQUENCY COUNTER Contd…</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8699791</dc:title>
  <dc:creator>CoolPCTips</dc:creator>
  <cp:lastModifiedBy>Windows User</cp:lastModifiedBy>
  <cp:revision>368</cp:revision>
  <dcterms:created xsi:type="dcterms:W3CDTF">2006-08-16T00:00:00Z</dcterms:created>
  <dcterms:modified xsi:type="dcterms:W3CDTF">2019-04-09T10:28:01Z</dcterms:modified>
</cp:coreProperties>
</file>