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9316-FF00-423F-A05D-8A741AC5DED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694D4-80CF-4148-AE68-AA3C6D2E28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3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C55B08-55AB-4CB8-88B8-F3349E996C7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4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9F19DF-9BBC-46CF-9B9D-064C131E6ACB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BFE038-9D98-449D-8FC8-7F5F01E1B250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30628-75B9-4B95-BCE0-A54210B7BC1D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68B1C-CC2F-48F8-8006-8292F31ADD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90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9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0.png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149.png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2.png"/><Relationship Id="rId4" Type="http://schemas.openxmlformats.org/officeDocument/2006/relationships/oleObject" Target="../embeddings/oleObject102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UNIT-5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Multirate signal processing  &amp; 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Finite Word length Effects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0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608933-EBA6-43B2-98F5-C55367449106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Decimation filter</a:t>
            </a:r>
          </a:p>
        </p:txBody>
      </p:sp>
      <p:pic>
        <p:nvPicPr>
          <p:cNvPr id="393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5439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39BDEB-EBEC-4FEC-9AAD-51AA6CEB3FFA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L-fold Interpolator</a:t>
            </a:r>
          </a:p>
        </p:txBody>
      </p:sp>
      <p:pic>
        <p:nvPicPr>
          <p:cNvPr id="394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556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E36FE6-835D-4076-99AC-A86F198056D1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Increasing the Sampling Rate by an Integer Factor: Upsampling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We increase the sampling rate of a sequence interpolating it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This is accomplished with a sampling rate expander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We obtain x</a:t>
            </a:r>
            <a:r>
              <a:rPr lang="en-US" altLang="en-US" sz="24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[n] that is identical to what we would get by reconstructing the signal and resampling it with T’=T/L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Upsampling consists of two steps  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Expanding</a:t>
            </a: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Interpolating</a:t>
            </a:r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2933700" y="1254125"/>
          <a:ext cx="3122613" cy="393700"/>
        </p:xfrm>
        <a:graphic>
          <a:graphicData uri="http://schemas.openxmlformats.org/presentationml/2006/ole">
            <p:oleObj spid="_x0000_s3074" name="Equation" r:id="rId3" imgW="1816100" imgH="228600" progId="Equation.3">
              <p:embed/>
            </p:oleObj>
          </a:graphicData>
        </a:graphic>
      </p:graphicFrame>
      <p:pic>
        <p:nvPicPr>
          <p:cNvPr id="1577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227263"/>
            <a:ext cx="5057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1558925" y="4927600"/>
          <a:ext cx="6091238" cy="787400"/>
        </p:xfrm>
        <a:graphic>
          <a:graphicData uri="http://schemas.openxmlformats.org/presentationml/2006/ole">
            <p:oleObj spid="_x0000_s3075" name="Equation" r:id="rId5" imgW="3543300" imgH="457200" progId="Equation.3">
              <p:embed/>
            </p:oleObj>
          </a:graphicData>
        </a:graphic>
      </p:graphicFrame>
      <p:sp>
        <p:nvSpPr>
          <p:cNvPr id="15770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FD3823-CF89-4FC4-A972-483B06E78CC7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Frequency Domain Representation of Expander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DTFT of x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[n] can be written as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output of the expander is frequency-scaled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987425" y="1117600"/>
          <a:ext cx="7050088" cy="785813"/>
        </p:xfrm>
        <a:graphic>
          <a:graphicData uri="http://schemas.openxmlformats.org/presentationml/2006/ole">
            <p:oleObj spid="_x0000_s4098" name="Equation" r:id="rId3" imgW="4102100" imgH="457200" progId="Equation.3">
              <p:embed/>
            </p:oleObj>
          </a:graphicData>
        </a:graphic>
      </p:graphicFrame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738" y="2259013"/>
            <a:ext cx="57245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4975" y="3476625"/>
            <a:ext cx="5676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9900" y="4743450"/>
            <a:ext cx="5638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871A8-B553-407D-BA46-9F0BC0D5B5D4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Input-output relation on the Spectrum</a:t>
            </a:r>
          </a:p>
        </p:txBody>
      </p:sp>
      <p:pic>
        <p:nvPicPr>
          <p:cNvPr id="395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582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37858F-A952-4FA2-ABE8-004F283A77B5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Periodicity and spectrum images</a:t>
            </a:r>
          </a:p>
        </p:txBody>
      </p:sp>
      <p:pic>
        <p:nvPicPr>
          <p:cNvPr id="396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434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4E956-5EEF-4FAA-A131-5FB83A8C5FA3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Frequency Domain Representation of Interpolator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DTFT of the desired interpolated signals is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extrapolator output is given as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To get interpolated signal we apply the following LPF</a:t>
            </a:r>
          </a:p>
        </p:txBody>
      </p:sp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925" y="2884488"/>
            <a:ext cx="5638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4737100"/>
            <a:ext cx="5667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1338" y="1055688"/>
            <a:ext cx="57531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31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7AFCB-03AC-4471-85A6-16709F6F4890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Interpolation filters</a:t>
            </a:r>
          </a:p>
        </p:txBody>
      </p:sp>
      <p:pic>
        <p:nvPicPr>
          <p:cNvPr id="398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4867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D6DFB6-B8F1-4366-9A98-0AE2D824F0B3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latin typeface="Times New Roman" pitchFamily="18" charset="0"/>
                <a:cs typeface="Times New Roman" pitchFamily="18" charset="0"/>
              </a:rPr>
              <a:t>Fractional sampling rate convertor</a:t>
            </a:r>
          </a:p>
        </p:txBody>
      </p:sp>
      <p:pic>
        <p:nvPicPr>
          <p:cNvPr id="399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6439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9D292-DA0A-474C-A76F-A0B44BC38566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Fractional sampling rate convertor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0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9916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FD5F67-5485-4D8A-8BB5-65D0325D4285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latin typeface="Times New Roman" pitchFamily="18" charset="0"/>
                <a:cs typeface="Times New Roman" pitchFamily="18" charset="0"/>
              </a:rPr>
              <a:t>Single vs Multirate Processing</a:t>
            </a:r>
          </a:p>
        </p:txBody>
      </p:sp>
      <p:pic>
        <p:nvPicPr>
          <p:cNvPr id="387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7724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D403E-8597-4ABD-9C09-E52BC42CFC94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752600" y="4419600"/>
            <a:ext cx="6029325" cy="2308225"/>
            <a:chOff x="1018" y="2998"/>
            <a:chExt cx="3798" cy="1454"/>
          </a:xfrm>
        </p:grpSpPr>
        <p:sp>
          <p:nvSpPr>
            <p:cNvPr id="401441" name="Rectangle 7"/>
            <p:cNvSpPr>
              <a:spLocks noChangeArrowheads="1"/>
            </p:cNvSpPr>
            <p:nvPr/>
          </p:nvSpPr>
          <p:spPr bwMode="auto">
            <a:xfrm>
              <a:off x="2458" y="3238"/>
              <a:ext cx="864" cy="6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Lowpass filter</a:t>
              </a:r>
            </a:p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Gain = L</a:t>
              </a:r>
            </a:p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Cutoff =</a:t>
              </a:r>
            </a:p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min(p/L, p/M)</a:t>
              </a:r>
            </a:p>
          </p:txBody>
        </p:sp>
        <p:sp>
          <p:nvSpPr>
            <p:cNvPr id="401442" name="Rectangle 8"/>
            <p:cNvSpPr>
              <a:spLocks noChangeArrowheads="1"/>
            </p:cNvSpPr>
            <p:nvPr/>
          </p:nvSpPr>
          <p:spPr bwMode="auto">
            <a:xfrm>
              <a:off x="1642" y="343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401443" name="Rectangle 9"/>
            <p:cNvSpPr>
              <a:spLocks noChangeArrowheads="1"/>
            </p:cNvSpPr>
            <p:nvPr/>
          </p:nvSpPr>
          <p:spPr bwMode="auto">
            <a:xfrm>
              <a:off x="3754" y="343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01444" name="Line 18"/>
            <p:cNvSpPr>
              <a:spLocks noChangeShapeType="1"/>
            </p:cNvSpPr>
            <p:nvPr/>
          </p:nvSpPr>
          <p:spPr bwMode="auto">
            <a:xfrm>
              <a:off x="1402" y="299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45" name="Line 19"/>
            <p:cNvSpPr>
              <a:spLocks noChangeShapeType="1"/>
            </p:cNvSpPr>
            <p:nvPr/>
          </p:nvSpPr>
          <p:spPr bwMode="auto">
            <a:xfrm>
              <a:off x="4426" y="299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46" name="Line 20"/>
            <p:cNvSpPr>
              <a:spLocks noChangeShapeType="1"/>
            </p:cNvSpPr>
            <p:nvPr/>
          </p:nvSpPr>
          <p:spPr bwMode="auto">
            <a:xfrm>
              <a:off x="1402" y="2998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47" name="Line 21"/>
            <p:cNvSpPr>
              <a:spLocks noChangeShapeType="1"/>
            </p:cNvSpPr>
            <p:nvPr/>
          </p:nvSpPr>
          <p:spPr bwMode="auto">
            <a:xfrm>
              <a:off x="1402" y="4198"/>
              <a:ext cx="30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48" name="Line 27"/>
            <p:cNvSpPr>
              <a:spLocks noChangeShapeType="1"/>
            </p:cNvSpPr>
            <p:nvPr/>
          </p:nvSpPr>
          <p:spPr bwMode="auto">
            <a:xfrm>
              <a:off x="1066" y="362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49" name="Line 28"/>
            <p:cNvSpPr>
              <a:spLocks noChangeShapeType="1"/>
            </p:cNvSpPr>
            <p:nvPr/>
          </p:nvSpPr>
          <p:spPr bwMode="auto">
            <a:xfrm>
              <a:off x="2026" y="362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0" name="Line 29"/>
            <p:cNvSpPr>
              <a:spLocks noChangeShapeType="1"/>
            </p:cNvSpPr>
            <p:nvPr/>
          </p:nvSpPr>
          <p:spPr bwMode="auto">
            <a:xfrm>
              <a:off x="3322" y="362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1" name="Line 30"/>
            <p:cNvSpPr>
              <a:spLocks noChangeShapeType="1"/>
            </p:cNvSpPr>
            <p:nvPr/>
          </p:nvSpPr>
          <p:spPr bwMode="auto">
            <a:xfrm>
              <a:off x="4138" y="362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2" name="Line 33"/>
            <p:cNvSpPr>
              <a:spLocks noChangeShapeType="1"/>
            </p:cNvSpPr>
            <p:nvPr/>
          </p:nvSpPr>
          <p:spPr bwMode="auto">
            <a:xfrm flipV="1">
              <a:off x="1738" y="352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3" name="Line 34"/>
            <p:cNvSpPr>
              <a:spLocks noChangeShapeType="1"/>
            </p:cNvSpPr>
            <p:nvPr/>
          </p:nvSpPr>
          <p:spPr bwMode="auto">
            <a:xfrm>
              <a:off x="3850" y="352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4" name="Text Box 36"/>
            <p:cNvSpPr txBox="1">
              <a:spLocks noChangeArrowheads="1"/>
            </p:cNvSpPr>
            <p:nvPr/>
          </p:nvSpPr>
          <p:spPr bwMode="auto">
            <a:xfrm>
              <a:off x="4474" y="3382"/>
              <a:ext cx="342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 baseline="-25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[n]</a:t>
              </a:r>
            </a:p>
          </p:txBody>
        </p:sp>
        <p:sp>
          <p:nvSpPr>
            <p:cNvPr id="401455" name="Rectangle 37"/>
            <p:cNvSpPr>
              <a:spLocks noChangeArrowheads="1"/>
            </p:cNvSpPr>
            <p:nvPr/>
          </p:nvSpPr>
          <p:spPr bwMode="auto">
            <a:xfrm>
              <a:off x="1018" y="3382"/>
              <a:ext cx="304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x[n]</a:t>
              </a:r>
            </a:p>
          </p:txBody>
        </p:sp>
        <p:sp>
          <p:nvSpPr>
            <p:cNvPr id="401456" name="Text Box 39"/>
            <p:cNvSpPr txBox="1">
              <a:spLocks noChangeArrowheads="1"/>
            </p:cNvSpPr>
            <p:nvPr/>
          </p:nvSpPr>
          <p:spPr bwMode="auto">
            <a:xfrm>
              <a:off x="2026" y="3382"/>
              <a:ext cx="337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 baseline="-250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[n]</a:t>
              </a:r>
            </a:p>
          </p:txBody>
        </p:sp>
        <p:sp>
          <p:nvSpPr>
            <p:cNvPr id="401457" name="Text Box 40"/>
            <p:cNvSpPr txBox="1">
              <a:spLocks noChangeArrowheads="1"/>
            </p:cNvSpPr>
            <p:nvPr/>
          </p:nvSpPr>
          <p:spPr bwMode="auto">
            <a:xfrm>
              <a:off x="3322" y="3382"/>
              <a:ext cx="342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 baseline="-2500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[n]</a:t>
              </a:r>
            </a:p>
          </p:txBody>
        </p:sp>
        <p:sp>
          <p:nvSpPr>
            <p:cNvPr id="401458" name="Text Box 45"/>
            <p:cNvSpPr txBox="1">
              <a:spLocks noChangeArrowheads="1"/>
            </p:cNvSpPr>
            <p:nvPr/>
          </p:nvSpPr>
          <p:spPr bwMode="auto">
            <a:xfrm>
              <a:off x="1152" y="4239"/>
              <a:ext cx="2973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T                      T/L                            T/L               TM/L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914400" y="1143000"/>
            <a:ext cx="7553325" cy="2876550"/>
            <a:chOff x="442" y="864"/>
            <a:chExt cx="4758" cy="1812"/>
          </a:xfrm>
        </p:grpSpPr>
        <p:sp>
          <p:nvSpPr>
            <p:cNvPr id="401415" name="Rectangle 3"/>
            <p:cNvSpPr>
              <a:spLocks noChangeArrowheads="1"/>
            </p:cNvSpPr>
            <p:nvPr/>
          </p:nvSpPr>
          <p:spPr bwMode="auto">
            <a:xfrm>
              <a:off x="970" y="155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401416" name="Rectangle 4"/>
            <p:cNvSpPr>
              <a:spLocks noChangeArrowheads="1"/>
            </p:cNvSpPr>
            <p:nvPr/>
          </p:nvSpPr>
          <p:spPr bwMode="auto">
            <a:xfrm>
              <a:off x="1738" y="1414"/>
              <a:ext cx="864" cy="6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Lowpass filter</a:t>
              </a:r>
            </a:p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Gain = L</a:t>
              </a:r>
            </a:p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Cutoff = p/L</a:t>
              </a:r>
            </a:p>
          </p:txBody>
        </p:sp>
        <p:sp>
          <p:nvSpPr>
            <p:cNvPr id="401417" name="Rectangle 5"/>
            <p:cNvSpPr>
              <a:spLocks noChangeArrowheads="1"/>
            </p:cNvSpPr>
            <p:nvPr/>
          </p:nvSpPr>
          <p:spPr bwMode="auto">
            <a:xfrm>
              <a:off x="3034" y="1414"/>
              <a:ext cx="864" cy="6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Lowpass filter</a:t>
              </a:r>
            </a:p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Gain = 1</a:t>
              </a:r>
            </a:p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Cutoff = p/M</a:t>
              </a:r>
            </a:p>
          </p:txBody>
        </p:sp>
        <p:sp>
          <p:nvSpPr>
            <p:cNvPr id="401418" name="Rectangle 6"/>
            <p:cNvSpPr>
              <a:spLocks noChangeArrowheads="1"/>
            </p:cNvSpPr>
            <p:nvPr/>
          </p:nvSpPr>
          <p:spPr bwMode="auto">
            <a:xfrm>
              <a:off x="4282" y="155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01419" name="Line 10"/>
            <p:cNvSpPr>
              <a:spLocks noChangeShapeType="1"/>
            </p:cNvSpPr>
            <p:nvPr/>
          </p:nvSpPr>
          <p:spPr bwMode="auto">
            <a:xfrm>
              <a:off x="826" y="117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0" name="Line 11"/>
            <p:cNvSpPr>
              <a:spLocks noChangeShapeType="1"/>
            </p:cNvSpPr>
            <p:nvPr/>
          </p:nvSpPr>
          <p:spPr bwMode="auto">
            <a:xfrm>
              <a:off x="826" y="237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1" name="Line 12"/>
            <p:cNvSpPr>
              <a:spLocks noChangeShapeType="1"/>
            </p:cNvSpPr>
            <p:nvPr/>
          </p:nvSpPr>
          <p:spPr bwMode="auto">
            <a:xfrm>
              <a:off x="2938" y="117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2" name="Line 13"/>
            <p:cNvSpPr>
              <a:spLocks noChangeShapeType="1"/>
            </p:cNvSpPr>
            <p:nvPr/>
          </p:nvSpPr>
          <p:spPr bwMode="auto">
            <a:xfrm>
              <a:off x="2938" y="237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3" name="Line 14"/>
            <p:cNvSpPr>
              <a:spLocks noChangeShapeType="1"/>
            </p:cNvSpPr>
            <p:nvPr/>
          </p:nvSpPr>
          <p:spPr bwMode="auto">
            <a:xfrm>
              <a:off x="826" y="117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4" name="Line 15"/>
            <p:cNvSpPr>
              <a:spLocks noChangeShapeType="1"/>
            </p:cNvSpPr>
            <p:nvPr/>
          </p:nvSpPr>
          <p:spPr bwMode="auto">
            <a:xfrm>
              <a:off x="2698" y="117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5" name="Line 16"/>
            <p:cNvSpPr>
              <a:spLocks noChangeShapeType="1"/>
            </p:cNvSpPr>
            <p:nvPr/>
          </p:nvSpPr>
          <p:spPr bwMode="auto">
            <a:xfrm>
              <a:off x="2938" y="117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6" name="Line 17"/>
            <p:cNvSpPr>
              <a:spLocks noChangeShapeType="1"/>
            </p:cNvSpPr>
            <p:nvPr/>
          </p:nvSpPr>
          <p:spPr bwMode="auto">
            <a:xfrm>
              <a:off x="4810" y="117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7" name="Line 22"/>
            <p:cNvSpPr>
              <a:spLocks noChangeShapeType="1"/>
            </p:cNvSpPr>
            <p:nvPr/>
          </p:nvSpPr>
          <p:spPr bwMode="auto">
            <a:xfrm>
              <a:off x="490" y="175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8" name="Line 23"/>
            <p:cNvSpPr>
              <a:spLocks noChangeShapeType="1"/>
            </p:cNvSpPr>
            <p:nvPr/>
          </p:nvSpPr>
          <p:spPr bwMode="auto">
            <a:xfrm>
              <a:off x="1354" y="175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29" name="Line 24"/>
            <p:cNvSpPr>
              <a:spLocks noChangeShapeType="1"/>
            </p:cNvSpPr>
            <p:nvPr/>
          </p:nvSpPr>
          <p:spPr bwMode="auto">
            <a:xfrm>
              <a:off x="2602" y="1750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30" name="Line 25"/>
            <p:cNvSpPr>
              <a:spLocks noChangeShapeType="1"/>
            </p:cNvSpPr>
            <p:nvPr/>
          </p:nvSpPr>
          <p:spPr bwMode="auto">
            <a:xfrm>
              <a:off x="3898" y="175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31" name="Line 26"/>
            <p:cNvSpPr>
              <a:spLocks noChangeShapeType="1"/>
            </p:cNvSpPr>
            <p:nvPr/>
          </p:nvSpPr>
          <p:spPr bwMode="auto">
            <a:xfrm>
              <a:off x="4666" y="175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32" name="Line 31"/>
            <p:cNvSpPr>
              <a:spLocks noChangeShapeType="1"/>
            </p:cNvSpPr>
            <p:nvPr/>
          </p:nvSpPr>
          <p:spPr bwMode="auto">
            <a:xfrm flipV="1">
              <a:off x="1066" y="165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33" name="Line 32"/>
            <p:cNvSpPr>
              <a:spLocks noChangeShapeType="1"/>
            </p:cNvSpPr>
            <p:nvPr/>
          </p:nvSpPr>
          <p:spPr bwMode="auto">
            <a:xfrm>
              <a:off x="4378" y="165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34" name="Text Box 35"/>
            <p:cNvSpPr txBox="1">
              <a:spLocks noChangeArrowheads="1"/>
            </p:cNvSpPr>
            <p:nvPr/>
          </p:nvSpPr>
          <p:spPr bwMode="auto">
            <a:xfrm>
              <a:off x="442" y="1510"/>
              <a:ext cx="304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x[n]</a:t>
              </a:r>
            </a:p>
          </p:txBody>
        </p:sp>
        <p:sp>
          <p:nvSpPr>
            <p:cNvPr id="401435" name="Text Box 38"/>
            <p:cNvSpPr txBox="1">
              <a:spLocks noChangeArrowheads="1"/>
            </p:cNvSpPr>
            <p:nvPr/>
          </p:nvSpPr>
          <p:spPr bwMode="auto">
            <a:xfrm>
              <a:off x="4858" y="1510"/>
              <a:ext cx="342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 baseline="-25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[n]</a:t>
              </a:r>
            </a:p>
          </p:txBody>
        </p:sp>
        <p:sp>
          <p:nvSpPr>
            <p:cNvPr id="401436" name="Text Box 41"/>
            <p:cNvSpPr txBox="1">
              <a:spLocks noChangeArrowheads="1"/>
            </p:cNvSpPr>
            <p:nvPr/>
          </p:nvSpPr>
          <p:spPr bwMode="auto">
            <a:xfrm>
              <a:off x="1354" y="1510"/>
              <a:ext cx="337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 baseline="-2500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[n]</a:t>
              </a:r>
            </a:p>
          </p:txBody>
        </p:sp>
        <p:sp>
          <p:nvSpPr>
            <p:cNvPr id="401437" name="Text Box 42"/>
            <p:cNvSpPr txBox="1">
              <a:spLocks noChangeArrowheads="1"/>
            </p:cNvSpPr>
            <p:nvPr/>
          </p:nvSpPr>
          <p:spPr bwMode="auto">
            <a:xfrm>
              <a:off x="2602" y="1510"/>
              <a:ext cx="325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 baseline="-2500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[n]</a:t>
              </a:r>
            </a:p>
          </p:txBody>
        </p:sp>
        <p:sp>
          <p:nvSpPr>
            <p:cNvPr id="401438" name="Text Box 43"/>
            <p:cNvSpPr txBox="1">
              <a:spLocks noChangeArrowheads="1"/>
            </p:cNvSpPr>
            <p:nvPr/>
          </p:nvSpPr>
          <p:spPr bwMode="auto">
            <a:xfrm>
              <a:off x="3898" y="1510"/>
              <a:ext cx="342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1400" baseline="-2500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[n]</a:t>
              </a:r>
            </a:p>
          </p:txBody>
        </p:sp>
        <p:sp>
          <p:nvSpPr>
            <p:cNvPr id="401439" name="Text Box 44"/>
            <p:cNvSpPr txBox="1">
              <a:spLocks noChangeArrowheads="1"/>
            </p:cNvSpPr>
            <p:nvPr/>
          </p:nvSpPr>
          <p:spPr bwMode="auto">
            <a:xfrm>
              <a:off x="576" y="2463"/>
              <a:ext cx="3903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T                    T/L                          T/L                             T/L             TM/L</a:t>
              </a:r>
            </a:p>
          </p:txBody>
        </p:sp>
        <p:sp>
          <p:nvSpPr>
            <p:cNvPr id="135214" name="Text Box 46"/>
            <p:cNvSpPr txBox="1">
              <a:spLocks noChangeArrowheads="1"/>
            </p:cNvSpPr>
            <p:nvPr/>
          </p:nvSpPr>
          <p:spPr bwMode="auto">
            <a:xfrm>
              <a:off x="1152" y="864"/>
              <a:ext cx="2617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Interpolator                                 Decimator</a:t>
              </a:r>
            </a:p>
          </p:txBody>
        </p:sp>
      </p:grpSp>
      <p:sp>
        <p:nvSpPr>
          <p:cNvPr id="401412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Combine decimation and interpolation for non-integer factors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The two low-pass filters can be combined into a single one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Changing the Sampling Rate by Non-Integer Factor</a:t>
            </a:r>
          </a:p>
        </p:txBody>
      </p:sp>
      <p:sp>
        <p:nvSpPr>
          <p:cNvPr id="401414" name="Slide Number Placeholder 5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28F46C-1B46-41DE-81DC-71BDAF95A638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Time Domain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[n] in a low-pass filtered version of x[n]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low-pass filter impulse response 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Hence the interpolated signal is written as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that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 the filter output can be written 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3444875" y="1485900"/>
          <a:ext cx="2047875" cy="733425"/>
        </p:xfrm>
        <a:graphic>
          <a:graphicData uri="http://schemas.openxmlformats.org/presentationml/2006/ole">
            <p:oleObj spid="_x0000_s5122" name="Equation" r:id="rId3" imgW="1206500" imgH="431800" progId="Equation.3">
              <p:embed/>
            </p:oleObj>
          </a:graphicData>
        </a:graphic>
      </p:graphicFrame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613025" y="2625725"/>
          <a:ext cx="3643313" cy="733425"/>
        </p:xfrm>
        <a:graphic>
          <a:graphicData uri="http://schemas.openxmlformats.org/presentationml/2006/ole">
            <p:oleObj spid="_x0000_s5123" name="Equation" r:id="rId4" imgW="2146300" imgH="431800" progId="Equation.3">
              <p:embed/>
            </p:oleObj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774950" y="3505200"/>
          <a:ext cx="3082925" cy="776288"/>
        </p:xfrm>
        <a:graphic>
          <a:graphicData uri="http://schemas.openxmlformats.org/presentationml/2006/ole">
            <p:oleObj spid="_x0000_s5124" name="Equation" r:id="rId5" imgW="1816100" imgH="457200" progId="Equation.3">
              <p:embed/>
            </p:oleObj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881063" y="4781550"/>
          <a:ext cx="7140575" cy="393700"/>
        </p:xfrm>
        <a:graphic>
          <a:graphicData uri="http://schemas.openxmlformats.org/presentationml/2006/ole">
            <p:oleObj spid="_x0000_s5125" name="Equation" r:id="rId6" imgW="4152900" imgH="228600" progId="Equation.3">
              <p:embed/>
            </p:oleObj>
          </a:graphicData>
        </a:graphic>
      </p:graphicFrame>
      <p:pic>
        <p:nvPicPr>
          <p:cNvPr id="1597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5257800"/>
            <a:ext cx="6991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2B8E4A-D7A6-486C-AC15-FD7FE89AD2CF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Sampling of bandpass signals</a:t>
            </a:r>
          </a:p>
        </p:txBody>
      </p:sp>
      <p:sp>
        <p:nvSpPr>
          <p:cNvPr id="402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2B801-0B3A-466A-8773-30D2BA1BFE1F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2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914400"/>
            <a:ext cx="7551738" cy="54864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Sampling of bandpass signals</a:t>
            </a:r>
          </a:p>
        </p:txBody>
      </p:sp>
      <p:sp>
        <p:nvSpPr>
          <p:cNvPr id="403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F8D5A3-F6C5-4EB9-BEAF-84604DA87C9A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3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990600"/>
            <a:ext cx="7799388" cy="54102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Over sampling -ADC</a:t>
            </a:r>
          </a:p>
        </p:txBody>
      </p:sp>
      <p:pic>
        <p:nvPicPr>
          <p:cNvPr id="404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588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98E5E5-BE53-4D82-9DA3-29C1A51DBFE0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172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78486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B3C333-D4B2-4F17-931A-E70645E39E1E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3E108B-0DCB-4DD8-968B-A25B2B6EB3D9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82851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BEE718-79AA-4179-9D3B-8856AC72D4B7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pitchFamily="34" charset="0"/>
                <a:cs typeface="Arial" pitchFamily="34" charset="0"/>
              </a:rPr>
              <a:t>Sub band coding</a:t>
            </a:r>
          </a:p>
        </p:txBody>
      </p:sp>
      <p:pic>
        <p:nvPicPr>
          <p:cNvPr id="408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081DB-FA26-4301-8FF9-DDB2D0AEBD88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pitchFamily="34" charset="0"/>
                <a:cs typeface="Arial" pitchFamily="34" charset="0"/>
              </a:rPr>
              <a:t>Sub band coding</a:t>
            </a:r>
            <a:endParaRPr lang="en-US" altLang="en-US" smtClean="0"/>
          </a:p>
        </p:txBody>
      </p:sp>
      <p:pic>
        <p:nvPicPr>
          <p:cNvPr id="409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632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04AE0-6FCD-4537-80AE-EB19D59DEB2B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Basic Multirate operations: Decimation and Interpolation</a:t>
            </a:r>
          </a:p>
        </p:txBody>
      </p:sp>
      <p:pic>
        <p:nvPicPr>
          <p:cNvPr id="388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3914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906A4-D3B1-435F-A2B8-60A3F9DCA827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itchFamily="34" charset="0"/>
                <a:cs typeface="Arial" pitchFamily="34" charset="0"/>
              </a:rPr>
              <a:t>Digital filter banks</a:t>
            </a:r>
          </a:p>
        </p:txBody>
      </p:sp>
      <p:pic>
        <p:nvPicPr>
          <p:cNvPr id="410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8979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5378E-690A-4142-9AF8-A560E3138861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Finite Word length Effects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3FDC89-8906-45E0-9DDE-C3070F01353C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</a:t>
            </a:r>
            <a:r>
              <a:rPr lang="en-GB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Wordlength</a:t>
            </a:r>
            <a:r>
              <a:rPr lang="en-GB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Effects</a:t>
            </a:r>
            <a:endParaRPr lang="en-US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876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Finite register lengths and A/D converters cause errors in:-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(i) 	Input quantisation.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(ii)	Coefficient (or multiplier) 				quantisation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(iii) Products of multiplication truncated 		or rounded due to machine length 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ABD9A3-45E4-4147-B118-702662AED2C2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Quantisation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5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0275" y="315913"/>
            <a:ext cx="4759325" cy="538162"/>
            <a:chOff x="0" y="3740"/>
            <a:chExt cx="2998" cy="339"/>
          </a:xfrm>
        </p:grpSpPr>
        <p:sp>
          <p:nvSpPr>
            <p:cNvPr id="160811" name="Rectangle 6"/>
            <p:cNvSpPr>
              <a:spLocks noChangeArrowheads="1"/>
            </p:cNvSpPr>
            <p:nvPr/>
          </p:nvSpPr>
          <p:spPr bwMode="auto">
            <a:xfrm>
              <a:off x="0" y="3831"/>
              <a:ext cx="29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812" name="Rectangle 7"/>
            <p:cNvSpPr>
              <a:spLocks noChangeArrowheads="1"/>
            </p:cNvSpPr>
            <p:nvPr/>
          </p:nvSpPr>
          <p:spPr bwMode="auto">
            <a:xfrm>
              <a:off x="0" y="3740"/>
              <a:ext cx="299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10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48000" y="1981200"/>
            <a:ext cx="3405188" cy="2743200"/>
            <a:chOff x="3742" y="3156"/>
            <a:chExt cx="5362" cy="4321"/>
          </a:xfrm>
        </p:grpSpPr>
        <p:sp>
          <p:nvSpPr>
            <p:cNvPr id="160779" name="Line 9"/>
            <p:cNvSpPr>
              <a:spLocks noChangeShapeType="1"/>
            </p:cNvSpPr>
            <p:nvPr/>
          </p:nvSpPr>
          <p:spPr bwMode="auto">
            <a:xfrm>
              <a:off x="3742" y="5604"/>
              <a:ext cx="47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0" name="Line 10"/>
            <p:cNvSpPr>
              <a:spLocks noChangeShapeType="1"/>
            </p:cNvSpPr>
            <p:nvPr/>
          </p:nvSpPr>
          <p:spPr bwMode="auto">
            <a:xfrm flipV="1">
              <a:off x="5902" y="3300"/>
              <a:ext cx="1" cy="4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5902" y="4164"/>
              <a:ext cx="2017" cy="1441"/>
              <a:chOff x="-12" y="1"/>
              <a:chExt cx="20170" cy="19999"/>
            </a:xfrm>
          </p:grpSpPr>
          <p:sp>
            <p:nvSpPr>
              <p:cNvPr id="160800" name="Line 12"/>
              <p:cNvSpPr>
                <a:spLocks noChangeShapeType="1"/>
              </p:cNvSpPr>
              <p:nvPr/>
            </p:nvSpPr>
            <p:spPr bwMode="auto">
              <a:xfrm flipV="1">
                <a:off x="1428" y="15989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1" name="Line 13"/>
              <p:cNvSpPr>
                <a:spLocks noChangeShapeType="1"/>
              </p:cNvSpPr>
              <p:nvPr/>
            </p:nvSpPr>
            <p:spPr bwMode="auto">
              <a:xfrm flipH="1">
                <a:off x="1428" y="15989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2" name="Line 14"/>
              <p:cNvSpPr>
                <a:spLocks noChangeShapeType="1"/>
              </p:cNvSpPr>
              <p:nvPr/>
            </p:nvSpPr>
            <p:spPr bwMode="auto">
              <a:xfrm flipV="1">
                <a:off x="4308" y="11992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3" name="Line 15"/>
              <p:cNvSpPr>
                <a:spLocks noChangeShapeType="1"/>
              </p:cNvSpPr>
              <p:nvPr/>
            </p:nvSpPr>
            <p:spPr bwMode="auto">
              <a:xfrm>
                <a:off x="4308" y="11992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4" name="Line 16"/>
              <p:cNvSpPr>
                <a:spLocks noChangeShapeType="1"/>
              </p:cNvSpPr>
              <p:nvPr/>
            </p:nvSpPr>
            <p:spPr bwMode="auto">
              <a:xfrm flipV="1">
                <a:off x="7188" y="7995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5" name="Line 17"/>
              <p:cNvSpPr>
                <a:spLocks noChangeShapeType="1"/>
              </p:cNvSpPr>
              <p:nvPr/>
            </p:nvSpPr>
            <p:spPr bwMode="auto">
              <a:xfrm>
                <a:off x="7188" y="7995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6" name="Line 18"/>
              <p:cNvSpPr>
                <a:spLocks noChangeShapeType="1"/>
              </p:cNvSpPr>
              <p:nvPr/>
            </p:nvSpPr>
            <p:spPr bwMode="auto">
              <a:xfrm flipV="1">
                <a:off x="12948" y="1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7" name="Line 19"/>
              <p:cNvSpPr>
                <a:spLocks noChangeShapeType="1"/>
              </p:cNvSpPr>
              <p:nvPr/>
            </p:nvSpPr>
            <p:spPr bwMode="auto">
              <a:xfrm>
                <a:off x="10068" y="3998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8" name="Line 20"/>
              <p:cNvSpPr>
                <a:spLocks noChangeShapeType="1"/>
              </p:cNvSpPr>
              <p:nvPr/>
            </p:nvSpPr>
            <p:spPr bwMode="auto">
              <a:xfrm flipV="1">
                <a:off x="10068" y="3998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9" name="Line 21"/>
              <p:cNvSpPr>
                <a:spLocks noChangeShapeType="1"/>
              </p:cNvSpPr>
              <p:nvPr/>
            </p:nvSpPr>
            <p:spPr bwMode="auto">
              <a:xfrm>
                <a:off x="12948" y="1"/>
                <a:ext cx="721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0" name="Line 22"/>
              <p:cNvSpPr>
                <a:spLocks noChangeShapeType="1"/>
              </p:cNvSpPr>
              <p:nvPr/>
            </p:nvSpPr>
            <p:spPr bwMode="auto">
              <a:xfrm flipH="1">
                <a:off x="-12" y="1"/>
                <a:ext cx="11530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86" y="5604"/>
              <a:ext cx="2017" cy="1441"/>
              <a:chOff x="-158" y="0"/>
              <a:chExt cx="20170" cy="19999"/>
            </a:xfrm>
          </p:grpSpPr>
          <p:sp>
            <p:nvSpPr>
              <p:cNvPr id="160789" name="Line 24"/>
              <p:cNvSpPr>
                <a:spLocks noChangeShapeType="1"/>
              </p:cNvSpPr>
              <p:nvPr/>
            </p:nvSpPr>
            <p:spPr bwMode="auto">
              <a:xfrm>
                <a:off x="18562" y="0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0" name="Line 25"/>
              <p:cNvSpPr>
                <a:spLocks noChangeShapeType="1"/>
              </p:cNvSpPr>
              <p:nvPr/>
            </p:nvSpPr>
            <p:spPr bwMode="auto">
              <a:xfrm>
                <a:off x="15682" y="3997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1" name="Line 26"/>
              <p:cNvSpPr>
                <a:spLocks noChangeShapeType="1"/>
              </p:cNvSpPr>
              <p:nvPr/>
            </p:nvSpPr>
            <p:spPr bwMode="auto">
              <a:xfrm>
                <a:off x="15682" y="3997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2" name="Line 27"/>
              <p:cNvSpPr>
                <a:spLocks noChangeShapeType="1"/>
              </p:cNvSpPr>
              <p:nvPr/>
            </p:nvSpPr>
            <p:spPr bwMode="auto">
              <a:xfrm flipH="1">
                <a:off x="12802" y="7994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3" name="Line 28"/>
              <p:cNvSpPr>
                <a:spLocks noChangeShapeType="1"/>
              </p:cNvSpPr>
              <p:nvPr/>
            </p:nvSpPr>
            <p:spPr bwMode="auto">
              <a:xfrm>
                <a:off x="12802" y="7994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4" name="Line 29"/>
              <p:cNvSpPr>
                <a:spLocks noChangeShapeType="1"/>
              </p:cNvSpPr>
              <p:nvPr/>
            </p:nvSpPr>
            <p:spPr bwMode="auto">
              <a:xfrm flipH="1">
                <a:off x="9922" y="11991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5" name="Line 30"/>
              <p:cNvSpPr>
                <a:spLocks noChangeShapeType="1"/>
              </p:cNvSpPr>
              <p:nvPr/>
            </p:nvSpPr>
            <p:spPr bwMode="auto">
              <a:xfrm>
                <a:off x="7042" y="15988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6" name="Line 31"/>
              <p:cNvSpPr>
                <a:spLocks noChangeShapeType="1"/>
              </p:cNvSpPr>
              <p:nvPr/>
            </p:nvSpPr>
            <p:spPr bwMode="auto">
              <a:xfrm flipH="1">
                <a:off x="7042" y="15988"/>
                <a:ext cx="289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7" name="Line 32"/>
              <p:cNvSpPr>
                <a:spLocks noChangeShapeType="1"/>
              </p:cNvSpPr>
              <p:nvPr/>
            </p:nvSpPr>
            <p:spPr bwMode="auto">
              <a:xfrm>
                <a:off x="9922" y="11991"/>
                <a:ext cx="10" cy="4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8" name="Line 33"/>
              <p:cNvSpPr>
                <a:spLocks noChangeShapeType="1"/>
              </p:cNvSpPr>
              <p:nvPr/>
            </p:nvSpPr>
            <p:spPr bwMode="auto">
              <a:xfrm flipH="1">
                <a:off x="-158" y="19985"/>
                <a:ext cx="721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9" name="Line 34"/>
              <p:cNvSpPr>
                <a:spLocks noChangeShapeType="1"/>
              </p:cNvSpPr>
              <p:nvPr/>
            </p:nvSpPr>
            <p:spPr bwMode="auto">
              <a:xfrm>
                <a:off x="8482" y="19985"/>
                <a:ext cx="11530" cy="1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783" name="Rectangle 35"/>
            <p:cNvSpPr>
              <a:spLocks noChangeArrowheads="1"/>
            </p:cNvSpPr>
            <p:nvPr/>
          </p:nvSpPr>
          <p:spPr bwMode="auto">
            <a:xfrm>
              <a:off x="5470" y="5028"/>
              <a:ext cx="433" cy="5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784" name="Line 36"/>
            <p:cNvSpPr>
              <a:spLocks noChangeShapeType="1"/>
            </p:cNvSpPr>
            <p:nvPr/>
          </p:nvSpPr>
          <p:spPr bwMode="auto">
            <a:xfrm flipH="1">
              <a:off x="5758" y="5316"/>
              <a:ext cx="14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85" name="Rectangle 37"/>
            <p:cNvSpPr>
              <a:spLocks noChangeArrowheads="1"/>
            </p:cNvSpPr>
            <p:nvPr/>
          </p:nvSpPr>
          <p:spPr bwMode="auto">
            <a:xfrm>
              <a:off x="6046" y="3489"/>
              <a:ext cx="940" cy="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endParaRPr lang="en-GB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786" name="Rectangle 38"/>
            <p:cNvSpPr>
              <a:spLocks noChangeArrowheads="1"/>
            </p:cNvSpPr>
            <p:nvPr/>
          </p:nvSpPr>
          <p:spPr bwMode="auto">
            <a:xfrm>
              <a:off x="6046" y="3156"/>
              <a:ext cx="1009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Output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787" name="Rectangle 39"/>
            <p:cNvSpPr>
              <a:spLocks noChangeArrowheads="1"/>
            </p:cNvSpPr>
            <p:nvPr/>
          </p:nvSpPr>
          <p:spPr bwMode="auto">
            <a:xfrm>
              <a:off x="8038" y="5688"/>
              <a:ext cx="899" cy="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endParaRPr lang="en-GB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788" name="Rectangle 40"/>
            <p:cNvSpPr>
              <a:spLocks noChangeArrowheads="1"/>
            </p:cNvSpPr>
            <p:nvPr/>
          </p:nvSpPr>
          <p:spPr bwMode="auto">
            <a:xfrm>
              <a:off x="8353" y="6168"/>
              <a:ext cx="751" cy="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Input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0770" name="Object 41"/>
          <p:cNvGraphicFramePr>
            <a:graphicFrameLocks noChangeAspect="1"/>
          </p:cNvGraphicFramePr>
          <p:nvPr/>
        </p:nvGraphicFramePr>
        <p:xfrm>
          <a:off x="2895600" y="4876800"/>
          <a:ext cx="2590800" cy="876300"/>
        </p:xfrm>
        <a:graphic>
          <a:graphicData uri="http://schemas.openxmlformats.org/presentationml/2006/ole">
            <p:oleObj spid="_x0000_s6146" name="Equation" r:id="rId3" imgW="2590800" imgH="876300" progId="Equation.3">
              <p:embed/>
            </p:oleObj>
          </a:graphicData>
        </a:graphic>
      </p:graphicFrame>
      <p:graphicFrame>
        <p:nvGraphicFramePr>
          <p:cNvPr id="160771" name="Object 42"/>
          <p:cNvGraphicFramePr>
            <a:graphicFrameLocks noChangeAspect="1"/>
          </p:cNvGraphicFramePr>
          <p:nvPr/>
        </p:nvGraphicFramePr>
        <p:xfrm>
          <a:off x="6324600" y="3429000"/>
          <a:ext cx="774700" cy="444500"/>
        </p:xfrm>
        <a:graphic>
          <a:graphicData uri="http://schemas.openxmlformats.org/presentationml/2006/ole">
            <p:oleObj spid="_x0000_s6147" name="Equation" r:id="rId4" imgW="774364" imgH="444307" progId="Equation.3">
              <p:embed/>
            </p:oleObj>
          </a:graphicData>
        </a:graphic>
      </p:graphicFrame>
      <p:graphicFrame>
        <p:nvGraphicFramePr>
          <p:cNvPr id="160772" name="Object 43"/>
          <p:cNvGraphicFramePr>
            <a:graphicFrameLocks noChangeAspect="1"/>
          </p:cNvGraphicFramePr>
          <p:nvPr/>
        </p:nvGraphicFramePr>
        <p:xfrm>
          <a:off x="3352800" y="2057400"/>
          <a:ext cx="825500" cy="444500"/>
        </p:xfrm>
        <a:graphic>
          <a:graphicData uri="http://schemas.openxmlformats.org/presentationml/2006/ole">
            <p:oleObj spid="_x0000_s6148" name="Equation" r:id="rId5" imgW="825142" imgH="444307" progId="Equation.3">
              <p:embed/>
            </p:oleObj>
          </a:graphicData>
        </a:graphic>
      </p:graphicFrame>
      <p:sp>
        <p:nvSpPr>
          <p:cNvPr id="160778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91978-1C45-44CA-9D61-F694BE10D2D7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8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pdf for </a:t>
            </a:r>
            <a:r>
              <a:rPr lang="en-GB" altLang="en-US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using rounding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Noise power</a:t>
            </a:r>
          </a:p>
          <a:p>
            <a:pPr lvl="1"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3200400" y="3200400"/>
            <a:ext cx="1920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 flipV="1">
            <a:off x="4114800" y="2286000"/>
            <a:ext cx="0" cy="915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 flipH="1">
            <a:off x="3657600" y="2652713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3657600" y="2652713"/>
            <a:ext cx="0" cy="549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4572000" y="2652713"/>
            <a:ext cx="0" cy="549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1794" name="Object 17"/>
          <p:cNvGraphicFramePr>
            <a:graphicFrameLocks noChangeAspect="1"/>
          </p:cNvGraphicFramePr>
          <p:nvPr/>
        </p:nvGraphicFramePr>
        <p:xfrm>
          <a:off x="3216275" y="3249613"/>
          <a:ext cx="609600" cy="609600"/>
        </p:xfrm>
        <a:graphic>
          <a:graphicData uri="http://schemas.openxmlformats.org/presentationml/2006/ole">
            <p:oleObj spid="_x0000_s7170" name="Equation" r:id="rId3" imgW="609600" imgH="876300" progId="Equation.3">
              <p:embed/>
            </p:oleObj>
          </a:graphicData>
        </a:graphic>
      </p:graphicFrame>
      <p:graphicFrame>
        <p:nvGraphicFramePr>
          <p:cNvPr id="161795" name="Object 18"/>
          <p:cNvGraphicFramePr>
            <a:graphicFrameLocks noChangeAspect="1"/>
          </p:cNvGraphicFramePr>
          <p:nvPr/>
        </p:nvGraphicFramePr>
        <p:xfrm>
          <a:off x="4664075" y="3249613"/>
          <a:ext cx="330200" cy="609600"/>
        </p:xfrm>
        <a:graphic>
          <a:graphicData uri="http://schemas.openxmlformats.org/presentationml/2006/ole">
            <p:oleObj spid="_x0000_s7171" name="Equation" r:id="rId4" imgW="330200" imgH="876300" progId="Equation.3">
              <p:embed/>
            </p:oleObj>
          </a:graphicData>
        </a:graphic>
      </p:graphicFrame>
      <p:graphicFrame>
        <p:nvGraphicFramePr>
          <p:cNvPr id="161796" name="Object 19"/>
          <p:cNvGraphicFramePr>
            <a:graphicFrameLocks noChangeAspect="1"/>
          </p:cNvGraphicFramePr>
          <p:nvPr/>
        </p:nvGraphicFramePr>
        <p:xfrm>
          <a:off x="4283075" y="1801813"/>
          <a:ext cx="330200" cy="671512"/>
        </p:xfrm>
        <a:graphic>
          <a:graphicData uri="http://schemas.openxmlformats.org/presentationml/2006/ole">
            <p:oleObj spid="_x0000_s7172" name="Equation" r:id="rId5" imgW="330200" imgH="965200" progId="Equation.3">
              <p:embed/>
            </p:oleObj>
          </a:graphicData>
        </a:graphic>
      </p:graphicFrame>
      <p:graphicFrame>
        <p:nvGraphicFramePr>
          <p:cNvPr id="161797" name="Object 20"/>
          <p:cNvGraphicFramePr>
            <a:graphicFrameLocks noChangeAspect="1"/>
          </p:cNvGraphicFramePr>
          <p:nvPr/>
        </p:nvGraphicFramePr>
        <p:xfrm>
          <a:off x="3733800" y="4191000"/>
          <a:ext cx="4102100" cy="1041400"/>
        </p:xfrm>
        <a:graphic>
          <a:graphicData uri="http://schemas.openxmlformats.org/presentationml/2006/ole">
            <p:oleObj spid="_x0000_s7173" name="Equation" r:id="rId6" imgW="4102100" imgH="1041400" progId="Equation.3">
              <p:embed/>
            </p:oleObj>
          </a:graphicData>
        </a:graphic>
      </p:graphicFrame>
      <p:graphicFrame>
        <p:nvGraphicFramePr>
          <p:cNvPr id="161798" name="Object 21"/>
          <p:cNvGraphicFramePr>
            <a:graphicFrameLocks noChangeAspect="1"/>
          </p:cNvGraphicFramePr>
          <p:nvPr/>
        </p:nvGraphicFramePr>
        <p:xfrm>
          <a:off x="1981200" y="5105400"/>
          <a:ext cx="1320800" cy="952500"/>
        </p:xfrm>
        <a:graphic>
          <a:graphicData uri="http://schemas.openxmlformats.org/presentationml/2006/ole">
            <p:oleObj spid="_x0000_s7174" name="Equation" r:id="rId7" imgW="1320227" imgH="952087" progId="Equation.3">
              <p:embed/>
            </p:oleObj>
          </a:graphicData>
        </a:graphic>
      </p:graphicFrame>
      <p:sp>
        <p:nvSpPr>
          <p:cNvPr id="161806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F39DBF-BB4F-45C7-AE50-8DBCDE04919E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</a:t>
            </a:r>
            <a:r>
              <a:rPr lang="en-GB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Wordlength</a:t>
            </a:r>
            <a:r>
              <a:rPr lang="en-GB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Effects</a:t>
            </a:r>
            <a:endParaRPr lang="en-US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Let input signal be sinusoidal of unity amplitude.  Then total signal power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bits used for binary then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 so that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				  dB</a:t>
            </a:r>
          </a:p>
        </p:txBody>
      </p:sp>
      <p:graphicFrame>
        <p:nvGraphicFramePr>
          <p:cNvPr id="162818" name="Object 8"/>
          <p:cNvGraphicFramePr>
            <a:graphicFrameLocks noChangeAspect="1"/>
          </p:cNvGraphicFramePr>
          <p:nvPr/>
        </p:nvGraphicFramePr>
        <p:xfrm>
          <a:off x="7239000" y="1905000"/>
          <a:ext cx="876300" cy="876300"/>
        </p:xfrm>
        <a:graphic>
          <a:graphicData uri="http://schemas.openxmlformats.org/presentationml/2006/ole">
            <p:oleObj spid="_x0000_s8194" name="Equation" r:id="rId3" imgW="876300" imgH="876300" progId="Equation.3">
              <p:embed/>
            </p:oleObj>
          </a:graphicData>
        </a:graphic>
      </p:graphicFrame>
      <p:graphicFrame>
        <p:nvGraphicFramePr>
          <p:cNvPr id="162819" name="Object 9"/>
          <p:cNvGraphicFramePr>
            <a:graphicFrameLocks noChangeAspect="1"/>
          </p:cNvGraphicFramePr>
          <p:nvPr/>
        </p:nvGraphicFramePr>
        <p:xfrm>
          <a:off x="6096000" y="3048000"/>
          <a:ext cx="1397000" cy="520700"/>
        </p:xfrm>
        <a:graphic>
          <a:graphicData uri="http://schemas.openxmlformats.org/presentationml/2006/ole">
            <p:oleObj spid="_x0000_s8195" name="Equation" r:id="rId4" imgW="1397000" imgH="520700" progId="Equation.3">
              <p:embed/>
            </p:oleObj>
          </a:graphicData>
        </a:graphic>
      </p:graphicFrame>
      <p:graphicFrame>
        <p:nvGraphicFramePr>
          <p:cNvPr id="162820" name="Object 10"/>
          <p:cNvGraphicFramePr>
            <a:graphicFrameLocks noChangeAspect="1"/>
          </p:cNvGraphicFramePr>
          <p:nvPr/>
        </p:nvGraphicFramePr>
        <p:xfrm>
          <a:off x="2667000" y="3657600"/>
          <a:ext cx="1803400" cy="520700"/>
        </p:xfrm>
        <a:graphic>
          <a:graphicData uri="http://schemas.openxmlformats.org/presentationml/2006/ole">
            <p:oleObj spid="_x0000_s8196" name="Equation" r:id="rId5" imgW="1803400" imgH="520700" progId="Equation.3">
              <p:embed/>
            </p:oleObj>
          </a:graphicData>
        </a:graphic>
      </p:graphicFrame>
      <p:graphicFrame>
        <p:nvGraphicFramePr>
          <p:cNvPr id="162821" name="Object 11"/>
          <p:cNvGraphicFramePr>
            <a:graphicFrameLocks noChangeAspect="1"/>
          </p:cNvGraphicFramePr>
          <p:nvPr/>
        </p:nvGraphicFramePr>
        <p:xfrm>
          <a:off x="2895600" y="4343400"/>
          <a:ext cx="2222500" cy="876300"/>
        </p:xfrm>
        <a:graphic>
          <a:graphicData uri="http://schemas.openxmlformats.org/presentationml/2006/ole">
            <p:oleObj spid="_x0000_s8197" name="Equation" r:id="rId6" imgW="2222500" imgH="876300" progId="Equation.3">
              <p:embed/>
            </p:oleObj>
          </a:graphicData>
        </a:graphic>
      </p:graphicFrame>
      <p:graphicFrame>
        <p:nvGraphicFramePr>
          <p:cNvPr id="162822" name="Object 12"/>
          <p:cNvGraphicFramePr>
            <a:graphicFrameLocks noChangeAspect="1"/>
          </p:cNvGraphicFramePr>
          <p:nvPr/>
        </p:nvGraphicFramePr>
        <p:xfrm>
          <a:off x="1828800" y="5562600"/>
          <a:ext cx="2311400" cy="342900"/>
        </p:xfrm>
        <a:graphic>
          <a:graphicData uri="http://schemas.openxmlformats.org/presentationml/2006/ole">
            <p:oleObj spid="_x0000_s8198" name="Equation" r:id="rId7" imgW="2311400" imgH="342900" progId="Equation.3">
              <p:embed/>
            </p:oleObj>
          </a:graphicData>
        </a:graphic>
      </p:graphicFrame>
      <p:sp>
        <p:nvSpPr>
          <p:cNvPr id="162825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BD538B-B89F-4933-885B-E0B323DE3AC9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Consider a simple example of finite precision on the coefficients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of second order system with poles              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</a:p>
        </p:txBody>
      </p:sp>
      <p:sp>
        <p:nvSpPr>
          <p:cNvPr id="163849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0275" y="315913"/>
            <a:ext cx="4759325" cy="538162"/>
            <a:chOff x="0" y="3740"/>
            <a:chExt cx="2998" cy="339"/>
          </a:xfrm>
        </p:grpSpPr>
        <p:sp>
          <p:nvSpPr>
            <p:cNvPr id="163852" name="Rectangle 6"/>
            <p:cNvSpPr>
              <a:spLocks noChangeArrowheads="1"/>
            </p:cNvSpPr>
            <p:nvPr/>
          </p:nvSpPr>
          <p:spPr bwMode="auto">
            <a:xfrm>
              <a:off x="0" y="3831"/>
              <a:ext cx="29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853" name="Rectangle 7"/>
            <p:cNvSpPr>
              <a:spLocks noChangeArrowheads="1"/>
            </p:cNvSpPr>
            <p:nvPr/>
          </p:nvSpPr>
          <p:spPr bwMode="auto">
            <a:xfrm>
              <a:off x="0" y="3740"/>
              <a:ext cx="299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10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3842" name="Object 8"/>
          <p:cNvGraphicFramePr>
            <a:graphicFrameLocks noChangeAspect="1"/>
          </p:cNvGraphicFramePr>
          <p:nvPr/>
        </p:nvGraphicFramePr>
        <p:xfrm>
          <a:off x="2667000" y="3352800"/>
          <a:ext cx="3340100" cy="901700"/>
        </p:xfrm>
        <a:graphic>
          <a:graphicData uri="http://schemas.openxmlformats.org/presentationml/2006/ole">
            <p:oleObj spid="_x0000_s9218" name="Equation" r:id="rId3" imgW="3340100" imgH="901700" progId="Equation.3">
              <p:embed/>
            </p:oleObj>
          </a:graphicData>
        </a:graphic>
      </p:graphicFrame>
      <p:graphicFrame>
        <p:nvGraphicFramePr>
          <p:cNvPr id="163843" name="Object 9"/>
          <p:cNvGraphicFramePr>
            <a:graphicFrameLocks noChangeAspect="1"/>
          </p:cNvGraphicFramePr>
          <p:nvPr/>
        </p:nvGraphicFramePr>
        <p:xfrm>
          <a:off x="5486400" y="2514600"/>
          <a:ext cx="889000" cy="508000"/>
        </p:xfrm>
        <a:graphic>
          <a:graphicData uri="http://schemas.openxmlformats.org/presentationml/2006/ole">
            <p:oleObj spid="_x0000_s9219" name="Equation" r:id="rId4" imgW="889000" imgH="508000" progId="Equation.3">
              <p:embed/>
            </p:oleObj>
          </a:graphicData>
        </a:graphic>
      </p:graphicFrame>
      <p:graphicFrame>
        <p:nvGraphicFramePr>
          <p:cNvPr id="163844" name="Object 65"/>
          <p:cNvGraphicFramePr>
            <a:graphicFrameLocks noChangeAspect="1"/>
          </p:cNvGraphicFramePr>
          <p:nvPr/>
        </p:nvGraphicFramePr>
        <p:xfrm>
          <a:off x="1981200" y="4572000"/>
          <a:ext cx="4826000" cy="977900"/>
        </p:xfrm>
        <a:graphic>
          <a:graphicData uri="http://schemas.openxmlformats.org/presentationml/2006/ole">
            <p:oleObj spid="_x0000_s9220" name="Equation" r:id="rId5" imgW="4826000" imgH="977900" progId="Equation.3">
              <p:embed/>
            </p:oleObj>
          </a:graphicData>
        </a:graphic>
      </p:graphicFrame>
      <p:graphicFrame>
        <p:nvGraphicFramePr>
          <p:cNvPr id="163845" name="Object 66"/>
          <p:cNvGraphicFramePr>
            <a:graphicFrameLocks noChangeAspect="1"/>
          </p:cNvGraphicFramePr>
          <p:nvPr/>
        </p:nvGraphicFramePr>
        <p:xfrm>
          <a:off x="5181600" y="5867400"/>
          <a:ext cx="990600" cy="508000"/>
        </p:xfrm>
        <a:graphic>
          <a:graphicData uri="http://schemas.openxmlformats.org/presentationml/2006/ole">
            <p:oleObj spid="_x0000_s9221" name="Equation" r:id="rId6" imgW="990600" imgH="508000" progId="Equation.3">
              <p:embed/>
            </p:oleObj>
          </a:graphicData>
        </a:graphic>
      </p:graphicFrame>
      <p:graphicFrame>
        <p:nvGraphicFramePr>
          <p:cNvPr id="163846" name="Object 67"/>
          <p:cNvGraphicFramePr>
            <a:graphicFrameLocks noChangeAspect="1"/>
          </p:cNvGraphicFramePr>
          <p:nvPr/>
        </p:nvGraphicFramePr>
        <p:xfrm>
          <a:off x="2819400" y="5943600"/>
          <a:ext cx="1866900" cy="406400"/>
        </p:xfrm>
        <a:graphic>
          <a:graphicData uri="http://schemas.openxmlformats.org/presentationml/2006/ole">
            <p:oleObj spid="_x0000_s9222" name="Equation" r:id="rId7" imgW="1866090" imgH="406224" progId="Equation.3">
              <p:embed/>
            </p:oleObj>
          </a:graphicData>
        </a:graphic>
      </p:graphicFrame>
      <p:sp>
        <p:nvSpPr>
          <p:cNvPr id="163851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B3F3C-F4D6-4771-AB2D-AD824B625BA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164870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0275" y="315913"/>
            <a:ext cx="4759325" cy="6226175"/>
            <a:chOff x="0" y="3740"/>
            <a:chExt cx="2998" cy="3922"/>
          </a:xfrm>
        </p:grpSpPr>
        <p:sp>
          <p:nvSpPr>
            <p:cNvPr id="164921" name="Rectangle 6"/>
            <p:cNvSpPr>
              <a:spLocks noChangeArrowheads="1"/>
            </p:cNvSpPr>
            <p:nvPr/>
          </p:nvSpPr>
          <p:spPr bwMode="auto">
            <a:xfrm>
              <a:off x="0" y="3831"/>
              <a:ext cx="2998" cy="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64922" name="Rectangle 7"/>
            <p:cNvSpPr>
              <a:spLocks noChangeArrowheads="1"/>
            </p:cNvSpPr>
            <p:nvPr/>
          </p:nvSpPr>
          <p:spPr bwMode="auto">
            <a:xfrm>
              <a:off x="0" y="3740"/>
              <a:ext cx="299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100">
                  <a:latin typeface="Calibri" pitchFamily="34" charset="0"/>
                </a:rPr>
                <a:t> </a:t>
              </a:r>
              <a:endParaRPr lang="en-US" altLang="en-US">
                <a:latin typeface="Calibri" pitchFamily="34" charset="0"/>
              </a:endParaRPr>
            </a:p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graphicFrame>
        <p:nvGraphicFramePr>
          <p:cNvPr id="198788" name="Group 132"/>
          <p:cNvGraphicFramePr>
            <a:graphicFrameLocks noGrp="1"/>
          </p:cNvGraphicFramePr>
          <p:nvPr/>
        </p:nvGraphicFramePr>
        <p:xfrm>
          <a:off x="1524000" y="1371600"/>
          <a:ext cx="6096000" cy="51816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 pattern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0.611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866" name="Object 0"/>
          <p:cNvGraphicFramePr>
            <a:graphicFrameLocks noChangeAspect="1"/>
          </p:cNvGraphicFramePr>
          <p:nvPr/>
        </p:nvGraphicFramePr>
        <p:xfrm>
          <a:off x="3581400" y="1371600"/>
          <a:ext cx="1943100" cy="508000"/>
        </p:xfrm>
        <a:graphic>
          <a:graphicData uri="http://schemas.openxmlformats.org/presentationml/2006/ole">
            <p:oleObj spid="_x0000_s10242" name="Equation" r:id="rId3" imgW="1943100" imgH="508000" progId="Equation.3">
              <p:embed/>
            </p:oleObj>
          </a:graphicData>
        </a:graphic>
      </p:graphicFrame>
      <p:graphicFrame>
        <p:nvGraphicFramePr>
          <p:cNvPr id="164867" name="Object 1"/>
          <p:cNvGraphicFramePr>
            <a:graphicFrameLocks noChangeAspect="1"/>
          </p:cNvGraphicFramePr>
          <p:nvPr/>
        </p:nvGraphicFramePr>
        <p:xfrm>
          <a:off x="6324600" y="1447800"/>
          <a:ext cx="292100" cy="330200"/>
        </p:xfrm>
        <a:graphic>
          <a:graphicData uri="http://schemas.openxmlformats.org/presentationml/2006/ole">
            <p:oleObj spid="_x0000_s10243" name="Equation" r:id="rId4" imgW="291973" imgH="330057" progId="Equation.3">
              <p:embed/>
            </p:oleObj>
          </a:graphicData>
        </a:graphic>
      </p:graphicFrame>
      <p:sp>
        <p:nvSpPr>
          <p:cNvPr id="16492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EEE68-DC3A-49D5-B33D-B16FF7EEA398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Finite wordlength computations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2590800"/>
            <a:ext cx="4868863" cy="1957388"/>
            <a:chOff x="2116" y="5112"/>
            <a:chExt cx="7666" cy="308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32" y="5112"/>
              <a:ext cx="289" cy="297"/>
              <a:chOff x="0" y="0"/>
              <a:chExt cx="20000" cy="20000"/>
            </a:xfrm>
          </p:grpSpPr>
          <p:sp>
            <p:nvSpPr>
              <p:cNvPr id="413731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194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732" name="Rectangle 11"/>
              <p:cNvSpPr>
                <a:spLocks noChangeArrowheads="1"/>
              </p:cNvSpPr>
              <p:nvPr/>
            </p:nvSpPr>
            <p:spPr bwMode="auto">
              <a:xfrm>
                <a:off x="5190" y="539"/>
                <a:ext cx="10035" cy="19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1" hangingPunct="1"/>
                <a:r>
                  <a:rPr lang="en-US" altLang="en-US" sz="120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413704" name="Rectangle 12"/>
            <p:cNvSpPr>
              <a:spLocks noChangeArrowheads="1"/>
            </p:cNvSpPr>
            <p:nvPr/>
          </p:nvSpPr>
          <p:spPr bwMode="auto">
            <a:xfrm>
              <a:off x="2116" y="5662"/>
              <a:ext cx="100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INPUT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705" name="Rectangle 13"/>
            <p:cNvSpPr>
              <a:spLocks noChangeArrowheads="1"/>
            </p:cNvSpPr>
            <p:nvPr/>
          </p:nvSpPr>
          <p:spPr bwMode="auto">
            <a:xfrm>
              <a:off x="8485" y="5580"/>
              <a:ext cx="1297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OUTPUT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706" name="Rectangle 14"/>
            <p:cNvSpPr>
              <a:spLocks noChangeArrowheads="1"/>
            </p:cNvSpPr>
            <p:nvPr/>
          </p:nvSpPr>
          <p:spPr bwMode="auto">
            <a:xfrm>
              <a:off x="7486" y="5883"/>
              <a:ext cx="145" cy="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707" name="Rectangle 15"/>
            <p:cNvSpPr>
              <a:spLocks noChangeArrowheads="1"/>
            </p:cNvSpPr>
            <p:nvPr/>
          </p:nvSpPr>
          <p:spPr bwMode="auto">
            <a:xfrm>
              <a:off x="7486" y="7035"/>
              <a:ext cx="145" cy="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708" name="Oval 16"/>
            <p:cNvSpPr>
              <a:spLocks noChangeArrowheads="1"/>
            </p:cNvSpPr>
            <p:nvPr/>
          </p:nvSpPr>
          <p:spPr bwMode="auto">
            <a:xfrm>
              <a:off x="4957" y="7812"/>
              <a:ext cx="289" cy="2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709" name="Rectangle 17"/>
            <p:cNvSpPr>
              <a:spLocks noChangeArrowheads="1"/>
            </p:cNvSpPr>
            <p:nvPr/>
          </p:nvSpPr>
          <p:spPr bwMode="auto">
            <a:xfrm>
              <a:off x="5032" y="7820"/>
              <a:ext cx="14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2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13710" name="Oval 18"/>
            <p:cNvSpPr>
              <a:spLocks noChangeArrowheads="1"/>
            </p:cNvSpPr>
            <p:nvPr/>
          </p:nvSpPr>
          <p:spPr bwMode="auto">
            <a:xfrm>
              <a:off x="4927" y="6507"/>
              <a:ext cx="289" cy="28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711" name="Rectangle 19"/>
            <p:cNvSpPr>
              <a:spLocks noChangeArrowheads="1"/>
            </p:cNvSpPr>
            <p:nvPr/>
          </p:nvSpPr>
          <p:spPr bwMode="auto">
            <a:xfrm>
              <a:off x="5002" y="6515"/>
              <a:ext cx="14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20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5758" y="6459"/>
              <a:ext cx="391" cy="439"/>
              <a:chOff x="-329" y="0"/>
              <a:chExt cx="20332" cy="20000"/>
            </a:xfrm>
          </p:grpSpPr>
          <p:sp>
            <p:nvSpPr>
              <p:cNvPr id="413728" name="Line 21"/>
              <p:cNvSpPr>
                <a:spLocks noChangeShapeType="1"/>
              </p:cNvSpPr>
              <p:nvPr/>
            </p:nvSpPr>
            <p:spPr bwMode="auto">
              <a:xfrm>
                <a:off x="19795" y="273"/>
                <a:ext cx="52" cy="197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29" name="Line 22"/>
              <p:cNvSpPr>
                <a:spLocks noChangeShapeType="1"/>
              </p:cNvSpPr>
              <p:nvPr/>
            </p:nvSpPr>
            <p:spPr bwMode="auto">
              <a:xfrm flipH="1">
                <a:off x="-329" y="0"/>
                <a:ext cx="20332" cy="96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30" name="Line 23"/>
              <p:cNvSpPr>
                <a:spLocks noChangeShapeType="1"/>
              </p:cNvSpPr>
              <p:nvPr/>
            </p:nvSpPr>
            <p:spPr bwMode="auto">
              <a:xfrm>
                <a:off x="451" y="9567"/>
                <a:ext cx="19552" cy="89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5758" y="7755"/>
              <a:ext cx="391" cy="439"/>
              <a:chOff x="-329" y="0"/>
              <a:chExt cx="20332" cy="20000"/>
            </a:xfrm>
          </p:grpSpPr>
          <p:sp>
            <p:nvSpPr>
              <p:cNvPr id="413725" name="Line 25"/>
              <p:cNvSpPr>
                <a:spLocks noChangeShapeType="1"/>
              </p:cNvSpPr>
              <p:nvPr/>
            </p:nvSpPr>
            <p:spPr bwMode="auto">
              <a:xfrm>
                <a:off x="19795" y="273"/>
                <a:ext cx="52" cy="197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26" name="Line 26"/>
              <p:cNvSpPr>
                <a:spLocks noChangeShapeType="1"/>
              </p:cNvSpPr>
              <p:nvPr/>
            </p:nvSpPr>
            <p:spPr bwMode="auto">
              <a:xfrm flipH="1">
                <a:off x="-329" y="0"/>
                <a:ext cx="20332" cy="96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27" name="Line 27"/>
              <p:cNvSpPr>
                <a:spLocks noChangeShapeType="1"/>
              </p:cNvSpPr>
              <p:nvPr/>
            </p:nvSpPr>
            <p:spPr bwMode="auto">
              <a:xfrm>
                <a:off x="451" y="9567"/>
                <a:ext cx="19552" cy="89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714" name="Line 28"/>
            <p:cNvSpPr>
              <a:spLocks noChangeShapeType="1"/>
            </p:cNvSpPr>
            <p:nvPr/>
          </p:nvSpPr>
          <p:spPr bwMode="auto">
            <a:xfrm>
              <a:off x="6145" y="6663"/>
              <a:ext cx="14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15" name="Line 29"/>
            <p:cNvSpPr>
              <a:spLocks noChangeShapeType="1"/>
            </p:cNvSpPr>
            <p:nvPr/>
          </p:nvSpPr>
          <p:spPr bwMode="auto">
            <a:xfrm>
              <a:off x="6160" y="7953"/>
              <a:ext cx="141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16" name="Line 30"/>
            <p:cNvSpPr>
              <a:spLocks noChangeShapeType="1"/>
            </p:cNvSpPr>
            <p:nvPr/>
          </p:nvSpPr>
          <p:spPr bwMode="auto">
            <a:xfrm flipV="1">
              <a:off x="7573" y="7464"/>
              <a:ext cx="1" cy="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17" name="Line 31"/>
            <p:cNvSpPr>
              <a:spLocks noChangeShapeType="1"/>
            </p:cNvSpPr>
            <p:nvPr/>
          </p:nvSpPr>
          <p:spPr bwMode="auto">
            <a:xfrm>
              <a:off x="7573" y="6309"/>
              <a:ext cx="1" cy="7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18" name="Line 32"/>
            <p:cNvSpPr>
              <a:spLocks noChangeShapeType="1"/>
            </p:cNvSpPr>
            <p:nvPr/>
          </p:nvSpPr>
          <p:spPr bwMode="auto">
            <a:xfrm flipV="1">
              <a:off x="7558" y="5274"/>
              <a:ext cx="1" cy="6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19" name="Line 33"/>
            <p:cNvSpPr>
              <a:spLocks noChangeShapeType="1"/>
            </p:cNvSpPr>
            <p:nvPr/>
          </p:nvSpPr>
          <p:spPr bwMode="auto">
            <a:xfrm>
              <a:off x="4138" y="5274"/>
              <a:ext cx="46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20" name="Line 34"/>
            <p:cNvSpPr>
              <a:spLocks noChangeShapeType="1"/>
            </p:cNvSpPr>
            <p:nvPr/>
          </p:nvSpPr>
          <p:spPr bwMode="auto">
            <a:xfrm flipH="1">
              <a:off x="3223" y="5244"/>
              <a:ext cx="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21" name="Line 35"/>
            <p:cNvSpPr>
              <a:spLocks noChangeShapeType="1"/>
            </p:cNvSpPr>
            <p:nvPr/>
          </p:nvSpPr>
          <p:spPr bwMode="auto">
            <a:xfrm>
              <a:off x="4048" y="5394"/>
              <a:ext cx="631" cy="1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22" name="Line 36"/>
            <p:cNvSpPr>
              <a:spLocks noChangeShapeType="1"/>
            </p:cNvSpPr>
            <p:nvPr/>
          </p:nvSpPr>
          <p:spPr bwMode="auto">
            <a:xfrm>
              <a:off x="3958" y="5394"/>
              <a:ext cx="406" cy="2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23" name="Line 37"/>
            <p:cNvSpPr>
              <a:spLocks noChangeShapeType="1"/>
            </p:cNvSpPr>
            <p:nvPr/>
          </p:nvSpPr>
          <p:spPr bwMode="auto">
            <a:xfrm flipH="1">
              <a:off x="4348" y="7959"/>
              <a:ext cx="14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24" name="Line 38"/>
            <p:cNvSpPr>
              <a:spLocks noChangeShapeType="1"/>
            </p:cNvSpPr>
            <p:nvPr/>
          </p:nvSpPr>
          <p:spPr bwMode="auto">
            <a:xfrm flipH="1">
              <a:off x="4678" y="6654"/>
              <a:ext cx="10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702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F1FBE5-453E-44AC-91A0-EB19093518B3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Limit-cycles; "Effective Pole"</a:t>
            </a:r>
            <a:b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Model; Deadband 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Observe that for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instability occurs when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i.e.  poles are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320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(i)  either on unit circle when complex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32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(ii) or one real pole is outside unit circle</a:t>
            </a:r>
            <a:r>
              <a:rPr lang="en-GB" altLang="en-US" sz="32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Instability under the </a:t>
            </a: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"effective pole"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model is considered as follows 	</a:t>
            </a:r>
          </a:p>
        </p:txBody>
      </p:sp>
      <p:sp>
        <p:nvSpPr>
          <p:cNvPr id="165894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5890" name="Object 8"/>
          <p:cNvGraphicFramePr>
            <a:graphicFrameLocks noChangeAspect="1"/>
          </p:cNvGraphicFramePr>
          <p:nvPr/>
        </p:nvGraphicFramePr>
        <p:xfrm>
          <a:off x="4191000" y="1981200"/>
          <a:ext cx="4178300" cy="812800"/>
        </p:xfrm>
        <a:graphic>
          <a:graphicData uri="http://schemas.openxmlformats.org/presentationml/2006/ole">
            <p:oleObj spid="_x0000_s11266" name="Equation" r:id="rId3" imgW="4178300" imgH="812800" progId="Equation.3">
              <p:embed/>
            </p:oleObj>
          </a:graphicData>
        </a:graphic>
      </p:graphicFrame>
      <p:graphicFrame>
        <p:nvGraphicFramePr>
          <p:cNvPr id="165891" name="Object 9"/>
          <p:cNvGraphicFramePr>
            <a:graphicFrameLocks noChangeAspect="1"/>
          </p:cNvGraphicFramePr>
          <p:nvPr/>
        </p:nvGraphicFramePr>
        <p:xfrm>
          <a:off x="5410200" y="3048000"/>
          <a:ext cx="1092200" cy="469900"/>
        </p:xfrm>
        <a:graphic>
          <a:graphicData uri="http://schemas.openxmlformats.org/presentationml/2006/ole">
            <p:oleObj spid="_x0000_s11267" name="Equation" r:id="rId4" imgW="1091726" imgH="469696" progId="Equation.3">
              <p:embed/>
            </p:oleObj>
          </a:graphicData>
        </a:graphic>
      </p:graphicFrame>
      <p:sp>
        <p:nvSpPr>
          <p:cNvPr id="16589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5E584-68DF-464C-AAD6-8E1689006B94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M-fold Decimator</a:t>
            </a:r>
          </a:p>
        </p:txBody>
      </p:sp>
      <p:pic>
        <p:nvPicPr>
          <p:cNvPr id="389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707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4DE700-9AA5-4712-BC1D-EC6A326391DF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 the time domain with  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	           for instability we have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indistinguishable from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Where               is quantisation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22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0275" y="315913"/>
            <a:ext cx="4759325" cy="538162"/>
            <a:chOff x="0" y="3740"/>
            <a:chExt cx="2998" cy="339"/>
          </a:xfrm>
        </p:grpSpPr>
        <p:sp>
          <p:nvSpPr>
            <p:cNvPr id="166925" name="Rectangle 6"/>
            <p:cNvSpPr>
              <a:spLocks noChangeArrowheads="1"/>
            </p:cNvSpPr>
            <p:nvPr/>
          </p:nvSpPr>
          <p:spPr bwMode="auto">
            <a:xfrm>
              <a:off x="0" y="3831"/>
              <a:ext cx="29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926" name="Rectangle 7"/>
            <p:cNvSpPr>
              <a:spLocks noChangeArrowheads="1"/>
            </p:cNvSpPr>
            <p:nvPr/>
          </p:nvSpPr>
          <p:spPr bwMode="auto">
            <a:xfrm>
              <a:off x="0" y="3740"/>
              <a:ext cx="299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10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6914" name="Object 8"/>
          <p:cNvGraphicFramePr>
            <a:graphicFrameLocks noChangeAspect="1"/>
          </p:cNvGraphicFramePr>
          <p:nvPr/>
        </p:nvGraphicFramePr>
        <p:xfrm>
          <a:off x="5486400" y="1371600"/>
          <a:ext cx="2717800" cy="825500"/>
        </p:xfrm>
        <a:graphic>
          <a:graphicData uri="http://schemas.openxmlformats.org/presentationml/2006/ole">
            <p:oleObj spid="_x0000_s12290" name="Equation" r:id="rId3" imgW="2717800" imgH="825500" progId="Equation.3">
              <p:embed/>
            </p:oleObj>
          </a:graphicData>
        </a:graphic>
      </p:graphicFrame>
      <p:graphicFrame>
        <p:nvGraphicFramePr>
          <p:cNvPr id="166915" name="Object 9"/>
          <p:cNvGraphicFramePr>
            <a:graphicFrameLocks noChangeAspect="1"/>
          </p:cNvGraphicFramePr>
          <p:nvPr/>
        </p:nvGraphicFramePr>
        <p:xfrm>
          <a:off x="1371600" y="2362200"/>
          <a:ext cx="5346700" cy="444500"/>
        </p:xfrm>
        <a:graphic>
          <a:graphicData uri="http://schemas.openxmlformats.org/presentationml/2006/ole">
            <p:oleObj spid="_x0000_s12291" name="Equation" r:id="rId4" imgW="5346700" imgH="444500" progId="Equation.3">
              <p:embed/>
            </p:oleObj>
          </a:graphicData>
        </a:graphic>
      </p:graphicFrame>
      <p:graphicFrame>
        <p:nvGraphicFramePr>
          <p:cNvPr id="166916" name="Object 10"/>
          <p:cNvGraphicFramePr>
            <a:graphicFrameLocks noChangeAspect="1"/>
          </p:cNvGraphicFramePr>
          <p:nvPr/>
        </p:nvGraphicFramePr>
        <p:xfrm>
          <a:off x="2438400" y="3200400"/>
          <a:ext cx="1092200" cy="469900"/>
        </p:xfrm>
        <a:graphic>
          <a:graphicData uri="http://schemas.openxmlformats.org/presentationml/2006/ole">
            <p:oleObj spid="_x0000_s12292" name="Equation" r:id="rId5" imgW="1091726" imgH="469696" progId="Equation.3">
              <p:embed/>
            </p:oleObj>
          </a:graphicData>
        </a:graphic>
      </p:graphicFrame>
      <p:graphicFrame>
        <p:nvGraphicFramePr>
          <p:cNvPr id="166917" name="Object 11"/>
          <p:cNvGraphicFramePr>
            <a:graphicFrameLocks noChangeAspect="1"/>
          </p:cNvGraphicFramePr>
          <p:nvPr/>
        </p:nvGraphicFramePr>
        <p:xfrm>
          <a:off x="1066800" y="3733800"/>
          <a:ext cx="2019300" cy="520700"/>
        </p:xfrm>
        <a:graphic>
          <a:graphicData uri="http://schemas.openxmlformats.org/presentationml/2006/ole">
            <p:oleObj spid="_x0000_s12293" name="Equation" r:id="rId6" imgW="2019300" imgH="444500" progId="Equation.3">
              <p:embed/>
            </p:oleObj>
          </a:graphicData>
        </a:graphic>
      </p:graphicFrame>
      <p:graphicFrame>
        <p:nvGraphicFramePr>
          <p:cNvPr id="166918" name="Object 12"/>
          <p:cNvGraphicFramePr>
            <a:graphicFrameLocks noChangeAspect="1"/>
          </p:cNvGraphicFramePr>
          <p:nvPr/>
        </p:nvGraphicFramePr>
        <p:xfrm>
          <a:off x="7162800" y="3733800"/>
          <a:ext cx="1244600" cy="495300"/>
        </p:xfrm>
        <a:graphic>
          <a:graphicData uri="http://schemas.openxmlformats.org/presentationml/2006/ole">
            <p:oleObj spid="_x0000_s12294" name="Equation" r:id="rId7" imgW="1244600" imgH="419100" progId="Equation.3">
              <p:embed/>
            </p:oleObj>
          </a:graphicData>
        </a:graphic>
      </p:graphicFrame>
      <p:graphicFrame>
        <p:nvGraphicFramePr>
          <p:cNvPr id="166919" name="Object 13"/>
          <p:cNvGraphicFramePr>
            <a:graphicFrameLocks noChangeAspect="1"/>
          </p:cNvGraphicFramePr>
          <p:nvPr/>
        </p:nvGraphicFramePr>
        <p:xfrm>
          <a:off x="2743200" y="4495800"/>
          <a:ext cx="571500" cy="431800"/>
        </p:xfrm>
        <a:graphic>
          <a:graphicData uri="http://schemas.openxmlformats.org/presentationml/2006/ole">
            <p:oleObj spid="_x0000_s12295" name="Equation" r:id="rId8" imgW="571252" imgH="431613" progId="Equation.3">
              <p:embed/>
            </p:oleObj>
          </a:graphicData>
        </a:graphic>
      </p:graphicFrame>
      <p:sp>
        <p:nvSpPr>
          <p:cNvPr id="166924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178824-F630-4EA9-ABA1-D88211A28D32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alt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rounding</a:t>
            </a: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therefore we have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are indistinguishable (for integers)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or</a:t>
            </a:r>
          </a:p>
          <a:p>
            <a:pPr eaLnBrk="1" hangingPunct="1"/>
            <a:r>
              <a:rPr lang="en-GB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Hence</a:t>
            </a:r>
          </a:p>
          <a:p>
            <a:pPr eaLnBrk="1" hangingPunct="1"/>
            <a:endParaRPr lang="en-GB" altLang="en-US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With both positive and negative numbers</a:t>
            </a:r>
          </a:p>
        </p:txBody>
      </p:sp>
      <p:sp>
        <p:nvSpPr>
          <p:cNvPr id="167945" name="Rectangle 1028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2200275" y="315913"/>
            <a:ext cx="4759325" cy="538162"/>
            <a:chOff x="0" y="3740"/>
            <a:chExt cx="2998" cy="339"/>
          </a:xfrm>
        </p:grpSpPr>
        <p:sp>
          <p:nvSpPr>
            <p:cNvPr id="167948" name="Rectangle 1030"/>
            <p:cNvSpPr>
              <a:spLocks noChangeArrowheads="1"/>
            </p:cNvSpPr>
            <p:nvPr/>
          </p:nvSpPr>
          <p:spPr bwMode="auto">
            <a:xfrm>
              <a:off x="0" y="3831"/>
              <a:ext cx="29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949" name="Rectangle 1031"/>
            <p:cNvSpPr>
              <a:spLocks noChangeArrowheads="1"/>
            </p:cNvSpPr>
            <p:nvPr/>
          </p:nvSpPr>
          <p:spPr bwMode="auto">
            <a:xfrm>
              <a:off x="0" y="3740"/>
              <a:ext cx="299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10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7938" name="Object 1032"/>
          <p:cNvGraphicFramePr>
            <a:graphicFrameLocks noChangeAspect="1"/>
          </p:cNvGraphicFramePr>
          <p:nvPr/>
        </p:nvGraphicFramePr>
        <p:xfrm>
          <a:off x="1828800" y="2133600"/>
          <a:ext cx="2362200" cy="444500"/>
        </p:xfrm>
        <a:graphic>
          <a:graphicData uri="http://schemas.openxmlformats.org/presentationml/2006/ole">
            <p:oleObj spid="_x0000_s13314" name="Equation" r:id="rId3" imgW="2362200" imgH="444500" progId="Equation.3">
              <p:embed/>
            </p:oleObj>
          </a:graphicData>
        </a:graphic>
      </p:graphicFrame>
      <p:graphicFrame>
        <p:nvGraphicFramePr>
          <p:cNvPr id="167939" name="Object 1033"/>
          <p:cNvGraphicFramePr>
            <a:graphicFrameLocks noChangeAspect="1"/>
          </p:cNvGraphicFramePr>
          <p:nvPr/>
        </p:nvGraphicFramePr>
        <p:xfrm>
          <a:off x="5029200" y="2133600"/>
          <a:ext cx="1244600" cy="419100"/>
        </p:xfrm>
        <a:graphic>
          <a:graphicData uri="http://schemas.openxmlformats.org/presentationml/2006/ole">
            <p:oleObj spid="_x0000_s13315" name="Equation" r:id="rId4" imgW="1244600" imgH="419100" progId="Equation.3">
              <p:embed/>
            </p:oleObj>
          </a:graphicData>
        </a:graphic>
      </p:graphicFrame>
      <p:graphicFrame>
        <p:nvGraphicFramePr>
          <p:cNvPr id="167940" name="Object 1034"/>
          <p:cNvGraphicFramePr>
            <a:graphicFrameLocks noChangeAspect="1"/>
          </p:cNvGraphicFramePr>
          <p:nvPr/>
        </p:nvGraphicFramePr>
        <p:xfrm>
          <a:off x="2590800" y="3276600"/>
          <a:ext cx="3949700" cy="444500"/>
        </p:xfrm>
        <a:graphic>
          <a:graphicData uri="http://schemas.openxmlformats.org/presentationml/2006/ole">
            <p:oleObj spid="_x0000_s13316" name="Equation" r:id="rId5" imgW="3949700" imgH="444500" progId="Equation.3">
              <p:embed/>
            </p:oleObj>
          </a:graphicData>
        </a:graphic>
      </p:graphicFrame>
      <p:graphicFrame>
        <p:nvGraphicFramePr>
          <p:cNvPr id="167941" name="Object 1035"/>
          <p:cNvGraphicFramePr>
            <a:graphicFrameLocks noChangeAspect="1"/>
          </p:cNvGraphicFramePr>
          <p:nvPr/>
        </p:nvGraphicFramePr>
        <p:xfrm>
          <a:off x="2590800" y="3810000"/>
          <a:ext cx="2438400" cy="977900"/>
        </p:xfrm>
        <a:graphic>
          <a:graphicData uri="http://schemas.openxmlformats.org/presentationml/2006/ole">
            <p:oleObj spid="_x0000_s13317" name="Equation" r:id="rId6" imgW="2438400" imgH="977900" progId="Equation.3">
              <p:embed/>
            </p:oleObj>
          </a:graphicData>
        </a:graphic>
      </p:graphicFrame>
      <p:graphicFrame>
        <p:nvGraphicFramePr>
          <p:cNvPr id="167942" name="Object 1036"/>
          <p:cNvGraphicFramePr>
            <a:graphicFrameLocks noChangeAspect="1"/>
          </p:cNvGraphicFramePr>
          <p:nvPr/>
        </p:nvGraphicFramePr>
        <p:xfrm>
          <a:off x="2819400" y="5562600"/>
          <a:ext cx="2514600" cy="990600"/>
        </p:xfrm>
        <a:graphic>
          <a:graphicData uri="http://schemas.openxmlformats.org/presentationml/2006/ole">
            <p:oleObj spid="_x0000_s13318" name="Equation" r:id="rId7" imgW="2514600" imgH="990600" progId="Equation.3">
              <p:embed/>
            </p:oleObj>
          </a:graphicData>
        </a:graphic>
      </p:graphicFrame>
      <p:sp>
        <p:nvSpPr>
          <p:cNvPr id="167947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D1C22-48F6-4C20-8210-DD3EF664B6DB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range of integers		  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constitutes a set of integers that cannot be individually distinguished as separate or from the asymptotic system behaviour.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band of integers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is known as the</a:t>
            </a: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GB" alt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deadband</a:t>
            </a:r>
            <a:r>
              <a:rPr lang="en-GB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In the second order system, under rounding, the output assumes a cyclic set of values of the deadband.  This is a</a:t>
            </a: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limit-cycle</a:t>
            </a:r>
            <a:r>
              <a:rPr lang="en-GB" alt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8966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0275" y="315913"/>
            <a:ext cx="4759325" cy="538162"/>
            <a:chOff x="0" y="3740"/>
            <a:chExt cx="2998" cy="339"/>
          </a:xfrm>
        </p:grpSpPr>
        <p:sp>
          <p:nvSpPr>
            <p:cNvPr id="168969" name="Rectangle 6"/>
            <p:cNvSpPr>
              <a:spLocks noChangeArrowheads="1"/>
            </p:cNvSpPr>
            <p:nvPr/>
          </p:nvSpPr>
          <p:spPr bwMode="auto">
            <a:xfrm>
              <a:off x="0" y="3831"/>
              <a:ext cx="29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970" name="Rectangle 7"/>
            <p:cNvSpPr>
              <a:spLocks noChangeArrowheads="1"/>
            </p:cNvSpPr>
            <p:nvPr/>
          </p:nvSpPr>
          <p:spPr bwMode="auto">
            <a:xfrm>
              <a:off x="0" y="3740"/>
              <a:ext cx="299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10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8962" name="Object 8"/>
          <p:cNvGraphicFramePr>
            <a:graphicFrameLocks noChangeAspect="1"/>
          </p:cNvGraphicFramePr>
          <p:nvPr/>
        </p:nvGraphicFramePr>
        <p:xfrm>
          <a:off x="4648200" y="1219200"/>
          <a:ext cx="927100" cy="838200"/>
        </p:xfrm>
        <a:graphic>
          <a:graphicData uri="http://schemas.openxmlformats.org/presentationml/2006/ole">
            <p:oleObj spid="_x0000_s14338" name="Equation" r:id="rId3" imgW="927100" imgH="990600" progId="Equation.3">
              <p:embed/>
            </p:oleObj>
          </a:graphicData>
        </a:graphic>
      </p:graphicFrame>
      <p:graphicFrame>
        <p:nvGraphicFramePr>
          <p:cNvPr id="168963" name="Object 9"/>
          <p:cNvGraphicFramePr>
            <a:graphicFrameLocks noChangeAspect="1"/>
          </p:cNvGraphicFramePr>
          <p:nvPr/>
        </p:nvGraphicFramePr>
        <p:xfrm>
          <a:off x="4876800" y="3581400"/>
          <a:ext cx="3111500" cy="914400"/>
        </p:xfrm>
        <a:graphic>
          <a:graphicData uri="http://schemas.openxmlformats.org/presentationml/2006/ole">
            <p:oleObj spid="_x0000_s14339" name="Equation" r:id="rId4" imgW="3111500" imgH="1079500" progId="Equation.3">
              <p:embed/>
            </p:oleObj>
          </a:graphicData>
        </a:graphic>
      </p:graphicFrame>
      <p:sp>
        <p:nvSpPr>
          <p:cNvPr id="16896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8E3617-A5B1-4087-9C54-66C2AFDA327C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Consider the transfer function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poles are complex then impulse response           is given by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92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0275" y="315913"/>
            <a:ext cx="4759325" cy="538162"/>
            <a:chOff x="0" y="3740"/>
            <a:chExt cx="2998" cy="339"/>
          </a:xfrm>
        </p:grpSpPr>
        <p:sp>
          <p:nvSpPr>
            <p:cNvPr id="169995" name="Rectangle 6"/>
            <p:cNvSpPr>
              <a:spLocks noChangeArrowheads="1"/>
            </p:cNvSpPr>
            <p:nvPr/>
          </p:nvSpPr>
          <p:spPr bwMode="auto">
            <a:xfrm>
              <a:off x="0" y="3831"/>
              <a:ext cx="29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996" name="Rectangle 7"/>
            <p:cNvSpPr>
              <a:spLocks noChangeArrowheads="1"/>
            </p:cNvSpPr>
            <p:nvPr/>
          </p:nvSpPr>
          <p:spPr bwMode="auto">
            <a:xfrm>
              <a:off x="0" y="3740"/>
              <a:ext cx="299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10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9986" name="Object 8"/>
          <p:cNvGraphicFramePr>
            <a:graphicFrameLocks noChangeAspect="1"/>
          </p:cNvGraphicFramePr>
          <p:nvPr/>
        </p:nvGraphicFramePr>
        <p:xfrm>
          <a:off x="2438400" y="1981200"/>
          <a:ext cx="4114800" cy="812800"/>
        </p:xfrm>
        <a:graphic>
          <a:graphicData uri="http://schemas.openxmlformats.org/presentationml/2006/ole">
            <p:oleObj spid="_x0000_s15362" name="Equation" r:id="rId3" imgW="4114800" imgH="812800" progId="Equation.3">
              <p:embed/>
            </p:oleObj>
          </a:graphicData>
        </a:graphic>
      </p:graphicFrame>
      <p:graphicFrame>
        <p:nvGraphicFramePr>
          <p:cNvPr id="169987" name="Object 9"/>
          <p:cNvGraphicFramePr>
            <a:graphicFrameLocks noChangeAspect="1"/>
          </p:cNvGraphicFramePr>
          <p:nvPr/>
        </p:nvGraphicFramePr>
        <p:xfrm>
          <a:off x="2286000" y="3048000"/>
          <a:ext cx="3644900" cy="444500"/>
        </p:xfrm>
        <a:graphic>
          <a:graphicData uri="http://schemas.openxmlformats.org/presentationml/2006/ole">
            <p:oleObj spid="_x0000_s15363" name="Equation" r:id="rId4" imgW="3644900" imgH="444500" progId="Equation.3">
              <p:embed/>
            </p:oleObj>
          </a:graphicData>
        </a:graphic>
      </p:graphicFrame>
      <p:graphicFrame>
        <p:nvGraphicFramePr>
          <p:cNvPr id="169988" name="Object 10"/>
          <p:cNvGraphicFramePr>
            <a:graphicFrameLocks noChangeAspect="1"/>
          </p:cNvGraphicFramePr>
          <p:nvPr/>
        </p:nvGraphicFramePr>
        <p:xfrm>
          <a:off x="3124200" y="4343400"/>
          <a:ext cx="342900" cy="444500"/>
        </p:xfrm>
        <a:graphic>
          <a:graphicData uri="http://schemas.openxmlformats.org/presentationml/2006/ole">
            <p:oleObj spid="_x0000_s15364" name="Equation" r:id="rId5" imgW="342751" imgH="444307" progId="Equation.3">
              <p:embed/>
            </p:oleObj>
          </a:graphicData>
        </a:graphic>
      </p:graphicFrame>
      <p:graphicFrame>
        <p:nvGraphicFramePr>
          <p:cNvPr id="169989" name="Object 11"/>
          <p:cNvGraphicFramePr>
            <a:graphicFrameLocks noChangeAspect="1"/>
          </p:cNvGraphicFramePr>
          <p:nvPr/>
        </p:nvGraphicFramePr>
        <p:xfrm>
          <a:off x="2819400" y="5029200"/>
          <a:ext cx="3416300" cy="965200"/>
        </p:xfrm>
        <a:graphic>
          <a:graphicData uri="http://schemas.openxmlformats.org/presentationml/2006/ole">
            <p:oleObj spid="_x0000_s15365" name="Equation" r:id="rId6" imgW="3416300" imgH="965200" progId="Equation.3">
              <p:embed/>
            </p:oleObj>
          </a:graphicData>
        </a:graphic>
      </p:graphicFrame>
      <p:sp>
        <p:nvSpPr>
          <p:cNvPr id="169994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D351F0-D659-40C2-9740-D7E492898163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             then the response is sinusiodal with frequency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Thus product quantisation causes instability implying an </a:t>
            </a:r>
            <a:r>
              <a:rPr lang="en-GB" alt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"effective</a:t>
            </a: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. </a:t>
            </a:r>
          </a:p>
        </p:txBody>
      </p:sp>
      <p:sp>
        <p:nvSpPr>
          <p:cNvPr id="171017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1010" name="Object 8"/>
          <p:cNvGraphicFramePr>
            <a:graphicFrameLocks noChangeAspect="1"/>
          </p:cNvGraphicFramePr>
          <p:nvPr/>
        </p:nvGraphicFramePr>
        <p:xfrm>
          <a:off x="2667000" y="1447800"/>
          <a:ext cx="1270000" cy="495300"/>
        </p:xfrm>
        <a:graphic>
          <a:graphicData uri="http://schemas.openxmlformats.org/presentationml/2006/ole">
            <p:oleObj spid="_x0000_s16386" name="Equation" r:id="rId3" imgW="1269449" imgH="495085" progId="Equation.3">
              <p:embed/>
            </p:oleObj>
          </a:graphicData>
        </a:graphic>
      </p:graphicFrame>
      <p:graphicFrame>
        <p:nvGraphicFramePr>
          <p:cNvPr id="171011" name="Object 9"/>
          <p:cNvGraphicFramePr>
            <a:graphicFrameLocks noChangeAspect="1"/>
          </p:cNvGraphicFramePr>
          <p:nvPr/>
        </p:nvGraphicFramePr>
        <p:xfrm>
          <a:off x="4419600" y="1143000"/>
          <a:ext cx="3175000" cy="952500"/>
        </p:xfrm>
        <a:graphic>
          <a:graphicData uri="http://schemas.openxmlformats.org/presentationml/2006/ole">
            <p:oleObj spid="_x0000_s16387" name="Equation" r:id="rId4" imgW="3175000" imgH="952500" progId="Equation.3">
              <p:embed/>
            </p:oleObj>
          </a:graphicData>
        </a:graphic>
      </p:graphicFrame>
      <p:graphicFrame>
        <p:nvGraphicFramePr>
          <p:cNvPr id="171012" name="Object 10"/>
          <p:cNvGraphicFramePr>
            <a:graphicFrameLocks noChangeAspect="1"/>
          </p:cNvGraphicFramePr>
          <p:nvPr/>
        </p:nvGraphicFramePr>
        <p:xfrm>
          <a:off x="1905000" y="2133600"/>
          <a:ext cx="850900" cy="444500"/>
        </p:xfrm>
        <a:graphic>
          <a:graphicData uri="http://schemas.openxmlformats.org/presentationml/2006/ole">
            <p:oleObj spid="_x0000_s16388" name="Equation" r:id="rId5" imgW="850531" imgH="444307" progId="Equation.3">
              <p:embed/>
            </p:oleObj>
          </a:graphicData>
        </a:graphic>
      </p:graphicFrame>
      <p:graphicFrame>
        <p:nvGraphicFramePr>
          <p:cNvPr id="171013" name="Object 11"/>
          <p:cNvGraphicFramePr>
            <a:graphicFrameLocks noChangeAspect="1"/>
          </p:cNvGraphicFramePr>
          <p:nvPr/>
        </p:nvGraphicFramePr>
        <p:xfrm>
          <a:off x="2971800" y="3124200"/>
          <a:ext cx="2997200" cy="889000"/>
        </p:xfrm>
        <a:graphic>
          <a:graphicData uri="http://schemas.openxmlformats.org/presentationml/2006/ole">
            <p:oleObj spid="_x0000_s16389" name="Equation" r:id="rId6" imgW="2997200" imgH="889000" progId="Equation.3">
              <p:embed/>
            </p:oleObj>
          </a:graphicData>
        </a:graphic>
      </p:graphicFrame>
      <p:graphicFrame>
        <p:nvGraphicFramePr>
          <p:cNvPr id="171014" name="Object 12"/>
          <p:cNvGraphicFramePr>
            <a:graphicFrameLocks noChangeAspect="1"/>
          </p:cNvGraphicFramePr>
          <p:nvPr/>
        </p:nvGraphicFramePr>
        <p:xfrm>
          <a:off x="5410200" y="4800600"/>
          <a:ext cx="850900" cy="444500"/>
        </p:xfrm>
        <a:graphic>
          <a:graphicData uri="http://schemas.openxmlformats.org/presentationml/2006/ole">
            <p:oleObj spid="_x0000_s16390" name="Equation" r:id="rId7" imgW="850531" imgH="444307" progId="Equation.3">
              <p:embed/>
            </p:oleObj>
          </a:graphicData>
        </a:graphic>
      </p:graphicFrame>
      <p:sp>
        <p:nvSpPr>
          <p:cNvPr id="17101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BBE5C5-BD79-4379-BEFB-225C1DB29F78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Notice that with infinite precision the response converges to the origin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finite precision the reponse does not converge to the origin but assumes cyclically a set of values –the Limit Cycle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81847-46E1-4324-8E36-C124ABF039BE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Assume            ,           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are not correlated, random processes etc.</a:t>
            </a:r>
          </a:p>
          <a:p>
            <a:pPr eaLnBrk="1" hangingPunct="1">
              <a:buFontTx/>
              <a:buNone/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Hence total output noise power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             and</a:t>
            </a:r>
          </a:p>
        </p:txBody>
      </p:sp>
      <p:sp>
        <p:nvSpPr>
          <p:cNvPr id="172043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2034" name="Object 5"/>
          <p:cNvGraphicFramePr>
            <a:graphicFrameLocks noChangeAspect="1"/>
          </p:cNvGraphicFramePr>
          <p:nvPr/>
        </p:nvGraphicFramePr>
        <p:xfrm>
          <a:off x="2667000" y="1447800"/>
          <a:ext cx="1028700" cy="444500"/>
        </p:xfrm>
        <a:graphic>
          <a:graphicData uri="http://schemas.openxmlformats.org/presentationml/2006/ole">
            <p:oleObj spid="_x0000_s17410" name="Equation" r:id="rId3" imgW="1028254" imgH="444307" progId="Equation.3">
              <p:embed/>
            </p:oleObj>
          </a:graphicData>
        </a:graphic>
      </p:graphicFrame>
      <p:graphicFrame>
        <p:nvGraphicFramePr>
          <p:cNvPr id="172035" name="Object 6"/>
          <p:cNvGraphicFramePr>
            <a:graphicFrameLocks noChangeAspect="1"/>
          </p:cNvGraphicFramePr>
          <p:nvPr/>
        </p:nvGraphicFramePr>
        <p:xfrm>
          <a:off x="3886200" y="1447800"/>
          <a:ext cx="1079500" cy="444500"/>
        </p:xfrm>
        <a:graphic>
          <a:graphicData uri="http://schemas.openxmlformats.org/presentationml/2006/ole">
            <p:oleObj spid="_x0000_s17411" name="Equation" r:id="rId4" imgW="1079032" imgH="444307" progId="Equation.3">
              <p:embed/>
            </p:oleObj>
          </a:graphicData>
        </a:graphic>
      </p:graphicFrame>
      <p:graphicFrame>
        <p:nvGraphicFramePr>
          <p:cNvPr id="172036" name="Object 7"/>
          <p:cNvGraphicFramePr>
            <a:graphicFrameLocks noChangeAspect="1"/>
          </p:cNvGraphicFramePr>
          <p:nvPr/>
        </p:nvGraphicFramePr>
        <p:xfrm>
          <a:off x="1752600" y="2438400"/>
          <a:ext cx="2882900" cy="762000"/>
        </p:xfrm>
        <a:graphic>
          <a:graphicData uri="http://schemas.openxmlformats.org/presentationml/2006/ole">
            <p:oleObj spid="_x0000_s17412" name="Equation" r:id="rId5" imgW="2882900" imgH="901700" progId="Equation.3">
              <p:embed/>
            </p:oleObj>
          </a:graphicData>
        </a:graphic>
      </p:graphicFrame>
      <p:graphicFrame>
        <p:nvGraphicFramePr>
          <p:cNvPr id="172037" name="Object 8"/>
          <p:cNvGraphicFramePr>
            <a:graphicFrameLocks noChangeAspect="1"/>
          </p:cNvGraphicFramePr>
          <p:nvPr/>
        </p:nvGraphicFramePr>
        <p:xfrm>
          <a:off x="4953000" y="2438400"/>
          <a:ext cx="1778000" cy="762000"/>
        </p:xfrm>
        <a:graphic>
          <a:graphicData uri="http://schemas.openxmlformats.org/presentationml/2006/ole">
            <p:oleObj spid="_x0000_s17413" name="Equation" r:id="rId6" imgW="1778000" imgH="800100" progId="Equation.3">
              <p:embed/>
            </p:oleObj>
          </a:graphicData>
        </a:graphic>
      </p:graphicFrame>
      <p:graphicFrame>
        <p:nvGraphicFramePr>
          <p:cNvPr id="172038" name="Object 9"/>
          <p:cNvGraphicFramePr>
            <a:graphicFrameLocks noChangeAspect="1"/>
          </p:cNvGraphicFramePr>
          <p:nvPr/>
        </p:nvGraphicFramePr>
        <p:xfrm>
          <a:off x="1143000" y="3657600"/>
          <a:ext cx="7188200" cy="990600"/>
        </p:xfrm>
        <a:graphic>
          <a:graphicData uri="http://schemas.openxmlformats.org/presentationml/2006/ole">
            <p:oleObj spid="_x0000_s17414" name="Equation" r:id="rId7" imgW="7188200" imgH="990600" progId="Equation.3">
              <p:embed/>
            </p:oleObj>
          </a:graphicData>
        </a:graphic>
      </p:graphicFrame>
      <p:graphicFrame>
        <p:nvGraphicFramePr>
          <p:cNvPr id="172039" name="Object 10"/>
          <p:cNvGraphicFramePr>
            <a:graphicFrameLocks noChangeAspect="1"/>
          </p:cNvGraphicFramePr>
          <p:nvPr/>
        </p:nvGraphicFramePr>
        <p:xfrm>
          <a:off x="2438400" y="4800600"/>
          <a:ext cx="1168400" cy="508000"/>
        </p:xfrm>
        <a:graphic>
          <a:graphicData uri="http://schemas.openxmlformats.org/presentationml/2006/ole">
            <p:oleObj spid="_x0000_s17415" name="Equation" r:id="rId8" imgW="1168400" imgH="508000" progId="Equation.3">
              <p:embed/>
            </p:oleObj>
          </a:graphicData>
        </a:graphic>
      </p:graphicFrame>
      <p:graphicFrame>
        <p:nvGraphicFramePr>
          <p:cNvPr id="172040" name="Object 12"/>
          <p:cNvGraphicFramePr>
            <a:graphicFrameLocks noChangeAspect="1"/>
          </p:cNvGraphicFramePr>
          <p:nvPr/>
        </p:nvGraphicFramePr>
        <p:xfrm>
          <a:off x="2133600" y="5486400"/>
          <a:ext cx="5803900" cy="889000"/>
        </p:xfrm>
        <a:graphic>
          <a:graphicData uri="http://schemas.openxmlformats.org/presentationml/2006/ole">
            <p:oleObj spid="_x0000_s17416" name="Equation" r:id="rId9" imgW="5803900" imgH="889000" progId="Equation.3">
              <p:embed/>
            </p:oleObj>
          </a:graphicData>
        </a:graphic>
      </p:graphicFrame>
      <p:sp>
        <p:nvSpPr>
          <p:cNvPr id="172044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E36D25-B6E7-4456-AD99-4D2FDD2A310B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endParaRPr lang="en-GB" alt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1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3058" name="Object 5"/>
          <p:cNvGraphicFramePr>
            <a:graphicFrameLocks noChangeAspect="1"/>
          </p:cNvGraphicFramePr>
          <p:nvPr/>
        </p:nvGraphicFramePr>
        <p:xfrm>
          <a:off x="1828800" y="2895600"/>
          <a:ext cx="5943600" cy="1104900"/>
        </p:xfrm>
        <a:graphic>
          <a:graphicData uri="http://schemas.openxmlformats.org/presentationml/2006/ole">
            <p:oleObj spid="_x0000_s18434" name="Equation" r:id="rId3" imgW="5943600" imgH="1104900" progId="Equation.3">
              <p:embed/>
            </p:oleObj>
          </a:graphicData>
        </a:graphic>
      </p:graphicFrame>
      <p:sp>
        <p:nvSpPr>
          <p:cNvPr id="1730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E7CEA8-2E9E-4756-AA00-8BA4A858ABB9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FFT</a:t>
            </a:r>
            <a:endParaRPr lang="en-GB" alt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5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1800" y="1905000"/>
            <a:ext cx="4298950" cy="1374775"/>
            <a:chOff x="-1" y="0"/>
            <a:chExt cx="20002" cy="20001"/>
          </a:xfrm>
        </p:grpSpPr>
        <p:sp>
          <p:nvSpPr>
            <p:cNvPr id="174107" name="Oval 6"/>
            <p:cNvSpPr>
              <a:spLocks noChangeArrowheads="1"/>
            </p:cNvSpPr>
            <p:nvPr/>
          </p:nvSpPr>
          <p:spPr bwMode="auto">
            <a:xfrm>
              <a:off x="11913" y="1339"/>
              <a:ext cx="854" cy="26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08" name="Oval 7"/>
            <p:cNvSpPr>
              <a:spLocks noChangeArrowheads="1"/>
            </p:cNvSpPr>
            <p:nvPr/>
          </p:nvSpPr>
          <p:spPr bwMode="auto">
            <a:xfrm>
              <a:off x="11913" y="11982"/>
              <a:ext cx="854" cy="26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09" name="Oval 8"/>
            <p:cNvSpPr>
              <a:spLocks noChangeArrowheads="1"/>
            </p:cNvSpPr>
            <p:nvPr/>
          </p:nvSpPr>
          <p:spPr bwMode="auto">
            <a:xfrm>
              <a:off x="2800" y="13174"/>
              <a:ext cx="180" cy="5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10" name="Oval 9"/>
            <p:cNvSpPr>
              <a:spLocks noChangeArrowheads="1"/>
            </p:cNvSpPr>
            <p:nvPr/>
          </p:nvSpPr>
          <p:spPr bwMode="auto">
            <a:xfrm>
              <a:off x="15361" y="13174"/>
              <a:ext cx="181" cy="5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11" name="Oval 10"/>
            <p:cNvSpPr>
              <a:spLocks noChangeArrowheads="1"/>
            </p:cNvSpPr>
            <p:nvPr/>
          </p:nvSpPr>
          <p:spPr bwMode="auto">
            <a:xfrm>
              <a:off x="8039" y="13035"/>
              <a:ext cx="180" cy="5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12" name="Oval 11"/>
            <p:cNvSpPr>
              <a:spLocks noChangeArrowheads="1"/>
            </p:cNvSpPr>
            <p:nvPr/>
          </p:nvSpPr>
          <p:spPr bwMode="auto">
            <a:xfrm>
              <a:off x="8084" y="2392"/>
              <a:ext cx="180" cy="5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13" name="Oval 12"/>
            <p:cNvSpPr>
              <a:spLocks noChangeArrowheads="1"/>
            </p:cNvSpPr>
            <p:nvPr/>
          </p:nvSpPr>
          <p:spPr bwMode="auto">
            <a:xfrm>
              <a:off x="15317" y="2392"/>
              <a:ext cx="181" cy="5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14" name="Oval 13"/>
            <p:cNvSpPr>
              <a:spLocks noChangeArrowheads="1"/>
            </p:cNvSpPr>
            <p:nvPr/>
          </p:nvSpPr>
          <p:spPr bwMode="auto">
            <a:xfrm>
              <a:off x="2756" y="2531"/>
              <a:ext cx="180" cy="5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15" name="Line 14"/>
            <p:cNvSpPr>
              <a:spLocks noChangeShapeType="1"/>
            </p:cNvSpPr>
            <p:nvPr/>
          </p:nvSpPr>
          <p:spPr bwMode="auto">
            <a:xfrm>
              <a:off x="2978" y="2669"/>
              <a:ext cx="1279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6" name="Line 15"/>
            <p:cNvSpPr>
              <a:spLocks noChangeShapeType="1"/>
            </p:cNvSpPr>
            <p:nvPr/>
          </p:nvSpPr>
          <p:spPr bwMode="auto">
            <a:xfrm>
              <a:off x="2978" y="13312"/>
              <a:ext cx="1279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307" y="11539"/>
              <a:ext cx="1280" cy="4000"/>
              <a:chOff x="0" y="0"/>
              <a:chExt cx="20000" cy="20000"/>
            </a:xfrm>
          </p:grpSpPr>
          <p:sp>
            <p:nvSpPr>
              <p:cNvPr id="174133" name="Oval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34" name="Line 18"/>
              <p:cNvSpPr>
                <a:spLocks noChangeShapeType="1"/>
              </p:cNvSpPr>
              <p:nvPr/>
            </p:nvSpPr>
            <p:spPr bwMode="auto">
              <a:xfrm flipV="1">
                <a:off x="2641" y="2495"/>
                <a:ext cx="14593" cy="145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5" name="Line 19"/>
              <p:cNvSpPr>
                <a:spLocks noChangeShapeType="1"/>
              </p:cNvSpPr>
              <p:nvPr/>
            </p:nvSpPr>
            <p:spPr bwMode="auto">
              <a:xfrm>
                <a:off x="2641" y="2495"/>
                <a:ext cx="15281" cy="152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18" name="Line 20"/>
            <p:cNvSpPr>
              <a:spLocks noChangeShapeType="1"/>
            </p:cNvSpPr>
            <p:nvPr/>
          </p:nvSpPr>
          <p:spPr bwMode="auto">
            <a:xfrm>
              <a:off x="4254" y="2669"/>
              <a:ext cx="383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9" name="Line 21"/>
            <p:cNvSpPr>
              <a:spLocks noChangeShapeType="1"/>
            </p:cNvSpPr>
            <p:nvPr/>
          </p:nvSpPr>
          <p:spPr bwMode="auto">
            <a:xfrm>
              <a:off x="5531" y="13312"/>
              <a:ext cx="255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0" name="Line 22"/>
            <p:cNvSpPr>
              <a:spLocks noChangeShapeType="1"/>
            </p:cNvSpPr>
            <p:nvPr/>
          </p:nvSpPr>
          <p:spPr bwMode="auto">
            <a:xfrm>
              <a:off x="8084" y="2669"/>
              <a:ext cx="3832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1" name="Line 23"/>
            <p:cNvSpPr>
              <a:spLocks noChangeShapeType="1"/>
            </p:cNvSpPr>
            <p:nvPr/>
          </p:nvSpPr>
          <p:spPr bwMode="auto">
            <a:xfrm>
              <a:off x="12764" y="2669"/>
              <a:ext cx="2556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2" name="Line 24"/>
            <p:cNvSpPr>
              <a:spLocks noChangeShapeType="1"/>
            </p:cNvSpPr>
            <p:nvPr/>
          </p:nvSpPr>
          <p:spPr bwMode="auto">
            <a:xfrm>
              <a:off x="8084" y="13312"/>
              <a:ext cx="3832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3" name="Line 25"/>
            <p:cNvSpPr>
              <a:spLocks noChangeShapeType="1"/>
            </p:cNvSpPr>
            <p:nvPr/>
          </p:nvSpPr>
          <p:spPr bwMode="auto">
            <a:xfrm>
              <a:off x="12764" y="13312"/>
              <a:ext cx="2556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4" name="Line 26"/>
            <p:cNvSpPr>
              <a:spLocks noChangeShapeType="1"/>
            </p:cNvSpPr>
            <p:nvPr/>
          </p:nvSpPr>
          <p:spPr bwMode="auto">
            <a:xfrm>
              <a:off x="8084" y="2669"/>
              <a:ext cx="4018" cy="9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5" name="Line 27"/>
            <p:cNvSpPr>
              <a:spLocks noChangeShapeType="1"/>
            </p:cNvSpPr>
            <p:nvPr/>
          </p:nvSpPr>
          <p:spPr bwMode="auto">
            <a:xfrm flipV="1">
              <a:off x="8084" y="3723"/>
              <a:ext cx="3974" cy="9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6" name="Oval 28"/>
            <p:cNvSpPr>
              <a:spLocks noChangeArrowheads="1"/>
            </p:cNvSpPr>
            <p:nvPr/>
          </p:nvSpPr>
          <p:spPr bwMode="auto">
            <a:xfrm>
              <a:off x="4768" y="19438"/>
              <a:ext cx="181" cy="5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27" name="Line 29"/>
            <p:cNvSpPr>
              <a:spLocks noChangeShapeType="1"/>
            </p:cNvSpPr>
            <p:nvPr/>
          </p:nvSpPr>
          <p:spPr bwMode="auto">
            <a:xfrm flipV="1">
              <a:off x="4875" y="15502"/>
              <a:ext cx="3" cy="3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8" name="Rectangle 30"/>
            <p:cNvSpPr>
              <a:spLocks noChangeArrowheads="1"/>
            </p:cNvSpPr>
            <p:nvPr/>
          </p:nvSpPr>
          <p:spPr bwMode="auto">
            <a:xfrm>
              <a:off x="-1" y="9"/>
              <a:ext cx="2308" cy="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29" name="Rectangle 31"/>
            <p:cNvSpPr>
              <a:spLocks noChangeArrowheads="1"/>
            </p:cNvSpPr>
            <p:nvPr/>
          </p:nvSpPr>
          <p:spPr bwMode="auto">
            <a:xfrm>
              <a:off x="-1" y="10652"/>
              <a:ext cx="2441" cy="5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30" name="Rectangle 32"/>
            <p:cNvSpPr>
              <a:spLocks noChangeArrowheads="1"/>
            </p:cNvSpPr>
            <p:nvPr/>
          </p:nvSpPr>
          <p:spPr bwMode="auto">
            <a:xfrm>
              <a:off x="16168" y="0"/>
              <a:ext cx="3833" cy="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+1)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31" name="Rectangle 33"/>
            <p:cNvSpPr>
              <a:spLocks noChangeArrowheads="1"/>
            </p:cNvSpPr>
            <p:nvPr/>
          </p:nvSpPr>
          <p:spPr bwMode="auto">
            <a:xfrm>
              <a:off x="16168" y="10643"/>
              <a:ext cx="3833" cy="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+1)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32" name="Rectangle 34"/>
            <p:cNvSpPr>
              <a:spLocks noChangeArrowheads="1"/>
            </p:cNvSpPr>
            <p:nvPr/>
          </p:nvSpPr>
          <p:spPr bwMode="auto">
            <a:xfrm>
              <a:off x="11488" y="13303"/>
              <a:ext cx="428" cy="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2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819400" y="4572000"/>
            <a:ext cx="2835275" cy="1736725"/>
            <a:chOff x="0" y="0"/>
            <a:chExt cx="20001" cy="20001"/>
          </a:xfrm>
        </p:grpSpPr>
        <p:sp>
          <p:nvSpPr>
            <p:cNvPr id="174091" name="Line 36"/>
            <p:cNvSpPr>
              <a:spLocks noChangeShapeType="1"/>
            </p:cNvSpPr>
            <p:nvPr/>
          </p:nvSpPr>
          <p:spPr bwMode="auto">
            <a:xfrm flipV="1">
              <a:off x="645" y="0"/>
              <a:ext cx="6455" cy="10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2" name="Line 37"/>
            <p:cNvSpPr>
              <a:spLocks noChangeShapeType="1"/>
            </p:cNvSpPr>
            <p:nvPr/>
          </p:nvSpPr>
          <p:spPr bwMode="auto">
            <a:xfrm flipV="1">
              <a:off x="12901" y="2105"/>
              <a:ext cx="6455" cy="105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Line 38"/>
            <p:cNvSpPr>
              <a:spLocks noChangeShapeType="1"/>
            </p:cNvSpPr>
            <p:nvPr/>
          </p:nvSpPr>
          <p:spPr bwMode="auto">
            <a:xfrm>
              <a:off x="7096" y="0"/>
              <a:ext cx="12260" cy="2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4" name="Line 39"/>
            <p:cNvSpPr>
              <a:spLocks noChangeShapeType="1"/>
            </p:cNvSpPr>
            <p:nvPr/>
          </p:nvSpPr>
          <p:spPr bwMode="auto">
            <a:xfrm>
              <a:off x="645" y="10523"/>
              <a:ext cx="12260" cy="2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5" name="Line 40"/>
            <p:cNvSpPr>
              <a:spLocks noChangeShapeType="1"/>
            </p:cNvSpPr>
            <p:nvPr/>
          </p:nvSpPr>
          <p:spPr bwMode="auto">
            <a:xfrm>
              <a:off x="7096" y="0"/>
              <a:ext cx="5809" cy="12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6" name="Line 41"/>
            <p:cNvSpPr>
              <a:spLocks noChangeShapeType="1"/>
            </p:cNvSpPr>
            <p:nvPr/>
          </p:nvSpPr>
          <p:spPr bwMode="auto">
            <a:xfrm flipV="1">
              <a:off x="645" y="2105"/>
              <a:ext cx="18711" cy="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7" name="Line 42"/>
            <p:cNvSpPr>
              <a:spLocks noChangeShapeType="1"/>
            </p:cNvSpPr>
            <p:nvPr/>
          </p:nvSpPr>
          <p:spPr bwMode="auto">
            <a:xfrm>
              <a:off x="645" y="10523"/>
              <a:ext cx="12260" cy="94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"/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98" name="Rectangle 43"/>
            <p:cNvSpPr>
              <a:spLocks noChangeArrowheads="1"/>
            </p:cNvSpPr>
            <p:nvPr/>
          </p:nvSpPr>
          <p:spPr bwMode="auto">
            <a:xfrm>
              <a:off x="645" y="1045"/>
              <a:ext cx="3875" cy="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099" name="Rectangle 44"/>
            <p:cNvSpPr>
              <a:spLocks noChangeArrowheads="1"/>
            </p:cNvSpPr>
            <p:nvPr/>
          </p:nvSpPr>
          <p:spPr bwMode="auto">
            <a:xfrm>
              <a:off x="14191" y="10516"/>
              <a:ext cx="5810" cy="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+1)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00" name="Rectangle 45"/>
            <p:cNvSpPr>
              <a:spLocks noChangeArrowheads="1"/>
            </p:cNvSpPr>
            <p:nvPr/>
          </p:nvSpPr>
          <p:spPr bwMode="auto">
            <a:xfrm>
              <a:off x="7096" y="12620"/>
              <a:ext cx="7100" cy="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01" name="Rectangle 46"/>
            <p:cNvSpPr>
              <a:spLocks noChangeArrowheads="1"/>
            </p:cNvSpPr>
            <p:nvPr/>
          </p:nvSpPr>
          <p:spPr bwMode="auto">
            <a:xfrm>
              <a:off x="0" y="13673"/>
              <a:ext cx="3875" cy="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102" name="Line 47"/>
            <p:cNvSpPr>
              <a:spLocks noChangeShapeType="1"/>
            </p:cNvSpPr>
            <p:nvPr/>
          </p:nvSpPr>
          <p:spPr bwMode="auto">
            <a:xfrm>
              <a:off x="3870" y="2105"/>
              <a:ext cx="1940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Line 48"/>
            <p:cNvSpPr>
              <a:spLocks noChangeShapeType="1"/>
            </p:cNvSpPr>
            <p:nvPr/>
          </p:nvSpPr>
          <p:spPr bwMode="auto">
            <a:xfrm flipH="1" flipV="1">
              <a:off x="14836" y="5261"/>
              <a:ext cx="1295" cy="3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4" name="Line 49"/>
            <p:cNvSpPr>
              <a:spLocks noChangeShapeType="1"/>
            </p:cNvSpPr>
            <p:nvPr/>
          </p:nvSpPr>
          <p:spPr bwMode="auto">
            <a:xfrm flipH="1" flipV="1">
              <a:off x="11611" y="9471"/>
              <a:ext cx="2585" cy="3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5" name="Line 50"/>
            <p:cNvSpPr>
              <a:spLocks noChangeShapeType="1"/>
            </p:cNvSpPr>
            <p:nvPr/>
          </p:nvSpPr>
          <p:spPr bwMode="auto">
            <a:xfrm flipV="1">
              <a:off x="1935" y="12628"/>
              <a:ext cx="650" cy="2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6" name="Line 51"/>
            <p:cNvSpPr>
              <a:spLocks noChangeShapeType="1"/>
            </p:cNvSpPr>
            <p:nvPr/>
          </p:nvSpPr>
          <p:spPr bwMode="auto">
            <a:xfrm flipH="1" flipV="1">
              <a:off x="7096" y="11575"/>
              <a:ext cx="649" cy="1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88" name="Rectangle 53"/>
          <p:cNvSpPr>
            <a:spLocks noChangeArrowheads="1"/>
          </p:cNvSpPr>
          <p:nvPr/>
        </p:nvSpPr>
        <p:spPr bwMode="auto">
          <a:xfrm>
            <a:off x="5181600" y="5105400"/>
            <a:ext cx="823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1" hangingPunct="1"/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+1)</a:t>
            </a:r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082" name="Object 54"/>
          <p:cNvGraphicFramePr>
            <a:graphicFrameLocks noChangeAspect="1"/>
          </p:cNvGraphicFramePr>
          <p:nvPr/>
        </p:nvGraphicFramePr>
        <p:xfrm>
          <a:off x="1371600" y="3581400"/>
          <a:ext cx="4343400" cy="825500"/>
        </p:xfrm>
        <a:graphic>
          <a:graphicData uri="http://schemas.openxmlformats.org/presentationml/2006/ole">
            <p:oleObj spid="_x0000_s19458" name="Equation" r:id="rId3" imgW="4343400" imgH="977900" progId="Equation.3">
              <p:embed/>
            </p:oleObj>
          </a:graphicData>
        </a:graphic>
      </p:graphicFrame>
      <p:sp>
        <p:nvSpPr>
          <p:cNvPr id="174089" name="Rectangle 55"/>
          <p:cNvSpPr>
            <a:spLocks noChangeArrowheads="1"/>
          </p:cNvSpPr>
          <p:nvPr/>
        </p:nvSpPr>
        <p:spPr bwMode="auto">
          <a:xfrm>
            <a:off x="4114800" y="29718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0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altLang="en-US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1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0" name="Slide Number Placeholder 5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30A1AF-E708-4902-A161-2E65F33AA9C7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48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FFT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AVERAGE GROWTH: 1/2 BIT/PASS</a:t>
            </a: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5110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5106" name="Object 6"/>
          <p:cNvGraphicFramePr>
            <a:graphicFrameLocks noChangeAspect="1"/>
          </p:cNvGraphicFramePr>
          <p:nvPr/>
        </p:nvGraphicFramePr>
        <p:xfrm>
          <a:off x="2209800" y="2133600"/>
          <a:ext cx="3962400" cy="571500"/>
        </p:xfrm>
        <a:graphic>
          <a:graphicData uri="http://schemas.openxmlformats.org/presentationml/2006/ole">
            <p:oleObj spid="_x0000_s20482" name="Equation" r:id="rId3" imgW="3962400" imgH="571500" progId="Equation.3">
              <p:embed/>
            </p:oleObj>
          </a:graphicData>
        </a:graphic>
      </p:graphicFrame>
      <p:graphicFrame>
        <p:nvGraphicFramePr>
          <p:cNvPr id="175107" name="Object 7"/>
          <p:cNvGraphicFramePr>
            <a:graphicFrameLocks noChangeAspect="1"/>
          </p:cNvGraphicFramePr>
          <p:nvPr/>
        </p:nvGraphicFramePr>
        <p:xfrm>
          <a:off x="2667000" y="2971800"/>
          <a:ext cx="3149600" cy="1206500"/>
        </p:xfrm>
        <a:graphic>
          <a:graphicData uri="http://schemas.openxmlformats.org/presentationml/2006/ole">
            <p:oleObj spid="_x0000_s20483" name="Equation" r:id="rId4" imgW="3149600" imgH="1206500" progId="Equation.3">
              <p:embed/>
            </p:oleObj>
          </a:graphicData>
        </a:graphic>
      </p:graphicFrame>
      <p:sp>
        <p:nvSpPr>
          <p:cNvPr id="17511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AC9A6-6E4E-4F46-B89B-526743C5B6B2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49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Sampling Rate Reduction by an Integer Factor: Downsampling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reduce the sampling rate of a sequence by “sampling” it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accomplished with a sampling rate compressor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obtain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[n] that is identical to what we would get by reconstructing the signal and resampling it with T’=MT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will be no aliasing if </a:t>
            </a: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3054350" y="1254125"/>
          <a:ext cx="2881313" cy="393700"/>
        </p:xfrm>
        <a:graphic>
          <a:graphicData uri="http://schemas.openxmlformats.org/presentationml/2006/ole">
            <p:oleObj spid="_x0000_s1026" name="Equation" r:id="rId3" imgW="1676400" imgH="228600" progId="Equation.3">
              <p:embed/>
            </p:oleObj>
          </a:graphicData>
        </a:graphic>
      </p:graphicFrame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3614738" y="5360988"/>
          <a:ext cx="1746250" cy="700087"/>
        </p:xfrm>
        <a:graphic>
          <a:graphicData uri="http://schemas.openxmlformats.org/presentationml/2006/ole">
            <p:oleObj spid="_x0000_s1027" name="Equation" r:id="rId4" imgW="1015559" imgH="406224" progId="Equation.3">
              <p:embed/>
            </p:oleObj>
          </a:graphicData>
        </a:graphic>
      </p:graphicFrame>
      <p:pic>
        <p:nvPicPr>
          <p:cNvPr id="1556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0" y="2551113"/>
            <a:ext cx="58197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5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63C45-AE5A-496C-9E55-AE9218A8BB56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FFT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PEAK GROWTH:  1.21..  BITS/PASS</a:t>
            </a: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00400" y="1295400"/>
            <a:ext cx="3021013" cy="2371725"/>
            <a:chOff x="2443" y="5357"/>
            <a:chExt cx="4756" cy="3735"/>
          </a:xfrm>
        </p:grpSpPr>
        <p:sp>
          <p:nvSpPr>
            <p:cNvPr id="176136" name="Rectangle 10"/>
            <p:cNvSpPr>
              <a:spLocks noChangeArrowheads="1"/>
            </p:cNvSpPr>
            <p:nvPr/>
          </p:nvSpPr>
          <p:spPr bwMode="auto">
            <a:xfrm>
              <a:off x="3022" y="5830"/>
              <a:ext cx="2881" cy="288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37" name="Line 11"/>
            <p:cNvSpPr>
              <a:spLocks noChangeShapeType="1"/>
            </p:cNvSpPr>
            <p:nvPr/>
          </p:nvSpPr>
          <p:spPr bwMode="auto">
            <a:xfrm>
              <a:off x="4462" y="5542"/>
              <a:ext cx="1" cy="34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38" name="Line 12"/>
            <p:cNvSpPr>
              <a:spLocks noChangeShapeType="1"/>
            </p:cNvSpPr>
            <p:nvPr/>
          </p:nvSpPr>
          <p:spPr bwMode="auto">
            <a:xfrm>
              <a:off x="2734" y="7269"/>
              <a:ext cx="34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39" name="Line 13"/>
            <p:cNvSpPr>
              <a:spLocks noChangeShapeType="1"/>
            </p:cNvSpPr>
            <p:nvPr/>
          </p:nvSpPr>
          <p:spPr bwMode="auto">
            <a:xfrm flipV="1">
              <a:off x="4462" y="5851"/>
              <a:ext cx="1432" cy="1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40" name="Line 14"/>
            <p:cNvSpPr>
              <a:spLocks noChangeShapeType="1"/>
            </p:cNvSpPr>
            <p:nvPr/>
          </p:nvSpPr>
          <p:spPr bwMode="auto">
            <a:xfrm>
              <a:off x="4462" y="7270"/>
              <a:ext cx="8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41" name="Rectangle 15"/>
            <p:cNvSpPr>
              <a:spLocks noChangeArrowheads="1"/>
            </p:cNvSpPr>
            <p:nvPr/>
          </p:nvSpPr>
          <p:spPr bwMode="auto">
            <a:xfrm>
              <a:off x="3613" y="5357"/>
              <a:ext cx="9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IMAG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42" name="Rectangle 16"/>
            <p:cNvSpPr>
              <a:spLocks noChangeArrowheads="1"/>
            </p:cNvSpPr>
            <p:nvPr/>
          </p:nvSpPr>
          <p:spPr bwMode="auto">
            <a:xfrm>
              <a:off x="6313" y="7128"/>
              <a:ext cx="88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REAL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43" name="Rectangle 17"/>
            <p:cNvSpPr>
              <a:spLocks noChangeArrowheads="1"/>
            </p:cNvSpPr>
            <p:nvPr/>
          </p:nvSpPr>
          <p:spPr bwMode="auto">
            <a:xfrm>
              <a:off x="5968" y="6857"/>
              <a:ext cx="48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1.0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44" name="Rectangle 18"/>
            <p:cNvSpPr>
              <a:spLocks noChangeArrowheads="1"/>
            </p:cNvSpPr>
            <p:nvPr/>
          </p:nvSpPr>
          <p:spPr bwMode="auto">
            <a:xfrm>
              <a:off x="4543" y="5431"/>
              <a:ext cx="48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1.0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45" name="Rectangle 19"/>
            <p:cNvSpPr>
              <a:spLocks noChangeArrowheads="1"/>
            </p:cNvSpPr>
            <p:nvPr/>
          </p:nvSpPr>
          <p:spPr bwMode="auto">
            <a:xfrm>
              <a:off x="2443" y="6871"/>
              <a:ext cx="58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-1.0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46" name="Rectangle 20"/>
            <p:cNvSpPr>
              <a:spLocks noChangeArrowheads="1"/>
            </p:cNvSpPr>
            <p:nvPr/>
          </p:nvSpPr>
          <p:spPr bwMode="auto">
            <a:xfrm>
              <a:off x="4528" y="8716"/>
              <a:ext cx="58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-1.0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6130" name="Object 21"/>
          <p:cNvGraphicFramePr>
            <a:graphicFrameLocks noChangeAspect="1"/>
          </p:cNvGraphicFramePr>
          <p:nvPr/>
        </p:nvGraphicFramePr>
        <p:xfrm>
          <a:off x="1676400" y="3810000"/>
          <a:ext cx="6321425" cy="1665288"/>
        </p:xfrm>
        <a:graphic>
          <a:graphicData uri="http://schemas.openxmlformats.org/presentationml/2006/ole">
            <p:oleObj spid="_x0000_s21506" name="Equation" r:id="rId3" imgW="6972300" imgH="2362200" progId="Equation.3">
              <p:embed/>
            </p:oleObj>
          </a:graphicData>
        </a:graphic>
      </p:graphicFrame>
      <p:sp>
        <p:nvSpPr>
          <p:cNvPr id="176135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8EA83C-9DAA-45CA-B711-FE66C61B5F0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50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Linear modelling of product quantisation 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Modelled as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24200" y="2209800"/>
            <a:ext cx="2324100" cy="685800"/>
            <a:chOff x="576" y="1632"/>
            <a:chExt cx="1464" cy="432"/>
          </a:xfrm>
        </p:grpSpPr>
        <p:sp>
          <p:nvSpPr>
            <p:cNvPr id="177173" name="Rectangle 7"/>
            <p:cNvSpPr>
              <a:spLocks noChangeArrowheads="1"/>
            </p:cNvSpPr>
            <p:nvPr/>
          </p:nvSpPr>
          <p:spPr bwMode="auto">
            <a:xfrm>
              <a:off x="1536" y="18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endParaRPr lang="en-GB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912" y="1776"/>
              <a:ext cx="726" cy="288"/>
              <a:chOff x="912" y="1853"/>
              <a:chExt cx="726" cy="288"/>
            </a:xfrm>
          </p:grpSpPr>
          <p:sp>
            <p:nvSpPr>
              <p:cNvPr id="177176" name="Rectangle 6"/>
              <p:cNvSpPr>
                <a:spLocks noChangeArrowheads="1"/>
              </p:cNvSpPr>
              <p:nvPr/>
            </p:nvSpPr>
            <p:spPr bwMode="auto">
              <a:xfrm>
                <a:off x="1166" y="1886"/>
                <a:ext cx="280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1" hangingPunct="1"/>
                <a:endParaRPr lang="en-GB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177" name="Rectangle 11"/>
              <p:cNvSpPr>
                <a:spLocks noChangeArrowheads="1"/>
              </p:cNvSpPr>
              <p:nvPr/>
            </p:nvSpPr>
            <p:spPr bwMode="auto">
              <a:xfrm>
                <a:off x="1109" y="1853"/>
                <a:ext cx="403" cy="28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178" name="Line 17"/>
              <p:cNvSpPr>
                <a:spLocks noChangeShapeType="1"/>
              </p:cNvSpPr>
              <p:nvPr/>
            </p:nvSpPr>
            <p:spPr bwMode="auto">
              <a:xfrm flipH="1">
                <a:off x="912" y="199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9" name="Line 18"/>
              <p:cNvSpPr>
                <a:spLocks noChangeShapeType="1"/>
              </p:cNvSpPr>
              <p:nvPr/>
            </p:nvSpPr>
            <p:spPr bwMode="auto">
              <a:xfrm>
                <a:off x="1518" y="2004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175" name="Rectangle 22"/>
            <p:cNvSpPr>
              <a:spLocks noChangeArrowheads="1"/>
            </p:cNvSpPr>
            <p:nvPr/>
          </p:nvSpPr>
          <p:spPr bwMode="auto">
            <a:xfrm>
              <a:off x="576" y="1632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sz="20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GB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en-US" sz="110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7156" name="Object 23"/>
            <p:cNvGraphicFramePr>
              <a:graphicFrameLocks noChangeAspect="1"/>
            </p:cNvGraphicFramePr>
            <p:nvPr/>
          </p:nvGraphicFramePr>
          <p:xfrm>
            <a:off x="1584" y="1680"/>
            <a:ext cx="456" cy="192"/>
          </p:xfrm>
          <a:graphic>
            <a:graphicData uri="http://schemas.openxmlformats.org/presentationml/2006/ole">
              <p:oleObj spid="_x0000_s22532" name="Equation" r:id="rId3" imgW="723586" imgH="418918" progId="Equation.3">
                <p:embed/>
              </p:oleObj>
            </a:graphicData>
          </a:graphic>
        </p:graphicFrame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438400" y="4114800"/>
            <a:ext cx="4533900" cy="962025"/>
            <a:chOff x="2592" y="1728"/>
            <a:chExt cx="2856" cy="606"/>
          </a:xfrm>
        </p:grpSpPr>
        <p:sp>
          <p:nvSpPr>
            <p:cNvPr id="177162" name="Rectangle 9"/>
            <p:cNvSpPr>
              <a:spLocks noChangeArrowheads="1"/>
            </p:cNvSpPr>
            <p:nvPr/>
          </p:nvSpPr>
          <p:spPr bwMode="auto">
            <a:xfrm>
              <a:off x="2592" y="1728"/>
              <a:ext cx="276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163" name="Rectangle 10"/>
            <p:cNvSpPr>
              <a:spLocks noChangeArrowheads="1"/>
            </p:cNvSpPr>
            <p:nvPr/>
          </p:nvSpPr>
          <p:spPr bwMode="auto">
            <a:xfrm>
              <a:off x="3120" y="2112"/>
              <a:ext cx="300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164" name="Rectangle 15"/>
            <p:cNvSpPr>
              <a:spLocks noChangeArrowheads="1"/>
            </p:cNvSpPr>
            <p:nvPr/>
          </p:nvSpPr>
          <p:spPr bwMode="auto">
            <a:xfrm>
              <a:off x="3606" y="1866"/>
              <a:ext cx="7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endParaRPr lang="en-GB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165" name="Rectangle 16"/>
            <p:cNvSpPr>
              <a:spLocks noChangeArrowheads="1"/>
            </p:cNvSpPr>
            <p:nvPr/>
          </p:nvSpPr>
          <p:spPr bwMode="auto">
            <a:xfrm>
              <a:off x="3984" y="2040"/>
              <a:ext cx="42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endParaRPr lang="en-GB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928" y="1776"/>
              <a:ext cx="666" cy="263"/>
              <a:chOff x="2922" y="1933"/>
              <a:chExt cx="666" cy="263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3238" y="1933"/>
                <a:ext cx="115" cy="116"/>
                <a:chOff x="0" y="0"/>
                <a:chExt cx="20000" cy="20000"/>
              </a:xfrm>
            </p:grpSpPr>
            <p:sp>
              <p:nvSpPr>
                <p:cNvPr id="177171" name="Oval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2000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17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06" y="830"/>
                  <a:ext cx="13564" cy="17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1" hangingPunct="1"/>
                  <a:r>
                    <a:rPr lang="en-US" altLang="en-US" sz="120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</a:p>
              </p:txBody>
            </p:sp>
          </p:grpSp>
          <p:sp>
            <p:nvSpPr>
              <p:cNvPr id="177168" name="Line 19"/>
              <p:cNvSpPr>
                <a:spLocks noChangeShapeType="1"/>
              </p:cNvSpPr>
              <p:nvPr/>
            </p:nvSpPr>
            <p:spPr bwMode="auto">
              <a:xfrm>
                <a:off x="2922" y="1998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9" name="Line 20"/>
              <p:cNvSpPr>
                <a:spLocks noChangeShapeType="1"/>
              </p:cNvSpPr>
              <p:nvPr/>
            </p:nvSpPr>
            <p:spPr bwMode="auto">
              <a:xfrm>
                <a:off x="3360" y="1992"/>
                <a:ext cx="2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0" name="Line 21"/>
              <p:cNvSpPr>
                <a:spLocks noChangeShapeType="1"/>
              </p:cNvSpPr>
              <p:nvPr/>
            </p:nvSpPr>
            <p:spPr bwMode="auto">
              <a:xfrm>
                <a:off x="3294" y="205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77155" name="Object 26"/>
            <p:cNvGraphicFramePr>
              <a:graphicFrameLocks noChangeAspect="1"/>
            </p:cNvGraphicFramePr>
            <p:nvPr/>
          </p:nvGraphicFramePr>
          <p:xfrm>
            <a:off x="3696" y="1728"/>
            <a:ext cx="1752" cy="264"/>
          </p:xfrm>
          <a:graphic>
            <a:graphicData uri="http://schemas.openxmlformats.org/presentationml/2006/ole">
              <p:oleObj spid="_x0000_s22531" name="Equation" r:id="rId4" imgW="2781300" imgH="419100" progId="Equation.3">
                <p:embed/>
              </p:oleObj>
            </a:graphicData>
          </a:graphic>
        </p:graphicFrame>
      </p:grpSp>
      <p:graphicFrame>
        <p:nvGraphicFramePr>
          <p:cNvPr id="177154" name="Object 30"/>
          <p:cNvGraphicFramePr>
            <a:graphicFrameLocks noChangeAspect="1"/>
          </p:cNvGraphicFramePr>
          <p:nvPr/>
        </p:nvGraphicFramePr>
        <p:xfrm>
          <a:off x="4038600" y="2514600"/>
          <a:ext cx="457200" cy="355600"/>
        </p:xfrm>
        <a:graphic>
          <a:graphicData uri="http://schemas.openxmlformats.org/presentationml/2006/ole">
            <p:oleObj spid="_x0000_s22530" name="Equation" r:id="rId5" imgW="571252" imgH="431613" progId="Equation.3">
              <p:embed/>
            </p:oleObj>
          </a:graphicData>
        </a:graphic>
      </p:graphicFrame>
      <p:sp>
        <p:nvSpPr>
          <p:cNvPr id="177161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D16DAD-16EB-4A80-A490-76106A463CF4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alt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rounding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operations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is uniform distributed between       ,      and  where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is the quantisation step (i.e. in a wordlength of  bits with sign magnitude representation or 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mod 2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             ).</a:t>
            </a: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discrete-time system with quantisation at the output of each multiplier may be considered as a multi-input linear system</a:t>
            </a:r>
          </a:p>
        </p:txBody>
      </p:sp>
      <p:sp>
        <p:nvSpPr>
          <p:cNvPr id="178183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8178" name="Object 5"/>
          <p:cNvGraphicFramePr>
            <a:graphicFrameLocks noChangeAspect="1"/>
          </p:cNvGraphicFramePr>
          <p:nvPr/>
        </p:nvGraphicFramePr>
        <p:xfrm>
          <a:off x="4648200" y="1981200"/>
          <a:ext cx="450850" cy="495300"/>
        </p:xfrm>
        <a:graphic>
          <a:graphicData uri="http://schemas.openxmlformats.org/presentationml/2006/ole">
            <p:oleObj spid="_x0000_s23554" name="Equation" r:id="rId3" imgW="609600" imgH="876300" progId="Equation.3">
              <p:embed/>
            </p:oleObj>
          </a:graphicData>
        </a:graphic>
      </p:graphicFrame>
      <p:graphicFrame>
        <p:nvGraphicFramePr>
          <p:cNvPr id="178179" name="Object 6"/>
          <p:cNvGraphicFramePr>
            <a:graphicFrameLocks noChangeAspect="1"/>
          </p:cNvGraphicFramePr>
          <p:nvPr/>
        </p:nvGraphicFramePr>
        <p:xfrm>
          <a:off x="5334000" y="1981200"/>
          <a:ext cx="358775" cy="495300"/>
        </p:xfrm>
        <a:graphic>
          <a:graphicData uri="http://schemas.openxmlformats.org/presentationml/2006/ole">
            <p:oleObj spid="_x0000_s23555" name="Equation" r:id="rId4" imgW="330200" imgH="876300" progId="Equation.3">
              <p:embed/>
            </p:oleObj>
          </a:graphicData>
        </a:graphic>
      </p:graphicFrame>
      <p:graphicFrame>
        <p:nvGraphicFramePr>
          <p:cNvPr id="178180" name="Object 7"/>
          <p:cNvGraphicFramePr>
            <a:graphicFrameLocks noChangeAspect="1"/>
          </p:cNvGraphicFramePr>
          <p:nvPr/>
        </p:nvGraphicFramePr>
        <p:xfrm>
          <a:off x="2819400" y="3429000"/>
          <a:ext cx="1206500" cy="431800"/>
        </p:xfrm>
        <a:graphic>
          <a:graphicData uri="http://schemas.openxmlformats.org/presentationml/2006/ole">
            <p:oleObj spid="_x0000_s23556" name="Equation" r:id="rId5" imgW="1206500" imgH="508000" progId="Equation.3">
              <p:embed/>
            </p:oleObj>
          </a:graphicData>
        </a:graphic>
      </p:graphicFrame>
      <p:sp>
        <p:nvSpPr>
          <p:cNvPr id="17818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1B05AB-3A66-4776-B2AD-36C18131F002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         is the impulse response of the system from    the </a:t>
            </a:r>
            <a:r>
              <a:rPr lang="en-GB" alt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 multiplier  to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9210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71800" y="2209800"/>
            <a:ext cx="2195513" cy="822325"/>
            <a:chOff x="1814" y="1613"/>
            <a:chExt cx="1383" cy="518"/>
          </a:xfrm>
        </p:grpSpPr>
        <p:sp>
          <p:nvSpPr>
            <p:cNvPr id="179213" name="Rectangle 6"/>
            <p:cNvSpPr>
              <a:spLocks noChangeArrowheads="1"/>
            </p:cNvSpPr>
            <p:nvPr/>
          </p:nvSpPr>
          <p:spPr bwMode="auto">
            <a:xfrm>
              <a:off x="2333" y="1843"/>
              <a:ext cx="29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1" hangingPunct="1"/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214" name="Rectangle 11"/>
            <p:cNvSpPr>
              <a:spLocks noChangeArrowheads="1"/>
            </p:cNvSpPr>
            <p:nvPr/>
          </p:nvSpPr>
          <p:spPr bwMode="auto">
            <a:xfrm>
              <a:off x="2102" y="1785"/>
              <a:ext cx="750" cy="3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215" name="Line 12"/>
            <p:cNvSpPr>
              <a:spLocks noChangeShapeType="1"/>
            </p:cNvSpPr>
            <p:nvPr/>
          </p:nvSpPr>
          <p:spPr bwMode="auto">
            <a:xfrm flipH="1">
              <a:off x="1814" y="1958"/>
              <a:ext cx="2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6" name="Line 13"/>
            <p:cNvSpPr>
              <a:spLocks noChangeShapeType="1"/>
            </p:cNvSpPr>
            <p:nvPr/>
          </p:nvSpPr>
          <p:spPr bwMode="auto">
            <a:xfrm flipV="1">
              <a:off x="2160" y="1670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7" name="Line 14"/>
            <p:cNvSpPr>
              <a:spLocks noChangeShapeType="1"/>
            </p:cNvSpPr>
            <p:nvPr/>
          </p:nvSpPr>
          <p:spPr bwMode="auto">
            <a:xfrm flipV="1">
              <a:off x="2736" y="1613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8" name="Line 15"/>
            <p:cNvSpPr>
              <a:spLocks noChangeShapeType="1"/>
            </p:cNvSpPr>
            <p:nvPr/>
          </p:nvSpPr>
          <p:spPr bwMode="auto">
            <a:xfrm>
              <a:off x="2851" y="1958"/>
              <a:ext cx="3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9" name="Line 16"/>
            <p:cNvSpPr>
              <a:spLocks noChangeShapeType="1"/>
            </p:cNvSpPr>
            <p:nvPr/>
          </p:nvSpPr>
          <p:spPr bwMode="auto">
            <a:xfrm>
              <a:off x="2275" y="1681"/>
              <a:ext cx="36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9202" name="Object 18"/>
          <p:cNvGraphicFramePr>
            <a:graphicFrameLocks noChangeAspect="1"/>
          </p:cNvGraphicFramePr>
          <p:nvPr/>
        </p:nvGraphicFramePr>
        <p:xfrm>
          <a:off x="3200400" y="1828800"/>
          <a:ext cx="2133600" cy="342900"/>
        </p:xfrm>
        <a:graphic>
          <a:graphicData uri="http://schemas.openxmlformats.org/presentationml/2006/ole">
            <p:oleObj spid="_x0000_s24578" name="Equation" r:id="rId3" imgW="3035300" imgH="495300" progId="Equation.3">
              <p:embed/>
            </p:oleObj>
          </a:graphicData>
        </a:graphic>
      </p:graphicFrame>
      <p:graphicFrame>
        <p:nvGraphicFramePr>
          <p:cNvPr id="179203" name="Object 19"/>
          <p:cNvGraphicFramePr>
            <a:graphicFrameLocks noChangeAspect="1"/>
          </p:cNvGraphicFramePr>
          <p:nvPr/>
        </p:nvGraphicFramePr>
        <p:xfrm>
          <a:off x="1981200" y="2514600"/>
          <a:ext cx="939800" cy="431800"/>
        </p:xfrm>
        <a:graphic>
          <a:graphicData uri="http://schemas.openxmlformats.org/presentationml/2006/ole">
            <p:oleObj spid="_x0000_s24579" name="Equation" r:id="rId4" imgW="939392" imgH="431613" progId="Equation.3">
              <p:embed/>
            </p:oleObj>
          </a:graphicData>
        </a:graphic>
      </p:graphicFrame>
      <p:graphicFrame>
        <p:nvGraphicFramePr>
          <p:cNvPr id="179204" name="Object 20"/>
          <p:cNvGraphicFramePr>
            <a:graphicFrameLocks noChangeAspect="1"/>
          </p:cNvGraphicFramePr>
          <p:nvPr/>
        </p:nvGraphicFramePr>
        <p:xfrm>
          <a:off x="5181600" y="2514600"/>
          <a:ext cx="965200" cy="431800"/>
        </p:xfrm>
        <a:graphic>
          <a:graphicData uri="http://schemas.openxmlformats.org/presentationml/2006/ole">
            <p:oleObj spid="_x0000_s24580" name="Equation" r:id="rId5" imgW="965200" imgH="431800" progId="Equation.3">
              <p:embed/>
            </p:oleObj>
          </a:graphicData>
        </a:graphic>
      </p:graphicFrame>
      <p:graphicFrame>
        <p:nvGraphicFramePr>
          <p:cNvPr id="179205" name="Object 21"/>
          <p:cNvGraphicFramePr>
            <a:graphicFrameLocks noChangeAspect="1"/>
          </p:cNvGraphicFramePr>
          <p:nvPr/>
        </p:nvGraphicFramePr>
        <p:xfrm>
          <a:off x="914400" y="3581400"/>
          <a:ext cx="7048500" cy="774700"/>
        </p:xfrm>
        <a:graphic>
          <a:graphicData uri="http://schemas.openxmlformats.org/presentationml/2006/ole">
            <p:oleObj spid="_x0000_s24581" name="Equation" r:id="rId6" imgW="7048500" imgH="927100" progId="Equation.3">
              <p:embed/>
            </p:oleObj>
          </a:graphicData>
        </a:graphic>
      </p:graphicFrame>
      <p:graphicFrame>
        <p:nvGraphicFramePr>
          <p:cNvPr id="179206" name="Object 22"/>
          <p:cNvGraphicFramePr>
            <a:graphicFrameLocks noChangeAspect="1"/>
          </p:cNvGraphicFramePr>
          <p:nvPr/>
        </p:nvGraphicFramePr>
        <p:xfrm>
          <a:off x="2362200" y="4419600"/>
          <a:ext cx="863600" cy="444500"/>
        </p:xfrm>
        <a:graphic>
          <a:graphicData uri="http://schemas.openxmlformats.org/presentationml/2006/ole">
            <p:oleObj spid="_x0000_s24582" name="Equation" r:id="rId7" imgW="863225" imgH="444307" progId="Equation.3">
              <p:embed/>
            </p:oleObj>
          </a:graphicData>
        </a:graphic>
      </p:graphicFrame>
      <p:graphicFrame>
        <p:nvGraphicFramePr>
          <p:cNvPr id="179207" name="Object 23"/>
          <p:cNvGraphicFramePr>
            <a:graphicFrameLocks noChangeAspect="1"/>
          </p:cNvGraphicFramePr>
          <p:nvPr/>
        </p:nvGraphicFramePr>
        <p:xfrm>
          <a:off x="3352800" y="4953000"/>
          <a:ext cx="266700" cy="330200"/>
        </p:xfrm>
        <a:graphic>
          <a:graphicData uri="http://schemas.openxmlformats.org/presentationml/2006/ole">
            <p:oleObj spid="_x0000_s24583" name="Equation" r:id="rId8" imgW="266584" imgH="330057" progId="Equation.3">
              <p:embed/>
            </p:oleObj>
          </a:graphicData>
        </a:graphic>
      </p:graphicFrame>
      <p:sp>
        <p:nvSpPr>
          <p:cNvPr id="179212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FFF4DE-38D6-45AD-98FD-F083DD69B402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Wordlength Effects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zero input  i.e.                     we can write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      is the maximum of                which is not more than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ie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34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0226" name="Object 0"/>
          <p:cNvGraphicFramePr>
            <a:graphicFrameLocks noChangeAspect="1"/>
          </p:cNvGraphicFramePr>
          <p:nvPr/>
        </p:nvGraphicFramePr>
        <p:xfrm>
          <a:off x="4343400" y="1447800"/>
          <a:ext cx="1866900" cy="419100"/>
        </p:xfrm>
        <a:graphic>
          <a:graphicData uri="http://schemas.openxmlformats.org/presentationml/2006/ole">
            <p:oleObj spid="_x0000_s25602" name="Equation" r:id="rId3" imgW="1866900" imgH="419100" progId="Equation.3">
              <p:embed/>
            </p:oleObj>
          </a:graphicData>
        </a:graphic>
      </p:graphicFrame>
      <p:graphicFrame>
        <p:nvGraphicFramePr>
          <p:cNvPr id="180227" name="Object 1"/>
          <p:cNvGraphicFramePr>
            <a:graphicFrameLocks noChangeAspect="1"/>
          </p:cNvGraphicFramePr>
          <p:nvPr/>
        </p:nvGraphicFramePr>
        <p:xfrm>
          <a:off x="2514600" y="2057400"/>
          <a:ext cx="3886200" cy="914400"/>
        </p:xfrm>
        <a:graphic>
          <a:graphicData uri="http://schemas.openxmlformats.org/presentationml/2006/ole">
            <p:oleObj spid="_x0000_s25603" name="Equation" r:id="rId4" imgW="3886200" imgH="914400" progId="Equation.3">
              <p:embed/>
            </p:oleObj>
          </a:graphicData>
        </a:graphic>
      </p:graphicFrame>
      <p:graphicFrame>
        <p:nvGraphicFramePr>
          <p:cNvPr id="180228" name="Object 2"/>
          <p:cNvGraphicFramePr>
            <a:graphicFrameLocks noChangeAspect="1"/>
          </p:cNvGraphicFramePr>
          <p:nvPr/>
        </p:nvGraphicFramePr>
        <p:xfrm>
          <a:off x="2362200" y="3124200"/>
          <a:ext cx="495300" cy="469900"/>
        </p:xfrm>
        <a:graphic>
          <a:graphicData uri="http://schemas.openxmlformats.org/presentationml/2006/ole">
            <p:oleObj spid="_x0000_s25604" name="Equation" r:id="rId5" imgW="495085" imgH="469696" progId="Equation.3">
              <p:embed/>
            </p:oleObj>
          </a:graphicData>
        </a:graphic>
      </p:graphicFrame>
      <p:graphicFrame>
        <p:nvGraphicFramePr>
          <p:cNvPr id="180229" name="Object 3"/>
          <p:cNvGraphicFramePr>
            <a:graphicFrameLocks noChangeAspect="1"/>
          </p:cNvGraphicFramePr>
          <p:nvPr/>
        </p:nvGraphicFramePr>
        <p:xfrm>
          <a:off x="6096000" y="3200400"/>
          <a:ext cx="1993900" cy="469900"/>
        </p:xfrm>
        <a:graphic>
          <a:graphicData uri="http://schemas.openxmlformats.org/presentationml/2006/ole">
            <p:oleObj spid="_x0000_s25605" name="Equation" r:id="rId6" imgW="1993900" imgH="469900" progId="Equation.3">
              <p:embed/>
            </p:oleObj>
          </a:graphicData>
        </a:graphic>
      </p:graphicFrame>
      <p:graphicFrame>
        <p:nvGraphicFramePr>
          <p:cNvPr id="180230" name="Object 4"/>
          <p:cNvGraphicFramePr>
            <a:graphicFrameLocks noChangeAspect="1"/>
          </p:cNvGraphicFramePr>
          <p:nvPr/>
        </p:nvGraphicFramePr>
        <p:xfrm>
          <a:off x="5181600" y="3657600"/>
          <a:ext cx="330200" cy="876300"/>
        </p:xfrm>
        <a:graphic>
          <a:graphicData uri="http://schemas.openxmlformats.org/presentationml/2006/ole">
            <p:oleObj spid="_x0000_s25606" name="Equation" r:id="rId7" imgW="330200" imgH="876300" progId="Equation.3">
              <p:embed/>
            </p:oleObj>
          </a:graphicData>
        </a:graphic>
      </p:graphicFrame>
      <p:graphicFrame>
        <p:nvGraphicFramePr>
          <p:cNvPr id="180231" name="Object 5"/>
          <p:cNvGraphicFramePr>
            <a:graphicFrameLocks noChangeAspect="1"/>
          </p:cNvGraphicFramePr>
          <p:nvPr/>
        </p:nvGraphicFramePr>
        <p:xfrm>
          <a:off x="2362200" y="4648200"/>
          <a:ext cx="4089400" cy="927100"/>
        </p:xfrm>
        <a:graphic>
          <a:graphicData uri="http://schemas.openxmlformats.org/presentationml/2006/ole">
            <p:oleObj spid="_x0000_s25607" name="Equation" r:id="rId8" imgW="4089400" imgH="927100" progId="Equation.3">
              <p:embed/>
            </p:oleObj>
          </a:graphicData>
        </a:graphic>
      </p:graphicFrame>
      <p:sp>
        <p:nvSpPr>
          <p:cNvPr id="180235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EE567-EADA-473A-A8EC-4F92D33D0AC2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Finite </a:t>
            </a:r>
            <a:r>
              <a:rPr lang="en-GB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Wordlength</a:t>
            </a:r>
            <a:r>
              <a:rPr lang="en-GB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Effects</a:t>
            </a:r>
            <a:endParaRPr lang="en-US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And hence</a:t>
            </a: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altLang="en-US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 we can estimate the maximum swing at the output from the system parameters and quantisation level</a:t>
            </a:r>
            <a:r>
              <a:rPr lang="en-GB" altLang="en-US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81254" name="Rectangle 4"/>
          <p:cNvSpPr>
            <a:spLocks noChangeArrowheads="1"/>
          </p:cNvSpPr>
          <p:nvPr/>
        </p:nvSpPr>
        <p:spPr bwMode="auto">
          <a:xfrm>
            <a:off x="4186238" y="31670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1250" name="Object 0"/>
          <p:cNvGraphicFramePr>
            <a:graphicFrameLocks noChangeAspect="1"/>
          </p:cNvGraphicFramePr>
          <p:nvPr/>
        </p:nvGraphicFramePr>
        <p:xfrm>
          <a:off x="3048000" y="1981200"/>
          <a:ext cx="2908300" cy="901700"/>
        </p:xfrm>
        <a:graphic>
          <a:graphicData uri="http://schemas.openxmlformats.org/presentationml/2006/ole">
            <p:oleObj spid="_x0000_s26626" name="Equation" r:id="rId3" imgW="2908300" imgH="901700" progId="Equation.3">
              <p:embed/>
            </p:oleObj>
          </a:graphicData>
        </a:graphic>
      </p:graphicFrame>
      <p:graphicFrame>
        <p:nvGraphicFramePr>
          <p:cNvPr id="181251" name="Object 1"/>
          <p:cNvGraphicFramePr>
            <a:graphicFrameLocks noChangeAspect="1"/>
          </p:cNvGraphicFramePr>
          <p:nvPr/>
        </p:nvGraphicFramePr>
        <p:xfrm>
          <a:off x="2895600" y="3962400"/>
          <a:ext cx="2946400" cy="914400"/>
        </p:xfrm>
        <a:graphic>
          <a:graphicData uri="http://schemas.openxmlformats.org/presentationml/2006/ole">
            <p:oleObj spid="_x0000_s26627" name="Equation" r:id="rId4" imgW="2946400" imgH="914400" progId="Equation.3">
              <p:embed/>
            </p:oleObj>
          </a:graphicData>
        </a:graphic>
      </p:graphicFrame>
      <p:sp>
        <p:nvSpPr>
          <p:cNvPr id="18125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CE1DEF-0517-4761-B78F-A450ACDDD875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Finite Precision Numerical Effects</a:t>
            </a:r>
          </a:p>
        </p:txBody>
      </p:sp>
      <p:sp>
        <p:nvSpPr>
          <p:cNvPr id="415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35DC3C-0D6A-4A27-A3CF-90B651CF32CA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D3774-F857-4546-A752-2D191FDB91FC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57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31838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Quantization in Implementing Systems</a:t>
            </a:r>
          </a:p>
        </p:txBody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Consider the following system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 more realistic model would be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In order to analyze it we would prefer</a:t>
            </a:r>
          </a:p>
        </p:txBody>
      </p:sp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143000"/>
            <a:ext cx="45243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65627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865688"/>
            <a:ext cx="649922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737706-E026-4605-B1F4-4BE3835C2D84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58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Effects of Coefficient Quantization in IIR Systems</a:t>
            </a:r>
          </a:p>
        </p:txBody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When the parameters of a rational system are quantized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poles and zeros of the system function move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If the system structure of the system is sensitive to perturbation of coefficients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resulting system may no longer be stable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resulting system may no longer meet the original specs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We need to do a detailed sensitivity analysis 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Quantize the coefficients and analyze frequency response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Compare frequency response to original response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We would like to have a general sense of the effect of quantization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F47FE8-9D01-476D-8F0E-657FF0E824B8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59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Effects on Roots</a:t>
            </a:r>
          </a:p>
        </p:txBody>
      </p:sp>
      <p:sp>
        <p:nvSpPr>
          <p:cNvPr id="182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124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Each root is affected by quantization errors in ALL coefficient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Tightly clustered roots can be significantly effected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Narrow-bandwidth lowpass or bandpass filters can be very sensitive to quantization noise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larger the number of roots in a cluster the more sensitive it becomes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This is the reason why second order cascade structures are less sensitive to quantization error than higher order system</a:t>
            </a:r>
          </a:p>
          <a:p>
            <a:pPr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Each second order system is independent from each other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1252538" y="758825"/>
          <a:ext cx="2249487" cy="1443038"/>
        </p:xfrm>
        <a:graphic>
          <a:graphicData uri="http://schemas.openxmlformats.org/presentationml/2006/ole">
            <p:oleObj spid="_x0000_s27650" name="Equation" r:id="rId3" imgW="1308100" imgH="838200" progId="Equation.3">
              <p:embed/>
            </p:oleObj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5454650" y="765175"/>
          <a:ext cx="2249488" cy="1443038"/>
        </p:xfrm>
        <a:graphic>
          <a:graphicData uri="http://schemas.openxmlformats.org/presentationml/2006/ole">
            <p:oleObj spid="_x0000_s27651" name="Equation" r:id="rId4" imgW="1308100" imgH="838200" progId="Equation.3">
              <p:embed/>
            </p:oleObj>
          </a:graphicData>
        </a:graphic>
      </p:graphicFrame>
      <p:cxnSp>
        <p:nvCxnSpPr>
          <p:cNvPr id="182279" name="AutoShape 6"/>
          <p:cNvCxnSpPr>
            <a:cxnSpLocks noChangeShapeType="1"/>
          </p:cNvCxnSpPr>
          <p:nvPr/>
        </p:nvCxnSpPr>
        <p:spPr bwMode="auto">
          <a:xfrm>
            <a:off x="3502025" y="1481138"/>
            <a:ext cx="19526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2280" name="Text Box 7"/>
          <p:cNvSpPr txBox="1">
            <a:spLocks noChangeArrowheads="1"/>
          </p:cNvSpPr>
          <p:nvPr/>
        </p:nvSpPr>
        <p:spPr bwMode="auto">
          <a:xfrm>
            <a:off x="3759200" y="1027113"/>
            <a:ext cx="1481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Quantization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Frequency Domain Representation of Downsampling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Recall the DTFT of x[n]=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DTFT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downsampled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signal can similarly written 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Let’s represent the summation index as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finally</a:t>
            </a:r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2673350" y="993775"/>
          <a:ext cx="3644900" cy="830263"/>
        </p:xfrm>
        <a:graphic>
          <a:graphicData uri="http://schemas.openxmlformats.org/presentationml/2006/ole">
            <p:oleObj spid="_x0000_s2050" name="Equation" r:id="rId3" imgW="2120900" imgH="482600" progId="Equation.3">
              <p:embed/>
            </p:oleObj>
          </a:graphicData>
        </a:graphic>
      </p:graphicFrame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931863" y="2205038"/>
          <a:ext cx="7027862" cy="830262"/>
        </p:xfrm>
        <a:graphic>
          <a:graphicData uri="http://schemas.openxmlformats.org/presentationml/2006/ole">
            <p:oleObj spid="_x0000_s2051" name="Equation" r:id="rId4" imgW="4089400" imgH="482600" progId="Equation.3">
              <p:embed/>
            </p:oleObj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1403350" y="3679825"/>
          <a:ext cx="6067425" cy="328613"/>
        </p:xfrm>
        <a:graphic>
          <a:graphicData uri="http://schemas.openxmlformats.org/presentationml/2006/ole">
            <p:oleObj spid="_x0000_s2052" name="Equation" r:id="rId5" imgW="3530600" imgH="190500" progId="Equation.3">
              <p:embed/>
            </p:oleObj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1658938" y="4079875"/>
          <a:ext cx="5500687" cy="873125"/>
        </p:xfrm>
        <a:graphic>
          <a:graphicData uri="http://schemas.openxmlformats.org/presentationml/2006/ole">
            <p:oleObj spid="_x0000_s2053" name="Equation" r:id="rId6" imgW="3200400" imgH="508000" progId="Equation.3">
              <p:embed/>
            </p:oleObj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2786063" y="5235575"/>
          <a:ext cx="3143250" cy="960438"/>
        </p:xfrm>
        <a:graphic>
          <a:graphicData uri="http://schemas.openxmlformats.org/presentationml/2006/ole">
            <p:oleObj spid="_x0000_s2054" name="Equation" r:id="rId7" imgW="1828800" imgH="558800" progId="Equation.3">
              <p:embed/>
            </p:oleObj>
          </a:graphicData>
        </a:graphic>
      </p:graphicFrame>
      <p:sp>
        <p:nvSpPr>
          <p:cNvPr id="15668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7E0328-D05A-4943-B3D8-BC3B6FEA3568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B86A95-F95F-4280-9C0B-503D2A1A82A0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60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Poles of Quantized Second-Order Sections</a:t>
            </a:r>
          </a:p>
        </p:txBody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Consider a 2nd order system with complex-conjugate pole pair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pole locations after quantization will be on the grid point 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88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4086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3262313"/>
            <a:ext cx="34925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4813" y="3232150"/>
            <a:ext cx="34004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4" name="Text Box 7"/>
          <p:cNvSpPr txBox="1">
            <a:spLocks noChangeArrowheads="1"/>
          </p:cNvSpPr>
          <p:nvPr/>
        </p:nvSpPr>
        <p:spPr bwMode="auto">
          <a:xfrm>
            <a:off x="4092575" y="3689350"/>
            <a:ext cx="1162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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 3-bits</a:t>
            </a:r>
          </a:p>
        </p:txBody>
      </p:sp>
      <p:sp>
        <p:nvSpPr>
          <p:cNvPr id="418825" name="Text Box 8"/>
          <p:cNvSpPr txBox="1">
            <a:spLocks noChangeArrowheads="1"/>
          </p:cNvSpPr>
          <p:nvPr/>
        </p:nvSpPr>
        <p:spPr bwMode="auto">
          <a:xfrm>
            <a:off x="4189413" y="4492625"/>
            <a:ext cx="117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7-bits 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ADEC5F-D607-416D-8479-1B1556BED701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61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Coupled-Form Implementation of Complex-Conjugate Pair</a:t>
            </a:r>
          </a:p>
        </p:txBody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4475163" cy="3163888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Equivalent implementation of the second order system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But the quantization grid this time is</a:t>
            </a:r>
          </a:p>
        </p:txBody>
      </p:sp>
      <p:pic>
        <p:nvPicPr>
          <p:cNvPr id="4198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25" y="665163"/>
            <a:ext cx="36925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6688" y="3540125"/>
            <a:ext cx="31686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498850"/>
            <a:ext cx="3206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0B1CEB-327E-4E4F-9A19-11438469A0C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62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Effects of Coefficient Quantization in FIR Systems</a:t>
            </a:r>
          </a:p>
        </p:txBody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No poles to worry about only zeros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Direct form is commonly used for FIR systems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Suppose the coefficients are quantized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Quantized system is linearly related to the quantization error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Again quantization noise is higher for clustered zeros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However, most FIR filters have spread zeros</a:t>
            </a:r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3600450" y="1371600"/>
          <a:ext cx="1909763" cy="728663"/>
        </p:xfrm>
        <a:graphic>
          <a:graphicData uri="http://schemas.openxmlformats.org/presentationml/2006/ole">
            <p:oleObj spid="_x0000_s28674" name="Equation" r:id="rId3" imgW="1129810" imgH="431613" progId="Equation.3">
              <p:embed/>
            </p:oleObj>
          </a:graphicData>
        </a:graphic>
      </p:graphicFrame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117600" y="2427288"/>
          <a:ext cx="3584575" cy="728662"/>
        </p:xfrm>
        <a:graphic>
          <a:graphicData uri="http://schemas.openxmlformats.org/presentationml/2006/ole">
            <p:oleObj spid="_x0000_s28675" name="Equation" r:id="rId4" imgW="2120900" imgH="431800" progId="Equation.3">
              <p:embed/>
            </p:oleObj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5613400" y="2354263"/>
          <a:ext cx="2252663" cy="728662"/>
        </p:xfrm>
        <a:graphic>
          <a:graphicData uri="http://schemas.openxmlformats.org/presentationml/2006/ole">
            <p:oleObj spid="_x0000_s28676" name="Equation" r:id="rId5" imgW="1333500" imgH="431800" progId="Equation.3">
              <p:embed/>
            </p:oleObj>
          </a:graphicData>
        </a:graphic>
      </p:graphicFrame>
      <p:pic>
        <p:nvPicPr>
          <p:cNvPr id="183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2088" y="3575050"/>
            <a:ext cx="373856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BB907-FD0F-4289-AF7A-F5DB1598E37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63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Round-Off Noise in Digital Filters</a:t>
            </a:r>
          </a:p>
        </p:txBody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240088" cy="5334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Difference equations implemented with finite-precision arithmetic are non-linear systems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Second order direct form I system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Model with quantization effect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Density function error terms for rounding</a:t>
            </a:r>
          </a:p>
        </p:txBody>
      </p:sp>
      <p:pic>
        <p:nvPicPr>
          <p:cNvPr id="4208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5363" y="641350"/>
            <a:ext cx="54260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263" y="3263900"/>
            <a:ext cx="51466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4610100"/>
            <a:ext cx="306228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5C73F2-2513-47DB-8A49-398A06C915AC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64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Analysis of Quantization Error</a:t>
            </a:r>
          </a:p>
        </p:txBody>
      </p:sp>
      <p:sp>
        <p:nvSpPr>
          <p:cNvPr id="1843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Combine all error terms to single location to get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variance of e[n] in the general case is 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contribution of e[n] to the output is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variance of the output error term f[n] is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8" y="1068388"/>
            <a:ext cx="58324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5478463" y="2436813"/>
          <a:ext cx="2968625" cy="784225"/>
        </p:xfrm>
        <a:graphic>
          <a:graphicData uri="http://schemas.openxmlformats.org/presentationml/2006/ole">
            <p:oleObj spid="_x0000_s29698" name="Equation" r:id="rId4" imgW="1727200" imgH="457200" progId="Equation.3">
              <p:embed/>
            </p:oleObj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6310313" y="3451225"/>
          <a:ext cx="2439987" cy="712788"/>
        </p:xfrm>
        <a:graphic>
          <a:graphicData uri="http://schemas.openxmlformats.org/presentationml/2006/ole">
            <p:oleObj spid="_x0000_s29699" name="Equation" r:id="rId5" imgW="1435100" imgH="419100" progId="Equation.3">
              <p:embed/>
            </p:oleObj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5916613" y="4216400"/>
          <a:ext cx="2816225" cy="730250"/>
        </p:xfrm>
        <a:graphic>
          <a:graphicData uri="http://schemas.openxmlformats.org/presentationml/2006/ole">
            <p:oleObj spid="_x0000_s29700" name="Equation" r:id="rId6" imgW="1663700" imgH="431800" progId="Equation.3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1055688" y="5483225"/>
          <a:ext cx="3649662" cy="755650"/>
        </p:xfrm>
        <a:graphic>
          <a:graphicData uri="http://schemas.openxmlformats.org/presentationml/2006/ole">
            <p:oleObj spid="_x0000_s29701" name="Equation" r:id="rId7" imgW="2145369" imgH="444307" progId="Equation.3">
              <p:embed/>
            </p:oleObj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5970588" y="5624513"/>
          <a:ext cx="1873250" cy="392112"/>
        </p:xfrm>
        <a:graphic>
          <a:graphicData uri="http://schemas.openxmlformats.org/presentationml/2006/ole">
            <p:oleObj spid="_x0000_s29702" name="Equation" r:id="rId8" imgW="1091726" imgH="2285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270DC8-DB6B-4025-89C8-1DC5B7FFCE75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65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Round-Off Noise in a First-Order System</a:t>
            </a:r>
          </a:p>
        </p:txBody>
      </p:sp>
      <p:sp>
        <p:nvSpPr>
          <p:cNvPr id="185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Suppose we want to implement the following stable system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quantization error noise variance is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Noise variance increases as |a| gets closer to the unit circle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As |a| gets closer to 1 we have to use more bits to compensate for the increasing error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3148013" y="1106488"/>
          <a:ext cx="3281362" cy="695325"/>
        </p:xfrm>
        <a:graphic>
          <a:graphicData uri="http://schemas.openxmlformats.org/presentationml/2006/ole">
            <p:oleObj spid="_x0000_s30722" name="Equation" r:id="rId3" imgW="1916868" imgH="406224" progId="Equation.3">
              <p:embed/>
            </p:oleObj>
          </a:graphicData>
        </a:graphic>
      </p:graphicFrame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862013" y="1998663"/>
          <a:ext cx="7580312" cy="993775"/>
        </p:xfrm>
        <a:graphic>
          <a:graphicData uri="http://schemas.openxmlformats.org/presentationml/2006/ole">
            <p:oleObj spid="_x0000_s30723" name="Equation" r:id="rId4" imgW="4457700" imgH="584200" progId="Equation.3">
              <p:embed/>
            </p:oleObj>
          </a:graphicData>
        </a:graphic>
      </p:graphicFrame>
      <p:pic>
        <p:nvPicPr>
          <p:cNvPr id="18535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1663" y="4111625"/>
            <a:ext cx="3267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D2A136-8C23-4373-942C-E3F44CCAFCAE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66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Zero-Input Limit Cycles in Fixed-Point Realization of IIR Filters</a:t>
            </a: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0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For stable IIR systems the output will decay to zero when the input becomes zero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 finite-precision implementation, however, may continue to oscillate indefinitely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Nonlinear behaviour very difficult to analyze so we sill study by example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Example: Limit Cycle Behavior in First-Order Systems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Assume x[n] and y[n-1] 					        are implemented by 4 bit 				 registers 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2684463" y="3128963"/>
          <a:ext cx="4130675" cy="430212"/>
        </p:xfrm>
        <a:graphic>
          <a:graphicData uri="http://schemas.openxmlformats.org/presentationml/2006/ole">
            <p:oleObj spid="_x0000_s31746" name="Equation" r:id="rId3" imgW="2438400" imgH="254000" progId="Equation.3">
              <p:embed/>
            </p:oleObj>
          </a:graphicData>
        </a:graphic>
      </p:graphicFrame>
      <p:pic>
        <p:nvPicPr>
          <p:cNvPr id="18637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0050" y="3627438"/>
            <a:ext cx="476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9575" y="4881563"/>
            <a:ext cx="47720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FC8AA2-3A63-417F-88D9-0BA9259017BC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67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Example Cont’d</a:t>
            </a:r>
          </a:p>
        </p:txBody>
      </p:sp>
      <p:sp>
        <p:nvSpPr>
          <p:cNvPr id="187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Assume that a=1/2=0.100b and the input is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If we calculate the output for values of 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 finite input caused an oscillation with period 1</a:t>
            </a:r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2914650" y="1458913"/>
          <a:ext cx="3190875" cy="695325"/>
        </p:xfrm>
        <a:graphic>
          <a:graphicData uri="http://schemas.openxmlformats.org/presentationml/2006/ole">
            <p:oleObj spid="_x0000_s32770" name="Equation" r:id="rId3" imgW="1866090" imgH="406224" progId="Equation.3">
              <p:embed/>
            </p:oleObj>
          </a:graphicData>
        </a:graphic>
      </p:graphicFrame>
      <p:graphicFrame>
        <p:nvGraphicFramePr>
          <p:cNvPr id="327758" name="Group 78"/>
          <p:cNvGraphicFramePr>
            <a:graphicFrameLocks noGrp="1"/>
          </p:cNvGraphicFramePr>
          <p:nvPr/>
        </p:nvGraphicFramePr>
        <p:xfrm>
          <a:off x="274638" y="3240088"/>
          <a:ext cx="3808412" cy="2217738"/>
        </p:xfrm>
        <a:graphic>
          <a:graphicData uri="http://schemas.openxmlformats.org/drawingml/2006/table">
            <a:tbl>
              <a:tblPr/>
              <a:tblGrid>
                <a:gridCol w="255587"/>
                <a:gridCol w="2068513"/>
                <a:gridCol w="148431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</a:t>
                      </a:r>
                    </a:p>
                  </a:txBody>
                  <a:tcPr marL="45720" marR="4572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y[n]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Q(y[n])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7/8=0.111b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7/8=0.111b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7/16=0.011100b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1/2=0.100b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1/4=0.010000b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1/4=0.010b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1/8=0.001000b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1/8=0.001b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1/16=0.00010b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1/8=0.001b</a:t>
                      </a:r>
                    </a:p>
                  </a:txBody>
                  <a:tcPr marL="45720"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7429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9425" y="2968625"/>
            <a:ext cx="46688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2743200" y="633413"/>
          <a:ext cx="4130675" cy="430212"/>
        </p:xfrm>
        <a:graphic>
          <a:graphicData uri="http://schemas.openxmlformats.org/presentationml/2006/ole">
            <p:oleObj spid="_x0000_s32771" name="Equation" r:id="rId5" imgW="24384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0BD24A-386E-4035-8D9E-776363ECE96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68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Example: Limit Cycles due to Overflow</a:t>
            </a:r>
          </a:p>
        </p:txBody>
      </p:sp>
      <p:sp>
        <p:nvSpPr>
          <p:cNvPr id="188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Consider a second-order system realized by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Where Q() represents two’s complement rounding </a:t>
            </a:r>
          </a:p>
          <a:p>
            <a:pPr lvl="1"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Word length is chosen to be 4 bits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Assume a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=3/4=0.110b and a</a:t>
            </a:r>
            <a:r>
              <a:rPr lang="en-US" altLang="en-US" sz="20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=-3/4=1.010b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Also assume 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The output at sample n=0 is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After rounding up we get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Binary carry overflows into the sign bit changing the sign</a:t>
            </a:r>
          </a:p>
          <a:p>
            <a:pPr eaLnBrk="1" hangingPunct="1"/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When repeated for n=1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2360613" y="1093788"/>
          <a:ext cx="4670425" cy="392112"/>
        </p:xfrm>
        <a:graphic>
          <a:graphicData uri="http://schemas.openxmlformats.org/presentationml/2006/ole">
            <p:oleObj spid="_x0000_s33794" name="Equation" r:id="rId3" imgW="2717800" imgH="228600" progId="Equation.3">
              <p:embed/>
            </p:oleObj>
          </a:graphicData>
        </a:graphic>
      </p:graphicFrame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1152525" y="2841625"/>
          <a:ext cx="6415088" cy="388938"/>
        </p:xfrm>
        <a:graphic>
          <a:graphicData uri="http://schemas.openxmlformats.org/presentationml/2006/ole">
            <p:oleObj spid="_x0000_s33795" name="Equation" r:id="rId4" imgW="3771900" imgH="228600" progId="Equation.3">
              <p:embed/>
            </p:oleObj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1800225" y="3563938"/>
          <a:ext cx="5248275" cy="735012"/>
        </p:xfrm>
        <a:graphic>
          <a:graphicData uri="http://schemas.openxmlformats.org/presentationml/2006/ole">
            <p:oleObj spid="_x0000_s33796" name="Equation" r:id="rId5" imgW="3086100" imgH="431800" progId="Equation.3">
              <p:embed/>
            </p:oleObj>
          </a:graphicData>
        </a:graphic>
      </p:graphicFrame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1989138" y="4630738"/>
          <a:ext cx="5032375" cy="388937"/>
        </p:xfrm>
        <a:graphic>
          <a:graphicData uri="http://schemas.openxmlformats.org/presentationml/2006/ole">
            <p:oleObj spid="_x0000_s33797" name="Equation" r:id="rId6" imgW="2959100" imgH="228600" progId="Equation.3">
              <p:embed/>
            </p:oleObj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2093913" y="5754688"/>
          <a:ext cx="4838700" cy="388937"/>
        </p:xfrm>
        <a:graphic>
          <a:graphicData uri="http://schemas.openxmlformats.org/presentationml/2006/ole">
            <p:oleObj spid="_x0000_s33798" name="Equation" r:id="rId7" imgW="28448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07622B-AA5A-42D2-8B85-E48A975F4636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69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Avoiding Limit Cycles</a:t>
            </a:r>
          </a:p>
        </p:txBody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Desirable to get zero output for zero input: Avoid limit-cycles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Generally adding more bits would avoid overflow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Using double-length accumulators at addition points would decrease likelihood of limit cycles 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Trade-off between limit-cycle avoidance and complexity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FIR systems cannot support zero-input limit cycles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Frequency Domain Representation of Downsampling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0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5169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8C3A40-F2F7-4C67-8629-582B24A32996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Aliasing </a:t>
            </a:r>
          </a:p>
        </p:txBody>
      </p:sp>
      <p:pic>
        <p:nvPicPr>
          <p:cNvPr id="391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48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81F357-8A42-4C6E-A2C4-045BAF6658A4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Frequency Domain Representation of Downsampling w/ Prefilter</a:t>
            </a:r>
          </a:p>
        </p:txBody>
      </p:sp>
      <p:pic>
        <p:nvPicPr>
          <p:cNvPr id="392195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590550"/>
            <a:ext cx="6523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1468438"/>
            <a:ext cx="65119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7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590800"/>
            <a:ext cx="6503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8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5225" y="3706813"/>
            <a:ext cx="65230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9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38" y="4829175"/>
            <a:ext cx="65468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20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A84385-643E-4A31-88F4-6A96225A351D}" type="slidenum">
              <a:rPr lang="en-US" alt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1534</Words>
  <Application>Microsoft Office PowerPoint</Application>
  <PresentationFormat>On-screen Show (4:3)</PresentationFormat>
  <Paragraphs>566</Paragraphs>
  <Slides>69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Microsoft Equation 3.0</vt:lpstr>
      <vt:lpstr>UNIT-5 Multirate signal processing  &amp;  Finite Word length Effects</vt:lpstr>
      <vt:lpstr>Single vs Multirate Processing</vt:lpstr>
      <vt:lpstr>Basic Multirate operations: Decimation and Interpolation</vt:lpstr>
      <vt:lpstr>M-fold Decimator</vt:lpstr>
      <vt:lpstr>Sampling Rate Reduction by an Integer Factor: Downsampling</vt:lpstr>
      <vt:lpstr>Frequency Domain Representation of Downsampling</vt:lpstr>
      <vt:lpstr>Frequency Domain Representation of Downsampling</vt:lpstr>
      <vt:lpstr>Aliasing </vt:lpstr>
      <vt:lpstr>Frequency Domain Representation of Downsampling w/ Prefilter</vt:lpstr>
      <vt:lpstr>Decimation filter</vt:lpstr>
      <vt:lpstr>L-fold Interpolator</vt:lpstr>
      <vt:lpstr>Increasing the Sampling Rate by an Integer Factor: Upsampling</vt:lpstr>
      <vt:lpstr>Frequency Domain Representation of Expander</vt:lpstr>
      <vt:lpstr>Input-output relation on the Spectrum</vt:lpstr>
      <vt:lpstr>Periodicity and spectrum images</vt:lpstr>
      <vt:lpstr>Frequency Domain Representation of Interpolator</vt:lpstr>
      <vt:lpstr>Interpolation filters</vt:lpstr>
      <vt:lpstr>Fractional sampling rate convertor</vt:lpstr>
      <vt:lpstr>Fractional sampling rate convertor</vt:lpstr>
      <vt:lpstr>Changing the Sampling Rate by Non-Integer Factor</vt:lpstr>
      <vt:lpstr>Time Domain</vt:lpstr>
      <vt:lpstr>Sampling of bandpass signals</vt:lpstr>
      <vt:lpstr>Sampling of bandpass signals</vt:lpstr>
      <vt:lpstr>Over sampling -ADC</vt:lpstr>
      <vt:lpstr>Slide 25</vt:lpstr>
      <vt:lpstr>Slide 26</vt:lpstr>
      <vt:lpstr>Slide 27</vt:lpstr>
      <vt:lpstr>Sub band coding</vt:lpstr>
      <vt:lpstr>Sub band coding</vt:lpstr>
      <vt:lpstr>Digital filter banks</vt:lpstr>
      <vt:lpstr> Finite Word 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Limit-cycles; "Effective Pole" Model; Deadband 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Wordlength Effects</vt:lpstr>
      <vt:lpstr>Finite Precision Numerical Effects</vt:lpstr>
      <vt:lpstr>Quantization in Implementing Systems</vt:lpstr>
      <vt:lpstr>Effects of Coefficient Quantization in IIR Systems</vt:lpstr>
      <vt:lpstr>Effects on Roots</vt:lpstr>
      <vt:lpstr>Poles of Quantized Second-Order Sections</vt:lpstr>
      <vt:lpstr>Coupled-Form Implementation of Complex-Conjugate Pair</vt:lpstr>
      <vt:lpstr>Effects of Coefficient Quantization in FIR Systems</vt:lpstr>
      <vt:lpstr>Round-Off Noise in Digital Filters</vt:lpstr>
      <vt:lpstr>Analysis of Quantization Error</vt:lpstr>
      <vt:lpstr>Round-Off Noise in a First-Order System</vt:lpstr>
      <vt:lpstr>Zero-Input Limit Cycles in Fixed-Point Realization of IIR Filters</vt:lpstr>
      <vt:lpstr>Example Cont’d</vt:lpstr>
      <vt:lpstr>Example: Limit Cycles due to Overflow</vt:lpstr>
      <vt:lpstr>Avoiding Limit Cycles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UNIT-5 Multirate signal processing  &amp;  Finite Word length Effects</dc:title>
  <dc:creator>Administrator</dc:creator>
  <cp:lastModifiedBy>Administrator</cp:lastModifiedBy>
  <cp:revision>1</cp:revision>
  <dcterms:created xsi:type="dcterms:W3CDTF">2019-04-19T06:00:25Z</dcterms:created>
  <dcterms:modified xsi:type="dcterms:W3CDTF">2019-04-19T06:01:56Z</dcterms:modified>
</cp:coreProperties>
</file>