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7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65.wmf"/><Relationship Id="rId4" Type="http://schemas.openxmlformats.org/officeDocument/2006/relationships/image" Target="../media/image8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4" Type="http://schemas.openxmlformats.org/officeDocument/2006/relationships/image" Target="../media/image108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6" Type="http://schemas.openxmlformats.org/officeDocument/2006/relationships/image" Target="../media/image114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7" Type="http://schemas.openxmlformats.org/officeDocument/2006/relationships/image" Target="../media/image126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6" Type="http://schemas.openxmlformats.org/officeDocument/2006/relationships/image" Target="../media/image125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4" Type="http://schemas.openxmlformats.org/officeDocument/2006/relationships/image" Target="../media/image130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5" Type="http://schemas.openxmlformats.org/officeDocument/2006/relationships/image" Target="../media/image139.wmf"/><Relationship Id="rId4" Type="http://schemas.openxmlformats.org/officeDocument/2006/relationships/image" Target="../media/image138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image" Target="../media/image140.wmf"/><Relationship Id="rId1" Type="http://schemas.openxmlformats.org/officeDocument/2006/relationships/image" Target="../media/image128.wmf"/><Relationship Id="rId5" Type="http://schemas.openxmlformats.org/officeDocument/2006/relationships/image" Target="../media/image143.wmf"/><Relationship Id="rId4" Type="http://schemas.openxmlformats.org/officeDocument/2006/relationships/image" Target="../media/image142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Relationship Id="rId4" Type="http://schemas.openxmlformats.org/officeDocument/2006/relationships/image" Target="../media/image149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7" Type="http://schemas.openxmlformats.org/officeDocument/2006/relationships/image" Target="../media/image157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Relationship Id="rId6" Type="http://schemas.openxmlformats.org/officeDocument/2006/relationships/image" Target="../media/image156.wmf"/><Relationship Id="rId5" Type="http://schemas.openxmlformats.org/officeDocument/2006/relationships/image" Target="../media/image155.wmf"/><Relationship Id="rId4" Type="http://schemas.openxmlformats.org/officeDocument/2006/relationships/image" Target="../media/image154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Relationship Id="rId4" Type="http://schemas.openxmlformats.org/officeDocument/2006/relationships/image" Target="../media/image161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2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7" Type="http://schemas.openxmlformats.org/officeDocument/2006/relationships/image" Target="../media/image164.wmf"/><Relationship Id="rId2" Type="http://schemas.openxmlformats.org/officeDocument/2006/relationships/image" Target="../media/image151.wmf"/><Relationship Id="rId1" Type="http://schemas.openxmlformats.org/officeDocument/2006/relationships/image" Target="../media/image155.wmf"/><Relationship Id="rId6" Type="http://schemas.openxmlformats.org/officeDocument/2006/relationships/image" Target="../media/image163.wmf"/><Relationship Id="rId5" Type="http://schemas.openxmlformats.org/officeDocument/2006/relationships/image" Target="../media/image157.wmf"/><Relationship Id="rId4" Type="http://schemas.openxmlformats.org/officeDocument/2006/relationships/image" Target="../media/image156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wmf"/><Relationship Id="rId1" Type="http://schemas.openxmlformats.org/officeDocument/2006/relationships/image" Target="../media/image165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Relationship Id="rId4" Type="http://schemas.openxmlformats.org/officeDocument/2006/relationships/image" Target="../media/image170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wmf"/><Relationship Id="rId1" Type="http://schemas.openxmlformats.org/officeDocument/2006/relationships/image" Target="../media/image171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w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Relationship Id="rId5" Type="http://schemas.openxmlformats.org/officeDocument/2006/relationships/image" Target="../media/image179.wmf"/><Relationship Id="rId4" Type="http://schemas.openxmlformats.org/officeDocument/2006/relationships/image" Target="../media/image178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wmf"/><Relationship Id="rId2" Type="http://schemas.openxmlformats.org/officeDocument/2006/relationships/image" Target="../media/image181.wmf"/><Relationship Id="rId1" Type="http://schemas.openxmlformats.org/officeDocument/2006/relationships/image" Target="../media/image180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wmf"/><Relationship Id="rId2" Type="http://schemas.openxmlformats.org/officeDocument/2006/relationships/image" Target="../media/image184.wmf"/><Relationship Id="rId1" Type="http://schemas.openxmlformats.org/officeDocument/2006/relationships/image" Target="../media/image183.wmf"/><Relationship Id="rId5" Type="http://schemas.openxmlformats.org/officeDocument/2006/relationships/image" Target="../media/image187.wmf"/><Relationship Id="rId4" Type="http://schemas.openxmlformats.org/officeDocument/2006/relationships/image" Target="../media/image18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0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wmf"/><Relationship Id="rId1" Type="http://schemas.openxmlformats.org/officeDocument/2006/relationships/image" Target="../media/image188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0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1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wmf"/><Relationship Id="rId1" Type="http://schemas.openxmlformats.org/officeDocument/2006/relationships/image" Target="../media/image192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wmf"/><Relationship Id="rId2" Type="http://schemas.openxmlformats.org/officeDocument/2006/relationships/image" Target="../media/image195.wmf"/><Relationship Id="rId1" Type="http://schemas.openxmlformats.org/officeDocument/2006/relationships/image" Target="../media/image194.wmf"/><Relationship Id="rId4" Type="http://schemas.openxmlformats.org/officeDocument/2006/relationships/image" Target="../media/image197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8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wmf"/><Relationship Id="rId2" Type="http://schemas.openxmlformats.org/officeDocument/2006/relationships/image" Target="../media/image203.wmf"/><Relationship Id="rId1" Type="http://schemas.openxmlformats.org/officeDocument/2006/relationships/image" Target="../media/image202.wmf"/><Relationship Id="rId6" Type="http://schemas.openxmlformats.org/officeDocument/2006/relationships/image" Target="../media/image207.wmf"/><Relationship Id="rId5" Type="http://schemas.openxmlformats.org/officeDocument/2006/relationships/image" Target="../media/image206.wmf"/><Relationship Id="rId4" Type="http://schemas.openxmlformats.org/officeDocument/2006/relationships/image" Target="../media/image205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8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1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5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7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9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4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wmf"/><Relationship Id="rId2" Type="http://schemas.openxmlformats.org/officeDocument/2006/relationships/image" Target="../media/image229.wmf"/><Relationship Id="rId1" Type="http://schemas.openxmlformats.org/officeDocument/2006/relationships/image" Target="../media/image228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AF08B-5225-4F71-8B38-A4AE1281F513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A6330-62F2-4181-ABC3-7B69C68DDC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8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28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73D13E-6E42-4506-AE9B-5C71DE359945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2ADBF9-4D59-41F4-9F4A-82A64A7796B7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429059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29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9688"/>
          </a:xfrm>
          <a:noFill/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7FD973-DC8B-48E5-99D3-EAD11A75A319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430083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30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9688"/>
          </a:xfrm>
          <a:noFill/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DE7451-8DFE-479E-9D4E-31AD55D8110A}" type="slidenum">
              <a:rPr lang="en-US" altLang="en-US" smtClean="0"/>
              <a:pPr/>
              <a:t>67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2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AAEF55-D039-4688-AD84-13C05C4FA146}" type="slidenum">
              <a:rPr lang="en-US" altLang="en-US" smtClean="0"/>
              <a:pPr/>
              <a:t>86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EEC9-136D-4B36-8424-B888F980ADE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966-B218-4F05-AE78-BCA47F478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EEC9-136D-4B36-8424-B888F980ADE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966-B218-4F05-AE78-BCA47F478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EEC9-136D-4B36-8424-B888F980ADE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966-B218-4F05-AE78-BCA47F478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EEC9-136D-4B36-8424-B888F980ADE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966-B218-4F05-AE78-BCA47F478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EEC9-136D-4B36-8424-B888F980ADE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966-B218-4F05-AE78-BCA47F478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EEC9-136D-4B36-8424-B888F980ADE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966-B218-4F05-AE78-BCA47F478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EEC9-136D-4B36-8424-B888F980ADE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966-B218-4F05-AE78-BCA47F478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EEC9-136D-4B36-8424-B888F980ADE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966-B218-4F05-AE78-BCA47F478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EEC9-136D-4B36-8424-B888F980ADE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966-B218-4F05-AE78-BCA47F478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EEC9-136D-4B36-8424-B888F980ADE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966-B218-4F05-AE78-BCA47F478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EEC9-136D-4B36-8424-B888F980ADE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966-B218-4F05-AE78-BCA47F478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2EEC9-136D-4B36-8424-B888F980ADE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06966-B218-4F05-AE78-BCA47F4785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3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4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5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1.bin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Word_97_-_2003_Document4.doc"/><Relationship Id="rId5" Type="http://schemas.openxmlformats.org/officeDocument/2006/relationships/oleObject" Target="../embeddings/Microsoft_Office_Word_97_-_2003_Document3.doc"/><Relationship Id="rId4" Type="http://schemas.openxmlformats.org/officeDocument/2006/relationships/oleObject" Target="../embeddings/Microsoft_Office_Word_97_-_2003_Document2.doc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6.bin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69.bin"/><Relationship Id="rId4" Type="http://schemas.openxmlformats.org/officeDocument/2006/relationships/oleObject" Target="../embeddings/oleObject68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3.bin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7.bin"/><Relationship Id="rId5" Type="http://schemas.openxmlformats.org/officeDocument/2006/relationships/oleObject" Target="../embeddings/oleObject76.bin"/><Relationship Id="rId4" Type="http://schemas.openxmlformats.org/officeDocument/2006/relationships/oleObject" Target="../embeddings/oleObject75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80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8.png"/><Relationship Id="rId5" Type="http://schemas.openxmlformats.org/officeDocument/2006/relationships/oleObject" Target="../embeddings/oleObject83.bin"/><Relationship Id="rId4" Type="http://schemas.openxmlformats.org/officeDocument/2006/relationships/oleObject" Target="../embeddings/oleObject8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87.bin"/><Relationship Id="rId5" Type="http://schemas.openxmlformats.org/officeDocument/2006/relationships/oleObject" Target="../embeddings/oleObject86.bin"/><Relationship Id="rId10" Type="http://schemas.openxmlformats.org/officeDocument/2006/relationships/oleObject" Target="../embeddings/oleObject91.bin"/><Relationship Id="rId4" Type="http://schemas.openxmlformats.org/officeDocument/2006/relationships/oleObject" Target="../embeddings/oleObject85.bin"/><Relationship Id="rId9" Type="http://schemas.openxmlformats.org/officeDocument/2006/relationships/oleObject" Target="../embeddings/oleObject90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95.bin"/><Relationship Id="rId5" Type="http://schemas.openxmlformats.org/officeDocument/2006/relationships/oleObject" Target="../embeddings/oleObject94.bin"/><Relationship Id="rId4" Type="http://schemas.openxmlformats.org/officeDocument/2006/relationships/oleObject" Target="../embeddings/oleObject93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01.bin"/><Relationship Id="rId5" Type="http://schemas.openxmlformats.org/officeDocument/2006/relationships/oleObject" Target="../embeddings/oleObject100.bin"/><Relationship Id="rId4" Type="http://schemas.openxmlformats.org/officeDocument/2006/relationships/oleObject" Target="../embeddings/oleObject99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07.bin"/><Relationship Id="rId5" Type="http://schemas.openxmlformats.org/officeDocument/2006/relationships/oleObject" Target="../embeddings/oleObject106.bin"/><Relationship Id="rId4" Type="http://schemas.openxmlformats.org/officeDocument/2006/relationships/oleObject" Target="../embeddings/oleObject105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12.bin"/><Relationship Id="rId5" Type="http://schemas.openxmlformats.org/officeDocument/2006/relationships/oleObject" Target="../embeddings/oleObject111.bin"/><Relationship Id="rId4" Type="http://schemas.openxmlformats.org/officeDocument/2006/relationships/oleObject" Target="../embeddings/oleObject110.bin"/><Relationship Id="rId9" Type="http://schemas.openxmlformats.org/officeDocument/2006/relationships/oleObject" Target="../embeddings/oleObject115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19.bin"/><Relationship Id="rId5" Type="http://schemas.openxmlformats.org/officeDocument/2006/relationships/oleObject" Target="../embeddings/oleObject118.bin"/><Relationship Id="rId4" Type="http://schemas.openxmlformats.org/officeDocument/2006/relationships/oleObject" Target="../embeddings/oleObject117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33.wmf"/><Relationship Id="rId4" Type="http://schemas.openxmlformats.org/officeDocument/2006/relationships/oleObject" Target="../embeddings/oleObject121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26.bin"/><Relationship Id="rId5" Type="http://schemas.openxmlformats.org/officeDocument/2006/relationships/oleObject" Target="../embeddings/oleObject125.bin"/><Relationship Id="rId4" Type="http://schemas.openxmlformats.org/officeDocument/2006/relationships/oleObject" Target="../embeddings/oleObject12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31.bin"/><Relationship Id="rId5" Type="http://schemas.openxmlformats.org/officeDocument/2006/relationships/oleObject" Target="../embeddings/oleObject130.bin"/><Relationship Id="rId4" Type="http://schemas.openxmlformats.org/officeDocument/2006/relationships/oleObject" Target="../embeddings/oleObject129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145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37.bin"/><Relationship Id="rId5" Type="http://schemas.openxmlformats.org/officeDocument/2006/relationships/oleObject" Target="../embeddings/oleObject136.bin"/><Relationship Id="rId4" Type="http://schemas.openxmlformats.org/officeDocument/2006/relationships/oleObject" Target="../embeddings/oleObject135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3" Type="http://schemas.openxmlformats.org/officeDocument/2006/relationships/oleObject" Target="../embeddings/oleObject139.bin"/><Relationship Id="rId7" Type="http://schemas.openxmlformats.org/officeDocument/2006/relationships/oleObject" Target="../embeddings/oleObject1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42.bin"/><Relationship Id="rId5" Type="http://schemas.openxmlformats.org/officeDocument/2006/relationships/oleObject" Target="../embeddings/oleObject141.bin"/><Relationship Id="rId4" Type="http://schemas.openxmlformats.org/officeDocument/2006/relationships/oleObject" Target="../embeddings/oleObject140.bin"/><Relationship Id="rId9" Type="http://schemas.openxmlformats.org/officeDocument/2006/relationships/oleObject" Target="../embeddings/oleObject145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49.bin"/><Relationship Id="rId5" Type="http://schemas.openxmlformats.org/officeDocument/2006/relationships/oleObject" Target="../embeddings/oleObject148.bin"/><Relationship Id="rId4" Type="http://schemas.openxmlformats.org/officeDocument/2006/relationships/oleObject" Target="../embeddings/oleObject147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5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53.bin"/><Relationship Id="rId5" Type="http://schemas.openxmlformats.org/officeDocument/2006/relationships/oleObject" Target="../embeddings/oleObject152.bin"/><Relationship Id="rId10" Type="http://schemas.openxmlformats.org/officeDocument/2006/relationships/oleObject" Target="../embeddings/oleObject157.bin"/><Relationship Id="rId4" Type="http://schemas.openxmlformats.org/officeDocument/2006/relationships/oleObject" Target="../embeddings/oleObject151.bin"/><Relationship Id="rId9" Type="http://schemas.openxmlformats.org/officeDocument/2006/relationships/oleObject" Target="../embeddings/oleObject156.bin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oleObject159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0.bin"/><Relationship Id="rId7" Type="http://schemas.openxmlformats.org/officeDocument/2006/relationships/oleObject" Target="../embeddings/oleObject1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63.bin"/><Relationship Id="rId5" Type="http://schemas.openxmlformats.org/officeDocument/2006/relationships/oleObject" Target="../embeddings/oleObject162.bin"/><Relationship Id="rId4" Type="http://schemas.openxmlformats.org/officeDocument/2006/relationships/oleObject" Target="../embeddings/oleObject161.bin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4" Type="http://schemas.openxmlformats.org/officeDocument/2006/relationships/oleObject" Target="../embeddings/oleObject166.bin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7.bin"/><Relationship Id="rId7" Type="http://schemas.openxmlformats.org/officeDocument/2006/relationships/oleObject" Target="../embeddings/oleObject1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70.bin"/><Relationship Id="rId5" Type="http://schemas.openxmlformats.org/officeDocument/2006/relationships/oleObject" Target="../embeddings/oleObject169.bin"/><Relationship Id="rId4" Type="http://schemas.openxmlformats.org/officeDocument/2006/relationships/oleObject" Target="../embeddings/oleObject168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5" Type="http://schemas.openxmlformats.org/officeDocument/2006/relationships/oleObject" Target="../embeddings/oleObject174.bin"/><Relationship Id="rId4" Type="http://schemas.openxmlformats.org/officeDocument/2006/relationships/oleObject" Target="../embeddings/oleObject17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5.bin"/><Relationship Id="rId7" Type="http://schemas.openxmlformats.org/officeDocument/2006/relationships/oleObject" Target="../embeddings/oleObject1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178.bin"/><Relationship Id="rId5" Type="http://schemas.openxmlformats.org/officeDocument/2006/relationships/oleObject" Target="../embeddings/oleObject177.bin"/><Relationship Id="rId4" Type="http://schemas.openxmlformats.org/officeDocument/2006/relationships/oleObject" Target="../embeddings/oleObject176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4" Type="http://schemas.openxmlformats.org/officeDocument/2006/relationships/oleObject" Target="../embeddings/oleObject181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2.v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4" Type="http://schemas.openxmlformats.org/officeDocument/2006/relationships/oleObject" Target="../embeddings/oleObject185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189.bin"/><Relationship Id="rId5" Type="http://schemas.openxmlformats.org/officeDocument/2006/relationships/oleObject" Target="../embeddings/oleObject188.bin"/><Relationship Id="rId4" Type="http://schemas.openxmlformats.org/officeDocument/2006/relationships/oleObject" Target="../embeddings/oleObject187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199.png"/><Relationship Id="rId4" Type="http://schemas.openxmlformats.org/officeDocument/2006/relationships/oleObject" Target="../embeddings/oleObject190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6.bin"/><Relationship Id="rId3" Type="http://schemas.openxmlformats.org/officeDocument/2006/relationships/oleObject" Target="../embeddings/oleObject191.bin"/><Relationship Id="rId7" Type="http://schemas.openxmlformats.org/officeDocument/2006/relationships/oleObject" Target="../embeddings/oleObject1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194.bin"/><Relationship Id="rId5" Type="http://schemas.openxmlformats.org/officeDocument/2006/relationships/oleObject" Target="../embeddings/oleObject193.bin"/><Relationship Id="rId4" Type="http://schemas.openxmlformats.org/officeDocument/2006/relationships/oleObject" Target="../embeddings/oleObject192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210.png"/><Relationship Id="rId4" Type="http://schemas.openxmlformats.org/officeDocument/2006/relationships/image" Target="../media/image20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212.png"/><Relationship Id="rId4" Type="http://schemas.openxmlformats.org/officeDocument/2006/relationships/image" Target="../media/image209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5" Type="http://schemas.openxmlformats.org/officeDocument/2006/relationships/oleObject" Target="../embeddings/oleObject199.bin"/><Relationship Id="rId4" Type="http://schemas.openxmlformats.org/officeDocument/2006/relationships/image" Target="../media/image21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5" Type="http://schemas.openxmlformats.org/officeDocument/2006/relationships/oleObject" Target="../embeddings/oleObject200.bin"/><Relationship Id="rId4" Type="http://schemas.openxmlformats.org/officeDocument/2006/relationships/image" Target="../media/image216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5" Type="http://schemas.openxmlformats.org/officeDocument/2006/relationships/oleObject" Target="../embeddings/oleObject201.bin"/><Relationship Id="rId4" Type="http://schemas.openxmlformats.org/officeDocument/2006/relationships/image" Target="../media/image209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22.png"/><Relationship Id="rId5" Type="http://schemas.openxmlformats.org/officeDocument/2006/relationships/image" Target="../media/image221.png"/><Relationship Id="rId4" Type="http://schemas.openxmlformats.org/officeDocument/2006/relationships/oleObject" Target="../embeddings/oleObject202.bin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227.wmf"/><Relationship Id="rId5" Type="http://schemas.openxmlformats.org/officeDocument/2006/relationships/image" Target="../media/image226.wmf"/><Relationship Id="rId4" Type="http://schemas.openxmlformats.org/officeDocument/2006/relationships/image" Target="../media/image225.w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5" Type="http://schemas.openxmlformats.org/officeDocument/2006/relationships/oleObject" Target="../embeddings/oleObject206.bin"/><Relationship Id="rId4" Type="http://schemas.openxmlformats.org/officeDocument/2006/relationships/oleObject" Target="../embeddings/oleObject205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UNIT-IV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FIR &amp; IIR FILTERS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Digital Filter Specifications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2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Practical specifications are often given in terms of </a:t>
            </a:r>
            <a:r>
              <a:rPr lang="en-US" alt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loss function (in dB)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</a:p>
          <a:p>
            <a:pPr eaLnBrk="1" hangingPunct="1"/>
            <a:r>
              <a:rPr lang="en-US" altLang="en-US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Peak passband ripple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						</a:t>
            </a:r>
            <a:r>
              <a:rPr lang="en-US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dB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Minimum stopband attenuation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			             </a:t>
            </a:r>
            <a:r>
              <a:rPr lang="en-US" altLang="en-US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dB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2209800" y="2971800"/>
          <a:ext cx="4025900" cy="633413"/>
        </p:xfrm>
        <a:graphic>
          <a:graphicData uri="http://schemas.openxmlformats.org/presentationml/2006/ole">
            <p:oleObj spid="_x0000_s6146" name="Equation" r:id="rId3" imgW="4025900" imgH="635000" progId="Equation.3">
              <p:embed/>
            </p:oleObj>
          </a:graphicData>
        </a:graphic>
      </p:graphicFrame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2286000" y="4267200"/>
          <a:ext cx="3594100" cy="531813"/>
        </p:xfrm>
        <a:graphic>
          <a:graphicData uri="http://schemas.openxmlformats.org/presentationml/2006/ole">
            <p:oleObj spid="_x0000_s6147" name="Equation" r:id="rId4" imgW="3594100" imgH="533400" progId="Equation.3">
              <p:embed/>
            </p:oleObj>
          </a:graphicData>
        </a:graphic>
      </p:graphicFrame>
      <p:graphicFrame>
        <p:nvGraphicFramePr>
          <p:cNvPr id="94212" name="Object 4"/>
          <p:cNvGraphicFramePr>
            <a:graphicFrameLocks noChangeAspect="1"/>
          </p:cNvGraphicFramePr>
          <p:nvPr/>
        </p:nvGraphicFramePr>
        <p:xfrm>
          <a:off x="2438400" y="5410200"/>
          <a:ext cx="2997200" cy="481013"/>
        </p:xfrm>
        <a:graphic>
          <a:graphicData uri="http://schemas.openxmlformats.org/presentationml/2006/ole">
            <p:oleObj spid="_x0000_s6148" name="Equation" r:id="rId5" imgW="2997200" imgH="482600" progId="Equation.3">
              <p:embed/>
            </p:oleObj>
          </a:graphicData>
        </a:graphic>
      </p:graphicFrame>
      <p:sp>
        <p:nvSpPr>
          <p:cNvPr id="94215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1629E9-D4C5-4DD9-BF84-67432115182B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Digital Filter Specifications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2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73238"/>
            <a:ext cx="8077200" cy="4398962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In practice, passband edge frequency         and stopband edge frequency      are specified in Hz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For digital filter design, normalized bandedge frequencies need to be computed from specifications in Hz using</a:t>
            </a:r>
          </a:p>
          <a:p>
            <a:pPr eaLnBrk="1" hangingPunct="1">
              <a:lnSpc>
                <a:spcPct val="110000"/>
              </a:lnSpc>
            </a:pPr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4457700" y="4559300"/>
          <a:ext cx="4152900" cy="1079500"/>
        </p:xfrm>
        <a:graphic>
          <a:graphicData uri="http://schemas.openxmlformats.org/presentationml/2006/ole">
            <p:oleObj spid="_x0000_s7170" name="Equation" r:id="rId3" imgW="4152900" imgH="1079500" progId="Equation.3">
              <p:embed/>
            </p:oleObj>
          </a:graphicData>
        </a:graphic>
      </p:graphicFrame>
      <p:graphicFrame>
        <p:nvGraphicFramePr>
          <p:cNvPr id="95235" name="Object 3"/>
          <p:cNvGraphicFramePr>
            <a:graphicFrameLocks noChangeAspect="1"/>
          </p:cNvGraphicFramePr>
          <p:nvPr/>
        </p:nvGraphicFramePr>
        <p:xfrm>
          <a:off x="1835150" y="5715000"/>
          <a:ext cx="3949700" cy="1041400"/>
        </p:xfrm>
        <a:graphic>
          <a:graphicData uri="http://schemas.openxmlformats.org/presentationml/2006/ole">
            <p:oleObj spid="_x0000_s7171" name="Equation" r:id="rId4" imgW="3949700" imgH="1041400" progId="Equation.3">
              <p:embed/>
            </p:oleObj>
          </a:graphicData>
        </a:graphic>
      </p:graphicFrame>
      <p:graphicFrame>
        <p:nvGraphicFramePr>
          <p:cNvPr id="95236" name="Object 4"/>
          <p:cNvGraphicFramePr>
            <a:graphicFrameLocks noChangeAspect="1"/>
          </p:cNvGraphicFramePr>
          <p:nvPr/>
        </p:nvGraphicFramePr>
        <p:xfrm>
          <a:off x="5940425" y="2276475"/>
          <a:ext cx="341313" cy="481013"/>
        </p:xfrm>
        <a:graphic>
          <a:graphicData uri="http://schemas.openxmlformats.org/presentationml/2006/ole">
            <p:oleObj spid="_x0000_s7172" name="Equation" r:id="rId5" imgW="342751" imgH="482391" progId="Equation.3">
              <p:embed/>
            </p:oleObj>
          </a:graphicData>
        </a:graphic>
      </p:graphicFrame>
      <p:graphicFrame>
        <p:nvGraphicFramePr>
          <p:cNvPr id="95237" name="Object 5"/>
          <p:cNvGraphicFramePr>
            <a:graphicFrameLocks noChangeAspect="1"/>
          </p:cNvGraphicFramePr>
          <p:nvPr/>
        </p:nvGraphicFramePr>
        <p:xfrm>
          <a:off x="7164388" y="1916113"/>
          <a:ext cx="392112" cy="531812"/>
        </p:xfrm>
        <a:graphic>
          <a:graphicData uri="http://schemas.openxmlformats.org/presentationml/2006/ole">
            <p:oleObj spid="_x0000_s7173" name="Equation" r:id="rId6" imgW="393529" imgH="533169" progId="Equation.3">
              <p:embed/>
            </p:oleObj>
          </a:graphicData>
        </a:graphic>
      </p:graphicFrame>
      <p:sp>
        <p:nvSpPr>
          <p:cNvPr id="95240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0EEF1B-E787-4B07-9188-99E8C7564258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1026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Digital Filter Specifications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64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4000" u="sng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Let             kHz,             kHz, and                   	kHz</a:t>
            </a:r>
            <a:endParaRPr lang="en-US" altLang="en-US" sz="4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40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Then</a:t>
            </a:r>
            <a:endParaRPr lang="en-US" altLang="en-US" sz="40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3962400" y="1830388"/>
          <a:ext cx="1066800" cy="531812"/>
        </p:xfrm>
        <a:graphic>
          <a:graphicData uri="http://schemas.openxmlformats.org/presentationml/2006/ole">
            <p:oleObj spid="_x0000_s8194" name="Equation" r:id="rId3" imgW="1066337" imgH="533169" progId="Equation.3">
              <p:embed/>
            </p:oleObj>
          </a:graphicData>
        </a:graphic>
      </p:graphicFrame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6629400" y="1828800"/>
          <a:ext cx="990600" cy="481013"/>
        </p:xfrm>
        <a:graphic>
          <a:graphicData uri="http://schemas.openxmlformats.org/presentationml/2006/ole">
            <p:oleObj spid="_x0000_s8195" name="Equation" r:id="rId4" imgW="990170" imgH="482391" progId="Equation.3">
              <p:embed/>
            </p:oleObj>
          </a:graphicData>
        </a:graphic>
      </p:graphicFrame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3009900" y="2425700"/>
          <a:ext cx="1257300" cy="469900"/>
        </p:xfrm>
        <a:graphic>
          <a:graphicData uri="http://schemas.openxmlformats.org/presentationml/2006/ole">
            <p:oleObj spid="_x0000_s8196" name="Equation" r:id="rId5" imgW="1257300" imgH="469900" progId="Equation.3">
              <p:embed/>
            </p:oleObj>
          </a:graphicData>
        </a:graphic>
      </p:graphicFrame>
      <p:graphicFrame>
        <p:nvGraphicFramePr>
          <p:cNvPr id="96261" name="Object 5"/>
          <p:cNvGraphicFramePr>
            <a:graphicFrameLocks noChangeAspect="1"/>
          </p:cNvGraphicFramePr>
          <p:nvPr/>
        </p:nvGraphicFramePr>
        <p:xfrm>
          <a:off x="2438400" y="3581400"/>
          <a:ext cx="4089400" cy="1016000"/>
        </p:xfrm>
        <a:graphic>
          <a:graphicData uri="http://schemas.openxmlformats.org/presentationml/2006/ole">
            <p:oleObj spid="_x0000_s8197" name="Equation" r:id="rId6" imgW="4089400" imgH="1016000" progId="Equation.3">
              <p:embed/>
            </p:oleObj>
          </a:graphicData>
        </a:graphic>
      </p:graphicFrame>
      <p:graphicFrame>
        <p:nvGraphicFramePr>
          <p:cNvPr id="96262" name="Object 6"/>
          <p:cNvGraphicFramePr>
            <a:graphicFrameLocks noChangeAspect="1"/>
          </p:cNvGraphicFramePr>
          <p:nvPr/>
        </p:nvGraphicFramePr>
        <p:xfrm>
          <a:off x="2514600" y="4800600"/>
          <a:ext cx="4013200" cy="1016000"/>
        </p:xfrm>
        <a:graphic>
          <a:graphicData uri="http://schemas.openxmlformats.org/presentationml/2006/ole">
            <p:oleObj spid="_x0000_s8198" name="Equation" r:id="rId7" imgW="4013200" imgH="1016000" progId="Equation.3">
              <p:embed/>
            </p:oleObj>
          </a:graphicData>
        </a:graphic>
      </p:graphicFrame>
      <p:sp>
        <p:nvSpPr>
          <p:cNvPr id="96265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08E2DB-EF83-47D3-BF7B-8B7752F9FC2A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15888"/>
            <a:ext cx="75438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IIR Digital Filter Design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2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Standard approach</a:t>
            </a:r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(1) Convert the digital filter specifications into an analogue prototype lowpass filter specifications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(2)  Determine the analogue lowpass filter transfer function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(3) Transform              by replacing the complex variable to the digital transfer function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7282" name="Object 2"/>
          <p:cNvGraphicFramePr>
            <a:graphicFrameLocks noChangeAspect="1"/>
          </p:cNvGraphicFramePr>
          <p:nvPr/>
        </p:nvGraphicFramePr>
        <p:xfrm>
          <a:off x="4038600" y="4419600"/>
          <a:ext cx="1001713" cy="481013"/>
        </p:xfrm>
        <a:graphic>
          <a:graphicData uri="http://schemas.openxmlformats.org/presentationml/2006/ole">
            <p:oleObj spid="_x0000_s9218" name="Equation" r:id="rId3" imgW="1002865" imgH="482391" progId="Equation.3">
              <p:embed/>
            </p:oleObj>
          </a:graphicData>
        </a:graphic>
      </p:graphicFrame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3348038" y="6021388"/>
          <a:ext cx="811212" cy="430212"/>
        </p:xfrm>
        <a:graphic>
          <a:graphicData uri="http://schemas.openxmlformats.org/presentationml/2006/ole">
            <p:oleObj spid="_x0000_s9219" name="Equation" r:id="rId4" imgW="812447" imgH="431613" progId="Equation.3">
              <p:embed/>
            </p:oleObj>
          </a:graphicData>
        </a:graphic>
      </p:graphicFrame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3124200" y="4953000"/>
          <a:ext cx="1001713" cy="481013"/>
        </p:xfrm>
        <a:graphic>
          <a:graphicData uri="http://schemas.openxmlformats.org/presentationml/2006/ole">
            <p:oleObj spid="_x0000_s9220" name="Equation" r:id="rId5" imgW="1002865" imgH="482391" progId="Equation.3">
              <p:embed/>
            </p:oleObj>
          </a:graphicData>
        </a:graphic>
      </p:graphicFrame>
      <p:sp>
        <p:nvSpPr>
          <p:cNvPr id="97287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5BB39C-28BA-43B9-88AE-A5506F96EA6D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15888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IIR Digital Filter Design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This approach has been widely used for the following reasons: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(1)  Analogue approximation techniques are highly advanced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	(2)  They usually yield closed-form solutions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(3)  Extensive tables are available for analogue filter design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(4)  Very often applications require digital simulation of analogue systems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53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30E7EB-3AA1-4993-9FB6-66BFE843264F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1850" y="-26988"/>
            <a:ext cx="77724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IIR Digital Filter Design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Let an analogue transfer function be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where the subscript “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indicates the analogue domain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 digital transfer function derived from  this is denoted as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3124200" y="2286000"/>
          <a:ext cx="2362200" cy="1041400"/>
        </p:xfrm>
        <a:graphic>
          <a:graphicData uri="http://schemas.openxmlformats.org/presentationml/2006/ole">
            <p:oleObj spid="_x0000_s10242" name="Equation" r:id="rId3" imgW="2362200" imgH="1041400" progId="Equation.3">
              <p:embed/>
            </p:oleObj>
          </a:graphicData>
        </a:graphic>
      </p:graphicFrame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3276600" y="5346700"/>
          <a:ext cx="2032000" cy="1028700"/>
        </p:xfrm>
        <a:graphic>
          <a:graphicData uri="http://schemas.openxmlformats.org/presentationml/2006/ole">
            <p:oleObj spid="_x0000_s10243" name="Equation" r:id="rId4" imgW="2032000" imgH="1028700" progId="Equation.3">
              <p:embed/>
            </p:oleObj>
          </a:graphicData>
        </a:graphic>
      </p:graphicFrame>
      <p:sp>
        <p:nvSpPr>
          <p:cNvPr id="9831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39E6B1-7BEA-4DD8-A131-82D0A31DF30C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IIR Digital Filter Design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50292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Basic idea behind the conversion of             into            is to apply a mapping from the  </a:t>
            </a:r>
            <a:r>
              <a:rPr lang="en-US" altLang="en-US" sz="2800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280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-domain to the </a:t>
            </a:r>
            <a:r>
              <a:rPr lang="en-US" altLang="en-US" sz="2800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en-US" sz="280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-domain so that essential properties of the analogue frequency response are preserved</a:t>
            </a:r>
          </a:p>
          <a:p>
            <a:pPr eaLnBrk="1" hangingPunct="1"/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Thus mapping function should be such that</a:t>
            </a:r>
            <a:endParaRPr lang="en-US" altLang="en-US" sz="28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Imaginary   (      )  axis in the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-plane be mapped onto the unit circle of the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en-US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-plane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A stable analogue transfer function be mapped into a stable digital transfer function</a:t>
            </a:r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/>
        </p:nvGraphicFramePr>
        <p:xfrm>
          <a:off x="6248400" y="1524000"/>
          <a:ext cx="1001713" cy="481013"/>
        </p:xfrm>
        <a:graphic>
          <a:graphicData uri="http://schemas.openxmlformats.org/presentationml/2006/ole">
            <p:oleObj spid="_x0000_s11266" name="Equation" r:id="rId3" imgW="1002865" imgH="482391" progId="Equation.3">
              <p:embed/>
            </p:oleObj>
          </a:graphicData>
        </a:graphic>
      </p:graphicFrame>
      <p:graphicFrame>
        <p:nvGraphicFramePr>
          <p:cNvPr id="99331" name="Object 3"/>
          <p:cNvGraphicFramePr>
            <a:graphicFrameLocks noChangeAspect="1"/>
          </p:cNvGraphicFramePr>
          <p:nvPr/>
        </p:nvGraphicFramePr>
        <p:xfrm>
          <a:off x="7875588" y="1524000"/>
          <a:ext cx="811212" cy="430213"/>
        </p:xfrm>
        <a:graphic>
          <a:graphicData uri="http://schemas.openxmlformats.org/presentationml/2006/ole">
            <p:oleObj spid="_x0000_s11267" name="Equation" r:id="rId4" imgW="812447" imgH="431613" progId="Equation.3">
              <p:embed/>
            </p:oleObj>
          </a:graphicData>
        </a:graphic>
      </p:graphicFrame>
      <p:graphicFrame>
        <p:nvGraphicFramePr>
          <p:cNvPr id="99332" name="Object 4"/>
          <p:cNvGraphicFramePr>
            <a:graphicFrameLocks noChangeAspect="1"/>
          </p:cNvGraphicFramePr>
          <p:nvPr/>
        </p:nvGraphicFramePr>
        <p:xfrm>
          <a:off x="3278188" y="3810000"/>
          <a:ext cx="531812" cy="419100"/>
        </p:xfrm>
        <a:graphic>
          <a:graphicData uri="http://schemas.openxmlformats.org/presentationml/2006/ole">
            <p:oleObj spid="_x0000_s11268" name="Equation" r:id="rId5" imgW="533169" imgH="418918" progId="Equation.3">
              <p:embed/>
            </p:oleObj>
          </a:graphicData>
        </a:graphic>
      </p:graphicFrame>
      <p:sp>
        <p:nvSpPr>
          <p:cNvPr id="99335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A578C3-ED19-48D7-A255-3E1FAC664850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Specification for effective frequency response of a continuous-time lowpass filter and its corresponding specifications for discrete-time system.</a:t>
            </a:r>
          </a:p>
        </p:txBody>
      </p:sp>
      <p:sp>
        <p:nvSpPr>
          <p:cNvPr id="356355" name="Text Box 4"/>
          <p:cNvSpPr txBox="1">
            <a:spLocks noChangeArrowheads="1"/>
          </p:cNvSpPr>
          <p:nvPr/>
        </p:nvSpPr>
        <p:spPr bwMode="auto">
          <a:xfrm>
            <a:off x="5257800" y="1828800"/>
            <a:ext cx="30781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or d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passband ripple</a:t>
            </a:r>
          </a:p>
          <a:p>
            <a:pPr eaLnBrk="1" hangingPunct="1"/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or d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stopband ripple</a:t>
            </a:r>
          </a:p>
          <a:p>
            <a:pPr eaLnBrk="1" hangingPunct="1"/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, w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passband edge frequency</a:t>
            </a:r>
          </a:p>
          <a:p>
            <a:pPr eaLnBrk="1" hangingPunct="1"/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, w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stopband edge frequency</a:t>
            </a:r>
          </a:p>
          <a:p>
            <a:pPr eaLnBrk="1" hangingPunct="1"/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1" lang="en-US" altLang="en-US" sz="16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 passband ripple parameter</a:t>
            </a:r>
          </a:p>
          <a:p>
            <a:pPr eaLnBrk="1" hangingPunct="1"/>
            <a:endParaRPr kumimoji="1" lang="en-US" altLang="en-US" sz="16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1 – d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= 1/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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1 + e</a:t>
            </a:r>
            <a:r>
              <a:rPr kumimoji="1" lang="en-US" altLang="en-US" sz="1600" baseline="30000">
                <a:latin typeface="Times New Roman" pitchFamily="18" charset="0"/>
                <a:cs typeface="Times New Roman" pitchFamily="18" charset="0"/>
              </a:rPr>
              <a:t>2</a:t>
            </a:r>
            <a:endParaRPr kumimoji="1" lang="en-US" altLang="en-US" sz="16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kumimoji="1" lang="en-US" altLang="en-US" sz="16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kumimoji="1" lang="en-US" altLang="en-US" sz="16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BW bandwidth = w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– w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eaLnBrk="1" hangingPunct="1"/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 3-dB cutoff frequency</a:t>
            </a:r>
          </a:p>
          <a:p>
            <a:pPr eaLnBrk="1" hangingPunct="1"/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, w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upper and lower 3-dB cutoff</a:t>
            </a:r>
          </a:p>
          <a:p>
            <a:pPr eaLnBrk="1" hangingPunct="1"/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          frequensies</a:t>
            </a:r>
          </a:p>
          <a:p>
            <a:pPr eaLnBrk="1" hangingPunct="1"/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Dw  transition band = |w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– w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|</a:t>
            </a:r>
          </a:p>
          <a:p>
            <a:pPr eaLnBrk="1" hangingPunct="1"/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passband ripple in dB</a:t>
            </a:r>
          </a:p>
          <a:p>
            <a:pPr eaLnBrk="1" hangingPunct="1"/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               = 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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20log10(1 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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d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stopband attenuation in dB</a:t>
            </a:r>
          </a:p>
          <a:p>
            <a:pPr eaLnBrk="1" hangingPunct="1"/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               = -20log10(d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56356" name="Line 5"/>
          <p:cNvSpPr>
            <a:spLocks noChangeShapeType="1"/>
          </p:cNvSpPr>
          <p:nvPr/>
        </p:nvSpPr>
        <p:spPr bwMode="auto">
          <a:xfrm>
            <a:off x="6324600" y="3352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356357" name="Picture 7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295400"/>
            <a:ext cx="4579938" cy="5486400"/>
          </a:xfrm>
          <a:noFill/>
        </p:spPr>
      </p:pic>
      <p:sp>
        <p:nvSpPr>
          <p:cNvPr id="3563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B75ACA-67C3-4D49-9C12-584EBCF1AEEF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Design of Discrete-Time IIR Filters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772400" cy="4114800"/>
          </a:xfrm>
          <a:noFill/>
        </p:spPr>
        <p:txBody>
          <a:bodyPr lIns="90488" tIns="44450" rIns="90488" bIns="44450"/>
          <a:lstStyle/>
          <a:p>
            <a:pPr marL="457200" indent="-457200"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From Analog (Continuous-Time) Filters</a:t>
            </a:r>
          </a:p>
          <a:p>
            <a:pPr marL="1027113" lvl="1" indent="-455613"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Approximation of Derivatives</a:t>
            </a:r>
          </a:p>
          <a:p>
            <a:pPr marL="1027113" lvl="1" indent="-455613"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Impulse Invariance</a:t>
            </a:r>
          </a:p>
          <a:p>
            <a:pPr marL="1027113" lvl="1" indent="-455613"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the Bilinear Transformation</a:t>
            </a:r>
          </a:p>
        </p:txBody>
      </p:sp>
      <p:sp>
        <p:nvSpPr>
          <p:cNvPr id="357380" name="Rectangle 4"/>
          <p:cNvSpPr>
            <a:spLocks noChangeArrowheads="1"/>
          </p:cNvSpPr>
          <p:nvPr/>
        </p:nvSpPr>
        <p:spPr bwMode="auto">
          <a:xfrm>
            <a:off x="5334000" y="1981200"/>
            <a:ext cx="38100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73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23C213-4AF8-4290-858D-4DC334FF98E7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Reasons of Design of Discrete-Time IIR Filters from Continuous-Time Filters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343400"/>
          </a:xfrm>
        </p:spPr>
        <p:txBody>
          <a:bodyPr lIns="90488" tIns="44450" rIns="90488" bIns="44450" rtlCol="0">
            <a:normAutofit/>
          </a:bodyPr>
          <a:lstStyle/>
          <a:p>
            <a:pPr marL="457200" indent="-457200" algn="just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art of continuous-time IIR filter design is highly advanced and, since useful results can be achieved, it is advantageous to use the design procedures already developed for continuous-time filters.</a:t>
            </a:r>
          </a:p>
          <a:p>
            <a:pPr marL="457200" indent="-457200" algn="just" eaLnBrk="1" fontAlgn="auto" hangingPunct="1">
              <a:spcAft>
                <a:spcPts val="0"/>
              </a:spcAft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Many useful continuous-time IIR design methods have relatively simple closed-form design formulas. Therefore, discrete-time IIR filter design methods based on such standard continuous-time design formulas are rather simple to carry out.</a:t>
            </a:r>
          </a:p>
          <a:p>
            <a:pPr marL="457200" indent="-457200" algn="just" eaLnBrk="1" fontAlgn="auto" hangingPunct="1">
              <a:spcAft>
                <a:spcPts val="0"/>
              </a:spcAft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standard approximation methods that work well for continuous-time IIR filters do not lead to simple closed-form design formulas when these methods are applied directly to the discrete-time IIR case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84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C33D07-2BFA-43F1-B6CB-32BB7DA847FD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IIR filters</a:t>
            </a:r>
          </a:p>
        </p:txBody>
      </p:sp>
      <p:sp>
        <p:nvSpPr>
          <p:cNvPr id="35225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C1D03B-E8EB-4B08-A1B5-5D0245FD81EB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Characteristics of Commonly Used Analog Filters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Butterworth Filter</a:t>
            </a:r>
          </a:p>
          <a:p>
            <a:pPr marL="457200" indent="-457200" eaLnBrk="1" hangingPunct="1"/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Chebyshev Filter</a:t>
            </a:r>
          </a:p>
          <a:p>
            <a:pPr marL="1027113" lvl="1" indent="-455613" eaLnBrk="1" hangingPunct="1"/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Chebyshev Type I</a:t>
            </a:r>
          </a:p>
          <a:p>
            <a:pPr marL="1027113" lvl="1" indent="-455613" eaLnBrk="1" hangingPunct="1"/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Chebyshev Type II of Inverse Chebyshev Filter</a:t>
            </a:r>
          </a:p>
        </p:txBody>
      </p:sp>
      <p:sp>
        <p:nvSpPr>
          <p:cNvPr id="3594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CBB5F7-F4BF-4167-BD8B-AB0DF66A2145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Butterworth Filter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Lowpass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Butterworth filters are all-pole filters characterized by the magnitude-squared frequency response</a:t>
            </a:r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|H(W)|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= 1/[1 + (W/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800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] = 1/[1 + e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(W/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8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where N is the order of the filter,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800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is its – 3-dB frequency (cutoff frequency),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8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is the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bandpass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edge frequency, and      1/(1 + e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 is the band-edge value of |H(W)|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At W = W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(where W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is the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stopband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edge frequency) we have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 1/[1 + e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(W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8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] = d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and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N = (1/2)log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[(1/d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 – 1]/log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(W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800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 = log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(d/e)/log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(W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8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where d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 1/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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 + d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Thus the Butterworth filter is completely characterized by the parameters N, d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e, and the ratio W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8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604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A81D16-FA14-433A-A0A6-137DB6E01731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Butterworth Lowpass Filters</a:t>
            </a:r>
          </a:p>
        </p:txBody>
      </p:sp>
      <p:sp>
        <p:nvSpPr>
          <p:cNvPr id="1003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Passband is designed to be maximally flat</a:t>
            </a:r>
          </a:p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The magnitude-squared function is of the form</a:t>
            </a:r>
          </a:p>
          <a:p>
            <a:pPr eaLnBrk="1" hangingPunct="1"/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0354" name="Object 2"/>
          <p:cNvGraphicFramePr>
            <a:graphicFrameLocks noChangeAspect="1"/>
          </p:cNvGraphicFramePr>
          <p:nvPr/>
        </p:nvGraphicFramePr>
        <p:xfrm>
          <a:off x="1189038" y="1547813"/>
          <a:ext cx="2752725" cy="685800"/>
        </p:xfrm>
        <a:graphic>
          <a:graphicData uri="http://schemas.openxmlformats.org/presentationml/2006/ole">
            <p:oleObj spid="_x0000_s12290" name="Equation" r:id="rId3" imgW="1828800" imgH="457200" progId="Equation.3">
              <p:embed/>
            </p:oleObj>
          </a:graphicData>
        </a:graphic>
      </p:graphicFrame>
      <p:pic>
        <p:nvPicPr>
          <p:cNvPr id="10035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5588" y="2406650"/>
            <a:ext cx="6438900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0355" name="Object 3"/>
          <p:cNvGraphicFramePr>
            <a:graphicFrameLocks noChangeAspect="1"/>
          </p:cNvGraphicFramePr>
          <p:nvPr/>
        </p:nvGraphicFramePr>
        <p:xfrm>
          <a:off x="5794375" y="1562100"/>
          <a:ext cx="2447925" cy="685800"/>
        </p:xfrm>
        <a:graphic>
          <a:graphicData uri="http://schemas.openxmlformats.org/presentationml/2006/ole">
            <p:oleObj spid="_x0000_s12291" name="Equation" r:id="rId5" imgW="1625600" imgH="457200" progId="Equation.3">
              <p:embed/>
            </p:oleObj>
          </a:graphicData>
        </a:graphic>
      </p:graphicFrame>
      <p:graphicFrame>
        <p:nvGraphicFramePr>
          <p:cNvPr id="100356" name="Object 4"/>
          <p:cNvGraphicFramePr>
            <a:graphicFrameLocks noChangeAspect="1"/>
          </p:cNvGraphicFramePr>
          <p:nvPr/>
        </p:nvGraphicFramePr>
        <p:xfrm>
          <a:off x="1609725" y="5821363"/>
          <a:ext cx="6273800" cy="400050"/>
        </p:xfrm>
        <a:graphic>
          <a:graphicData uri="http://schemas.openxmlformats.org/presentationml/2006/ole">
            <p:oleObj spid="_x0000_s12292" name="Equation" r:id="rId6" imgW="4165600" imgH="266700" progId="Equation.3">
              <p:embed/>
            </p:oleObj>
          </a:graphicData>
        </a:graphic>
      </p:graphicFrame>
      <p:sp>
        <p:nvSpPr>
          <p:cNvPr id="100360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0DE024-BF94-4DC1-9192-82A387C70629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066800"/>
            <a:ext cx="5867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1475" name="Text Box 3"/>
          <p:cNvSpPr txBox="1">
            <a:spLocks noChangeArrowheads="1"/>
          </p:cNvSpPr>
          <p:nvPr/>
        </p:nvSpPr>
        <p:spPr bwMode="auto">
          <a:xfrm>
            <a:off x="4267200" y="1524000"/>
            <a:ext cx="3811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en-US" sz="1400">
                <a:latin typeface="Times New Roman" pitchFamily="18" charset="0"/>
                <a:cs typeface="Times New Roman" pitchFamily="18" charset="0"/>
              </a:rPr>
              <a:t>Frequency response of lowpass Butterworth filters</a:t>
            </a:r>
          </a:p>
        </p:txBody>
      </p:sp>
      <p:sp>
        <p:nvSpPr>
          <p:cNvPr id="3614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11D2BD-7DF6-4768-A506-69ADAF4EB675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Chebyshev Filters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90600"/>
            <a:ext cx="7772400" cy="4616450"/>
          </a:xfrm>
        </p:spPr>
        <p:txBody>
          <a:bodyPr rtlCol="0">
            <a:normAutofit lnSpcReduction="10000"/>
          </a:bodyPr>
          <a:lstStyle/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magnitude squared response of the analog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lowpass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Type I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Chebyshev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filter of Nth order is given by:</a:t>
            </a:r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|H(W)|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= 1/[1 + e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(W/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8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)].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where T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(W) is the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Chebyshev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polynomial of order N: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 T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(W) 	=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(Ncos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W),	|W|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1,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	=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cosh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(Ncosh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W),	|W| &gt; 1.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The polynomial can be derived via a recurrence relation given by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(W) 	=  2WT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r-1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(W) – T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r-2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(W),	r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2,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with T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(W) = 1 and T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(W) = W.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magnitude squared response of the analog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lowpass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Type II or inverse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Chebyshev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filter of Nth order is given by: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 |H(W)|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= 1/[1 + e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{T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(W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8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)/ T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(W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/W)}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].</a:t>
            </a:r>
          </a:p>
        </p:txBody>
      </p:sp>
      <p:sp>
        <p:nvSpPr>
          <p:cNvPr id="3625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597DB7-2989-4814-9098-378E6B5C6CD7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Chebyshev Filters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Equiripple in the passband and monotonic in the stopband</a:t>
            </a:r>
          </a:p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Or equiripple in the stopband and monotonic in the passband</a:t>
            </a:r>
          </a:p>
        </p:txBody>
      </p:sp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1868488" y="1728788"/>
          <a:ext cx="5619750" cy="666750"/>
        </p:xfrm>
        <a:graphic>
          <a:graphicData uri="http://schemas.openxmlformats.org/presentationml/2006/ole">
            <p:oleObj spid="_x0000_s13314" name="Equation" r:id="rId3" imgW="3733800" imgH="444500" progId="Equation.3">
              <p:embed/>
            </p:oleObj>
          </a:graphicData>
        </a:graphic>
      </p:graphicFrame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2113" y="2533650"/>
            <a:ext cx="6189662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F95AD7-F6DA-416E-A470-78C5891F6048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48006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35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10000"/>
            <a:ext cx="48196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3524" name="Text Box 4"/>
          <p:cNvSpPr txBox="1">
            <a:spLocks noChangeArrowheads="1"/>
          </p:cNvSpPr>
          <p:nvPr/>
        </p:nvSpPr>
        <p:spPr bwMode="auto">
          <a:xfrm>
            <a:off x="5257800" y="1600200"/>
            <a:ext cx="25050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en-US" sz="1400">
                <a:latin typeface="Times New Roman" pitchFamily="18" charset="0"/>
                <a:cs typeface="Times New Roman" pitchFamily="18" charset="0"/>
              </a:rPr>
              <a:t>Frequency response of</a:t>
            </a:r>
          </a:p>
          <a:p>
            <a:pPr eaLnBrk="1" hangingPunct="1"/>
            <a:r>
              <a:rPr kumimoji="1" lang="en-US" altLang="en-US" sz="1400">
                <a:latin typeface="Times New Roman" pitchFamily="18" charset="0"/>
                <a:cs typeface="Times New Roman" pitchFamily="18" charset="0"/>
              </a:rPr>
              <a:t>lowpass Type I Chebyshev filter</a:t>
            </a:r>
          </a:p>
          <a:p>
            <a:pPr eaLnBrk="1" hangingPunct="1"/>
            <a:endParaRPr kumimoji="1" lang="en-US" altLang="en-US" sz="1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kumimoji="1" lang="en-US" altLang="en-US" sz="1400">
                <a:latin typeface="Times New Roman" pitchFamily="18" charset="0"/>
                <a:cs typeface="Times New Roman" pitchFamily="18" charset="0"/>
              </a:rPr>
              <a:t>|H(W)|</a:t>
            </a:r>
            <a:r>
              <a:rPr kumimoji="1" lang="en-US" altLang="en-US" sz="1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en-US" altLang="en-US" sz="1400">
                <a:latin typeface="Times New Roman" pitchFamily="18" charset="0"/>
                <a:cs typeface="Times New Roman" pitchFamily="18" charset="0"/>
              </a:rPr>
              <a:t> = 1/[1 + e</a:t>
            </a:r>
            <a:r>
              <a:rPr kumimoji="1" lang="en-US" altLang="en-US" sz="1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en-US" altLang="en-US" sz="1400"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1" lang="en-US" altLang="en-US" sz="1400" baseline="-25000"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1" lang="en-US" altLang="en-US" sz="1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en-US" altLang="en-US" sz="1400">
                <a:latin typeface="Times New Roman" pitchFamily="18" charset="0"/>
                <a:cs typeface="Times New Roman" pitchFamily="18" charset="0"/>
              </a:rPr>
              <a:t>(W/W</a:t>
            </a:r>
            <a:r>
              <a:rPr kumimoji="1" lang="en-US" altLang="en-US" sz="1400" baseline="-25000"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1" lang="en-US" altLang="en-US" sz="1400">
                <a:latin typeface="Times New Roman" pitchFamily="18" charset="0"/>
                <a:cs typeface="Times New Roman" pitchFamily="18" charset="0"/>
              </a:rPr>
              <a:t>)]</a:t>
            </a:r>
          </a:p>
        </p:txBody>
      </p:sp>
      <p:sp>
        <p:nvSpPr>
          <p:cNvPr id="363525" name="Text Box 5"/>
          <p:cNvSpPr txBox="1">
            <a:spLocks noChangeArrowheads="1"/>
          </p:cNvSpPr>
          <p:nvPr/>
        </p:nvSpPr>
        <p:spPr bwMode="auto">
          <a:xfrm>
            <a:off x="5257800" y="4114800"/>
            <a:ext cx="35036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en-US" sz="1400">
                <a:latin typeface="Times New Roman" pitchFamily="18" charset="0"/>
                <a:cs typeface="Times New Roman" pitchFamily="18" charset="0"/>
              </a:rPr>
              <a:t>Frequency response of</a:t>
            </a:r>
          </a:p>
          <a:p>
            <a:pPr eaLnBrk="1" hangingPunct="1"/>
            <a:r>
              <a:rPr kumimoji="1" lang="en-US" altLang="en-US" sz="1400">
                <a:latin typeface="Times New Roman" pitchFamily="18" charset="0"/>
                <a:cs typeface="Times New Roman" pitchFamily="18" charset="0"/>
              </a:rPr>
              <a:t>lowpass Type II Chebyshev filter</a:t>
            </a:r>
          </a:p>
          <a:p>
            <a:pPr eaLnBrk="1" hangingPunct="1"/>
            <a:endParaRPr kumimoji="1" lang="en-US" altLang="en-US" sz="1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kumimoji="1" lang="en-US" altLang="en-US" sz="1400">
                <a:latin typeface="Times New Roman" pitchFamily="18" charset="0"/>
                <a:cs typeface="Times New Roman" pitchFamily="18" charset="0"/>
              </a:rPr>
              <a:t>|H(W)|</a:t>
            </a:r>
            <a:r>
              <a:rPr kumimoji="1" lang="en-US" altLang="en-US" sz="1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en-US" altLang="en-US" sz="1400">
                <a:latin typeface="Times New Roman" pitchFamily="18" charset="0"/>
                <a:cs typeface="Times New Roman" pitchFamily="18" charset="0"/>
              </a:rPr>
              <a:t> = 1/[1 + e</a:t>
            </a:r>
            <a:r>
              <a:rPr kumimoji="1" lang="en-US" altLang="en-US" sz="1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en-US" altLang="en-US" sz="1400">
                <a:latin typeface="Times New Roman" pitchFamily="18" charset="0"/>
                <a:cs typeface="Times New Roman" pitchFamily="18" charset="0"/>
              </a:rPr>
              <a:t>{T</a:t>
            </a:r>
            <a:r>
              <a:rPr kumimoji="1" lang="en-US" altLang="en-US" sz="1400" baseline="-25000"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1" lang="en-US" altLang="en-US" sz="1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en-US" altLang="en-US" sz="1400">
                <a:latin typeface="Times New Roman" pitchFamily="18" charset="0"/>
                <a:cs typeface="Times New Roman" pitchFamily="18" charset="0"/>
              </a:rPr>
              <a:t>(W</a:t>
            </a:r>
            <a:r>
              <a:rPr kumimoji="1" lang="en-US" altLang="en-US" sz="1400" baseline="-25000"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1" lang="en-US" altLang="en-US" sz="1400">
                <a:latin typeface="Times New Roman" pitchFamily="18" charset="0"/>
                <a:cs typeface="Times New Roman" pitchFamily="18" charset="0"/>
              </a:rPr>
              <a:t>/W</a:t>
            </a:r>
            <a:r>
              <a:rPr kumimoji="1" lang="en-US" altLang="en-US" sz="1400" baseline="-25000"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1" lang="en-US" altLang="en-US" sz="1400">
                <a:latin typeface="Times New Roman" pitchFamily="18" charset="0"/>
                <a:cs typeface="Times New Roman" pitchFamily="18" charset="0"/>
              </a:rPr>
              <a:t>)/T</a:t>
            </a:r>
            <a:r>
              <a:rPr kumimoji="1" lang="en-US" altLang="en-US" sz="1400" baseline="-25000"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1" lang="en-US" altLang="en-US" sz="1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en-US" altLang="en-US" sz="1400">
                <a:latin typeface="Times New Roman" pitchFamily="18" charset="0"/>
                <a:cs typeface="Times New Roman" pitchFamily="18" charset="0"/>
              </a:rPr>
              <a:t>(W</a:t>
            </a:r>
            <a:r>
              <a:rPr kumimoji="1" lang="en-US" altLang="en-US" sz="1400" baseline="-25000"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1" lang="en-US" altLang="en-US" sz="1400">
                <a:latin typeface="Times New Roman" pitchFamily="18" charset="0"/>
                <a:cs typeface="Times New Roman" pitchFamily="18" charset="0"/>
              </a:rPr>
              <a:t>/W)}]</a:t>
            </a:r>
          </a:p>
        </p:txBody>
      </p:sp>
      <p:sp>
        <p:nvSpPr>
          <p:cNvPr id="36352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8E9141-7E04-47F7-A4B7-BC78402A8520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N = log</a:t>
            </a:r>
            <a:r>
              <a:rPr lang="en-US" altLang="en-US" sz="1800" baseline="-2500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[(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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1 - d</a:t>
            </a:r>
            <a:r>
              <a:rPr lang="en-US" altLang="en-US" sz="18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8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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1 – d</a:t>
            </a:r>
            <a:r>
              <a:rPr lang="en-US" altLang="en-US" sz="18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8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(1 + e</a:t>
            </a:r>
            <a:r>
              <a:rPr lang="en-US" altLang="en-US" sz="18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))/ed</a:t>
            </a:r>
            <a:r>
              <a:rPr lang="en-US" altLang="en-US" sz="18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]/log</a:t>
            </a:r>
            <a:r>
              <a:rPr lang="en-US" altLang="en-US" sz="1800" baseline="-2500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[(W</a:t>
            </a:r>
            <a:r>
              <a:rPr lang="en-US" altLang="en-US" sz="1800" baseline="-2500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/W</a:t>
            </a:r>
            <a:r>
              <a:rPr lang="en-US" altLang="en-US" sz="1800" baseline="-2500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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(W</a:t>
            </a:r>
            <a:r>
              <a:rPr lang="en-US" altLang="en-US" sz="1800" baseline="-2500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/W</a:t>
            </a:r>
            <a:r>
              <a:rPr lang="en-US" altLang="en-US" sz="1800" baseline="-2500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z="18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– 1 ]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   = [cosh</a:t>
            </a:r>
            <a:r>
              <a:rPr lang="en-US" altLang="en-US" sz="1800" baseline="3000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(d/e)]/[cosh</a:t>
            </a:r>
            <a:r>
              <a:rPr lang="en-US" altLang="en-US" sz="1800" baseline="3000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(W</a:t>
            </a:r>
            <a:r>
              <a:rPr lang="en-US" altLang="en-US" sz="1800" baseline="-2500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/W</a:t>
            </a:r>
            <a:r>
              <a:rPr lang="en-US" altLang="en-US" sz="1800" baseline="-2500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)]</a:t>
            </a:r>
          </a:p>
          <a:p>
            <a:pPr marL="457200" indent="-457200" eaLnBrk="1" hangingPunct="1">
              <a:buFontTx/>
              <a:buNone/>
            </a:pP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	for both Type I and II Chebyshev filters, and where 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		d</a:t>
            </a:r>
            <a:r>
              <a:rPr lang="en-US" altLang="en-US" sz="18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= 1/ 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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1 + d</a:t>
            </a:r>
            <a:r>
              <a:rPr lang="en-US" altLang="en-US" sz="18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1" hangingPunct="1">
              <a:buFontTx/>
              <a:buNone/>
            </a:pP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/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The poles of a Type I Chebyshev filter lie on an ellipse in the s-plane with major axis r</a:t>
            </a:r>
            <a:r>
              <a:rPr lang="en-US" altLang="en-US" sz="1800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= W</a:t>
            </a:r>
            <a:r>
              <a:rPr lang="en-US" altLang="en-US" sz="1800" baseline="-2500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{(b</a:t>
            </a:r>
            <a:r>
              <a:rPr lang="en-US" altLang="en-US" sz="18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+ 1)/2b] and minor axis r</a:t>
            </a:r>
            <a:r>
              <a:rPr lang="en-US" altLang="en-US" sz="1800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= W</a:t>
            </a:r>
            <a:r>
              <a:rPr lang="en-US" altLang="en-US" sz="1800" baseline="-2500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{(b</a:t>
            </a:r>
            <a:r>
              <a:rPr lang="en-US" altLang="en-US" sz="18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- 1)/2b]  where b is related to e according to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		b = {[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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1 + e</a:t>
            </a:r>
            <a:r>
              <a:rPr lang="en-US" altLang="en-US" sz="18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+ 1]/e}</a:t>
            </a:r>
            <a:r>
              <a:rPr lang="en-US" altLang="en-US" sz="1800" baseline="30000" smtClean="0">
                <a:latin typeface="Times New Roman" pitchFamily="18" charset="0"/>
                <a:cs typeface="Times New Roman" pitchFamily="18" charset="0"/>
              </a:rPr>
              <a:t>1/N</a:t>
            </a:r>
          </a:p>
          <a:p>
            <a:pPr marL="457200" indent="-457200" eaLnBrk="1" hangingPunct="1"/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The zeros of a Type II Chebyshev filter are located on the imaginary axis.</a:t>
            </a:r>
          </a:p>
          <a:p>
            <a:pPr marL="457200" indent="-457200" eaLnBrk="1" hangingPunct="1">
              <a:buFontTx/>
              <a:buNone/>
            </a:pP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Tx/>
              <a:buNone/>
            </a:pP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/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454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FDC9C3-C179-43F0-BD15-67F01BFC0348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51720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5571" name="Text Box 3"/>
          <p:cNvSpPr txBox="1">
            <a:spLocks noChangeArrowheads="1"/>
          </p:cNvSpPr>
          <p:nvPr/>
        </p:nvSpPr>
        <p:spPr bwMode="auto">
          <a:xfrm>
            <a:off x="1143000" y="6019800"/>
            <a:ext cx="3657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Determination of the pole locations</a:t>
            </a:r>
          </a:p>
          <a:p>
            <a:pPr eaLnBrk="1" hangingPunct="1"/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for a Chebyshev filter.</a:t>
            </a:r>
          </a:p>
        </p:txBody>
      </p:sp>
      <p:sp>
        <p:nvSpPr>
          <p:cNvPr id="365572" name="Text Box 4"/>
          <p:cNvSpPr txBox="1">
            <a:spLocks noChangeArrowheads="1"/>
          </p:cNvSpPr>
          <p:nvPr/>
        </p:nvSpPr>
        <p:spPr bwMode="auto">
          <a:xfrm>
            <a:off x="6019800" y="1447800"/>
            <a:ext cx="2563813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Type I: pole positions are</a:t>
            </a:r>
          </a:p>
          <a:p>
            <a:pPr eaLnBrk="1" hangingPunct="1"/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 x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= r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cosf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k</a:t>
            </a:r>
          </a:p>
          <a:p>
            <a:pPr eaLnBrk="1" hangingPunct="1"/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 y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= r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sinf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k</a:t>
            </a:r>
          </a:p>
          <a:p>
            <a:pPr eaLnBrk="1" hangingPunct="1"/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 f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= [p/2] + [(2k + 1)p/2N]</a:t>
            </a:r>
          </a:p>
          <a:p>
            <a:pPr eaLnBrk="1" hangingPunct="1"/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  r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= W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[b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+ 1]/2b</a:t>
            </a:r>
          </a:p>
          <a:p>
            <a:pPr eaLnBrk="1" hangingPunct="1"/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  r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= W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[b</a:t>
            </a:r>
            <a:r>
              <a:rPr kumimoji="1" lang="en-US" altLang="en-US" sz="16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– 1]/2b</a:t>
            </a:r>
          </a:p>
          <a:p>
            <a:pPr eaLnBrk="1" hangingPunct="1"/>
            <a:endParaRPr kumimoji="1" lang="en-US" altLang="en-US" sz="16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  b  = {[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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1 + e</a:t>
            </a:r>
            <a:r>
              <a:rPr kumimoji="1" lang="en-US" altLang="en-US" sz="16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+ 1]/e}</a:t>
            </a:r>
            <a:r>
              <a:rPr kumimoji="1" lang="en-US" altLang="en-US" sz="1600" baseline="30000">
                <a:latin typeface="Times New Roman" pitchFamily="18" charset="0"/>
                <a:cs typeface="Times New Roman" pitchFamily="18" charset="0"/>
              </a:rPr>
              <a:t>1/N</a:t>
            </a:r>
          </a:p>
          <a:p>
            <a:pPr eaLnBrk="1" hangingPunct="1"/>
            <a:endParaRPr kumimoji="1" lang="en-US" altLang="en-US" sz="16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Type II: zero positions are</a:t>
            </a:r>
          </a:p>
          <a:p>
            <a:pPr eaLnBrk="1" hangingPunct="1"/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 s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= jW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/sinf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k</a:t>
            </a:r>
          </a:p>
          <a:p>
            <a:pPr eaLnBrk="1" hangingPunct="1"/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and pole positions are</a:t>
            </a:r>
          </a:p>
          <a:p>
            <a:pPr eaLnBrk="1" hangingPunct="1"/>
            <a:endParaRPr kumimoji="1" lang="en-US" altLang="en-US" sz="16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 v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= W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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 x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1" lang="en-US" altLang="en-US" sz="16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+ y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1" lang="en-US" altLang="en-US" sz="1600" baseline="3000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eaLnBrk="1" hangingPunct="1"/>
            <a:endParaRPr kumimoji="1" lang="en-US" altLang="en-US" sz="16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 w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= W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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 x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1" lang="en-US" altLang="en-US" sz="16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+ y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1" lang="en-US" altLang="en-US" sz="1600" baseline="3000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eaLnBrk="1" hangingPunct="1"/>
            <a:endParaRPr kumimoji="1" lang="en-US" altLang="en-US" sz="16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  b  = {[1 + 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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1 – d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en-US" altLang="en-US" sz="16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]/d</a:t>
            </a:r>
            <a:r>
              <a:rPr kumimoji="1" lang="en-US" altLang="en-US" sz="16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}</a:t>
            </a:r>
            <a:r>
              <a:rPr kumimoji="1" lang="en-US" altLang="en-US" sz="1600" baseline="30000">
                <a:latin typeface="Times New Roman" pitchFamily="18" charset="0"/>
                <a:cs typeface="Times New Roman" pitchFamily="18" charset="0"/>
              </a:rPr>
              <a:t>1/N</a:t>
            </a:r>
          </a:p>
          <a:p>
            <a:pPr eaLnBrk="1" hangingPunct="1"/>
            <a:endParaRPr kumimoji="1" lang="en-US" altLang="en-US" sz="16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kumimoji="1" lang="en-US" altLang="en-US" sz="1600">
                <a:latin typeface="Times New Roman" pitchFamily="18" charset="0"/>
                <a:cs typeface="Times New Roman" pitchFamily="18" charset="0"/>
              </a:rPr>
              <a:t>  k = 0, 1, …, N-1.</a:t>
            </a:r>
          </a:p>
        </p:txBody>
      </p:sp>
      <p:sp>
        <p:nvSpPr>
          <p:cNvPr id="365573" name="Line 5"/>
          <p:cNvSpPr>
            <a:spLocks noChangeShapeType="1"/>
          </p:cNvSpPr>
          <p:nvPr/>
        </p:nvSpPr>
        <p:spPr bwMode="auto">
          <a:xfrm>
            <a:off x="6934200" y="3200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5574" name="Line 6"/>
          <p:cNvSpPr>
            <a:spLocks noChangeShapeType="1"/>
          </p:cNvSpPr>
          <p:nvPr/>
        </p:nvSpPr>
        <p:spPr bwMode="auto">
          <a:xfrm>
            <a:off x="7239000" y="4648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5575" name="Line 7"/>
          <p:cNvSpPr>
            <a:spLocks noChangeShapeType="1"/>
          </p:cNvSpPr>
          <p:nvPr/>
        </p:nvSpPr>
        <p:spPr bwMode="auto">
          <a:xfrm>
            <a:off x="7315200" y="5105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5576" name="Line 8"/>
          <p:cNvSpPr>
            <a:spLocks noChangeShapeType="1"/>
          </p:cNvSpPr>
          <p:nvPr/>
        </p:nvSpPr>
        <p:spPr bwMode="auto">
          <a:xfrm>
            <a:off x="7239000" y="5638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5577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059EE6-FBAE-4B29-A2C2-AFB95E84AF42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Approximation of Derivative Method</a:t>
            </a:r>
          </a:p>
        </p:txBody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772400" cy="429895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Approximation of derivative method is the simplest one for converting an analog filter into a digital filter by approximating the differential equation by an equivalent difference equation.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en-US" sz="1600" smtClean="0">
                <a:latin typeface="Times New Roman" pitchFamily="18" charset="0"/>
                <a:cs typeface="Times New Roman" pitchFamily="18" charset="0"/>
              </a:rPr>
              <a:t>For the derivative dy(t)/dt at time t = nT, we substitute the backward difference [y(nT) – y(nT – T)]/T. Thus</a:t>
            </a:r>
          </a:p>
          <a:p>
            <a:pPr marL="1027113" lvl="1" indent="-455613" eaLnBrk="1" hangingPunct="1">
              <a:lnSpc>
                <a:spcPct val="90000"/>
              </a:lnSpc>
            </a:pPr>
            <a:endParaRPr lang="en-US" altLang="en-US" sz="1600" smtClean="0">
              <a:latin typeface="Times New Roman" pitchFamily="18" charset="0"/>
              <a:cs typeface="Times New Roman" pitchFamily="18" charset="0"/>
            </a:endParaRPr>
          </a:p>
          <a:p>
            <a:pPr marL="1027113" lvl="1" indent="-455613" eaLnBrk="1" hangingPunct="1">
              <a:lnSpc>
                <a:spcPct val="90000"/>
              </a:lnSpc>
            </a:pPr>
            <a:endParaRPr lang="en-US" altLang="en-US" sz="1600" smtClean="0">
              <a:latin typeface="Times New Roman" pitchFamily="18" charset="0"/>
              <a:cs typeface="Times New Roman" pitchFamily="18" charset="0"/>
            </a:endParaRPr>
          </a:p>
          <a:p>
            <a:pPr marL="1027113" lvl="1" indent="-455613" eaLnBrk="1" hangingPunct="1">
              <a:lnSpc>
                <a:spcPct val="90000"/>
              </a:lnSpc>
            </a:pPr>
            <a:endParaRPr lang="en-US" altLang="en-US" sz="1600" smtClean="0">
              <a:latin typeface="Times New Roman" pitchFamily="18" charset="0"/>
              <a:cs typeface="Times New Roman" pitchFamily="18" charset="0"/>
            </a:endParaRPr>
          </a:p>
          <a:p>
            <a:pPr marL="1027113" lvl="1" indent="-455613" eaLnBrk="1" hangingPunct="1"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Times New Roman" pitchFamily="18" charset="0"/>
                <a:cs typeface="Times New Roman" pitchFamily="18" charset="0"/>
              </a:rPr>
              <a:t>	where T represents the sampling period. Then, s = (1 – z</a:t>
            </a:r>
            <a:r>
              <a:rPr lang="en-US" altLang="en-US" sz="1600" baseline="3000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altLang="en-US" sz="1600" smtClean="0">
                <a:latin typeface="Times New Roman" pitchFamily="18" charset="0"/>
                <a:cs typeface="Times New Roman" pitchFamily="18" charset="0"/>
              </a:rPr>
              <a:t>)/T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en-US" sz="1600" smtClean="0">
                <a:latin typeface="Times New Roman" pitchFamily="18" charset="0"/>
                <a:cs typeface="Times New Roman" pitchFamily="18" charset="0"/>
              </a:rPr>
              <a:t>The second derivative d</a:t>
            </a:r>
            <a:r>
              <a:rPr lang="en-US" altLang="en-US" sz="16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600" smtClean="0">
                <a:latin typeface="Times New Roman" pitchFamily="18" charset="0"/>
                <a:cs typeface="Times New Roman" pitchFamily="18" charset="0"/>
              </a:rPr>
              <a:t>y(t)/dt</a:t>
            </a:r>
            <a:r>
              <a:rPr lang="en-US" altLang="en-US" sz="16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600" smtClean="0">
                <a:latin typeface="Times New Roman" pitchFamily="18" charset="0"/>
                <a:cs typeface="Times New Roman" pitchFamily="18" charset="0"/>
              </a:rPr>
              <a:t> is derived into second difference as follow:</a:t>
            </a:r>
          </a:p>
          <a:p>
            <a:pPr marL="1027113" lvl="1" indent="-455613" eaLnBrk="1" hangingPunct="1">
              <a:lnSpc>
                <a:spcPct val="90000"/>
              </a:lnSpc>
            </a:pPr>
            <a:endParaRPr lang="en-US" altLang="en-US" sz="1600" smtClean="0">
              <a:latin typeface="Times New Roman" pitchFamily="18" charset="0"/>
              <a:cs typeface="Times New Roman" pitchFamily="18" charset="0"/>
            </a:endParaRPr>
          </a:p>
          <a:p>
            <a:pPr marL="1027113" lvl="1" indent="-455613" eaLnBrk="1" hangingPunct="1">
              <a:lnSpc>
                <a:spcPct val="90000"/>
              </a:lnSpc>
            </a:pPr>
            <a:endParaRPr lang="en-US" altLang="en-US" sz="16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US" altLang="en-US" sz="16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Times New Roman" pitchFamily="18" charset="0"/>
                <a:cs typeface="Times New Roman" pitchFamily="18" charset="0"/>
              </a:rPr>
              <a:t>which s</a:t>
            </a:r>
            <a:r>
              <a:rPr lang="en-US" altLang="en-US" sz="16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600" smtClean="0">
                <a:latin typeface="Times New Roman" pitchFamily="18" charset="0"/>
                <a:cs typeface="Times New Roman" pitchFamily="18" charset="0"/>
              </a:rPr>
              <a:t> = [(1 – z</a:t>
            </a:r>
            <a:r>
              <a:rPr lang="en-US" altLang="en-US" sz="1600" baseline="3000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altLang="en-US" sz="1600" smtClean="0">
                <a:latin typeface="Times New Roman" pitchFamily="18" charset="0"/>
                <a:cs typeface="Times New Roman" pitchFamily="18" charset="0"/>
              </a:rPr>
              <a:t>)/T]</a:t>
            </a:r>
            <a:r>
              <a:rPr lang="en-US" altLang="en-US" sz="16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600" smtClean="0">
                <a:latin typeface="Times New Roman" pitchFamily="18" charset="0"/>
                <a:cs typeface="Times New Roman" pitchFamily="18" charset="0"/>
              </a:rPr>
              <a:t>. So, for the kth derivative of y(t), s</a:t>
            </a:r>
            <a:r>
              <a:rPr lang="en-US" altLang="en-US" sz="1600" baseline="3000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sz="1600" smtClean="0">
                <a:latin typeface="Times New Roman" pitchFamily="18" charset="0"/>
                <a:cs typeface="Times New Roman" pitchFamily="18" charset="0"/>
              </a:rPr>
              <a:t> = [(1 – z</a:t>
            </a:r>
            <a:r>
              <a:rPr lang="en-US" altLang="en-US" sz="1600" baseline="3000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altLang="en-US" sz="1600" smtClean="0">
                <a:latin typeface="Times New Roman" pitchFamily="18" charset="0"/>
                <a:cs typeface="Times New Roman" pitchFamily="18" charset="0"/>
              </a:rPr>
              <a:t>)/T]</a:t>
            </a:r>
            <a:r>
              <a:rPr lang="en-US" altLang="en-US" sz="1600" baseline="3000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sz="160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2590800" y="2819400"/>
          <a:ext cx="4032250" cy="600075"/>
        </p:xfrm>
        <a:graphic>
          <a:graphicData uri="http://schemas.openxmlformats.org/presentationml/2006/ole">
            <p:oleObj spid="_x0000_s14338" name="Equation" r:id="rId3" imgW="2984500" imgH="444500" progId="Equation.3">
              <p:embed/>
            </p:oleObj>
          </a:graphicData>
        </a:graphic>
      </p:graphicFrame>
      <p:graphicFrame>
        <p:nvGraphicFramePr>
          <p:cNvPr id="102403" name="Object 3"/>
          <p:cNvGraphicFramePr>
            <a:graphicFrameLocks noChangeAspect="1"/>
          </p:cNvGraphicFramePr>
          <p:nvPr/>
        </p:nvGraphicFramePr>
        <p:xfrm>
          <a:off x="3011488" y="4351338"/>
          <a:ext cx="3173412" cy="600075"/>
        </p:xfrm>
        <a:graphic>
          <a:graphicData uri="http://schemas.openxmlformats.org/presentationml/2006/ole">
            <p:oleObj spid="_x0000_s14339" name="Equation" r:id="rId4" imgW="2349500" imgH="444500" progId="Equation.3">
              <p:embed/>
            </p:oleObj>
          </a:graphicData>
        </a:graphic>
      </p:graphicFrame>
      <p:sp>
        <p:nvSpPr>
          <p:cNvPr id="10240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857918-2FA6-4196-ADA8-D7A64BBE8E21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Filter Design Techniques</a:t>
            </a:r>
          </a:p>
        </p:txBody>
      </p:sp>
      <p:sp>
        <p:nvSpPr>
          <p:cNvPr id="890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Any discrete-time system that modifies certain frequencies</a:t>
            </a:r>
          </a:p>
          <a:p>
            <a:pPr eaLnBrk="1" hangingPunct="1"/>
            <a:r>
              <a:rPr lang="en-US" altLang="en-US" sz="2000" smtClean="0"/>
              <a:t>Frequency-selective filters pass only certain frequencies</a:t>
            </a:r>
          </a:p>
          <a:p>
            <a:pPr eaLnBrk="1" hangingPunct="1"/>
            <a:r>
              <a:rPr lang="en-US" altLang="en-US" sz="2000" smtClean="0"/>
              <a:t>Filter Design Steps</a:t>
            </a:r>
          </a:p>
          <a:p>
            <a:pPr lvl="1" eaLnBrk="1" hangingPunct="1"/>
            <a:r>
              <a:rPr lang="en-US" altLang="en-US" sz="1800" smtClean="0"/>
              <a:t>Specification</a:t>
            </a:r>
          </a:p>
          <a:p>
            <a:pPr lvl="2" eaLnBrk="1" hangingPunct="1"/>
            <a:r>
              <a:rPr lang="en-US" altLang="en-US" sz="1600" smtClean="0"/>
              <a:t>Problem or application specific</a:t>
            </a:r>
          </a:p>
          <a:p>
            <a:pPr lvl="1" eaLnBrk="1" hangingPunct="1"/>
            <a:r>
              <a:rPr lang="en-US" altLang="en-US" sz="1800" smtClean="0"/>
              <a:t>Approximation of specification with a discrete-time system</a:t>
            </a:r>
          </a:p>
          <a:p>
            <a:pPr lvl="2" eaLnBrk="1" hangingPunct="1"/>
            <a:r>
              <a:rPr lang="en-US" altLang="en-US" sz="1600" smtClean="0"/>
              <a:t>Our focus is to go from spec to discrete-time system </a:t>
            </a:r>
          </a:p>
          <a:p>
            <a:pPr lvl="1" eaLnBrk="1" hangingPunct="1"/>
            <a:r>
              <a:rPr lang="en-US" altLang="en-US" sz="1800" smtClean="0"/>
              <a:t>Implementation</a:t>
            </a:r>
          </a:p>
          <a:p>
            <a:pPr lvl="2" eaLnBrk="1" hangingPunct="1"/>
            <a:r>
              <a:rPr lang="en-US" altLang="en-US" sz="1600" smtClean="0"/>
              <a:t>Realization of discrete-time systems depends on target technology</a:t>
            </a:r>
          </a:p>
          <a:p>
            <a:pPr eaLnBrk="1" hangingPunct="1"/>
            <a:r>
              <a:rPr lang="en-US" altLang="en-US" sz="2000" smtClean="0"/>
              <a:t>We already studied the use of discrete-time systems to implement a continuous-time system</a:t>
            </a:r>
          </a:p>
          <a:p>
            <a:pPr lvl="1" eaLnBrk="1" hangingPunct="1"/>
            <a:r>
              <a:rPr lang="en-US" altLang="en-US" sz="1800" smtClean="0"/>
              <a:t>If our specifications are given in continuous time we can use </a:t>
            </a:r>
          </a:p>
          <a:p>
            <a:pPr eaLnBrk="1" hangingPunct="1"/>
            <a:endParaRPr lang="en-US" altLang="en-US" sz="20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60550" y="4794250"/>
            <a:ext cx="5432425" cy="996950"/>
            <a:chOff x="453" y="560"/>
            <a:chExt cx="4591" cy="1010"/>
          </a:xfrm>
        </p:grpSpPr>
        <p:sp>
          <p:nvSpPr>
            <p:cNvPr id="89097" name="Rectangle 5"/>
            <p:cNvSpPr>
              <a:spLocks noChangeArrowheads="1"/>
            </p:cNvSpPr>
            <p:nvPr/>
          </p:nvSpPr>
          <p:spPr bwMode="auto">
            <a:xfrm>
              <a:off x="3461" y="794"/>
              <a:ext cx="864" cy="57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US" altLang="en-US">
                  <a:latin typeface="Verdana" pitchFamily="34" charset="0"/>
                </a:rPr>
                <a:t>D/C</a:t>
              </a:r>
            </a:p>
          </p:txBody>
        </p:sp>
        <p:sp>
          <p:nvSpPr>
            <p:cNvPr id="89098" name="Rectangle 6"/>
            <p:cNvSpPr>
              <a:spLocks noChangeArrowheads="1"/>
            </p:cNvSpPr>
            <p:nvPr/>
          </p:nvSpPr>
          <p:spPr bwMode="auto">
            <a:xfrm>
              <a:off x="453" y="93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xc(t)</a:t>
              </a:r>
            </a:p>
          </p:txBody>
        </p:sp>
        <p:sp>
          <p:nvSpPr>
            <p:cNvPr id="89099" name="Rectangle 7"/>
            <p:cNvSpPr>
              <a:spLocks noChangeArrowheads="1"/>
            </p:cNvSpPr>
            <p:nvPr/>
          </p:nvSpPr>
          <p:spPr bwMode="auto">
            <a:xfrm>
              <a:off x="4629" y="938"/>
              <a:ext cx="4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yr(t)</a:t>
              </a:r>
            </a:p>
          </p:txBody>
        </p:sp>
        <p:cxnSp>
          <p:nvCxnSpPr>
            <p:cNvPr id="89100" name="AutoShape 8"/>
            <p:cNvCxnSpPr>
              <a:cxnSpLocks noChangeShapeType="1"/>
              <a:stCxn id="89104" idx="3"/>
              <a:endCxn id="89105" idx="1"/>
            </p:cNvCxnSpPr>
            <p:nvPr/>
          </p:nvCxnSpPr>
          <p:spPr bwMode="auto">
            <a:xfrm flipV="1">
              <a:off x="2029" y="1082"/>
              <a:ext cx="267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9101" name="AutoShape 9"/>
            <p:cNvCxnSpPr>
              <a:cxnSpLocks noChangeShapeType="1"/>
              <a:stCxn id="89098" idx="3"/>
              <a:endCxn id="89104" idx="1"/>
            </p:cNvCxnSpPr>
            <p:nvPr/>
          </p:nvCxnSpPr>
          <p:spPr bwMode="auto">
            <a:xfrm>
              <a:off x="885" y="1082"/>
              <a:ext cx="268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9102" name="AutoShape 10"/>
            <p:cNvCxnSpPr>
              <a:cxnSpLocks noChangeShapeType="1"/>
              <a:stCxn id="89097" idx="3"/>
              <a:endCxn id="89099" idx="1"/>
            </p:cNvCxnSpPr>
            <p:nvPr/>
          </p:nvCxnSpPr>
          <p:spPr bwMode="auto">
            <a:xfrm>
              <a:off x="4331" y="1082"/>
              <a:ext cx="29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9103" name="Rectangle 11"/>
            <p:cNvSpPr>
              <a:spLocks noChangeArrowheads="1"/>
            </p:cNvSpPr>
            <p:nvPr/>
          </p:nvSpPr>
          <p:spPr bwMode="auto">
            <a:xfrm>
              <a:off x="1063" y="560"/>
              <a:ext cx="3350" cy="10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89104" name="Rectangle 12"/>
            <p:cNvSpPr>
              <a:spLocks noChangeArrowheads="1"/>
            </p:cNvSpPr>
            <p:nvPr/>
          </p:nvSpPr>
          <p:spPr bwMode="auto">
            <a:xfrm>
              <a:off x="1159" y="795"/>
              <a:ext cx="864" cy="57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US" altLang="en-US">
                  <a:latin typeface="Verdana" pitchFamily="34" charset="0"/>
                </a:rPr>
                <a:t>C/D</a:t>
              </a:r>
            </a:p>
          </p:txBody>
        </p:sp>
        <p:sp>
          <p:nvSpPr>
            <p:cNvPr id="89105" name="Rectangle 13"/>
            <p:cNvSpPr>
              <a:spLocks noChangeArrowheads="1"/>
            </p:cNvSpPr>
            <p:nvPr/>
          </p:nvSpPr>
          <p:spPr bwMode="auto">
            <a:xfrm>
              <a:off x="2302" y="794"/>
              <a:ext cx="864" cy="57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US" altLang="en-US">
                  <a:latin typeface="Verdana" pitchFamily="34" charset="0"/>
                </a:rPr>
                <a:t>H(e</a:t>
              </a:r>
              <a:r>
                <a:rPr lang="en-US" altLang="en-US" baseline="30000">
                  <a:latin typeface="Verdana" pitchFamily="34" charset="0"/>
                </a:rPr>
                <a:t>j</a:t>
              </a:r>
              <a:r>
                <a:rPr lang="en-US" altLang="en-US" baseline="30000">
                  <a:latin typeface="Verdana" pitchFamily="34" charset="0"/>
                  <a:sym typeface="Symbol" pitchFamily="18" charset="2"/>
                </a:rPr>
                <a:t></a:t>
              </a:r>
              <a:r>
                <a:rPr lang="en-US" altLang="en-US">
                  <a:latin typeface="Verdana" pitchFamily="34" charset="0"/>
                </a:rPr>
                <a:t>)</a:t>
              </a:r>
            </a:p>
          </p:txBody>
        </p:sp>
        <p:cxnSp>
          <p:nvCxnSpPr>
            <p:cNvPr id="89106" name="AutoShape 14"/>
            <p:cNvCxnSpPr>
              <a:cxnSpLocks noChangeShapeType="1"/>
              <a:stCxn id="89105" idx="3"/>
              <a:endCxn id="89097" idx="1"/>
            </p:cNvCxnSpPr>
            <p:nvPr/>
          </p:nvCxnSpPr>
          <p:spPr bwMode="auto">
            <a:xfrm>
              <a:off x="3172" y="1082"/>
              <a:ext cx="28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aphicFrame>
          <p:nvGraphicFramePr>
            <p:cNvPr id="89091" name="Object 3"/>
            <p:cNvGraphicFramePr>
              <a:graphicFrameLocks noChangeAspect="1"/>
            </p:cNvGraphicFramePr>
            <p:nvPr/>
          </p:nvGraphicFramePr>
          <p:xfrm>
            <a:off x="2016" y="838"/>
            <a:ext cx="294" cy="218"/>
          </p:xfrm>
          <a:graphic>
            <a:graphicData uri="http://schemas.openxmlformats.org/presentationml/2006/ole">
              <p:oleObj spid="_x0000_s1027" name="Equation" r:id="rId4" imgW="291847" imgH="215713" progId="Equation.3">
                <p:embed/>
              </p:oleObj>
            </a:graphicData>
          </a:graphic>
        </p:graphicFrame>
        <p:graphicFrame>
          <p:nvGraphicFramePr>
            <p:cNvPr id="89092" name="Object 4"/>
            <p:cNvGraphicFramePr>
              <a:graphicFrameLocks noChangeAspect="1"/>
            </p:cNvGraphicFramePr>
            <p:nvPr/>
          </p:nvGraphicFramePr>
          <p:xfrm>
            <a:off x="3171" y="832"/>
            <a:ext cx="294" cy="218"/>
          </p:xfrm>
          <a:graphic>
            <a:graphicData uri="http://schemas.openxmlformats.org/presentationml/2006/ole">
              <p:oleObj spid="_x0000_s1028" name="Equation" r:id="rId5" imgW="291847" imgH="215713" progId="Equation.3">
                <p:embed/>
              </p:oleObj>
            </a:graphicData>
          </a:graphic>
        </p:graphicFrame>
      </p:grpSp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2981325" y="5913438"/>
          <a:ext cx="3663950" cy="411162"/>
        </p:xfrm>
        <a:graphic>
          <a:graphicData uri="http://schemas.openxmlformats.org/presentationml/2006/ole">
            <p:oleObj spid="_x0000_s1026" name="Equation" r:id="rId6" imgW="2260600" imgH="254000" progId="Equation.3">
              <p:embed/>
            </p:oleObj>
          </a:graphicData>
        </a:graphic>
      </p:graphicFrame>
      <p:sp>
        <p:nvSpPr>
          <p:cNvPr id="89096" name="Slide Number Placeholder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1CFDB8-32B2-452F-9C96-3D459AD9EE17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7772400" cy="3276600"/>
          </a:xfrm>
        </p:spPr>
        <p:txBody>
          <a:bodyPr/>
          <a:lstStyle/>
          <a:p>
            <a:pPr marL="457200" indent="-457200" eaLnBrk="1" hangingPunct="1"/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Hence, the system function for the digital IIR filter obtained as a result of the approximation of the derivatives by finite difference is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			H(z) = H</a:t>
            </a:r>
            <a:r>
              <a:rPr lang="en-US" altLang="en-US" sz="1800" baseline="-250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(s)|</a:t>
            </a:r>
            <a:r>
              <a:rPr lang="en-US" altLang="en-US" sz="1800" baseline="-25000" smtClean="0">
                <a:latin typeface="Times New Roman" pitchFamily="18" charset="0"/>
                <a:cs typeface="Times New Roman" pitchFamily="18" charset="0"/>
              </a:rPr>
              <a:t>s=(z-1)/Tz</a:t>
            </a: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Tx/>
              <a:buNone/>
            </a:pP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/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It is clear that points in the LHP of the s-plane are mapped into the corresponding points inside the unit circle in the z-plane and points in the RHP of the s-plane are mapped into points outside this circle.</a:t>
            </a:r>
          </a:p>
          <a:p>
            <a:pPr marL="1027113" lvl="1" indent="-455613" eaLnBrk="1" hangingPunct="1"/>
            <a:r>
              <a:rPr lang="en-US" altLang="en-US" sz="1600" smtClean="0">
                <a:latin typeface="Times New Roman" pitchFamily="18" charset="0"/>
                <a:cs typeface="Times New Roman" pitchFamily="18" charset="0"/>
              </a:rPr>
              <a:t>Consequently, a stable analog filter is transformed into a stable digital filter due to this mapping property.</a:t>
            </a:r>
          </a:p>
        </p:txBody>
      </p:sp>
      <p:sp>
        <p:nvSpPr>
          <p:cNvPr id="366595" name="Oval 3"/>
          <p:cNvSpPr>
            <a:spLocks noChangeArrowheads="1"/>
          </p:cNvSpPr>
          <p:nvPr/>
        </p:nvSpPr>
        <p:spPr bwMode="auto">
          <a:xfrm>
            <a:off x="2286000" y="4648200"/>
            <a:ext cx="18288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6596" name="Line 4"/>
          <p:cNvSpPr>
            <a:spLocks noChangeShapeType="1"/>
          </p:cNvSpPr>
          <p:nvPr/>
        </p:nvSpPr>
        <p:spPr bwMode="auto">
          <a:xfrm>
            <a:off x="3200400" y="44958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6597" name="Oval 5"/>
          <p:cNvSpPr>
            <a:spLocks noChangeArrowheads="1"/>
          </p:cNvSpPr>
          <p:nvPr/>
        </p:nvSpPr>
        <p:spPr bwMode="auto">
          <a:xfrm>
            <a:off x="3200400" y="5029200"/>
            <a:ext cx="91440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6598" name="Line 6"/>
          <p:cNvSpPr>
            <a:spLocks noChangeShapeType="1"/>
          </p:cNvSpPr>
          <p:nvPr/>
        </p:nvSpPr>
        <p:spPr bwMode="auto">
          <a:xfrm>
            <a:off x="2133600" y="5486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6599" name="Line 7"/>
          <p:cNvSpPr>
            <a:spLocks noChangeShapeType="1"/>
          </p:cNvSpPr>
          <p:nvPr/>
        </p:nvSpPr>
        <p:spPr bwMode="auto">
          <a:xfrm>
            <a:off x="6705600" y="44958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6600" name="Rectangle 8"/>
          <p:cNvSpPr>
            <a:spLocks noChangeArrowheads="1"/>
          </p:cNvSpPr>
          <p:nvPr/>
        </p:nvSpPr>
        <p:spPr bwMode="auto">
          <a:xfrm>
            <a:off x="6096000" y="4572000"/>
            <a:ext cx="609600" cy="1600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6601" name="Line 9"/>
          <p:cNvSpPr>
            <a:spLocks noChangeShapeType="1"/>
          </p:cNvSpPr>
          <p:nvPr/>
        </p:nvSpPr>
        <p:spPr bwMode="auto">
          <a:xfrm>
            <a:off x="5562600" y="54864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6602" name="Freeform 10"/>
          <p:cNvSpPr>
            <a:spLocks/>
          </p:cNvSpPr>
          <p:nvPr/>
        </p:nvSpPr>
        <p:spPr bwMode="auto">
          <a:xfrm>
            <a:off x="3708400" y="4902200"/>
            <a:ext cx="2540000" cy="508000"/>
          </a:xfrm>
          <a:custGeom>
            <a:avLst/>
            <a:gdLst>
              <a:gd name="T0" fmla="*/ 2147483647 w 1600"/>
              <a:gd name="T1" fmla="*/ 2147483647 h 320"/>
              <a:gd name="T2" fmla="*/ 2147483647 w 1600"/>
              <a:gd name="T3" fmla="*/ 2147483647 h 320"/>
              <a:gd name="T4" fmla="*/ 2147483647 w 1600"/>
              <a:gd name="T5" fmla="*/ 2147483647 h 320"/>
              <a:gd name="T6" fmla="*/ 2147483647 w 1600"/>
              <a:gd name="T7" fmla="*/ 2147483647 h 320"/>
              <a:gd name="T8" fmla="*/ 2147483647 w 1600"/>
              <a:gd name="T9" fmla="*/ 2147483647 h 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0"/>
              <a:gd name="T16" fmla="*/ 0 h 320"/>
              <a:gd name="T17" fmla="*/ 1600 w 1600"/>
              <a:gd name="T18" fmla="*/ 320 h 3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0" h="320">
                <a:moveTo>
                  <a:pt x="1600" y="224"/>
                </a:moveTo>
                <a:cubicBezTo>
                  <a:pt x="1456" y="168"/>
                  <a:pt x="1312" y="112"/>
                  <a:pt x="1168" y="80"/>
                </a:cubicBezTo>
                <a:cubicBezTo>
                  <a:pt x="1024" y="48"/>
                  <a:pt x="912" y="0"/>
                  <a:pt x="736" y="32"/>
                </a:cubicBezTo>
                <a:cubicBezTo>
                  <a:pt x="560" y="64"/>
                  <a:pt x="224" y="224"/>
                  <a:pt x="112" y="272"/>
                </a:cubicBezTo>
                <a:cubicBezTo>
                  <a:pt x="0" y="320"/>
                  <a:pt x="32" y="320"/>
                  <a:pt x="64" y="320"/>
                </a:cubicBez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6603" name="Text Box 11"/>
          <p:cNvSpPr txBox="1">
            <a:spLocks noChangeArrowheads="1"/>
          </p:cNvSpPr>
          <p:nvPr/>
        </p:nvSpPr>
        <p:spPr bwMode="auto">
          <a:xfrm>
            <a:off x="1524000" y="4572000"/>
            <a:ext cx="947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en-US" sz="1400">
                <a:latin typeface="Times New Roman" pitchFamily="18" charset="0"/>
                <a:cs typeface="Times New Roman" pitchFamily="18" charset="0"/>
              </a:rPr>
              <a:t>Unit circle</a:t>
            </a:r>
          </a:p>
        </p:txBody>
      </p:sp>
      <p:sp>
        <p:nvSpPr>
          <p:cNvPr id="366604" name="Line 12"/>
          <p:cNvSpPr>
            <a:spLocks noChangeShapeType="1"/>
          </p:cNvSpPr>
          <p:nvPr/>
        </p:nvSpPr>
        <p:spPr bwMode="auto">
          <a:xfrm>
            <a:off x="2133600" y="4876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6605" name="Text Box 13"/>
          <p:cNvSpPr txBox="1">
            <a:spLocks noChangeArrowheads="1"/>
          </p:cNvSpPr>
          <p:nvPr/>
        </p:nvSpPr>
        <p:spPr bwMode="auto">
          <a:xfrm>
            <a:off x="1584325" y="6110288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en-US" sz="1400">
                <a:latin typeface="Times New Roman" pitchFamily="18" charset="0"/>
                <a:cs typeface="Times New Roman" pitchFamily="18" charset="0"/>
              </a:rPr>
              <a:t>z-plane</a:t>
            </a:r>
          </a:p>
        </p:txBody>
      </p:sp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7086600" y="5791200"/>
            <a:ext cx="703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en-US" sz="1400">
                <a:latin typeface="Times New Roman" pitchFamily="18" charset="0"/>
                <a:cs typeface="Times New Roman" pitchFamily="18" charset="0"/>
              </a:rPr>
              <a:t>s-plane</a:t>
            </a:r>
          </a:p>
        </p:txBody>
      </p:sp>
      <p:sp>
        <p:nvSpPr>
          <p:cNvPr id="366607" name="Text Box 15"/>
          <p:cNvSpPr txBox="1">
            <a:spLocks noChangeArrowheads="1"/>
          </p:cNvSpPr>
          <p:nvPr/>
        </p:nvSpPr>
        <p:spPr bwMode="auto">
          <a:xfrm>
            <a:off x="7451725" y="5265738"/>
            <a:ext cx="255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en-US" sz="140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366608" name="Text Box 16"/>
          <p:cNvSpPr txBox="1">
            <a:spLocks noChangeArrowheads="1"/>
          </p:cNvSpPr>
          <p:nvPr/>
        </p:nvSpPr>
        <p:spPr bwMode="auto">
          <a:xfrm>
            <a:off x="6765925" y="4427538"/>
            <a:ext cx="404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en-US" sz="1400">
                <a:latin typeface="Times New Roman" pitchFamily="18" charset="0"/>
                <a:cs typeface="Times New Roman" pitchFamily="18" charset="0"/>
              </a:rPr>
              <a:t>jW</a:t>
            </a:r>
          </a:p>
        </p:txBody>
      </p:sp>
      <p:sp>
        <p:nvSpPr>
          <p:cNvPr id="3666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Approximation of Derivative Method</a:t>
            </a:r>
          </a:p>
        </p:txBody>
      </p:sp>
      <p:sp>
        <p:nvSpPr>
          <p:cNvPr id="366610" name="Slide Number Placeholder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37BAC2-6B24-45A1-84BB-A62B90A40664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669925"/>
          </a:xfrm>
        </p:spPr>
        <p:txBody>
          <a:bodyPr/>
          <a:lstStyle/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Example: Approximation of derivative method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Convert the analog bandpass filter with system function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			H</a:t>
            </a:r>
            <a:r>
              <a:rPr lang="en-US" altLang="en-US" sz="1800" baseline="-250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(s) = 1/[(s + 0.1)</a:t>
            </a:r>
            <a:r>
              <a:rPr lang="en-US" altLang="en-US" sz="18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+ 9]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Into a digital IIR filter by use of the backward difference for the derivative.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Substitute for s = (1 – z</a:t>
            </a:r>
            <a:r>
              <a:rPr lang="en-US" altLang="en-US" sz="1800" baseline="3000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)/T into H</a:t>
            </a:r>
            <a:r>
              <a:rPr lang="en-US" altLang="en-US" sz="1800" baseline="-250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(s) yields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			H(z) 	= 1/[((1 – z</a:t>
            </a:r>
            <a:r>
              <a:rPr lang="en-US" altLang="en-US" sz="1800" baseline="3000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)/T) + 0.1)</a:t>
            </a:r>
            <a:r>
              <a:rPr lang="en-US" altLang="en-US" sz="18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+ 9]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T can be selected to satisfied specification of designed filter. For example, if T = 0.1, the poles are located at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                       	p</a:t>
            </a:r>
            <a:r>
              <a:rPr lang="en-US" altLang="en-US" sz="1800" baseline="-25000" smtClean="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	= 0.91 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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j0.27 = 0.949exp[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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j16.5</a:t>
            </a:r>
            <a:r>
              <a:rPr lang="en-US" altLang="en-US" sz="1800" baseline="30000" smtClean="0">
                <a:latin typeface="Times New Roman" pitchFamily="18" charset="0"/>
                <a:cs typeface="Times New Roman" pitchFamily="18" charset="0"/>
              </a:rPr>
              <a:t>o]</a:t>
            </a:r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2438400" y="3597275"/>
          <a:ext cx="4524375" cy="898525"/>
        </p:xfrm>
        <a:graphic>
          <a:graphicData uri="http://schemas.openxmlformats.org/presentationml/2006/ole">
            <p:oleObj spid="_x0000_s15362" name="Equation" r:id="rId3" imgW="2489200" imgH="495300" progId="Equation.3">
              <p:embed/>
            </p:oleObj>
          </a:graphicData>
        </a:graphic>
      </p:graphicFrame>
      <p:sp>
        <p:nvSpPr>
          <p:cNvPr id="1034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BF0273-EC6C-489E-AA37-BFB79E9CF454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Filter Design by Impulse Invariance</a:t>
            </a:r>
          </a:p>
        </p:txBody>
      </p:sp>
      <p:sp>
        <p:nvSpPr>
          <p:cNvPr id="1044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Remember impulse invariance</a:t>
            </a:r>
          </a:p>
          <a:p>
            <a:pPr lvl="1" eaLnBrk="1" hangingPunct="1"/>
            <a:r>
              <a:rPr lang="en-US" altLang="en-US" sz="1600" smtClean="0">
                <a:latin typeface="Times New Roman" pitchFamily="18" charset="0"/>
                <a:cs typeface="Times New Roman" pitchFamily="18" charset="0"/>
              </a:rPr>
              <a:t>Mapping a continuous-time impulse response to discrete-time</a:t>
            </a:r>
          </a:p>
          <a:p>
            <a:pPr lvl="1" eaLnBrk="1" hangingPunct="1"/>
            <a:r>
              <a:rPr lang="en-US" altLang="en-US" sz="1600" smtClean="0">
                <a:latin typeface="Times New Roman" pitchFamily="18" charset="0"/>
                <a:cs typeface="Times New Roman" pitchFamily="18" charset="0"/>
              </a:rPr>
              <a:t>Mapping a continuous-time frequency response to discrete-time</a:t>
            </a:r>
          </a:p>
          <a:p>
            <a:pPr lvl="1" eaLnBrk="1" hangingPunct="1"/>
            <a:endParaRPr lang="en-US" altLang="en-US" sz="16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US" altLang="en-US" sz="1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If the continuous-time filter is bandlimited to</a:t>
            </a:r>
          </a:p>
          <a:p>
            <a:pPr eaLnBrk="1" hangingPunct="1"/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If we start from discrete-time specifications T</a:t>
            </a:r>
            <a:r>
              <a:rPr lang="en-US" altLang="en-US" sz="1800" baseline="-2500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cancels out</a:t>
            </a:r>
          </a:p>
          <a:p>
            <a:pPr lvl="1" eaLnBrk="1" hangingPunct="1"/>
            <a:r>
              <a:rPr lang="en-US" altLang="en-US" sz="1600" smtClean="0">
                <a:latin typeface="Times New Roman" pitchFamily="18" charset="0"/>
                <a:cs typeface="Times New Roman" pitchFamily="18" charset="0"/>
              </a:rPr>
              <a:t>Start with discrete-time spec in terms of </a:t>
            </a:r>
            <a:r>
              <a:rPr lang="en-US" altLang="en-US" sz="16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</a:p>
          <a:p>
            <a:pPr lvl="1" eaLnBrk="1" hangingPunct="1"/>
            <a:r>
              <a:rPr lang="en-US" altLang="en-US" sz="1600" smtClean="0">
                <a:latin typeface="Times New Roman" pitchFamily="18" charset="0"/>
                <a:cs typeface="Times New Roman" pitchFamily="18" charset="0"/>
              </a:rPr>
              <a:t>Go to continuous-time </a:t>
            </a:r>
            <a:r>
              <a:rPr lang="en-US" altLang="en-US" sz="16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=  /T and design continuous-time filter</a:t>
            </a:r>
          </a:p>
          <a:p>
            <a:pPr lvl="1" eaLnBrk="1" hangingPunct="1"/>
            <a:r>
              <a:rPr lang="en-US" altLang="en-US" sz="16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Use impulse invariance to map it back to discrete-time = T </a:t>
            </a:r>
          </a:p>
          <a:p>
            <a:pPr eaLnBrk="1" hangingPunct="1"/>
            <a:r>
              <a:rPr lang="en-US" altLang="en-US" sz="18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Works best for bandlimited filters due to possible aliasing </a:t>
            </a:r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3454400" y="1681163"/>
          <a:ext cx="1773238" cy="369887"/>
        </p:xfrm>
        <a:graphic>
          <a:graphicData uri="http://schemas.openxmlformats.org/presentationml/2006/ole">
            <p:oleObj spid="_x0000_s16386" name="Equation" r:id="rId3" imgW="1091726" imgH="228501" progId="Equation.3">
              <p:embed/>
            </p:oleObj>
          </a:graphicData>
        </a:graphic>
      </p:graphicFrame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2790825" y="2103438"/>
          <a:ext cx="3171825" cy="769937"/>
        </p:xfrm>
        <a:graphic>
          <a:graphicData uri="http://schemas.openxmlformats.org/presentationml/2006/ole">
            <p:oleObj spid="_x0000_s16387" name="Equation" r:id="rId4" imgW="1981200" imgH="482600" progId="Equation.3">
              <p:embed/>
            </p:oleObj>
          </a:graphicData>
        </a:graphic>
      </p:graphicFrame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2947988" y="3303588"/>
          <a:ext cx="3300412" cy="1217612"/>
        </p:xfrm>
        <a:graphic>
          <a:graphicData uri="http://schemas.openxmlformats.org/presentationml/2006/ole">
            <p:oleObj spid="_x0000_s16388" name="Equation" r:id="rId5" imgW="2057400" imgH="762000" progId="Equation.3">
              <p:embed/>
            </p:oleObj>
          </a:graphicData>
        </a:graphic>
      </p:graphicFrame>
      <p:sp>
        <p:nvSpPr>
          <p:cNvPr id="104455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9A091A-AB27-4697-A55B-A23EFF3C5394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Impulse Invariance of System Functions </a:t>
            </a:r>
          </a:p>
        </p:txBody>
      </p:sp>
      <p:sp>
        <p:nvSpPr>
          <p:cNvPr id="1054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Develop impulse invariance relation between system functions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Partial fraction expansion of transfer function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Corresponding impulse response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Impulse response of discrete-time filter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System function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Pole s=s</a:t>
            </a:r>
            <a:r>
              <a:rPr lang="en-US" altLang="en-US" sz="1800" baseline="-2500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in s-domain transform into pole at </a:t>
            </a:r>
          </a:p>
        </p:txBody>
      </p:sp>
      <p:graphicFrame>
        <p:nvGraphicFramePr>
          <p:cNvPr id="105474" name="Object 2"/>
          <p:cNvGraphicFramePr>
            <a:graphicFrameLocks noChangeAspect="1"/>
          </p:cNvGraphicFramePr>
          <p:nvPr/>
        </p:nvGraphicFramePr>
        <p:xfrm>
          <a:off x="3617913" y="1363663"/>
          <a:ext cx="1873250" cy="709612"/>
        </p:xfrm>
        <a:graphic>
          <a:graphicData uri="http://schemas.openxmlformats.org/presentationml/2006/ole">
            <p:oleObj spid="_x0000_s17410" name="Equation" r:id="rId3" imgW="1167893" imgH="444307" progId="Equation.3">
              <p:embed/>
            </p:oleObj>
          </a:graphicData>
        </a:graphic>
      </p:graphicFrame>
      <p:graphicFrame>
        <p:nvGraphicFramePr>
          <p:cNvPr id="105475" name="Object 3"/>
          <p:cNvGraphicFramePr>
            <a:graphicFrameLocks noChangeAspect="1"/>
          </p:cNvGraphicFramePr>
          <p:nvPr/>
        </p:nvGraphicFramePr>
        <p:xfrm>
          <a:off x="3092450" y="2339975"/>
          <a:ext cx="2708275" cy="1012825"/>
        </p:xfrm>
        <a:graphic>
          <a:graphicData uri="http://schemas.openxmlformats.org/presentationml/2006/ole">
            <p:oleObj spid="_x0000_s17411" name="Equation" r:id="rId4" imgW="1688367" imgH="634725" progId="Equation.3">
              <p:embed/>
            </p:oleObj>
          </a:graphicData>
        </a:graphic>
      </p:graphicFrame>
      <p:graphicFrame>
        <p:nvGraphicFramePr>
          <p:cNvPr id="105476" name="Object 4"/>
          <p:cNvGraphicFramePr>
            <a:graphicFrameLocks noChangeAspect="1"/>
          </p:cNvGraphicFramePr>
          <p:nvPr/>
        </p:nvGraphicFramePr>
        <p:xfrm>
          <a:off x="1946275" y="3657600"/>
          <a:ext cx="5924550" cy="688975"/>
        </p:xfrm>
        <a:graphic>
          <a:graphicData uri="http://schemas.openxmlformats.org/presentationml/2006/ole">
            <p:oleObj spid="_x0000_s17412" name="Equation" r:id="rId5" imgW="3695700" imgH="431800" progId="Equation.3">
              <p:embed/>
            </p:oleObj>
          </a:graphicData>
        </a:graphic>
      </p:graphicFrame>
      <p:graphicFrame>
        <p:nvGraphicFramePr>
          <p:cNvPr id="105477" name="Object 5"/>
          <p:cNvGraphicFramePr>
            <a:graphicFrameLocks noChangeAspect="1"/>
          </p:cNvGraphicFramePr>
          <p:nvPr/>
        </p:nvGraphicFramePr>
        <p:xfrm>
          <a:off x="3397250" y="4572000"/>
          <a:ext cx="2322513" cy="688975"/>
        </p:xfrm>
        <a:graphic>
          <a:graphicData uri="http://schemas.openxmlformats.org/presentationml/2006/ole">
            <p:oleObj spid="_x0000_s17413" name="Equation" r:id="rId6" imgW="1447800" imgH="431800" progId="Equation.3">
              <p:embed/>
            </p:oleObj>
          </a:graphicData>
        </a:graphic>
      </p:graphicFrame>
      <p:graphicFrame>
        <p:nvGraphicFramePr>
          <p:cNvPr id="105478" name="Object 6"/>
          <p:cNvGraphicFramePr>
            <a:graphicFrameLocks noChangeAspect="1"/>
          </p:cNvGraphicFramePr>
          <p:nvPr/>
        </p:nvGraphicFramePr>
        <p:xfrm>
          <a:off x="5081588" y="5276850"/>
          <a:ext cx="557212" cy="361950"/>
        </p:xfrm>
        <a:graphic>
          <a:graphicData uri="http://schemas.openxmlformats.org/presentationml/2006/ole">
            <p:oleObj spid="_x0000_s17414" name="Equation" r:id="rId7" imgW="330057" imgH="215806" progId="Equation.3">
              <p:embed/>
            </p:oleObj>
          </a:graphicData>
        </a:graphic>
      </p:graphicFrame>
      <p:sp>
        <p:nvSpPr>
          <p:cNvPr id="105481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29F398-4BD6-463A-8C7B-089793A42460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Impulse Invariant Algorithm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Step 1: define specifications of filter</a:t>
            </a:r>
          </a:p>
          <a:p>
            <a:pPr marL="1027113" lvl="1" indent="-455613" eaLnBrk="1" hangingPunct="1"/>
            <a:r>
              <a:rPr lang="en-US" altLang="en-US" sz="1600" smtClean="0">
                <a:latin typeface="Times New Roman" pitchFamily="18" charset="0"/>
                <a:cs typeface="Times New Roman" pitchFamily="18" charset="0"/>
              </a:rPr>
              <a:t>Ripple in frequency bands</a:t>
            </a:r>
          </a:p>
          <a:p>
            <a:pPr marL="1027113" lvl="1" indent="-455613" eaLnBrk="1" hangingPunct="1"/>
            <a:r>
              <a:rPr lang="en-US" altLang="en-US" sz="1600" smtClean="0">
                <a:latin typeface="Times New Roman" pitchFamily="18" charset="0"/>
                <a:cs typeface="Times New Roman" pitchFamily="18" charset="0"/>
              </a:rPr>
              <a:t>Critical frequencies: passband edge, stopband edge, and/or cutoff frequencies.</a:t>
            </a:r>
          </a:p>
          <a:p>
            <a:pPr marL="1027113" lvl="1" indent="-455613" eaLnBrk="1" hangingPunct="1"/>
            <a:r>
              <a:rPr lang="en-US" altLang="en-US" sz="1600" smtClean="0">
                <a:latin typeface="Times New Roman" pitchFamily="18" charset="0"/>
                <a:cs typeface="Times New Roman" pitchFamily="18" charset="0"/>
              </a:rPr>
              <a:t>Filter band type: lowpass, highpass, bandpass, bandstop.</a:t>
            </a:r>
          </a:p>
          <a:p>
            <a:pPr marL="457200" indent="-457200" eaLnBrk="1" hangingPunct="1"/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Step 2: linear transform critical frequencies as follow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			W = w/T</a:t>
            </a:r>
            <a:r>
              <a:rPr lang="en-US" altLang="en-US" sz="1800" baseline="-25000" smtClean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457200" indent="-457200" eaLnBrk="1" hangingPunct="1"/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Step 3: select filter structure type and its order: Bessel, Butterworth, Chebyshev type I, Chebyshev type II or inverse Chebyshev, elliptic.</a:t>
            </a:r>
          </a:p>
          <a:p>
            <a:pPr marL="457200" indent="-457200" eaLnBrk="1" hangingPunct="1"/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Step 4: convert H</a:t>
            </a:r>
            <a:r>
              <a:rPr lang="en-US" altLang="en-US" sz="1800" baseline="-250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(s) to H(z) using linear transform in step 2.</a:t>
            </a:r>
          </a:p>
          <a:p>
            <a:pPr marL="457200" indent="-457200" eaLnBrk="1" hangingPunct="1"/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Step 5: verify the result. If it does not meet requirement, return to step 3.</a:t>
            </a:r>
          </a:p>
        </p:txBody>
      </p:sp>
      <p:sp>
        <p:nvSpPr>
          <p:cNvPr id="3676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CAEF84-8201-4FB0-B624-D8F102BC3EA6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Example: Impulse invariant method</a:t>
            </a:r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Convert the analog filter with system function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			H</a:t>
            </a:r>
            <a:r>
              <a:rPr lang="en-US" altLang="en-US" sz="1800" baseline="-250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(s) = [s + 0.1]/[(s + 0.1)</a:t>
            </a:r>
            <a:r>
              <a:rPr lang="en-US" altLang="en-US" sz="18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+ 9]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into a digital IIR filter by means of the impulse invariance method.</a:t>
            </a:r>
          </a:p>
          <a:p>
            <a:pPr marL="457200" indent="-457200" eaLnBrk="1" hangingPunct="1">
              <a:buFontTx/>
              <a:buNone/>
            </a:pP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en-US" sz="1600" smtClean="0">
                <a:latin typeface="Times New Roman" pitchFamily="18" charset="0"/>
                <a:cs typeface="Times New Roman" pitchFamily="18" charset="0"/>
              </a:rPr>
              <a:t>The analog filter has a zero at s = - 0.1 and a pair of complex conjugate poles at p</a:t>
            </a:r>
            <a:r>
              <a:rPr lang="en-US" altLang="en-US" sz="1600" baseline="-2500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sz="1600" smtClean="0">
                <a:latin typeface="Times New Roman" pitchFamily="18" charset="0"/>
                <a:cs typeface="Times New Roman" pitchFamily="18" charset="0"/>
              </a:rPr>
              <a:t> = - 0.1 </a:t>
            </a:r>
            <a:r>
              <a:rPr lang="en-US" altLang="en-US" sz="16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</a:t>
            </a:r>
            <a:r>
              <a:rPr lang="en-US" altLang="en-US" sz="1600" smtClean="0">
                <a:latin typeface="Times New Roman" pitchFamily="18" charset="0"/>
                <a:cs typeface="Times New Roman" pitchFamily="18" charset="0"/>
              </a:rPr>
              <a:t> j3. Thus,</a:t>
            </a:r>
          </a:p>
          <a:p>
            <a:pPr marL="457200" indent="-457200" eaLnBrk="1" hangingPunct="1">
              <a:buFontTx/>
              <a:buNone/>
            </a:pPr>
            <a:endParaRPr lang="en-US" altLang="en-US" sz="16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en-US" sz="160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marL="457200" indent="-457200" eaLnBrk="1" hangingPunct="1">
              <a:buFontTx/>
              <a:buNone/>
            </a:pPr>
            <a:endParaRPr lang="en-US" altLang="en-US" sz="16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Tx/>
              <a:buNone/>
            </a:pPr>
            <a:endParaRPr lang="en-US" altLang="en-US" sz="16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en-US" sz="1600" smtClean="0">
                <a:latin typeface="Times New Roman" pitchFamily="18" charset="0"/>
                <a:cs typeface="Times New Roman" pitchFamily="18" charset="0"/>
              </a:rPr>
              <a:t>Then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1600" smtClean="0">
                <a:latin typeface="Times New Roman" pitchFamily="18" charset="0"/>
                <a:cs typeface="Times New Roman" pitchFamily="18" charset="0"/>
              </a:rPr>
              <a:t>			</a:t>
            </a:r>
          </a:p>
        </p:txBody>
      </p:sp>
      <p:graphicFrame>
        <p:nvGraphicFramePr>
          <p:cNvPr id="106498" name="Object 2"/>
          <p:cNvGraphicFramePr>
            <a:graphicFrameLocks noChangeAspect="1"/>
          </p:cNvGraphicFramePr>
          <p:nvPr/>
        </p:nvGraphicFramePr>
        <p:xfrm>
          <a:off x="2286000" y="3200400"/>
          <a:ext cx="3779838" cy="755650"/>
        </p:xfrm>
        <a:graphic>
          <a:graphicData uri="http://schemas.openxmlformats.org/presentationml/2006/ole">
            <p:oleObj spid="_x0000_s18434" name="Equation" r:id="rId3" imgW="2095500" imgH="419100" progId="Equation.3">
              <p:embed/>
            </p:oleObj>
          </a:graphicData>
        </a:graphic>
      </p:graphicFrame>
      <p:graphicFrame>
        <p:nvGraphicFramePr>
          <p:cNvPr id="106499" name="Object 3"/>
          <p:cNvGraphicFramePr>
            <a:graphicFrameLocks noChangeAspect="1"/>
          </p:cNvGraphicFramePr>
          <p:nvPr/>
        </p:nvGraphicFramePr>
        <p:xfrm>
          <a:off x="2057400" y="4572000"/>
          <a:ext cx="4757738" cy="736600"/>
        </p:xfrm>
        <a:graphic>
          <a:graphicData uri="http://schemas.openxmlformats.org/presentationml/2006/ole">
            <p:oleObj spid="_x0000_s18435" name="Equation" r:id="rId4" imgW="2540000" imgH="393700" progId="Equation.3">
              <p:embed/>
            </p:oleObj>
          </a:graphicData>
        </a:graphic>
      </p:graphicFrame>
      <p:sp>
        <p:nvSpPr>
          <p:cNvPr id="1065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1AD17D-D733-497D-832E-4A3B0F6D7F3B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441960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810000"/>
            <a:ext cx="42672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44" name="Text Box 4"/>
          <p:cNvSpPr txBox="1">
            <a:spLocks noChangeArrowheads="1"/>
          </p:cNvSpPr>
          <p:nvPr/>
        </p:nvSpPr>
        <p:spPr bwMode="auto">
          <a:xfrm>
            <a:off x="6019800" y="1371600"/>
            <a:ext cx="2025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en-US">
                <a:latin typeface="Times New Roman" pitchFamily="18" charset="0"/>
                <a:cs typeface="Times New Roman" pitchFamily="18" charset="0"/>
              </a:rPr>
              <a:t>Frequency response</a:t>
            </a:r>
          </a:p>
          <a:p>
            <a:pPr eaLnBrk="1" hangingPunct="1"/>
            <a:r>
              <a:rPr kumimoji="1" lang="en-US" altLang="en-US">
                <a:latin typeface="Times New Roman" pitchFamily="18" charset="0"/>
                <a:cs typeface="Times New Roman" pitchFamily="18" charset="0"/>
              </a:rPr>
              <a:t>of digital filter.</a:t>
            </a:r>
          </a:p>
        </p:txBody>
      </p:sp>
      <p:sp>
        <p:nvSpPr>
          <p:cNvPr id="368645" name="Text Box 5"/>
          <p:cNvSpPr txBox="1">
            <a:spLocks noChangeArrowheads="1"/>
          </p:cNvSpPr>
          <p:nvPr/>
        </p:nvSpPr>
        <p:spPr bwMode="auto">
          <a:xfrm>
            <a:off x="6096000" y="4038600"/>
            <a:ext cx="2025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en-US">
                <a:latin typeface="Times New Roman" pitchFamily="18" charset="0"/>
                <a:cs typeface="Times New Roman" pitchFamily="18" charset="0"/>
              </a:rPr>
              <a:t>Frequency response</a:t>
            </a:r>
          </a:p>
          <a:p>
            <a:pPr eaLnBrk="1" hangingPunct="1"/>
            <a:r>
              <a:rPr kumimoji="1" lang="en-US" altLang="en-US">
                <a:latin typeface="Times New Roman" pitchFamily="18" charset="0"/>
                <a:cs typeface="Times New Roman" pitchFamily="18" charset="0"/>
              </a:rPr>
              <a:t>of analog filter.</a:t>
            </a:r>
          </a:p>
        </p:txBody>
      </p:sp>
      <p:sp>
        <p:nvSpPr>
          <p:cNvPr id="3686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565F17-5B46-49A0-960B-21401115E2E0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14400"/>
            <a:ext cx="46513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67" name="Line 3"/>
          <p:cNvSpPr>
            <a:spLocks noChangeShapeType="1"/>
          </p:cNvSpPr>
          <p:nvPr/>
        </p:nvSpPr>
        <p:spPr bwMode="auto">
          <a:xfrm flipV="1">
            <a:off x="4953000" y="4876800"/>
            <a:ext cx="2971800" cy="1219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9668" name="Line 4"/>
          <p:cNvSpPr>
            <a:spLocks noChangeShapeType="1"/>
          </p:cNvSpPr>
          <p:nvPr/>
        </p:nvSpPr>
        <p:spPr bwMode="auto">
          <a:xfrm flipV="1">
            <a:off x="4876800" y="3352800"/>
            <a:ext cx="3200400" cy="2590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9669" name="Line 5"/>
          <p:cNvSpPr>
            <a:spLocks noChangeShapeType="1"/>
          </p:cNvSpPr>
          <p:nvPr/>
        </p:nvSpPr>
        <p:spPr bwMode="auto">
          <a:xfrm flipV="1">
            <a:off x="4800600" y="3352800"/>
            <a:ext cx="1447800" cy="2362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9670" name="Line 6"/>
          <p:cNvSpPr>
            <a:spLocks noChangeShapeType="1"/>
          </p:cNvSpPr>
          <p:nvPr/>
        </p:nvSpPr>
        <p:spPr bwMode="auto">
          <a:xfrm flipV="1">
            <a:off x="4648200" y="3352800"/>
            <a:ext cx="533400" cy="2362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9671" name="Line 7"/>
          <p:cNvSpPr>
            <a:spLocks noChangeShapeType="1"/>
          </p:cNvSpPr>
          <p:nvPr/>
        </p:nvSpPr>
        <p:spPr bwMode="auto">
          <a:xfrm flipV="1">
            <a:off x="4419600" y="3352800"/>
            <a:ext cx="152400" cy="2362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9672" name="Line 8"/>
          <p:cNvSpPr>
            <a:spLocks noChangeShapeType="1"/>
          </p:cNvSpPr>
          <p:nvPr/>
        </p:nvSpPr>
        <p:spPr bwMode="auto">
          <a:xfrm flipV="1">
            <a:off x="4114800" y="3352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9673" name="Text Box 9"/>
          <p:cNvSpPr txBox="1">
            <a:spLocks noChangeArrowheads="1"/>
          </p:cNvSpPr>
          <p:nvPr/>
        </p:nvSpPr>
        <p:spPr bwMode="auto">
          <a:xfrm>
            <a:off x="7848600" y="4495800"/>
            <a:ext cx="48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en-US" sz="28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</a:t>
            </a:r>
            <a:r>
              <a:rPr kumimoji="1" lang="en-US" altLang="en-US" sz="1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69674" name="Text Box 10"/>
          <p:cNvSpPr txBox="1">
            <a:spLocks noChangeArrowheads="1"/>
          </p:cNvSpPr>
          <p:nvPr/>
        </p:nvSpPr>
        <p:spPr bwMode="auto">
          <a:xfrm>
            <a:off x="7010400" y="2895600"/>
            <a:ext cx="48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en-US" sz="28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</a:t>
            </a:r>
            <a:r>
              <a:rPr kumimoji="1" lang="en-US" altLang="en-US" sz="1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69675" name="Line 11"/>
          <p:cNvSpPr>
            <a:spLocks noChangeShapeType="1"/>
          </p:cNvSpPr>
          <p:nvPr/>
        </p:nvSpPr>
        <p:spPr bwMode="auto">
          <a:xfrm>
            <a:off x="5334000" y="3200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9676" name="Text Box 12"/>
          <p:cNvSpPr txBox="1">
            <a:spLocks noChangeArrowheads="1"/>
          </p:cNvSpPr>
          <p:nvPr/>
        </p:nvSpPr>
        <p:spPr bwMode="auto">
          <a:xfrm>
            <a:off x="5105400" y="762000"/>
            <a:ext cx="30384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en-US">
                <a:latin typeface="Times New Roman" pitchFamily="18" charset="0"/>
                <a:cs typeface="Times New Roman" pitchFamily="18" charset="0"/>
              </a:rPr>
              <a:t>Disadvantage of previous</a:t>
            </a:r>
          </a:p>
          <a:p>
            <a:pPr eaLnBrk="1" hangingPunct="1"/>
            <a:r>
              <a:rPr kumimoji="1" lang="en-US" altLang="en-US">
                <a:latin typeface="Times New Roman" pitchFamily="18" charset="0"/>
                <a:cs typeface="Times New Roman" pitchFamily="18" charset="0"/>
              </a:rPr>
              <a:t>techniques: frequency</a:t>
            </a:r>
          </a:p>
          <a:p>
            <a:pPr eaLnBrk="1" hangingPunct="1"/>
            <a:r>
              <a:rPr kumimoji="1" lang="en-US" altLang="en-US">
                <a:latin typeface="Times New Roman" pitchFamily="18" charset="0"/>
                <a:cs typeface="Times New Roman" pitchFamily="18" charset="0"/>
              </a:rPr>
              <a:t>warping </a:t>
            </a:r>
            <a:r>
              <a:rPr kumimoji="1" lang="en-US" altLang="en-US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aliasing effect</a:t>
            </a:r>
          </a:p>
          <a:p>
            <a:pPr eaLnBrk="1" hangingPunct="1"/>
            <a:r>
              <a:rPr kumimoji="1" lang="en-US" altLang="en-US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and error in specifications</a:t>
            </a:r>
          </a:p>
          <a:p>
            <a:pPr eaLnBrk="1" hangingPunct="1"/>
            <a:r>
              <a:rPr kumimoji="1" lang="en-US" altLang="en-US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of designed filter (frequencies)</a:t>
            </a:r>
          </a:p>
          <a:p>
            <a:pPr eaLnBrk="1" hangingPunct="1"/>
            <a:r>
              <a:rPr kumimoji="1" lang="en-US" altLang="en-US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So, prewarping of frequency </a:t>
            </a:r>
          </a:p>
          <a:p>
            <a:pPr eaLnBrk="1" hangingPunct="1"/>
            <a:r>
              <a:rPr kumimoji="1" lang="en-US" altLang="en-US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is considered.</a:t>
            </a:r>
            <a:endParaRPr kumimoji="1"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9677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D0921D-5E89-4C9C-80AF-2EB64BA4E2E2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Example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4525963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Impulse invariance applied to Butterworth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Since sampling rate T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cancels out we can assume T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=1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Map spec to continuous time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Butterworth filter is monotonic so spec will be satisfied if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Determine N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to satisfy these conditions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2209800" y="1076325"/>
          <a:ext cx="4875213" cy="876300"/>
        </p:xfrm>
        <a:graphic>
          <a:graphicData uri="http://schemas.openxmlformats.org/presentationml/2006/ole">
            <p:oleObj spid="_x0000_s19458" name="Equation" r:id="rId3" imgW="3238500" imgH="584200" progId="Equation.3">
              <p:embed/>
            </p:oleObj>
          </a:graphicData>
        </a:graphic>
      </p:graphicFrame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2162175" y="2743200"/>
          <a:ext cx="4875213" cy="800100"/>
        </p:xfrm>
        <a:graphic>
          <a:graphicData uri="http://schemas.openxmlformats.org/presentationml/2006/ole">
            <p:oleObj spid="_x0000_s19459" name="Equation" r:id="rId4" imgW="3238500" imgH="533400" progId="Equation.3">
              <p:embed/>
            </p:oleObj>
          </a:graphicData>
        </a:graphic>
      </p:graphicFrame>
      <p:graphicFrame>
        <p:nvGraphicFramePr>
          <p:cNvPr id="107524" name="Object 4"/>
          <p:cNvGraphicFramePr>
            <a:graphicFrameLocks noChangeAspect="1"/>
          </p:cNvGraphicFramePr>
          <p:nvPr/>
        </p:nvGraphicFramePr>
        <p:xfrm>
          <a:off x="1987550" y="3962400"/>
          <a:ext cx="5237163" cy="381000"/>
        </p:xfrm>
        <a:graphic>
          <a:graphicData uri="http://schemas.openxmlformats.org/presentationml/2006/ole">
            <p:oleObj spid="_x0000_s19460" name="Equation" r:id="rId5" imgW="3479800" imgH="254000" progId="Equation.3">
              <p:embed/>
            </p:oleObj>
          </a:graphicData>
        </a:graphic>
      </p:graphicFrame>
      <p:graphicFrame>
        <p:nvGraphicFramePr>
          <p:cNvPr id="107525" name="Object 5"/>
          <p:cNvGraphicFramePr>
            <a:graphicFrameLocks noChangeAspect="1"/>
          </p:cNvGraphicFramePr>
          <p:nvPr/>
        </p:nvGraphicFramePr>
        <p:xfrm>
          <a:off x="3116263" y="4267200"/>
          <a:ext cx="2752725" cy="685800"/>
        </p:xfrm>
        <a:graphic>
          <a:graphicData uri="http://schemas.openxmlformats.org/presentationml/2006/ole">
            <p:oleObj spid="_x0000_s19461" name="Equation" r:id="rId6" imgW="1828800" imgH="457200" progId="Equation.3">
              <p:embed/>
            </p:oleObj>
          </a:graphicData>
        </a:graphic>
      </p:graphicFrame>
      <p:sp>
        <p:nvSpPr>
          <p:cNvPr id="107528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0993E9-BFA6-455B-97B4-8F331966CFA8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Example Cont’d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08038"/>
            <a:ext cx="8229600" cy="452596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Satisfy both constrains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Solve these equations to get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 must be an integer so we round it up to meet the spec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Poles of transfer function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transfer function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Mapping to z-domain</a:t>
            </a:r>
          </a:p>
        </p:txBody>
      </p:sp>
      <p:graphicFrame>
        <p:nvGraphicFramePr>
          <p:cNvPr id="108546" name="Object 2"/>
          <p:cNvGraphicFramePr>
            <a:graphicFrameLocks noChangeAspect="1"/>
          </p:cNvGraphicFramePr>
          <p:nvPr/>
        </p:nvGraphicFramePr>
        <p:xfrm>
          <a:off x="990600" y="1028700"/>
          <a:ext cx="7302500" cy="781050"/>
        </p:xfrm>
        <a:graphic>
          <a:graphicData uri="http://schemas.openxmlformats.org/presentationml/2006/ole">
            <p:oleObj spid="_x0000_s20482" name="Equation" r:id="rId3" imgW="4851400" imgH="520700" progId="Equation.3">
              <p:embed/>
            </p:oleObj>
          </a:graphicData>
        </a:graphic>
      </p:graphicFrame>
      <p:graphicFrame>
        <p:nvGraphicFramePr>
          <p:cNvPr id="108547" name="Object 3"/>
          <p:cNvGraphicFramePr>
            <a:graphicFrameLocks noChangeAspect="1"/>
          </p:cNvGraphicFramePr>
          <p:nvPr/>
        </p:nvGraphicFramePr>
        <p:xfrm>
          <a:off x="2565400" y="2189163"/>
          <a:ext cx="4359275" cy="342900"/>
        </p:xfrm>
        <a:graphic>
          <a:graphicData uri="http://schemas.openxmlformats.org/presentationml/2006/ole">
            <p:oleObj spid="_x0000_s20483" name="Equation" r:id="rId4" imgW="2895600" imgH="228600" progId="Equation.3">
              <p:embed/>
            </p:oleObj>
          </a:graphicData>
        </a:graphic>
      </p:graphicFrame>
      <p:graphicFrame>
        <p:nvGraphicFramePr>
          <p:cNvPr id="108548" name="Object 4"/>
          <p:cNvGraphicFramePr>
            <a:graphicFrameLocks noChangeAspect="1"/>
          </p:cNvGraphicFramePr>
          <p:nvPr/>
        </p:nvGraphicFramePr>
        <p:xfrm>
          <a:off x="1638300" y="3124200"/>
          <a:ext cx="6326188" cy="436563"/>
        </p:xfrm>
        <a:graphic>
          <a:graphicData uri="http://schemas.openxmlformats.org/presentationml/2006/ole">
            <p:oleObj spid="_x0000_s20484" name="Equation" r:id="rId5" imgW="3848100" imgH="266700" progId="Equation.3">
              <p:embed/>
            </p:oleObj>
          </a:graphicData>
        </a:graphic>
      </p:graphicFrame>
      <p:graphicFrame>
        <p:nvGraphicFramePr>
          <p:cNvPr id="108549" name="Object 5"/>
          <p:cNvGraphicFramePr>
            <a:graphicFrameLocks noChangeAspect="1"/>
          </p:cNvGraphicFramePr>
          <p:nvPr/>
        </p:nvGraphicFramePr>
        <p:xfrm>
          <a:off x="904875" y="5035550"/>
          <a:ext cx="7188200" cy="1381125"/>
        </p:xfrm>
        <a:graphic>
          <a:graphicData uri="http://schemas.openxmlformats.org/presentationml/2006/ole">
            <p:oleObj spid="_x0000_s20485" name="Equation" r:id="rId6" imgW="4483100" imgH="863600" progId="Equation.3">
              <p:embed/>
            </p:oleObj>
          </a:graphicData>
        </a:graphic>
      </p:graphicFrame>
      <p:graphicFrame>
        <p:nvGraphicFramePr>
          <p:cNvPr id="108550" name="Object 6"/>
          <p:cNvGraphicFramePr>
            <a:graphicFrameLocks noChangeAspect="1"/>
          </p:cNvGraphicFramePr>
          <p:nvPr/>
        </p:nvGraphicFramePr>
        <p:xfrm>
          <a:off x="127000" y="3810000"/>
          <a:ext cx="8899525" cy="690563"/>
        </p:xfrm>
        <a:graphic>
          <a:graphicData uri="http://schemas.openxmlformats.org/presentationml/2006/ole">
            <p:oleObj spid="_x0000_s20486" name="Equation" r:id="rId7" imgW="5549900" imgH="431800" progId="Equation.3">
              <p:embed/>
            </p:oleObj>
          </a:graphicData>
        </a:graphic>
      </p:graphicFrame>
      <p:sp>
        <p:nvSpPr>
          <p:cNvPr id="108553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845D6D-9205-431D-8BA3-A53CA6C17F54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08113" y="557213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Digital Filter Specifications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773238"/>
            <a:ext cx="7772400" cy="4779962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Only the magnitude approximation problem</a:t>
            </a:r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Four basic types of ideal filters with magnitude responses as shown below (Piecewise flat)</a:t>
            </a:r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1066800" y="3124200"/>
          <a:ext cx="2819400" cy="1641475"/>
        </p:xfrm>
        <a:graphic>
          <a:graphicData uri="http://schemas.openxmlformats.org/presentationml/2006/ole">
            <p:oleObj spid="_x0000_s2050" name="Document" r:id="rId3" imgW="2400300" imgH="1397508" progId="Word.Document.8">
              <p:embed/>
            </p:oleObj>
          </a:graphicData>
        </a:graphic>
      </p:graphicFrame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4572000" y="3124200"/>
          <a:ext cx="2819400" cy="1666875"/>
        </p:xfrm>
        <a:graphic>
          <a:graphicData uri="http://schemas.openxmlformats.org/presentationml/2006/ole">
            <p:oleObj spid="_x0000_s2051" name="Document" r:id="rId4" imgW="2362200" imgH="1397508" progId="Word.Document.8">
              <p:embed/>
            </p:oleObj>
          </a:graphicData>
        </a:graphic>
      </p:graphicFrame>
      <p:graphicFrame>
        <p:nvGraphicFramePr>
          <p:cNvPr id="90116" name="Object 4"/>
          <p:cNvGraphicFramePr>
            <a:graphicFrameLocks noChangeAspect="1"/>
          </p:cNvGraphicFramePr>
          <p:nvPr/>
        </p:nvGraphicFramePr>
        <p:xfrm>
          <a:off x="1219200" y="4876800"/>
          <a:ext cx="2743200" cy="1598613"/>
        </p:xfrm>
        <a:graphic>
          <a:graphicData uri="http://schemas.openxmlformats.org/presentationml/2006/ole">
            <p:oleObj spid="_x0000_s2052" name="Document" r:id="rId5" imgW="2420112" imgH="1409700" progId="Word.Document.8">
              <p:embed/>
            </p:oleObj>
          </a:graphicData>
        </a:graphic>
      </p:graphicFrame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4572000" y="4724400"/>
          <a:ext cx="2819400" cy="1698625"/>
        </p:xfrm>
        <a:graphic>
          <a:graphicData uri="http://schemas.openxmlformats.org/presentationml/2006/ole">
            <p:oleObj spid="_x0000_s2053" name="Document" r:id="rId6" imgW="2362200" imgH="1421892" progId="Word.Document.8">
              <p:embed/>
            </p:oleObj>
          </a:graphicData>
        </a:graphic>
      </p:graphicFrame>
      <p:sp>
        <p:nvSpPr>
          <p:cNvPr id="90120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C00D8E-6B6E-40F8-864E-D77A46219D9D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Cont’d</a:t>
            </a:r>
          </a:p>
        </p:txBody>
      </p:sp>
      <p:pic>
        <p:nvPicPr>
          <p:cNvPr id="37069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6938" y="609600"/>
            <a:ext cx="470693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069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6613" y="3405188"/>
            <a:ext cx="4781550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069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FE3B24-4792-4590-B2E1-10469B35E77C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Filter Design by Bilinear Transformation</a:t>
            </a:r>
          </a:p>
        </p:txBody>
      </p:sp>
      <p:sp>
        <p:nvSpPr>
          <p:cNvPr id="1095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Get around the aliasing problem of impulse invariance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Map the entire s-plane onto the unit-circle in the z-plane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smtClean="0">
                <a:latin typeface="Times New Roman" pitchFamily="18" charset="0"/>
                <a:cs typeface="Times New Roman" pitchFamily="18" charset="0"/>
              </a:rPr>
              <a:t>Nonlinear transformation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smtClean="0">
                <a:latin typeface="Times New Roman" pitchFamily="18" charset="0"/>
                <a:cs typeface="Times New Roman" pitchFamily="18" charset="0"/>
              </a:rPr>
              <a:t>Frequency response subject to warping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Bilinear transformation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Transformed system function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Again T</a:t>
            </a:r>
            <a:r>
              <a:rPr lang="en-US" altLang="en-US" sz="1800" baseline="-2500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cancels out so we can ignore 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We can solve the transformation for z as 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Maps the left-half s-plane into the inside of the unit-circle in z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smtClean="0">
                <a:latin typeface="Times New Roman" pitchFamily="18" charset="0"/>
                <a:cs typeface="Times New Roman" pitchFamily="18" charset="0"/>
              </a:rPr>
              <a:t>Stable in one domain would stay in the other</a:t>
            </a:r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3660775" y="2024063"/>
          <a:ext cx="1928813" cy="823912"/>
        </p:xfrm>
        <a:graphic>
          <a:graphicData uri="http://schemas.openxmlformats.org/presentationml/2006/ole">
            <p:oleObj spid="_x0000_s21506" name="Equation" r:id="rId3" imgW="1129810" imgH="482391" progId="Equation.3">
              <p:embed/>
            </p:oleObj>
          </a:graphicData>
        </a:graphic>
      </p:graphicFrame>
      <p:graphicFrame>
        <p:nvGraphicFramePr>
          <p:cNvPr id="109571" name="Object 3"/>
          <p:cNvGraphicFramePr>
            <a:graphicFrameLocks noChangeAspect="1"/>
          </p:cNvGraphicFramePr>
          <p:nvPr/>
        </p:nvGraphicFramePr>
        <p:xfrm>
          <a:off x="3201988" y="3132138"/>
          <a:ext cx="2751137" cy="866775"/>
        </p:xfrm>
        <a:graphic>
          <a:graphicData uri="http://schemas.openxmlformats.org/presentationml/2006/ole">
            <p:oleObj spid="_x0000_s21507" name="Equation" r:id="rId4" imgW="1612900" imgH="508000" progId="Equation.3">
              <p:embed/>
            </p:oleObj>
          </a:graphicData>
        </a:graphic>
      </p:graphicFrame>
      <p:graphicFrame>
        <p:nvGraphicFramePr>
          <p:cNvPr id="109572" name="Object 4"/>
          <p:cNvGraphicFramePr>
            <a:graphicFrameLocks noChangeAspect="1"/>
          </p:cNvGraphicFramePr>
          <p:nvPr/>
        </p:nvGraphicFramePr>
        <p:xfrm>
          <a:off x="1281113" y="4692650"/>
          <a:ext cx="4724400" cy="758825"/>
        </p:xfrm>
        <a:graphic>
          <a:graphicData uri="http://schemas.openxmlformats.org/presentationml/2006/ole">
            <p:oleObj spid="_x0000_s21508" name="Equation" r:id="rId5" imgW="2768600" imgH="444500" progId="Equation.3">
              <p:embed/>
            </p:oleObj>
          </a:graphicData>
        </a:graphic>
      </p:graphicFrame>
      <p:graphicFrame>
        <p:nvGraphicFramePr>
          <p:cNvPr id="109573" name="Object 5"/>
          <p:cNvGraphicFramePr>
            <a:graphicFrameLocks noChangeAspect="1"/>
          </p:cNvGraphicFramePr>
          <p:nvPr/>
        </p:nvGraphicFramePr>
        <p:xfrm>
          <a:off x="6688138" y="4838700"/>
          <a:ext cx="1277937" cy="347663"/>
        </p:xfrm>
        <a:graphic>
          <a:graphicData uri="http://schemas.openxmlformats.org/presentationml/2006/ole">
            <p:oleObj spid="_x0000_s21509" name="Equation" r:id="rId6" imgW="748975" imgH="203112" progId="Equation.3">
              <p:embed/>
            </p:oleObj>
          </a:graphicData>
        </a:graphic>
      </p:graphicFrame>
      <p:sp>
        <p:nvSpPr>
          <p:cNvPr id="109576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9286BD-FB88-40DA-A8D7-23F2C69A5AD6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Bilinear Transformation</a:t>
            </a:r>
          </a:p>
        </p:txBody>
      </p:sp>
      <p:sp>
        <p:nvSpPr>
          <p:cNvPr id="1105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On the unit circle the transform becomes</a:t>
            </a: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To derive the relation between </a:t>
            </a:r>
            <a:r>
              <a:rPr lang="en-US" altLang="en-US" sz="2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 and </a:t>
            </a: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Which yields</a:t>
            </a: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0594" name="Object 2"/>
          <p:cNvGraphicFramePr>
            <a:graphicFrameLocks noChangeAspect="1"/>
          </p:cNvGraphicFramePr>
          <p:nvPr/>
        </p:nvGraphicFramePr>
        <p:xfrm>
          <a:off x="3281363" y="1157288"/>
          <a:ext cx="2578100" cy="758825"/>
        </p:xfrm>
        <a:graphic>
          <a:graphicData uri="http://schemas.openxmlformats.org/presentationml/2006/ole">
            <p:oleObj spid="_x0000_s22530" name="Equation" r:id="rId3" imgW="1511300" imgH="444500" progId="Equation.3">
              <p:embed/>
            </p:oleObj>
          </a:graphicData>
        </a:graphic>
      </p:graphicFrame>
      <p:graphicFrame>
        <p:nvGraphicFramePr>
          <p:cNvPr id="110595" name="Object 3"/>
          <p:cNvGraphicFramePr>
            <a:graphicFrameLocks noChangeAspect="1"/>
          </p:cNvGraphicFramePr>
          <p:nvPr/>
        </p:nvGraphicFramePr>
        <p:xfrm>
          <a:off x="674688" y="2641600"/>
          <a:ext cx="7605712" cy="823913"/>
        </p:xfrm>
        <a:graphic>
          <a:graphicData uri="http://schemas.openxmlformats.org/presentationml/2006/ole">
            <p:oleObj spid="_x0000_s22531" name="Equation" r:id="rId4" imgW="4457700" imgH="482600" progId="Equation.3">
              <p:embed/>
            </p:oleObj>
          </a:graphicData>
        </a:graphic>
      </p:graphicFrame>
      <p:graphicFrame>
        <p:nvGraphicFramePr>
          <p:cNvPr id="110596" name="Object 4"/>
          <p:cNvGraphicFramePr>
            <a:graphicFrameLocks noChangeAspect="1"/>
          </p:cNvGraphicFramePr>
          <p:nvPr/>
        </p:nvGraphicFramePr>
        <p:xfrm>
          <a:off x="2149475" y="4014788"/>
          <a:ext cx="5135563" cy="779462"/>
        </p:xfrm>
        <a:graphic>
          <a:graphicData uri="http://schemas.openxmlformats.org/presentationml/2006/ole">
            <p:oleObj spid="_x0000_s22532" name="Equation" r:id="rId5" imgW="3009900" imgH="457200" progId="Equation.3">
              <p:embed/>
            </p:oleObj>
          </a:graphicData>
        </a:graphic>
      </p:graphicFrame>
      <p:sp>
        <p:nvSpPr>
          <p:cNvPr id="110599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3E6F20-BAC5-4B7D-B92F-84A4F775BBFA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Bilinear Transformation</a:t>
            </a:r>
          </a:p>
        </p:txBody>
      </p:sp>
      <p:pic>
        <p:nvPicPr>
          <p:cNvPr id="37171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875" y="808038"/>
            <a:ext cx="6764338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171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678EB3-2F90-4190-8238-69FD2D58E264}" type="slidenum">
              <a:rPr lang="en-US" altLang="en-US" smtClean="0"/>
              <a:pPr/>
              <a:t>43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5259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Bilinear transform applied to Butterworth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Apply bilinear transformation to specifications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We can assume T</a:t>
            </a:r>
            <a:r>
              <a:rPr lang="en-US" baseline="-25000" dirty="0" smtClean="0"/>
              <a:t>d</a:t>
            </a:r>
            <a:r>
              <a:rPr lang="en-US" dirty="0" smtClean="0"/>
              <a:t>=1 and apply the specifications to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To get</a:t>
            </a:r>
          </a:p>
        </p:txBody>
      </p:sp>
      <p:graphicFrame>
        <p:nvGraphicFramePr>
          <p:cNvPr id="111618" name="Object 2"/>
          <p:cNvGraphicFramePr>
            <a:graphicFrameLocks noChangeAspect="1"/>
          </p:cNvGraphicFramePr>
          <p:nvPr/>
        </p:nvGraphicFramePr>
        <p:xfrm>
          <a:off x="2209800" y="1038225"/>
          <a:ext cx="4875213" cy="876300"/>
        </p:xfrm>
        <a:graphic>
          <a:graphicData uri="http://schemas.openxmlformats.org/presentationml/2006/ole">
            <p:oleObj spid="_x0000_s23554" name="Equation" r:id="rId3" imgW="3238500" imgH="584200" progId="Equation.3">
              <p:embed/>
            </p:oleObj>
          </a:graphicData>
        </a:graphic>
      </p:graphicFrame>
      <p:graphicFrame>
        <p:nvGraphicFramePr>
          <p:cNvPr id="111619" name="Object 3"/>
          <p:cNvGraphicFramePr>
            <a:graphicFrameLocks noChangeAspect="1"/>
          </p:cNvGraphicFramePr>
          <p:nvPr/>
        </p:nvGraphicFramePr>
        <p:xfrm>
          <a:off x="1724025" y="2101850"/>
          <a:ext cx="5849938" cy="1371600"/>
        </p:xfrm>
        <a:graphic>
          <a:graphicData uri="http://schemas.openxmlformats.org/presentationml/2006/ole">
            <p:oleObj spid="_x0000_s23555" name="Equation" r:id="rId4" imgW="3886200" imgH="914400" progId="Equation.3">
              <p:embed/>
            </p:oleObj>
          </a:graphicData>
        </a:graphic>
      </p:graphicFrame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3397250" y="4078288"/>
          <a:ext cx="2560638" cy="685800"/>
        </p:xfrm>
        <a:graphic>
          <a:graphicData uri="http://schemas.openxmlformats.org/presentationml/2006/ole">
            <p:oleObj spid="_x0000_s23556" name="Equation" r:id="rId5" imgW="1701800" imgH="457200" progId="Equation.3">
              <p:embed/>
            </p:oleObj>
          </a:graphicData>
        </a:graphic>
      </p:graphicFrame>
      <p:graphicFrame>
        <p:nvGraphicFramePr>
          <p:cNvPr id="111621" name="Object 5"/>
          <p:cNvGraphicFramePr>
            <a:graphicFrameLocks noChangeAspect="1"/>
          </p:cNvGraphicFramePr>
          <p:nvPr/>
        </p:nvGraphicFramePr>
        <p:xfrm>
          <a:off x="722313" y="5141913"/>
          <a:ext cx="7934325" cy="781050"/>
        </p:xfrm>
        <a:graphic>
          <a:graphicData uri="http://schemas.openxmlformats.org/presentationml/2006/ole">
            <p:oleObj spid="_x0000_s23557" name="Equation" r:id="rId6" imgW="5270500" imgH="520700" progId="Equation.3">
              <p:embed/>
            </p:oleObj>
          </a:graphicData>
        </a:graphic>
      </p:graphicFrame>
      <p:sp>
        <p:nvSpPr>
          <p:cNvPr id="111624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97781F-78C3-4FEF-820B-75F053A934CA}" type="slidenum">
              <a:rPr lang="en-US" altLang="en-US" smtClean="0"/>
              <a:pPr/>
              <a:t>44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Example Cont’d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3238"/>
            <a:ext cx="8229600" cy="452596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Solve N and </a:t>
            </a:r>
            <a:r>
              <a:rPr lang="en-US" dirty="0" smtClean="0">
                <a:sym typeface="Symbol" pitchFamily="18" charset="2"/>
              </a:rPr>
              <a:t></a:t>
            </a:r>
            <a:r>
              <a:rPr lang="en-US" baseline="-25000" dirty="0" smtClean="0">
                <a:sym typeface="Symbol" pitchFamily="18" charset="2"/>
              </a:rPr>
              <a:t>c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resulting transfer function has the following poles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Resulting in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Applying the bilinear transform yields</a:t>
            </a:r>
          </a:p>
        </p:txBody>
      </p:sp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357188" y="1028700"/>
          <a:ext cx="6442075" cy="1143000"/>
        </p:xfrm>
        <a:graphic>
          <a:graphicData uri="http://schemas.openxmlformats.org/presentationml/2006/ole">
            <p:oleObj spid="_x0000_s24578" name="Equation" r:id="rId3" imgW="4279900" imgH="762000" progId="Equation.3">
              <p:embed/>
            </p:oleObj>
          </a:graphicData>
        </a:graphic>
      </p:graphicFrame>
      <p:graphicFrame>
        <p:nvGraphicFramePr>
          <p:cNvPr id="112643" name="Object 3"/>
          <p:cNvGraphicFramePr>
            <a:graphicFrameLocks noChangeAspect="1"/>
          </p:cNvGraphicFramePr>
          <p:nvPr/>
        </p:nvGraphicFramePr>
        <p:xfrm>
          <a:off x="7392988" y="1619250"/>
          <a:ext cx="1300162" cy="342900"/>
        </p:xfrm>
        <a:graphic>
          <a:graphicData uri="http://schemas.openxmlformats.org/presentationml/2006/ole">
            <p:oleObj spid="_x0000_s24579" name="Equation" r:id="rId4" imgW="863225" imgH="228501" progId="Equation.3">
              <p:embed/>
            </p:oleObj>
          </a:graphicData>
        </a:graphic>
      </p:graphicFrame>
      <p:graphicFrame>
        <p:nvGraphicFramePr>
          <p:cNvPr id="112644" name="Object 4"/>
          <p:cNvGraphicFramePr>
            <a:graphicFrameLocks noChangeAspect="1"/>
          </p:cNvGraphicFramePr>
          <p:nvPr/>
        </p:nvGraphicFramePr>
        <p:xfrm>
          <a:off x="1490663" y="2509838"/>
          <a:ext cx="6326187" cy="436562"/>
        </p:xfrm>
        <a:graphic>
          <a:graphicData uri="http://schemas.openxmlformats.org/presentationml/2006/ole">
            <p:oleObj spid="_x0000_s24580" name="Equation" r:id="rId5" imgW="3848100" imgH="266700" progId="Equation.3">
              <p:embed/>
            </p:oleObj>
          </a:graphicData>
        </a:graphic>
      </p:graphicFrame>
      <p:graphicFrame>
        <p:nvGraphicFramePr>
          <p:cNvPr id="112645" name="Object 5"/>
          <p:cNvGraphicFramePr>
            <a:graphicFrameLocks noChangeAspect="1"/>
          </p:cNvGraphicFramePr>
          <p:nvPr/>
        </p:nvGraphicFramePr>
        <p:xfrm>
          <a:off x="1588" y="3259138"/>
          <a:ext cx="9142412" cy="690562"/>
        </p:xfrm>
        <a:graphic>
          <a:graphicData uri="http://schemas.openxmlformats.org/presentationml/2006/ole">
            <p:oleObj spid="_x0000_s24581" name="Equation" r:id="rId6" imgW="5702300" imgH="431800" progId="Equation.3">
              <p:embed/>
            </p:oleObj>
          </a:graphicData>
        </a:graphic>
      </p:graphicFrame>
      <p:graphicFrame>
        <p:nvGraphicFramePr>
          <p:cNvPr id="112646" name="Object 6"/>
          <p:cNvGraphicFramePr>
            <a:graphicFrameLocks noChangeAspect="1"/>
          </p:cNvGraphicFramePr>
          <p:nvPr/>
        </p:nvGraphicFramePr>
        <p:xfrm>
          <a:off x="971550" y="4629150"/>
          <a:ext cx="7126288" cy="1501775"/>
        </p:xfrm>
        <a:graphic>
          <a:graphicData uri="http://schemas.openxmlformats.org/presentationml/2006/ole">
            <p:oleObj spid="_x0000_s24582" name="Equation" r:id="rId7" imgW="4445000" imgH="939800" progId="Equation.3">
              <p:embed/>
            </p:oleObj>
          </a:graphicData>
        </a:graphic>
      </p:graphicFrame>
      <p:sp>
        <p:nvSpPr>
          <p:cNvPr id="112649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47BB15-72FA-4860-99EA-A2B8C34369E3}" type="slidenum">
              <a:rPr lang="en-US" altLang="en-US" smtClean="0"/>
              <a:pPr/>
              <a:t>45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Cont’d</a:t>
            </a:r>
          </a:p>
        </p:txBody>
      </p:sp>
      <p:pic>
        <p:nvPicPr>
          <p:cNvPr id="3727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7075" y="660400"/>
            <a:ext cx="4789488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274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6763" y="3340100"/>
            <a:ext cx="4738687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274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7F3764-1DE1-47DD-8836-F3713E9F7DD7}" type="slidenum">
              <a:rPr lang="en-US" altLang="en-US" smtClean="0"/>
              <a:pPr/>
              <a:t>46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IIR Digital Filter: The bilinear transformation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10200"/>
          </a:xfrm>
        </p:spPr>
        <p:txBody>
          <a:bodyPr/>
          <a:lstStyle/>
          <a:p>
            <a:pPr eaLnBrk="1" hangingPunct="1"/>
            <a:endParaRPr lang="en-US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To obtain </a:t>
            </a:r>
            <a:r>
              <a:rPr lang="en-GB" altLang="en-US" i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alt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altLang="en-US" i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GB" altLang="en-US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replace </a:t>
            </a:r>
            <a:r>
              <a:rPr lang="en-GB" altLang="en-US" i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GB" altLang="en-US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alt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altLang="en-US" i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GB" altLang="en-US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in </a:t>
            </a:r>
            <a:r>
              <a:rPr lang="en-GB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alt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altLang="en-US" i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altLang="en-US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Start with requirements on </a:t>
            </a:r>
            <a:r>
              <a:rPr lang="en-GB" altLang="en-US" i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alt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altLang="en-US" i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GB" altLang="en-US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0287" name="Group 63"/>
          <p:cNvGraphicFramePr>
            <a:graphicFrameLocks noGrp="1"/>
          </p:cNvGraphicFramePr>
          <p:nvPr/>
        </p:nvGraphicFramePr>
        <p:xfrm>
          <a:off x="1524000" y="3200400"/>
          <a:ext cx="6096000" cy="3281505"/>
        </p:xfrm>
        <a:graphic>
          <a:graphicData uri="http://schemas.openxmlformats.org/drawingml/2006/table">
            <a:tbl>
              <a:tblPr/>
              <a:tblGrid>
                <a:gridCol w="3429000"/>
                <a:gridCol w="2667000"/>
              </a:tblGrid>
              <a:tr h="549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4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en-GB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GB" sz="24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en-GB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) 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Available </a:t>
                      </a:r>
                      <a:r>
                        <a:rPr kumimoji="0" lang="en-GB" sz="24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GB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GB" sz="24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GB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                            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Stable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Stable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Real and Rational in </a:t>
                      </a:r>
                      <a:r>
                        <a:rPr kumimoji="0" lang="en-GB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z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Real and Rational in </a:t>
                      </a:r>
                      <a:r>
                        <a:rPr kumimoji="0" lang="en-GB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Order </a:t>
                      </a:r>
                      <a:r>
                        <a:rPr kumimoji="0" lang="en-GB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Order </a:t>
                      </a:r>
                      <a:r>
                        <a:rPr kumimoji="0" lang="en-GB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n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6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L.P. (lowpass) cutoff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L.P. cutoff 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3666" name="Object 2"/>
          <p:cNvGraphicFramePr>
            <a:graphicFrameLocks noChangeAspect="1"/>
          </p:cNvGraphicFramePr>
          <p:nvPr/>
        </p:nvGraphicFramePr>
        <p:xfrm>
          <a:off x="6553200" y="5791200"/>
          <a:ext cx="647700" cy="444500"/>
        </p:xfrm>
        <a:graphic>
          <a:graphicData uri="http://schemas.openxmlformats.org/presentationml/2006/ole">
            <p:oleObj spid="_x0000_s25602" name="Equation" r:id="rId3" imgW="647419" imgH="444307" progId="Equation.3">
              <p:embed/>
            </p:oleObj>
          </a:graphicData>
        </a:graphic>
      </p:graphicFrame>
      <p:graphicFrame>
        <p:nvGraphicFramePr>
          <p:cNvPr id="113667" name="Object 3"/>
          <p:cNvGraphicFramePr>
            <a:graphicFrameLocks noChangeAspect="1"/>
          </p:cNvGraphicFramePr>
          <p:nvPr/>
        </p:nvGraphicFramePr>
        <p:xfrm>
          <a:off x="4343400" y="5791200"/>
          <a:ext cx="457200" cy="444500"/>
        </p:xfrm>
        <a:graphic>
          <a:graphicData uri="http://schemas.openxmlformats.org/presentationml/2006/ole">
            <p:oleObj spid="_x0000_s25603" name="Equation" r:id="rId4" imgW="457002" imgH="444307" progId="Equation.3">
              <p:embed/>
            </p:oleObj>
          </a:graphicData>
        </a:graphic>
      </p:graphicFrame>
      <p:sp>
        <p:nvSpPr>
          <p:cNvPr id="11369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BD89F9-1A42-4013-BE29-9F115D3D04E2}" type="slidenum">
              <a:rPr lang="en-US" altLang="en-US" smtClean="0"/>
              <a:pPr/>
              <a:t>47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Bilinear Transformation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Mapping of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-plane into the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-plane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37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971800"/>
            <a:ext cx="64770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3765" name="Line 5"/>
          <p:cNvSpPr>
            <a:spLocks noChangeShapeType="1"/>
          </p:cNvSpPr>
          <p:nvPr/>
        </p:nvSpPr>
        <p:spPr bwMode="auto">
          <a:xfrm>
            <a:off x="2286000" y="4038600"/>
            <a:ext cx="3657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3766" name="Line 7"/>
          <p:cNvSpPr>
            <a:spLocks noChangeShapeType="1"/>
          </p:cNvSpPr>
          <p:nvPr/>
        </p:nvSpPr>
        <p:spPr bwMode="auto">
          <a:xfrm>
            <a:off x="2743200" y="4495800"/>
            <a:ext cx="2057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3767" name="Line 9"/>
          <p:cNvSpPr>
            <a:spLocks noChangeShapeType="1"/>
          </p:cNvSpPr>
          <p:nvPr/>
        </p:nvSpPr>
        <p:spPr bwMode="auto">
          <a:xfrm flipV="1">
            <a:off x="4800600" y="4495800"/>
            <a:ext cx="2133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3768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2A6FB7-C784-426B-8959-37F3C124436A}" type="slidenum">
              <a:rPr lang="en-US" altLang="en-US" smtClean="0"/>
              <a:pPr/>
              <a:t>48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Bilinear Transformation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6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257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             with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unity scalar</a:t>
            </a:r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 have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2057400" y="1676400"/>
          <a:ext cx="4292600" cy="1016000"/>
        </p:xfrm>
        <a:graphic>
          <a:graphicData uri="http://schemas.openxmlformats.org/presentationml/2006/ole">
            <p:oleObj spid="_x0000_s26626" name="Equation" r:id="rId3" imgW="4292600" imgH="1016000" progId="Equation.3">
              <p:embed/>
            </p:oleObj>
          </a:graphicData>
        </a:graphic>
      </p:graphicFrame>
      <p:graphicFrame>
        <p:nvGraphicFramePr>
          <p:cNvPr id="114691" name="Object 3"/>
          <p:cNvGraphicFramePr>
            <a:graphicFrameLocks noChangeAspect="1"/>
          </p:cNvGraphicFramePr>
          <p:nvPr/>
        </p:nvGraphicFramePr>
        <p:xfrm>
          <a:off x="1828800" y="1181100"/>
          <a:ext cx="1143000" cy="442913"/>
        </p:xfrm>
        <a:graphic>
          <a:graphicData uri="http://schemas.openxmlformats.org/presentationml/2006/ole">
            <p:oleObj spid="_x0000_s26627" name="Equation" r:id="rId4" imgW="1143000" imgH="444500" progId="Equation.3">
              <p:embed/>
            </p:oleObj>
          </a:graphicData>
        </a:graphic>
      </p:graphicFrame>
      <p:graphicFrame>
        <p:nvGraphicFramePr>
          <p:cNvPr id="114692" name="Object 4"/>
          <p:cNvGraphicFramePr>
            <a:graphicFrameLocks noChangeAspect="1"/>
          </p:cNvGraphicFramePr>
          <p:nvPr/>
        </p:nvGraphicFramePr>
        <p:xfrm>
          <a:off x="3276600" y="3048000"/>
          <a:ext cx="2235200" cy="430213"/>
        </p:xfrm>
        <a:graphic>
          <a:graphicData uri="http://schemas.openxmlformats.org/presentationml/2006/ole">
            <p:oleObj spid="_x0000_s26628" name="Equation" r:id="rId5" imgW="2235200" imgH="431800" progId="Equation.3">
              <p:embed/>
            </p:oleObj>
          </a:graphicData>
        </a:graphic>
      </p:graphicFrame>
      <p:pic>
        <p:nvPicPr>
          <p:cNvPr id="11469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3657600"/>
            <a:ext cx="452437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6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0DCBA7-D7A6-470E-BD9D-3B4DDC428BDA}" type="slidenum">
              <a:rPr lang="en-US" altLang="en-US" smtClean="0"/>
              <a:pPr/>
              <a:t>49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113" y="557213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Digital Filter Specifications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44675"/>
            <a:ext cx="7772400" cy="4632325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These filters are unealisable because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 (one of the following is sufficient)</a:t>
            </a:r>
          </a:p>
          <a:p>
            <a:pPr lvl="1" eaLnBrk="1" hangingPunct="1"/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their impulse responses infinitely long non-causal</a:t>
            </a:r>
          </a:p>
          <a:p>
            <a:pPr lvl="1" eaLnBrk="1" hangingPunct="1"/>
            <a:r>
              <a:rPr lang="en-US" altLang="en-US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Their amplitude responses cannot be equal to a constant over a band of frequencies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Another perspective that provides some understanding can be obtained by looking at the ideal amplitude squared.</a:t>
            </a:r>
          </a:p>
        </p:txBody>
      </p:sp>
      <p:sp>
        <p:nvSpPr>
          <p:cNvPr id="3532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173900-526E-4116-B9C7-9916E56C5202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Bilinear Transformation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495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Mapping is highly nonlinear  </a:t>
            </a:r>
          </a:p>
          <a:p>
            <a:pPr eaLnBrk="1" hangingPunct="1"/>
            <a:r>
              <a:rPr lang="en-US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Complete negative imaginary axis in the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-plane from     		to	      is mapped into the lower half of the unit circle in the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-plane from             to</a:t>
            </a:r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eaLnBrk="1" hangingPunct="1"/>
            <a:r>
              <a:rPr lang="en-US" altLang="en-US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Complete positive imaginary axis in the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-plane from           to	           is mapped into the upper half of the unit circle in the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en-US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-plane from           to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15714" name="Object 2"/>
          <p:cNvGraphicFramePr>
            <a:graphicFrameLocks noChangeAspect="1"/>
          </p:cNvGraphicFramePr>
          <p:nvPr/>
        </p:nvGraphicFramePr>
        <p:xfrm>
          <a:off x="3048000" y="2438400"/>
          <a:ext cx="1257300" cy="330200"/>
        </p:xfrm>
        <a:graphic>
          <a:graphicData uri="http://schemas.openxmlformats.org/presentationml/2006/ole">
            <p:oleObj spid="_x0000_s27650" name="Equation" r:id="rId3" imgW="1257300" imgH="330200" progId="Equation.3">
              <p:embed/>
            </p:oleObj>
          </a:graphicData>
        </a:graphic>
      </p:graphicFrame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4876800" y="2514600"/>
          <a:ext cx="939800" cy="341313"/>
        </p:xfrm>
        <a:graphic>
          <a:graphicData uri="http://schemas.openxmlformats.org/presentationml/2006/ole">
            <p:oleObj spid="_x0000_s27651" name="Equation" r:id="rId4" imgW="939392" imgH="342751" progId="Equation.3">
              <p:embed/>
            </p:oleObj>
          </a:graphicData>
        </a:graphic>
      </p:graphicFrame>
      <p:graphicFrame>
        <p:nvGraphicFramePr>
          <p:cNvPr id="115716" name="Object 4"/>
          <p:cNvGraphicFramePr>
            <a:graphicFrameLocks noChangeAspect="1"/>
          </p:cNvGraphicFramePr>
          <p:nvPr/>
        </p:nvGraphicFramePr>
        <p:xfrm>
          <a:off x="2971800" y="4572000"/>
          <a:ext cx="939800" cy="341313"/>
        </p:xfrm>
        <a:graphic>
          <a:graphicData uri="http://schemas.openxmlformats.org/presentationml/2006/ole">
            <p:oleObj spid="_x0000_s27652" name="Equation" r:id="rId5" imgW="939392" imgH="342751" progId="Equation.3">
              <p:embed/>
            </p:oleObj>
          </a:graphicData>
        </a:graphic>
      </p:graphicFrame>
      <p:graphicFrame>
        <p:nvGraphicFramePr>
          <p:cNvPr id="115717" name="Object 5"/>
          <p:cNvGraphicFramePr>
            <a:graphicFrameLocks noChangeAspect="1"/>
          </p:cNvGraphicFramePr>
          <p:nvPr/>
        </p:nvGraphicFramePr>
        <p:xfrm>
          <a:off x="4343400" y="4572000"/>
          <a:ext cx="1028700" cy="330200"/>
        </p:xfrm>
        <a:graphic>
          <a:graphicData uri="http://schemas.openxmlformats.org/presentationml/2006/ole">
            <p:oleObj spid="_x0000_s27653" name="Equation" r:id="rId6" imgW="1028700" imgH="330200" progId="Equation.3">
              <p:embed/>
            </p:oleObj>
          </a:graphicData>
        </a:graphic>
      </p:graphicFrame>
      <p:graphicFrame>
        <p:nvGraphicFramePr>
          <p:cNvPr id="115718" name="Object 6"/>
          <p:cNvGraphicFramePr>
            <a:graphicFrameLocks noChangeAspect="1"/>
          </p:cNvGraphicFramePr>
          <p:nvPr/>
        </p:nvGraphicFramePr>
        <p:xfrm>
          <a:off x="1981200" y="3479800"/>
          <a:ext cx="1016000" cy="330200"/>
        </p:xfrm>
        <a:graphic>
          <a:graphicData uri="http://schemas.openxmlformats.org/presentationml/2006/ole">
            <p:oleObj spid="_x0000_s27654" name="Equation" r:id="rId7" imgW="1016000" imgH="330200" progId="Equation.3">
              <p:embed/>
            </p:oleObj>
          </a:graphicData>
        </a:graphic>
      </p:graphicFrame>
      <p:graphicFrame>
        <p:nvGraphicFramePr>
          <p:cNvPr id="115719" name="Object 7"/>
          <p:cNvGraphicFramePr>
            <a:graphicFrameLocks noChangeAspect="1"/>
          </p:cNvGraphicFramePr>
          <p:nvPr/>
        </p:nvGraphicFramePr>
        <p:xfrm>
          <a:off x="3581400" y="3467100"/>
          <a:ext cx="749300" cy="330200"/>
        </p:xfrm>
        <a:graphic>
          <a:graphicData uri="http://schemas.openxmlformats.org/presentationml/2006/ole">
            <p:oleObj spid="_x0000_s27655" name="Equation" r:id="rId8" imgW="749300" imgH="330200" progId="Equation.3">
              <p:embed/>
            </p:oleObj>
          </a:graphicData>
        </a:graphic>
      </p:graphicFrame>
      <p:graphicFrame>
        <p:nvGraphicFramePr>
          <p:cNvPr id="115720" name="Object 8"/>
          <p:cNvGraphicFramePr>
            <a:graphicFrameLocks noChangeAspect="1"/>
          </p:cNvGraphicFramePr>
          <p:nvPr/>
        </p:nvGraphicFramePr>
        <p:xfrm>
          <a:off x="2070100" y="5524500"/>
          <a:ext cx="749300" cy="330200"/>
        </p:xfrm>
        <a:graphic>
          <a:graphicData uri="http://schemas.openxmlformats.org/presentationml/2006/ole">
            <p:oleObj spid="_x0000_s27656" name="Equation" r:id="rId9" imgW="749300" imgH="330200" progId="Equation.3">
              <p:embed/>
            </p:oleObj>
          </a:graphicData>
        </a:graphic>
      </p:graphicFrame>
      <p:graphicFrame>
        <p:nvGraphicFramePr>
          <p:cNvPr id="115721" name="Object 9"/>
          <p:cNvGraphicFramePr>
            <a:graphicFrameLocks noChangeAspect="1"/>
          </p:cNvGraphicFramePr>
          <p:nvPr/>
        </p:nvGraphicFramePr>
        <p:xfrm>
          <a:off x="3276600" y="5511800"/>
          <a:ext cx="1016000" cy="330200"/>
        </p:xfrm>
        <a:graphic>
          <a:graphicData uri="http://schemas.openxmlformats.org/presentationml/2006/ole">
            <p:oleObj spid="_x0000_s27657" name="Equation" r:id="rId10" imgW="1016000" imgH="330200" progId="Equation.3">
              <p:embed/>
            </p:oleObj>
          </a:graphicData>
        </a:graphic>
      </p:graphicFrame>
      <p:sp>
        <p:nvSpPr>
          <p:cNvPr id="115724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755BEC-6E91-46D5-BF70-0490AC4B654B}" type="slidenum">
              <a:rPr lang="en-US" altLang="en-US" smtClean="0"/>
              <a:pPr/>
              <a:t>50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Bilinear Transformation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257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Nonlinear mapping introduces a distortion in the frequency axis called </a:t>
            </a:r>
            <a:r>
              <a:rPr lang="en-US" alt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frequency warping</a:t>
            </a:r>
            <a:endParaRPr lang="en-US" altLang="en-US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Effect of warping shown below</a:t>
            </a:r>
            <a:endParaRPr lang="en-US" alt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47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3225800"/>
            <a:ext cx="34385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478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6B36D1-A353-463E-9AC5-D2D2C57B285D}" type="slidenum">
              <a:rPr lang="en-US" altLang="en-US" smtClean="0"/>
              <a:pPr/>
              <a:t>51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Spectral Transformations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7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8153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transform              a given lowpass transfer function to another transfer function              that may be a lowpass, highpass, bandpass or bandstop filter (solutions given by Constantinides)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has been used to denote the unit delay in the prototype lowpass filter             and          to denote the unit delay in the transformed filter             to avoid confusion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3341688" y="2057400"/>
          <a:ext cx="1001712" cy="469900"/>
        </p:xfrm>
        <a:graphic>
          <a:graphicData uri="http://schemas.openxmlformats.org/presentationml/2006/ole">
            <p:oleObj spid="_x0000_s28674" name="Equation" r:id="rId3" imgW="1002865" imgH="469696" progId="Equation.3">
              <p:embed/>
            </p:oleObj>
          </a:graphicData>
        </a:graphic>
      </p:graphicFrame>
      <p:graphicFrame>
        <p:nvGraphicFramePr>
          <p:cNvPr id="116739" name="Object 3"/>
          <p:cNvGraphicFramePr>
            <a:graphicFrameLocks noChangeAspect="1"/>
          </p:cNvGraphicFramePr>
          <p:nvPr/>
        </p:nvGraphicFramePr>
        <p:xfrm>
          <a:off x="7188200" y="2514600"/>
          <a:ext cx="1041400" cy="469900"/>
        </p:xfrm>
        <a:graphic>
          <a:graphicData uri="http://schemas.openxmlformats.org/presentationml/2006/ole">
            <p:oleObj spid="_x0000_s28675" name="Equation" r:id="rId4" imgW="1040948" imgH="469696" progId="Equation.3">
              <p:embed/>
            </p:oleObj>
          </a:graphicData>
        </a:graphic>
      </p:graphicFrame>
      <p:graphicFrame>
        <p:nvGraphicFramePr>
          <p:cNvPr id="116740" name="Object 4"/>
          <p:cNvGraphicFramePr>
            <a:graphicFrameLocks noChangeAspect="1"/>
          </p:cNvGraphicFramePr>
          <p:nvPr/>
        </p:nvGraphicFramePr>
        <p:xfrm>
          <a:off x="7583488" y="4724400"/>
          <a:ext cx="493712" cy="457200"/>
        </p:xfrm>
        <a:graphic>
          <a:graphicData uri="http://schemas.openxmlformats.org/presentationml/2006/ole">
            <p:oleObj spid="_x0000_s28676" name="Equation" r:id="rId5" imgW="495085" imgH="457002" progId="Equation.3">
              <p:embed/>
            </p:oleObj>
          </a:graphicData>
        </a:graphic>
      </p:graphicFrame>
      <p:graphicFrame>
        <p:nvGraphicFramePr>
          <p:cNvPr id="116741" name="Object 5"/>
          <p:cNvGraphicFramePr>
            <a:graphicFrameLocks noChangeAspect="1"/>
          </p:cNvGraphicFramePr>
          <p:nvPr/>
        </p:nvGraphicFramePr>
        <p:xfrm>
          <a:off x="1219200" y="4343400"/>
          <a:ext cx="493713" cy="457200"/>
        </p:xfrm>
        <a:graphic>
          <a:graphicData uri="http://schemas.openxmlformats.org/presentationml/2006/ole">
            <p:oleObj spid="_x0000_s28677" name="Equation" r:id="rId6" imgW="495085" imgH="457002" progId="Equation.3">
              <p:embed/>
            </p:oleObj>
          </a:graphicData>
        </a:graphic>
      </p:graphicFrame>
      <p:graphicFrame>
        <p:nvGraphicFramePr>
          <p:cNvPr id="116742" name="Object 6"/>
          <p:cNvGraphicFramePr>
            <a:graphicFrameLocks noChangeAspect="1"/>
          </p:cNvGraphicFramePr>
          <p:nvPr/>
        </p:nvGraphicFramePr>
        <p:xfrm>
          <a:off x="5867400" y="4797425"/>
          <a:ext cx="1001713" cy="469900"/>
        </p:xfrm>
        <a:graphic>
          <a:graphicData uri="http://schemas.openxmlformats.org/presentationml/2006/ole">
            <p:oleObj spid="_x0000_s28678" name="Equation" r:id="rId7" imgW="1002865" imgH="469696" progId="Equation.3">
              <p:embed/>
            </p:oleObj>
          </a:graphicData>
        </a:graphic>
      </p:graphicFrame>
      <p:graphicFrame>
        <p:nvGraphicFramePr>
          <p:cNvPr id="116743" name="Object 7"/>
          <p:cNvGraphicFramePr>
            <a:graphicFrameLocks noChangeAspect="1"/>
          </p:cNvGraphicFramePr>
          <p:nvPr/>
        </p:nvGraphicFramePr>
        <p:xfrm>
          <a:off x="2006600" y="5702300"/>
          <a:ext cx="1041400" cy="469900"/>
        </p:xfrm>
        <a:graphic>
          <a:graphicData uri="http://schemas.openxmlformats.org/presentationml/2006/ole">
            <p:oleObj spid="_x0000_s28679" name="Equation" r:id="rId8" imgW="1040948" imgH="469696" progId="Equation.3">
              <p:embed/>
            </p:oleObj>
          </a:graphicData>
        </a:graphic>
      </p:graphicFrame>
      <p:sp>
        <p:nvSpPr>
          <p:cNvPr id="116746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94B2F1-F1CC-4F65-A426-07CD7BBB871D}" type="slidenum">
              <a:rPr lang="en-US" altLang="en-US" smtClean="0"/>
              <a:pPr/>
              <a:t>52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Spectral Transformations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69" name="Rectangle 3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circles in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and     -planes defined by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			,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Transformation from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-domain to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    -domain given by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Then </a:t>
            </a:r>
          </a:p>
        </p:txBody>
      </p:sp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4419600" y="1741488"/>
          <a:ext cx="228600" cy="315912"/>
        </p:xfrm>
        <a:graphic>
          <a:graphicData uri="http://schemas.openxmlformats.org/presentationml/2006/ole">
            <p:oleObj spid="_x0000_s29698" name="Equation" r:id="rId3" imgW="228501" imgH="317362" progId="Equation.3">
              <p:embed/>
            </p:oleObj>
          </a:graphicData>
        </a:graphic>
      </p:graphicFrame>
      <p:graphicFrame>
        <p:nvGraphicFramePr>
          <p:cNvPr id="117763" name="Object 3"/>
          <p:cNvGraphicFramePr>
            <a:graphicFrameLocks noChangeAspect="1"/>
          </p:cNvGraphicFramePr>
          <p:nvPr/>
        </p:nvGraphicFramePr>
        <p:xfrm>
          <a:off x="990600" y="3429000"/>
          <a:ext cx="228600" cy="315913"/>
        </p:xfrm>
        <a:graphic>
          <a:graphicData uri="http://schemas.openxmlformats.org/presentationml/2006/ole">
            <p:oleObj spid="_x0000_s29699" name="Equation" r:id="rId4" imgW="228501" imgH="317362" progId="Equation.3">
              <p:embed/>
            </p:oleObj>
          </a:graphicData>
        </a:graphic>
      </p:graphicFrame>
      <p:graphicFrame>
        <p:nvGraphicFramePr>
          <p:cNvPr id="117764" name="Object 4"/>
          <p:cNvGraphicFramePr>
            <a:graphicFrameLocks noChangeAspect="1"/>
          </p:cNvGraphicFramePr>
          <p:nvPr/>
        </p:nvGraphicFramePr>
        <p:xfrm>
          <a:off x="2971800" y="2197100"/>
          <a:ext cx="1168400" cy="469900"/>
        </p:xfrm>
        <a:graphic>
          <a:graphicData uri="http://schemas.openxmlformats.org/presentationml/2006/ole">
            <p:oleObj spid="_x0000_s29700" name="Equation" r:id="rId5" imgW="1168400" imgH="469900" progId="Equation.3">
              <p:embed/>
            </p:oleObj>
          </a:graphicData>
        </a:graphic>
      </p:graphicFrame>
      <p:graphicFrame>
        <p:nvGraphicFramePr>
          <p:cNvPr id="117765" name="Object 5"/>
          <p:cNvGraphicFramePr>
            <a:graphicFrameLocks noChangeAspect="1"/>
          </p:cNvGraphicFramePr>
          <p:nvPr/>
        </p:nvGraphicFramePr>
        <p:xfrm>
          <a:off x="4622800" y="2209800"/>
          <a:ext cx="1168400" cy="469900"/>
        </p:xfrm>
        <a:graphic>
          <a:graphicData uri="http://schemas.openxmlformats.org/presentationml/2006/ole">
            <p:oleObj spid="_x0000_s29701" name="Equation" r:id="rId6" imgW="1168400" imgH="469900" progId="Equation.3">
              <p:embed/>
            </p:oleObj>
          </a:graphicData>
        </a:graphic>
      </p:graphicFrame>
      <p:graphicFrame>
        <p:nvGraphicFramePr>
          <p:cNvPr id="117766" name="Object 6"/>
          <p:cNvGraphicFramePr>
            <a:graphicFrameLocks noChangeAspect="1"/>
          </p:cNvGraphicFramePr>
          <p:nvPr/>
        </p:nvGraphicFramePr>
        <p:xfrm>
          <a:off x="3429000" y="4943475"/>
          <a:ext cx="1409700" cy="430213"/>
        </p:xfrm>
        <a:graphic>
          <a:graphicData uri="http://schemas.openxmlformats.org/presentationml/2006/ole">
            <p:oleObj spid="_x0000_s29702" name="Equation" r:id="rId7" imgW="1409088" imgH="431613" progId="Equation.3">
              <p:embed/>
            </p:oleObj>
          </a:graphicData>
        </a:graphic>
      </p:graphicFrame>
      <p:graphicFrame>
        <p:nvGraphicFramePr>
          <p:cNvPr id="117767" name="Object 7"/>
          <p:cNvGraphicFramePr>
            <a:graphicFrameLocks noChangeAspect="1"/>
          </p:cNvGraphicFramePr>
          <p:nvPr/>
        </p:nvGraphicFramePr>
        <p:xfrm>
          <a:off x="2743200" y="5638800"/>
          <a:ext cx="3035300" cy="469900"/>
        </p:xfrm>
        <a:graphic>
          <a:graphicData uri="http://schemas.openxmlformats.org/presentationml/2006/ole">
            <p:oleObj spid="_x0000_s29703" name="Equation" r:id="rId8" imgW="3035300" imgH="469900" progId="Equation.3">
              <p:embed/>
            </p:oleObj>
          </a:graphicData>
        </a:graphic>
      </p:graphicFrame>
      <p:sp>
        <p:nvSpPr>
          <p:cNvPr id="117770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927DC4-7A8F-43D0-AE2C-A1ECB9867AF5}" type="slidenum">
              <a:rPr lang="en-US" altLang="en-US" smtClean="0"/>
              <a:pPr/>
              <a:t>53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Spectral Transformations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7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036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From                , thus                 , hence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Therefore               must be a stable allpass function</a:t>
            </a:r>
            <a:endParaRPr lang="en-US" alt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8786" name="Object 2"/>
          <p:cNvGraphicFramePr>
            <a:graphicFrameLocks noChangeAspect="1"/>
          </p:cNvGraphicFramePr>
          <p:nvPr/>
        </p:nvGraphicFramePr>
        <p:xfrm>
          <a:off x="1905000" y="1733550"/>
          <a:ext cx="1409700" cy="430213"/>
        </p:xfrm>
        <a:graphic>
          <a:graphicData uri="http://schemas.openxmlformats.org/presentationml/2006/ole">
            <p:oleObj spid="_x0000_s30722" name="Equation" r:id="rId3" imgW="1409088" imgH="431613" progId="Equation.3">
              <p:embed/>
            </p:oleObj>
          </a:graphicData>
        </a:graphic>
      </p:graphicFrame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4191000" y="1706563"/>
          <a:ext cx="1574800" cy="508000"/>
        </p:xfrm>
        <a:graphic>
          <a:graphicData uri="http://schemas.openxmlformats.org/presentationml/2006/ole">
            <p:oleObj spid="_x0000_s30723" name="Equation" r:id="rId4" imgW="1574800" imgH="508000" progId="Equation.3">
              <p:embed/>
            </p:oleObj>
          </a:graphicData>
        </a:graphic>
      </p:graphicFrame>
      <p:graphicFrame>
        <p:nvGraphicFramePr>
          <p:cNvPr id="118788" name="Object 4"/>
          <p:cNvGraphicFramePr>
            <a:graphicFrameLocks noChangeAspect="1"/>
          </p:cNvGraphicFramePr>
          <p:nvPr/>
        </p:nvGraphicFramePr>
        <p:xfrm>
          <a:off x="2813050" y="2239963"/>
          <a:ext cx="3238500" cy="1752600"/>
        </p:xfrm>
        <a:graphic>
          <a:graphicData uri="http://schemas.openxmlformats.org/presentationml/2006/ole">
            <p:oleObj spid="_x0000_s30724" name="Equation" r:id="rId5" imgW="3238500" imgH="1752600" progId="Equation.3">
              <p:embed/>
            </p:oleObj>
          </a:graphicData>
        </a:graphic>
      </p:graphicFrame>
      <p:graphicFrame>
        <p:nvGraphicFramePr>
          <p:cNvPr id="118789" name="Object 5"/>
          <p:cNvGraphicFramePr>
            <a:graphicFrameLocks noChangeAspect="1"/>
          </p:cNvGraphicFramePr>
          <p:nvPr/>
        </p:nvGraphicFramePr>
        <p:xfrm>
          <a:off x="2336800" y="4095750"/>
          <a:ext cx="1168400" cy="430213"/>
        </p:xfrm>
        <a:graphic>
          <a:graphicData uri="http://schemas.openxmlformats.org/presentationml/2006/ole">
            <p:oleObj spid="_x0000_s30725" name="Equation" r:id="rId6" imgW="1167893" imgH="431613" progId="Equation.3">
              <p:embed/>
            </p:oleObj>
          </a:graphicData>
        </a:graphic>
      </p:graphicFrame>
      <p:graphicFrame>
        <p:nvGraphicFramePr>
          <p:cNvPr id="118790" name="Object 6"/>
          <p:cNvGraphicFramePr>
            <a:graphicFrameLocks noChangeAspect="1"/>
          </p:cNvGraphicFramePr>
          <p:nvPr/>
        </p:nvGraphicFramePr>
        <p:xfrm>
          <a:off x="2171700" y="4830763"/>
          <a:ext cx="4914900" cy="1143000"/>
        </p:xfrm>
        <a:graphic>
          <a:graphicData uri="http://schemas.openxmlformats.org/presentationml/2006/ole">
            <p:oleObj spid="_x0000_s30726" name="Equation" r:id="rId7" imgW="4914900" imgH="1143000" progId="Equation.3">
              <p:embed/>
            </p:oleObj>
          </a:graphicData>
        </a:graphic>
      </p:graphicFrame>
      <p:sp>
        <p:nvSpPr>
          <p:cNvPr id="118793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EA6059-396C-4AF6-8046-AF943487AD79}" type="slidenum">
              <a:rPr lang="en-US" altLang="en-US" smtClean="0"/>
              <a:pPr/>
              <a:t>54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Lowpass-to-Lowpass </a:t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Spectral Transformation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153400" cy="51816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transform a lowpass filter            with a cutoff frequency       to another lowpass filter              	     with a cutoff frequency      , the transformation is</a:t>
            </a:r>
            <a:endParaRPr lang="en-US" altLang="en-US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On the unit circle we have</a:t>
            </a:r>
          </a:p>
          <a:p>
            <a:pPr eaLnBrk="1" hangingPunct="1"/>
            <a:endParaRPr lang="en-US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which yields</a:t>
            </a:r>
          </a:p>
        </p:txBody>
      </p:sp>
      <p:graphicFrame>
        <p:nvGraphicFramePr>
          <p:cNvPr id="119810" name="Object 2"/>
          <p:cNvGraphicFramePr>
            <a:graphicFrameLocks noChangeAspect="1"/>
          </p:cNvGraphicFramePr>
          <p:nvPr/>
        </p:nvGraphicFramePr>
        <p:xfrm>
          <a:off x="5181600" y="1435100"/>
          <a:ext cx="977900" cy="469900"/>
        </p:xfrm>
        <a:graphic>
          <a:graphicData uri="http://schemas.openxmlformats.org/presentationml/2006/ole">
            <p:oleObj spid="_x0000_s31746" name="Equation" r:id="rId3" imgW="977900" imgH="469900" progId="Equation.3">
              <p:embed/>
            </p:oleObj>
          </a:graphicData>
        </a:graphic>
      </p:graphicFrame>
      <p:graphicFrame>
        <p:nvGraphicFramePr>
          <p:cNvPr id="119811" name="Object 3"/>
          <p:cNvGraphicFramePr>
            <a:graphicFrameLocks noChangeAspect="1"/>
          </p:cNvGraphicFramePr>
          <p:nvPr/>
        </p:nvGraphicFramePr>
        <p:xfrm>
          <a:off x="6743700" y="1892300"/>
          <a:ext cx="1028700" cy="469900"/>
        </p:xfrm>
        <a:graphic>
          <a:graphicData uri="http://schemas.openxmlformats.org/presentationml/2006/ole">
            <p:oleObj spid="_x0000_s31747" name="Equation" r:id="rId4" imgW="1028700" imgH="469900" progId="Equation.3">
              <p:embed/>
            </p:oleObj>
          </a:graphicData>
        </a:graphic>
      </p:graphicFrame>
      <p:graphicFrame>
        <p:nvGraphicFramePr>
          <p:cNvPr id="119812" name="Object 4"/>
          <p:cNvGraphicFramePr>
            <a:graphicFrameLocks noChangeAspect="1"/>
          </p:cNvGraphicFramePr>
          <p:nvPr/>
        </p:nvGraphicFramePr>
        <p:xfrm>
          <a:off x="2705100" y="1844675"/>
          <a:ext cx="419100" cy="481013"/>
        </p:xfrm>
        <a:graphic>
          <a:graphicData uri="http://schemas.openxmlformats.org/presentationml/2006/ole">
            <p:oleObj spid="_x0000_s31748" name="Equation" r:id="rId5" imgW="418918" imgH="482391" progId="Equation.3">
              <p:embed/>
            </p:oleObj>
          </a:graphicData>
        </a:graphic>
      </p:graphicFrame>
      <p:graphicFrame>
        <p:nvGraphicFramePr>
          <p:cNvPr id="119813" name="Object 5"/>
          <p:cNvGraphicFramePr>
            <a:graphicFrameLocks noChangeAspect="1"/>
          </p:cNvGraphicFramePr>
          <p:nvPr/>
        </p:nvGraphicFramePr>
        <p:xfrm>
          <a:off x="4572000" y="2300288"/>
          <a:ext cx="419100" cy="481012"/>
        </p:xfrm>
        <a:graphic>
          <a:graphicData uri="http://schemas.openxmlformats.org/presentationml/2006/ole">
            <p:oleObj spid="_x0000_s31749" name="Equation" r:id="rId6" imgW="418918" imgH="482391" progId="Equation.3">
              <p:embed/>
            </p:oleObj>
          </a:graphicData>
        </a:graphic>
      </p:graphicFrame>
      <p:graphicFrame>
        <p:nvGraphicFramePr>
          <p:cNvPr id="119814" name="Object 6"/>
          <p:cNvGraphicFramePr>
            <a:graphicFrameLocks noChangeAspect="1"/>
          </p:cNvGraphicFramePr>
          <p:nvPr/>
        </p:nvGraphicFramePr>
        <p:xfrm>
          <a:off x="2997200" y="2857500"/>
          <a:ext cx="3175000" cy="1028700"/>
        </p:xfrm>
        <a:graphic>
          <a:graphicData uri="http://schemas.openxmlformats.org/presentationml/2006/ole">
            <p:oleObj spid="_x0000_s31750" name="Equation" r:id="rId7" imgW="3175000" imgH="1028700" progId="Equation.3">
              <p:embed/>
            </p:oleObj>
          </a:graphicData>
        </a:graphic>
      </p:graphicFrame>
      <p:graphicFrame>
        <p:nvGraphicFramePr>
          <p:cNvPr id="119815" name="Object 7"/>
          <p:cNvGraphicFramePr>
            <a:graphicFrameLocks noChangeAspect="1"/>
          </p:cNvGraphicFramePr>
          <p:nvPr/>
        </p:nvGraphicFramePr>
        <p:xfrm>
          <a:off x="3527425" y="4292600"/>
          <a:ext cx="2628900" cy="1104900"/>
        </p:xfrm>
        <a:graphic>
          <a:graphicData uri="http://schemas.openxmlformats.org/presentationml/2006/ole">
            <p:oleObj spid="_x0000_s31751" name="Equation" r:id="rId8" imgW="2628900" imgH="1104900" progId="Equation.3">
              <p:embed/>
            </p:oleObj>
          </a:graphicData>
        </a:graphic>
      </p:graphicFrame>
      <p:graphicFrame>
        <p:nvGraphicFramePr>
          <p:cNvPr id="119816" name="Object 8"/>
          <p:cNvGraphicFramePr>
            <a:graphicFrameLocks noChangeAspect="1"/>
          </p:cNvGraphicFramePr>
          <p:nvPr/>
        </p:nvGraphicFramePr>
        <p:xfrm>
          <a:off x="2438400" y="5588000"/>
          <a:ext cx="4622800" cy="1016000"/>
        </p:xfrm>
        <a:graphic>
          <a:graphicData uri="http://schemas.openxmlformats.org/presentationml/2006/ole">
            <p:oleObj spid="_x0000_s31752" name="Equation" r:id="rId9" imgW="4622800" imgH="1016000" progId="Equation.3">
              <p:embed/>
            </p:oleObj>
          </a:graphicData>
        </a:graphic>
      </p:graphicFrame>
      <p:sp>
        <p:nvSpPr>
          <p:cNvPr id="119819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96BEDC-313A-4683-A477-FC52562058FF}" type="slidenum">
              <a:rPr lang="en-US" altLang="en-US" smtClean="0"/>
              <a:pPr/>
              <a:t>55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Lowpass-to-Lowpass </a:t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Spectral Transformation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5257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Solving we get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u="sng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Consider the lowpass digital filter</a:t>
            </a:r>
          </a:p>
          <a:p>
            <a:pPr eaLnBrk="1" hangingPunct="1"/>
            <a:endParaRPr lang="en-US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which has a passband from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en-US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to             with a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0.5</a:t>
            </a:r>
            <a:r>
              <a:rPr lang="en-US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dB ripple</a:t>
            </a:r>
          </a:p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Redesign the above filter to move the passband edge to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0834" name="Object 2"/>
          <p:cNvGraphicFramePr>
            <a:graphicFrameLocks noChangeAspect="1"/>
          </p:cNvGraphicFramePr>
          <p:nvPr/>
        </p:nvGraphicFramePr>
        <p:xfrm>
          <a:off x="3886200" y="1447800"/>
          <a:ext cx="3390900" cy="1041400"/>
        </p:xfrm>
        <a:graphic>
          <a:graphicData uri="http://schemas.openxmlformats.org/presentationml/2006/ole">
            <p:oleObj spid="_x0000_s32770" name="Equation" r:id="rId3" imgW="3390900" imgH="1041400" progId="Equation.3">
              <p:embed/>
            </p:oleObj>
          </a:graphicData>
        </a:graphic>
      </p:graphicFrame>
      <p:graphicFrame>
        <p:nvGraphicFramePr>
          <p:cNvPr id="120835" name="Object 3"/>
          <p:cNvGraphicFramePr>
            <a:graphicFrameLocks noChangeAspect="1"/>
          </p:cNvGraphicFramePr>
          <p:nvPr/>
        </p:nvGraphicFramePr>
        <p:xfrm>
          <a:off x="533400" y="3124200"/>
          <a:ext cx="8269288" cy="1130300"/>
        </p:xfrm>
        <a:graphic>
          <a:graphicData uri="http://schemas.openxmlformats.org/presentationml/2006/ole">
            <p:oleObj spid="_x0000_s32771" name="Equation" r:id="rId4" imgW="8267700" imgH="1130300" progId="Equation.3">
              <p:embed/>
            </p:oleObj>
          </a:graphicData>
        </a:graphic>
      </p:graphicFrame>
      <p:graphicFrame>
        <p:nvGraphicFramePr>
          <p:cNvPr id="120836" name="Object 4"/>
          <p:cNvGraphicFramePr>
            <a:graphicFrameLocks noChangeAspect="1"/>
          </p:cNvGraphicFramePr>
          <p:nvPr/>
        </p:nvGraphicFramePr>
        <p:xfrm>
          <a:off x="6553200" y="4356100"/>
          <a:ext cx="1001713" cy="341313"/>
        </p:xfrm>
        <a:graphic>
          <a:graphicData uri="http://schemas.openxmlformats.org/presentationml/2006/ole">
            <p:oleObj spid="_x0000_s32772" name="Equation" r:id="rId5" imgW="1002865" imgH="342751" progId="Equation.3">
              <p:embed/>
            </p:oleObj>
          </a:graphicData>
        </a:graphic>
      </p:graphicFrame>
      <p:graphicFrame>
        <p:nvGraphicFramePr>
          <p:cNvPr id="120837" name="Object 5"/>
          <p:cNvGraphicFramePr>
            <a:graphicFrameLocks noChangeAspect="1"/>
          </p:cNvGraphicFramePr>
          <p:nvPr/>
        </p:nvGraphicFramePr>
        <p:xfrm>
          <a:off x="4427538" y="6381750"/>
          <a:ext cx="1001712" cy="341313"/>
        </p:xfrm>
        <a:graphic>
          <a:graphicData uri="http://schemas.openxmlformats.org/presentationml/2006/ole">
            <p:oleObj spid="_x0000_s32773" name="Equation" r:id="rId6" imgW="1002865" imgH="342751" progId="Equation.3">
              <p:embed/>
            </p:oleObj>
          </a:graphicData>
        </a:graphic>
      </p:graphicFrame>
      <p:sp>
        <p:nvSpPr>
          <p:cNvPr id="120840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7BAB48-5D71-47FB-BF0C-ACEBB68DB375}" type="slidenum">
              <a:rPr lang="en-US" altLang="en-US" smtClean="0"/>
              <a:pPr/>
              <a:t>56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Lowpass-to-Lowpass </a:t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Spectral Transformation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153400" cy="4876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Here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Hence, the desired lowpass transfer function is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2514600" y="1600200"/>
          <a:ext cx="4483100" cy="1028700"/>
        </p:xfrm>
        <a:graphic>
          <a:graphicData uri="http://schemas.openxmlformats.org/presentationml/2006/ole">
            <p:oleObj spid="_x0000_s33794" name="Equation" r:id="rId3" imgW="4483100" imgH="1028700" progId="Equation.3">
              <p:embed/>
            </p:oleObj>
          </a:graphicData>
        </a:graphic>
      </p:graphicFrame>
      <p:graphicFrame>
        <p:nvGraphicFramePr>
          <p:cNvPr id="121859" name="Object 3"/>
          <p:cNvGraphicFramePr>
            <a:graphicFrameLocks noChangeAspect="1"/>
          </p:cNvGraphicFramePr>
          <p:nvPr/>
        </p:nvGraphicFramePr>
        <p:xfrm>
          <a:off x="3095625" y="3200400"/>
          <a:ext cx="4356100" cy="811213"/>
        </p:xfrm>
        <a:graphic>
          <a:graphicData uri="http://schemas.openxmlformats.org/presentationml/2006/ole">
            <p:oleObj spid="_x0000_s33795" name="Equation" r:id="rId4" imgW="4356100" imgH="812800" progId="Equation.3">
              <p:embed/>
            </p:oleObj>
          </a:graphicData>
        </a:graphic>
      </p:graphicFrame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3848100"/>
            <a:ext cx="6297613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3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67C02A-7892-4562-8761-1A9A3E0A2445}" type="slidenum">
              <a:rPr lang="en-US" altLang="en-US" smtClean="0"/>
              <a:pPr/>
              <a:t>57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Lowpass-to-Lowpass </a:t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Spectral Transformation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lowpass-to-lowpass transformation</a:t>
            </a:r>
          </a:p>
          <a:p>
            <a:pPr eaLnBrk="1" hangingPunct="1"/>
            <a:endParaRPr lang="en-US" altLang="en-US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can also be used as </a:t>
            </a:r>
            <a:r>
              <a:rPr lang="en-US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highpass-to-highpass</a:t>
            </a:r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bandpass-to-bandpass</a:t>
            </a:r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en-US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bandstop-to-bandstop</a:t>
            </a:r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transformations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882" name="Object 2"/>
          <p:cNvGraphicFramePr>
            <a:graphicFrameLocks noChangeAspect="1"/>
          </p:cNvGraphicFramePr>
          <p:nvPr/>
        </p:nvGraphicFramePr>
        <p:xfrm>
          <a:off x="2844800" y="2247900"/>
          <a:ext cx="3175000" cy="1028700"/>
        </p:xfrm>
        <a:graphic>
          <a:graphicData uri="http://schemas.openxmlformats.org/presentationml/2006/ole">
            <p:oleObj spid="_x0000_s34818" name="Equation" r:id="rId3" imgW="3175000" imgH="1028700" progId="Equation.3">
              <p:embed/>
            </p:oleObj>
          </a:graphicData>
        </a:graphic>
      </p:graphicFrame>
      <p:sp>
        <p:nvSpPr>
          <p:cNvPr id="12288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FC52FE-85D9-4434-8939-FBD4DD62B5B1}" type="slidenum">
              <a:rPr lang="en-US" altLang="en-US" smtClean="0"/>
              <a:pPr/>
              <a:t>58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Lowpass-to-Highpass </a:t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Spectral Transformation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572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Desired transformation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800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The transformation parameter          is given by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800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where       is the cutoff frequency of the </a:t>
            </a:r>
            <a:r>
              <a:rPr lang="en-US" sz="28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lowpass</a:t>
            </a:r>
            <a:r>
              <a:rPr lang="en-US" sz="28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filter and          is the cutoff frequency of the desired </a:t>
            </a:r>
            <a:r>
              <a:rPr lang="en-US" sz="28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highpass</a:t>
            </a:r>
            <a:r>
              <a:rPr lang="en-US" sz="28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filter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3906" name="Object 2"/>
          <p:cNvGraphicFramePr>
            <a:graphicFrameLocks noChangeAspect="1"/>
          </p:cNvGraphicFramePr>
          <p:nvPr/>
        </p:nvGraphicFramePr>
        <p:xfrm>
          <a:off x="2590800" y="2133600"/>
          <a:ext cx="2514600" cy="1130300"/>
        </p:xfrm>
        <a:graphic>
          <a:graphicData uri="http://schemas.openxmlformats.org/presentationml/2006/ole">
            <p:oleObj spid="_x0000_s35842" name="Equation" r:id="rId3" imgW="2514600" imgH="1130300" progId="Equation.3">
              <p:embed/>
            </p:oleObj>
          </a:graphicData>
        </a:graphic>
      </p:graphicFrame>
      <p:graphicFrame>
        <p:nvGraphicFramePr>
          <p:cNvPr id="123907" name="Object 3"/>
          <p:cNvGraphicFramePr>
            <a:graphicFrameLocks noChangeAspect="1"/>
          </p:cNvGraphicFramePr>
          <p:nvPr/>
        </p:nvGraphicFramePr>
        <p:xfrm>
          <a:off x="2362200" y="3810000"/>
          <a:ext cx="3721100" cy="1041400"/>
        </p:xfrm>
        <a:graphic>
          <a:graphicData uri="http://schemas.openxmlformats.org/presentationml/2006/ole">
            <p:oleObj spid="_x0000_s35843" name="Equation" r:id="rId4" imgW="3721100" imgH="1041400" progId="Equation.3">
              <p:embed/>
            </p:oleObj>
          </a:graphicData>
        </a:graphic>
      </p:graphicFrame>
      <p:graphicFrame>
        <p:nvGraphicFramePr>
          <p:cNvPr id="123908" name="Object 4"/>
          <p:cNvGraphicFramePr>
            <a:graphicFrameLocks noChangeAspect="1"/>
          </p:cNvGraphicFramePr>
          <p:nvPr/>
        </p:nvGraphicFramePr>
        <p:xfrm>
          <a:off x="5791200" y="3429000"/>
          <a:ext cx="290513" cy="252413"/>
        </p:xfrm>
        <a:graphic>
          <a:graphicData uri="http://schemas.openxmlformats.org/presentationml/2006/ole">
            <p:oleObj spid="_x0000_s35844" name="Equation" r:id="rId5" imgW="291973" imgH="253890" progId="Equation.3">
              <p:embed/>
            </p:oleObj>
          </a:graphicData>
        </a:graphic>
      </p:graphicFrame>
      <p:graphicFrame>
        <p:nvGraphicFramePr>
          <p:cNvPr id="123909" name="Object 5"/>
          <p:cNvGraphicFramePr>
            <a:graphicFrameLocks noChangeAspect="1"/>
          </p:cNvGraphicFramePr>
          <p:nvPr/>
        </p:nvGraphicFramePr>
        <p:xfrm>
          <a:off x="2133600" y="4929188"/>
          <a:ext cx="430213" cy="481012"/>
        </p:xfrm>
        <a:graphic>
          <a:graphicData uri="http://schemas.openxmlformats.org/presentationml/2006/ole">
            <p:oleObj spid="_x0000_s35845" name="Equation" r:id="rId6" imgW="431613" imgH="482391" progId="Equation.3">
              <p:embed/>
            </p:oleObj>
          </a:graphicData>
        </a:graphic>
      </p:graphicFrame>
      <p:graphicFrame>
        <p:nvGraphicFramePr>
          <p:cNvPr id="123910" name="Object 6"/>
          <p:cNvGraphicFramePr>
            <a:graphicFrameLocks noChangeAspect="1"/>
          </p:cNvGraphicFramePr>
          <p:nvPr/>
        </p:nvGraphicFramePr>
        <p:xfrm>
          <a:off x="2667000" y="5310188"/>
          <a:ext cx="430213" cy="481012"/>
        </p:xfrm>
        <a:graphic>
          <a:graphicData uri="http://schemas.openxmlformats.org/presentationml/2006/ole">
            <p:oleObj spid="_x0000_s35846" name="Equation" r:id="rId7" imgW="431613" imgH="482391" progId="Equation.3">
              <p:embed/>
            </p:oleObj>
          </a:graphicData>
        </a:graphic>
      </p:graphicFrame>
      <p:sp>
        <p:nvSpPr>
          <p:cNvPr id="123913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097745-F17F-4C24-BDC3-6309B418EF07}" type="slidenum">
              <a:rPr lang="en-US" altLang="en-US" smtClean="0"/>
              <a:pPr/>
              <a:t>59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113" y="557213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Digital Filter Specifications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44675"/>
            <a:ext cx="7772400" cy="4632325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The realisable squared amplitude response transfer function (and its differential) is continuous in</a:t>
            </a:r>
          </a:p>
          <a:p>
            <a:pPr eaLnBrk="1" hangingPunct="1"/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Such functions </a:t>
            </a:r>
          </a:p>
          <a:p>
            <a:pPr lvl="1" eaLnBrk="1" hangingPunct="1"/>
            <a:r>
              <a:rPr lang="en-US" altLang="en-US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if IIR can be infinite at point but around that point cannot be zero</a:t>
            </a:r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eaLnBrk="1" hangingPunct="1"/>
            <a:r>
              <a:rPr lang="en-US" altLang="en-US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if FIR cannot be infinite anywhere</a:t>
            </a:r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eaLnBrk="1" hangingPunct="1"/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Hence previous differential of ideal response is unrealisable</a:t>
            </a:r>
          </a:p>
          <a:p>
            <a:pPr eaLnBrk="1" hangingPunct="1"/>
            <a:endParaRPr lang="en-US" altLang="en-US" sz="28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3505200" y="2816225"/>
          <a:ext cx="292100" cy="252413"/>
        </p:xfrm>
        <a:graphic>
          <a:graphicData uri="http://schemas.openxmlformats.org/presentationml/2006/ole">
            <p:oleObj spid="_x0000_s3074" name="Equation" r:id="rId3" imgW="291973" imgH="253890" progId="Equation.3">
              <p:embed/>
            </p:oleObj>
          </a:graphicData>
        </a:graphic>
      </p:graphicFrame>
      <p:sp>
        <p:nvSpPr>
          <p:cNvPr id="9114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264385-2754-48B6-876F-99737D718214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Lowpass-to-Highpass </a:t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Spectral Transformation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9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153400" cy="4953000"/>
          </a:xfrm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Transform the lowpass filter </a:t>
            </a:r>
          </a:p>
          <a:p>
            <a:pPr eaLnBrk="1" hangingPunct="1"/>
            <a:endParaRPr lang="en-US" altLang="en-US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 a passband edge at            to a highpass filter with a passband edge at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Here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The desired transformation is</a:t>
            </a:r>
          </a:p>
        </p:txBody>
      </p:sp>
      <p:graphicFrame>
        <p:nvGraphicFramePr>
          <p:cNvPr id="124930" name="Object 2"/>
          <p:cNvGraphicFramePr>
            <a:graphicFrameLocks noChangeAspect="1"/>
          </p:cNvGraphicFramePr>
          <p:nvPr/>
        </p:nvGraphicFramePr>
        <p:xfrm>
          <a:off x="609600" y="1981200"/>
          <a:ext cx="8269288" cy="1130300"/>
        </p:xfrm>
        <a:graphic>
          <a:graphicData uri="http://schemas.openxmlformats.org/presentationml/2006/ole">
            <p:oleObj spid="_x0000_s36866" name="Equation" r:id="rId3" imgW="8267700" imgH="1130300" progId="Equation.3">
              <p:embed/>
            </p:oleObj>
          </a:graphicData>
        </a:graphic>
      </p:graphicFrame>
      <p:graphicFrame>
        <p:nvGraphicFramePr>
          <p:cNvPr id="124931" name="Object 3"/>
          <p:cNvGraphicFramePr>
            <a:graphicFrameLocks noChangeAspect="1"/>
          </p:cNvGraphicFramePr>
          <p:nvPr/>
        </p:nvGraphicFramePr>
        <p:xfrm>
          <a:off x="5246688" y="3340100"/>
          <a:ext cx="1001712" cy="341313"/>
        </p:xfrm>
        <a:graphic>
          <a:graphicData uri="http://schemas.openxmlformats.org/presentationml/2006/ole">
            <p:oleObj spid="_x0000_s36867" name="Equation" r:id="rId4" imgW="1002865" imgH="342751" progId="Equation.3">
              <p:embed/>
            </p:oleObj>
          </a:graphicData>
        </a:graphic>
      </p:graphicFrame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6161088" y="3849688"/>
          <a:ext cx="1001712" cy="341312"/>
        </p:xfrm>
        <a:graphic>
          <a:graphicData uri="http://schemas.openxmlformats.org/presentationml/2006/ole">
            <p:oleObj spid="_x0000_s36868" name="Equation" r:id="rId5" imgW="1002865" imgH="342751" progId="Equation.3">
              <p:embed/>
            </p:oleObj>
          </a:graphicData>
        </a:graphic>
      </p:graphicFrame>
      <p:graphicFrame>
        <p:nvGraphicFramePr>
          <p:cNvPr id="124933" name="Object 5"/>
          <p:cNvGraphicFramePr>
            <a:graphicFrameLocks noChangeAspect="1"/>
          </p:cNvGraphicFramePr>
          <p:nvPr/>
        </p:nvGraphicFramePr>
        <p:xfrm>
          <a:off x="2057400" y="4406900"/>
          <a:ext cx="6288088" cy="430213"/>
        </p:xfrm>
        <a:graphic>
          <a:graphicData uri="http://schemas.openxmlformats.org/presentationml/2006/ole">
            <p:oleObj spid="_x0000_s36869" name="Equation" r:id="rId6" imgW="6286500" imgH="431800" progId="Equation.3">
              <p:embed/>
            </p:oleObj>
          </a:graphicData>
        </a:graphic>
      </p:graphicFrame>
      <p:graphicFrame>
        <p:nvGraphicFramePr>
          <p:cNvPr id="124934" name="Object 6"/>
          <p:cNvGraphicFramePr>
            <a:graphicFrameLocks noChangeAspect="1"/>
          </p:cNvGraphicFramePr>
          <p:nvPr/>
        </p:nvGraphicFramePr>
        <p:xfrm>
          <a:off x="2743200" y="5410200"/>
          <a:ext cx="3378200" cy="1130300"/>
        </p:xfrm>
        <a:graphic>
          <a:graphicData uri="http://schemas.openxmlformats.org/presentationml/2006/ole">
            <p:oleObj spid="_x0000_s36870" name="Equation" r:id="rId7" imgW="3378200" imgH="1130300" progId="Equation.3">
              <p:embed/>
            </p:oleObj>
          </a:graphicData>
        </a:graphic>
      </p:graphicFrame>
      <p:sp>
        <p:nvSpPr>
          <p:cNvPr id="124937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C3EF5E-C792-472A-A4B3-51B722315E2F}" type="slidenum">
              <a:rPr lang="en-US" altLang="en-US" smtClean="0"/>
              <a:pPr/>
              <a:t>60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Lowpass-to-Highpass </a:t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Spectral Transformation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4196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desired highpass filter is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5954" name="Object 2"/>
          <p:cNvGraphicFramePr>
            <a:graphicFrameLocks noChangeAspect="1"/>
          </p:cNvGraphicFramePr>
          <p:nvPr/>
        </p:nvGraphicFramePr>
        <p:xfrm>
          <a:off x="2133600" y="2743200"/>
          <a:ext cx="4330700" cy="811213"/>
        </p:xfrm>
        <a:graphic>
          <a:graphicData uri="http://schemas.openxmlformats.org/presentationml/2006/ole">
            <p:oleObj spid="_x0000_s37890" name="Equation" r:id="rId3" imgW="4330700" imgH="812800" progId="Equation.3">
              <p:embed/>
            </p:oleObj>
          </a:graphicData>
        </a:graphic>
      </p:graphicFrame>
      <p:pic>
        <p:nvPicPr>
          <p:cNvPr id="1259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429000"/>
            <a:ext cx="6732588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8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05359B-8387-42DA-B1F9-3C0721087804}" type="slidenum">
              <a:rPr lang="en-US" altLang="en-US" smtClean="0"/>
              <a:pPr/>
              <a:t>61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Lowpass-to-Highpass </a:t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Spectral Transformation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9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lowpass-to-highpass transformation can also be used to transform a highpass filter with a cutoff at         to a lowpass filter with a cutoff at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and transform a bandpass filter with a center frequency at         to a bandstop filter with a center frequency at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2819400" y="2667000"/>
          <a:ext cx="430213" cy="481013"/>
        </p:xfrm>
        <a:graphic>
          <a:graphicData uri="http://schemas.openxmlformats.org/presentationml/2006/ole">
            <p:oleObj spid="_x0000_s38914" name="Equation" r:id="rId3" imgW="431613" imgH="482391" progId="Equation.3">
              <p:embed/>
            </p:oleObj>
          </a:graphicData>
        </a:graphic>
      </p:graphicFrame>
      <p:graphicFrame>
        <p:nvGraphicFramePr>
          <p:cNvPr id="126979" name="Object 3"/>
          <p:cNvGraphicFramePr>
            <a:graphicFrameLocks noChangeAspect="1"/>
          </p:cNvGraphicFramePr>
          <p:nvPr/>
        </p:nvGraphicFramePr>
        <p:xfrm>
          <a:off x="1295400" y="3124200"/>
          <a:ext cx="430213" cy="481013"/>
        </p:xfrm>
        <a:graphic>
          <a:graphicData uri="http://schemas.openxmlformats.org/presentationml/2006/ole">
            <p:oleObj spid="_x0000_s38915" name="Equation" r:id="rId4" imgW="431613" imgH="482391" progId="Equation.3">
              <p:embed/>
            </p:oleObj>
          </a:graphicData>
        </a:graphic>
      </p:graphicFrame>
      <p:graphicFrame>
        <p:nvGraphicFramePr>
          <p:cNvPr id="126980" name="Object 4"/>
          <p:cNvGraphicFramePr>
            <a:graphicFrameLocks noChangeAspect="1"/>
          </p:cNvGraphicFramePr>
          <p:nvPr/>
        </p:nvGraphicFramePr>
        <p:xfrm>
          <a:off x="4343400" y="4700588"/>
          <a:ext cx="442913" cy="481012"/>
        </p:xfrm>
        <a:graphic>
          <a:graphicData uri="http://schemas.openxmlformats.org/presentationml/2006/ole">
            <p:oleObj spid="_x0000_s38916" name="Equation" r:id="rId5" imgW="444307" imgH="482391" progId="Equation.3">
              <p:embed/>
            </p:oleObj>
          </a:graphicData>
        </a:graphic>
      </p:graphicFrame>
      <p:graphicFrame>
        <p:nvGraphicFramePr>
          <p:cNvPr id="126981" name="Object 5"/>
          <p:cNvGraphicFramePr>
            <a:graphicFrameLocks noChangeAspect="1"/>
          </p:cNvGraphicFramePr>
          <p:nvPr/>
        </p:nvGraphicFramePr>
        <p:xfrm>
          <a:off x="3200400" y="4243388"/>
          <a:ext cx="442913" cy="481012"/>
        </p:xfrm>
        <a:graphic>
          <a:graphicData uri="http://schemas.openxmlformats.org/presentationml/2006/ole">
            <p:oleObj spid="_x0000_s38917" name="Equation" r:id="rId6" imgW="444307" imgH="482391" progId="Equation.3">
              <p:embed/>
            </p:oleObj>
          </a:graphicData>
        </a:graphic>
      </p:graphicFrame>
      <p:sp>
        <p:nvSpPr>
          <p:cNvPr id="126984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6F6DF1-511E-47DF-9EFD-7ABACDAC7372}" type="slidenum">
              <a:rPr lang="en-US" altLang="en-US" smtClean="0"/>
              <a:pPr/>
              <a:t>62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Lowpass-to-Bandpass </a:t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Spectral Transformation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772400" cy="495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Desired transformation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128002" name="Object 2"/>
          <p:cNvGraphicFramePr>
            <a:graphicFrameLocks noChangeAspect="1"/>
          </p:cNvGraphicFramePr>
          <p:nvPr/>
        </p:nvGraphicFramePr>
        <p:xfrm>
          <a:off x="1981200" y="2743200"/>
          <a:ext cx="4826000" cy="2057400"/>
        </p:xfrm>
        <a:graphic>
          <a:graphicData uri="http://schemas.openxmlformats.org/presentationml/2006/ole">
            <p:oleObj spid="_x0000_s39938" name="Equation" r:id="rId3" imgW="4826000" imgH="2057400" progId="Equation.3">
              <p:embed/>
            </p:oleObj>
          </a:graphicData>
        </a:graphic>
      </p:graphicFrame>
      <p:sp>
        <p:nvSpPr>
          <p:cNvPr id="12800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7144E0-1365-4DFA-8F2D-7A4006E067E4}" type="slidenum">
              <a:rPr lang="en-US" altLang="en-US" smtClean="0"/>
              <a:pPr/>
              <a:t>63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Lowpass-to-Bandpass </a:t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Spectral Transformation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The parameters       and      are given by</a:t>
            </a:r>
          </a:p>
          <a:p>
            <a:pPr eaLnBrk="1" hangingPunct="1"/>
            <a:endParaRPr lang="en-US" altLang="en-US" sz="280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80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where          is the cutoff frequency of the lowpass filter, and          and         are the desired upper and lower cutoff frequencies of the bandpass filter</a:t>
            </a:r>
          </a:p>
          <a:p>
            <a:pPr eaLnBrk="1" hangingPunct="1"/>
            <a:endParaRPr lang="en-US" alt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9026" name="Object 2"/>
          <p:cNvGraphicFramePr>
            <a:graphicFrameLocks noChangeAspect="1"/>
          </p:cNvGraphicFramePr>
          <p:nvPr/>
        </p:nvGraphicFramePr>
        <p:xfrm>
          <a:off x="3290888" y="1752600"/>
          <a:ext cx="290512" cy="252413"/>
        </p:xfrm>
        <a:graphic>
          <a:graphicData uri="http://schemas.openxmlformats.org/presentationml/2006/ole">
            <p:oleObj spid="_x0000_s40962" name="Equation" r:id="rId3" imgW="291973" imgH="253890" progId="Equation.3">
              <p:embed/>
            </p:oleObj>
          </a:graphicData>
        </a:graphic>
      </p:graphicFrame>
      <p:graphicFrame>
        <p:nvGraphicFramePr>
          <p:cNvPr id="129027" name="Object 3"/>
          <p:cNvGraphicFramePr>
            <a:graphicFrameLocks noChangeAspect="1"/>
          </p:cNvGraphicFramePr>
          <p:nvPr/>
        </p:nvGraphicFramePr>
        <p:xfrm>
          <a:off x="4343400" y="1676400"/>
          <a:ext cx="330200" cy="419100"/>
        </p:xfrm>
        <a:graphic>
          <a:graphicData uri="http://schemas.openxmlformats.org/presentationml/2006/ole">
            <p:oleObj spid="_x0000_s40963" name="Equation" r:id="rId4" imgW="330200" imgH="419100" progId="Equation.3">
              <p:embed/>
            </p:oleObj>
          </a:graphicData>
        </a:graphic>
      </p:graphicFrame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1905000" y="3657600"/>
          <a:ext cx="5360988" cy="481013"/>
        </p:xfrm>
        <a:graphic>
          <a:graphicData uri="http://schemas.openxmlformats.org/presentationml/2006/ole">
            <p:oleObj spid="_x0000_s40964" name="Equation" r:id="rId5" imgW="5359400" imgH="482600" progId="Equation.3">
              <p:embed/>
            </p:oleObj>
          </a:graphicData>
        </a:graphic>
      </p:graphicFrame>
      <p:graphicFrame>
        <p:nvGraphicFramePr>
          <p:cNvPr id="129029" name="Object 5"/>
          <p:cNvGraphicFramePr>
            <a:graphicFrameLocks noChangeAspect="1"/>
          </p:cNvGraphicFramePr>
          <p:nvPr/>
        </p:nvGraphicFramePr>
        <p:xfrm>
          <a:off x="2438400" y="2438400"/>
          <a:ext cx="3708400" cy="1041400"/>
        </p:xfrm>
        <a:graphic>
          <a:graphicData uri="http://schemas.openxmlformats.org/presentationml/2006/ole">
            <p:oleObj spid="_x0000_s40965" name="Equation" r:id="rId6" imgW="3708400" imgH="1041400" progId="Equation.3">
              <p:embed/>
            </p:oleObj>
          </a:graphicData>
        </a:graphic>
      </p:graphicFrame>
      <p:graphicFrame>
        <p:nvGraphicFramePr>
          <p:cNvPr id="129030" name="Object 6"/>
          <p:cNvGraphicFramePr>
            <a:graphicFrameLocks noChangeAspect="1"/>
          </p:cNvGraphicFramePr>
          <p:nvPr/>
        </p:nvGraphicFramePr>
        <p:xfrm>
          <a:off x="2008188" y="4191000"/>
          <a:ext cx="430212" cy="481013"/>
        </p:xfrm>
        <a:graphic>
          <a:graphicData uri="http://schemas.openxmlformats.org/presentationml/2006/ole">
            <p:oleObj spid="_x0000_s40966" name="Equation" r:id="rId7" imgW="431613" imgH="482391" progId="Equation.3">
              <p:embed/>
            </p:oleObj>
          </a:graphicData>
        </a:graphic>
      </p:graphicFrame>
      <p:graphicFrame>
        <p:nvGraphicFramePr>
          <p:cNvPr id="129031" name="Object 7"/>
          <p:cNvGraphicFramePr>
            <a:graphicFrameLocks noChangeAspect="1"/>
          </p:cNvGraphicFramePr>
          <p:nvPr/>
        </p:nvGraphicFramePr>
        <p:xfrm>
          <a:off x="2336800" y="4624388"/>
          <a:ext cx="531813" cy="481012"/>
        </p:xfrm>
        <a:graphic>
          <a:graphicData uri="http://schemas.openxmlformats.org/presentationml/2006/ole">
            <p:oleObj spid="_x0000_s40967" name="Equation" r:id="rId8" imgW="533169" imgH="482391" progId="Equation.3">
              <p:embed/>
            </p:oleObj>
          </a:graphicData>
        </a:graphic>
      </p:graphicFrame>
      <p:graphicFrame>
        <p:nvGraphicFramePr>
          <p:cNvPr id="129032" name="Object 8"/>
          <p:cNvGraphicFramePr>
            <a:graphicFrameLocks noChangeAspect="1"/>
          </p:cNvGraphicFramePr>
          <p:nvPr/>
        </p:nvGraphicFramePr>
        <p:xfrm>
          <a:off x="3733800" y="4624388"/>
          <a:ext cx="582613" cy="481012"/>
        </p:xfrm>
        <a:graphic>
          <a:graphicData uri="http://schemas.openxmlformats.org/presentationml/2006/ole">
            <p:oleObj spid="_x0000_s40968" name="Equation" r:id="rId9" imgW="583947" imgH="482391" progId="Equation.3">
              <p:embed/>
            </p:oleObj>
          </a:graphicData>
        </a:graphic>
      </p:graphicFrame>
      <p:sp>
        <p:nvSpPr>
          <p:cNvPr id="129035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1E4D51-548A-45B5-A48E-8E5F7E06D7ED}" type="slidenum">
              <a:rPr lang="en-US" altLang="en-US" smtClean="0"/>
              <a:pPr/>
              <a:t>64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Lowpass-to-Bandpass </a:t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Spectral Transformation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0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u="sng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Special Case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transformation can be simplified if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Then the transformation reduces to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where                   with        denoting the desired center frequency of the bandpass filter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0050" name="Object 2"/>
          <p:cNvGraphicFramePr>
            <a:graphicFrameLocks noChangeAspect="1"/>
          </p:cNvGraphicFramePr>
          <p:nvPr/>
        </p:nvGraphicFramePr>
        <p:xfrm>
          <a:off x="3048000" y="2057400"/>
          <a:ext cx="2298700" cy="481013"/>
        </p:xfrm>
        <a:graphic>
          <a:graphicData uri="http://schemas.openxmlformats.org/presentationml/2006/ole">
            <p:oleObj spid="_x0000_s41986" name="Equation" r:id="rId3" imgW="2298700" imgH="482600" progId="Equation.3">
              <p:embed/>
            </p:oleObj>
          </a:graphicData>
        </a:graphic>
      </p:graphicFrame>
      <p:graphicFrame>
        <p:nvGraphicFramePr>
          <p:cNvPr id="130051" name="Object 3"/>
          <p:cNvGraphicFramePr>
            <a:graphicFrameLocks noChangeAspect="1"/>
          </p:cNvGraphicFramePr>
          <p:nvPr/>
        </p:nvGraphicFramePr>
        <p:xfrm>
          <a:off x="1981200" y="4191000"/>
          <a:ext cx="1689100" cy="481013"/>
        </p:xfrm>
        <a:graphic>
          <a:graphicData uri="http://schemas.openxmlformats.org/presentationml/2006/ole">
            <p:oleObj spid="_x0000_s41987" name="Equation" r:id="rId4" imgW="1688367" imgH="482391" progId="Equation.3">
              <p:embed/>
            </p:oleObj>
          </a:graphicData>
        </a:graphic>
      </p:graphicFrame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4648200" y="4191000"/>
          <a:ext cx="442913" cy="481013"/>
        </p:xfrm>
        <a:graphic>
          <a:graphicData uri="http://schemas.openxmlformats.org/presentationml/2006/ole">
            <p:oleObj spid="_x0000_s41988" name="Equation" r:id="rId5" imgW="444307" imgH="482391" progId="Equation.3">
              <p:embed/>
            </p:oleObj>
          </a:graphicData>
        </a:graphic>
      </p:graphicFrame>
      <p:graphicFrame>
        <p:nvGraphicFramePr>
          <p:cNvPr id="130053" name="Object 5"/>
          <p:cNvGraphicFramePr>
            <a:graphicFrameLocks noChangeAspect="1"/>
          </p:cNvGraphicFramePr>
          <p:nvPr/>
        </p:nvGraphicFramePr>
        <p:xfrm>
          <a:off x="2514600" y="3124200"/>
          <a:ext cx="3009900" cy="1130300"/>
        </p:xfrm>
        <a:graphic>
          <a:graphicData uri="http://schemas.openxmlformats.org/presentationml/2006/ole">
            <p:oleObj spid="_x0000_s41989" name="Equation" r:id="rId6" imgW="3009900" imgH="1130300" progId="Equation.3">
              <p:embed/>
            </p:oleObj>
          </a:graphicData>
        </a:graphic>
      </p:graphicFrame>
      <p:sp>
        <p:nvSpPr>
          <p:cNvPr id="130056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04079A-282D-471E-A520-DF7BEF3652DC}" type="slidenum">
              <a:rPr lang="en-US" altLang="en-US" smtClean="0"/>
              <a:pPr/>
              <a:t>65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Lowpass-to-Bandstop </a:t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Spectral Transformation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Desired transformation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2133600" y="2971800"/>
          <a:ext cx="4559300" cy="2057400"/>
        </p:xfrm>
        <a:graphic>
          <a:graphicData uri="http://schemas.openxmlformats.org/presentationml/2006/ole">
            <p:oleObj spid="_x0000_s43010" name="Equation" r:id="rId3" imgW="4559300" imgH="2057400" progId="Equation.3">
              <p:embed/>
            </p:oleObj>
          </a:graphicData>
        </a:graphic>
      </p:graphicFrame>
      <p:sp>
        <p:nvSpPr>
          <p:cNvPr id="13107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28F602-A41D-477A-AE75-2C3BEDAD506C}" type="slidenum">
              <a:rPr lang="en-US" altLang="en-US" smtClean="0"/>
              <a:pPr/>
              <a:t>66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Lowpass-to-Bandstop </a:t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Spectral Transformation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The parameters       and      are given by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where       is the cutoff frequency of the lowpass filter, and        and        are the desired upper and lower cutoff frequencies of the bandstop filter</a:t>
            </a:r>
          </a:p>
        </p:txBody>
      </p:sp>
      <p:graphicFrame>
        <p:nvGraphicFramePr>
          <p:cNvPr id="132098" name="Object 2"/>
          <p:cNvGraphicFramePr>
            <a:graphicFrameLocks noChangeAspect="1"/>
          </p:cNvGraphicFramePr>
          <p:nvPr/>
        </p:nvGraphicFramePr>
        <p:xfrm>
          <a:off x="2057400" y="3733800"/>
          <a:ext cx="430213" cy="481013"/>
        </p:xfrm>
        <a:graphic>
          <a:graphicData uri="http://schemas.openxmlformats.org/presentationml/2006/ole">
            <p:oleObj spid="_x0000_s44034" name="Equation" r:id="rId4" imgW="431613" imgH="482391" progId="Equation.3">
              <p:embed/>
            </p:oleObj>
          </a:graphicData>
        </a:graphic>
      </p:graphicFrame>
      <p:graphicFrame>
        <p:nvGraphicFramePr>
          <p:cNvPr id="132099" name="Object 3"/>
          <p:cNvGraphicFramePr>
            <a:graphicFrameLocks noChangeAspect="1"/>
          </p:cNvGraphicFramePr>
          <p:nvPr/>
        </p:nvGraphicFramePr>
        <p:xfrm>
          <a:off x="3571875" y="1744663"/>
          <a:ext cx="290513" cy="252412"/>
        </p:xfrm>
        <a:graphic>
          <a:graphicData uri="http://schemas.openxmlformats.org/presentationml/2006/ole">
            <p:oleObj spid="_x0000_s44035" name="Equation" r:id="rId5" imgW="291973" imgH="253890" progId="Equation.3">
              <p:embed/>
            </p:oleObj>
          </a:graphicData>
        </a:graphic>
      </p:graphicFrame>
      <p:graphicFrame>
        <p:nvGraphicFramePr>
          <p:cNvPr id="132100" name="Object 4"/>
          <p:cNvGraphicFramePr>
            <a:graphicFrameLocks noChangeAspect="1"/>
          </p:cNvGraphicFramePr>
          <p:nvPr/>
        </p:nvGraphicFramePr>
        <p:xfrm>
          <a:off x="4876800" y="1714500"/>
          <a:ext cx="330200" cy="419100"/>
        </p:xfrm>
        <a:graphic>
          <a:graphicData uri="http://schemas.openxmlformats.org/presentationml/2006/ole">
            <p:oleObj spid="_x0000_s44036" name="Equation" r:id="rId6" imgW="330200" imgH="419100" progId="Equation.3">
              <p:embed/>
            </p:oleObj>
          </a:graphicData>
        </a:graphic>
      </p:graphicFrame>
      <p:graphicFrame>
        <p:nvGraphicFramePr>
          <p:cNvPr id="132101" name="Object 5"/>
          <p:cNvGraphicFramePr>
            <a:graphicFrameLocks noChangeAspect="1"/>
          </p:cNvGraphicFramePr>
          <p:nvPr/>
        </p:nvGraphicFramePr>
        <p:xfrm>
          <a:off x="4038600" y="4191000"/>
          <a:ext cx="531813" cy="481013"/>
        </p:xfrm>
        <a:graphic>
          <a:graphicData uri="http://schemas.openxmlformats.org/presentationml/2006/ole">
            <p:oleObj spid="_x0000_s44037" name="Equation" r:id="rId7" imgW="533169" imgH="482391" progId="Equation.3">
              <p:embed/>
            </p:oleObj>
          </a:graphicData>
        </a:graphic>
      </p:graphicFrame>
      <p:graphicFrame>
        <p:nvGraphicFramePr>
          <p:cNvPr id="132102" name="Object 6"/>
          <p:cNvGraphicFramePr>
            <a:graphicFrameLocks noChangeAspect="1"/>
          </p:cNvGraphicFramePr>
          <p:nvPr/>
        </p:nvGraphicFramePr>
        <p:xfrm>
          <a:off x="5410200" y="4191000"/>
          <a:ext cx="582613" cy="481013"/>
        </p:xfrm>
        <a:graphic>
          <a:graphicData uri="http://schemas.openxmlformats.org/presentationml/2006/ole">
            <p:oleObj spid="_x0000_s44038" name="Equation" r:id="rId8" imgW="583947" imgH="482391" progId="Equation.3">
              <p:embed/>
            </p:oleObj>
          </a:graphicData>
        </a:graphic>
      </p:graphicFrame>
      <p:graphicFrame>
        <p:nvGraphicFramePr>
          <p:cNvPr id="132103" name="Object 7"/>
          <p:cNvGraphicFramePr>
            <a:graphicFrameLocks noChangeAspect="1"/>
          </p:cNvGraphicFramePr>
          <p:nvPr/>
        </p:nvGraphicFramePr>
        <p:xfrm>
          <a:off x="2590800" y="2133600"/>
          <a:ext cx="3708400" cy="1041400"/>
        </p:xfrm>
        <a:graphic>
          <a:graphicData uri="http://schemas.openxmlformats.org/presentationml/2006/ole">
            <p:oleObj spid="_x0000_s44039" name="Equation" r:id="rId9" imgW="3708400" imgH="1041400" progId="Equation.3">
              <p:embed/>
            </p:oleObj>
          </a:graphicData>
        </a:graphic>
      </p:graphicFrame>
      <p:graphicFrame>
        <p:nvGraphicFramePr>
          <p:cNvPr id="132104" name="Object 8"/>
          <p:cNvGraphicFramePr>
            <a:graphicFrameLocks noChangeAspect="1"/>
          </p:cNvGraphicFramePr>
          <p:nvPr/>
        </p:nvGraphicFramePr>
        <p:xfrm>
          <a:off x="1828800" y="3276600"/>
          <a:ext cx="5372100" cy="481013"/>
        </p:xfrm>
        <a:graphic>
          <a:graphicData uri="http://schemas.openxmlformats.org/presentationml/2006/ole">
            <p:oleObj spid="_x0000_s44040" name="Equation" r:id="rId10" imgW="5372100" imgH="482600" progId="Equation.3">
              <p:embed/>
            </p:oleObj>
          </a:graphicData>
        </a:graphic>
      </p:graphicFrame>
      <p:sp>
        <p:nvSpPr>
          <p:cNvPr id="132107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C3D99D-0CD2-4523-803E-9F131CF6E8F6}" type="slidenum">
              <a:rPr lang="en-US" altLang="en-US" smtClean="0"/>
              <a:pPr/>
              <a:t>67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UNIT-4</a:t>
            </a:r>
            <a:br>
              <a:rPr lang="en-US" altLang="en-US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FIR Filters</a:t>
            </a:r>
          </a:p>
        </p:txBody>
      </p:sp>
      <p:sp>
        <p:nvSpPr>
          <p:cNvPr id="3758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48C0A2-B1E6-4852-B2C5-B5119CC76E68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68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21F2CD-D020-4FB4-9920-63DBD10152C1}" type="slidenum">
              <a:rPr lang="en-GB" altLang="en-US" smtClean="0">
                <a:latin typeface="Times New Roman" pitchFamily="18" charset="0"/>
                <a:cs typeface="Times New Roman" pitchFamily="18" charset="0"/>
              </a:rPr>
              <a:pPr/>
              <a:t>69</a:t>
            </a:fld>
            <a:endParaRPr lang="en-GB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25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609600" y="1844675"/>
            <a:ext cx="7772400" cy="46323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The transfer function</a:t>
            </a:r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meeting the specifications must be a causal transfer function</a:t>
            </a:r>
          </a:p>
          <a:p>
            <a:pPr eaLnBrk="1" hangingPunct="1"/>
            <a:r>
              <a:rPr lang="en-US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For IIR real digital filter the transfer function is a real rational function of       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must be stable and of lowest order</a:t>
            </a:r>
            <a:r>
              <a:rPr lang="en-US" altLang="en-US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for reduced computational complexity</a:t>
            </a:r>
          </a:p>
        </p:txBody>
      </p:sp>
      <p:sp>
        <p:nvSpPr>
          <p:cNvPr id="191491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Selection of Filter Type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122" name="Object 2"/>
          <p:cNvGraphicFramePr>
            <a:graphicFrameLocks noChangeAspect="1"/>
          </p:cNvGraphicFramePr>
          <p:nvPr/>
        </p:nvGraphicFramePr>
        <p:xfrm>
          <a:off x="7150100" y="3886200"/>
          <a:ext cx="469900" cy="430213"/>
        </p:xfrm>
        <a:graphic>
          <a:graphicData uri="http://schemas.openxmlformats.org/presentationml/2006/ole">
            <p:oleObj spid="_x0000_s45058" name="Equation" r:id="rId3" imgW="469696" imgH="431613" progId="Equation.3">
              <p:embed/>
            </p:oleObj>
          </a:graphicData>
        </a:graphic>
      </p:graphicFrame>
      <p:graphicFrame>
        <p:nvGraphicFramePr>
          <p:cNvPr id="133123" name="Object 3"/>
          <p:cNvGraphicFramePr>
            <a:graphicFrameLocks noChangeAspect="1"/>
          </p:cNvGraphicFramePr>
          <p:nvPr/>
        </p:nvGraphicFramePr>
        <p:xfrm>
          <a:off x="1143000" y="4610100"/>
          <a:ext cx="6453188" cy="1104900"/>
        </p:xfrm>
        <a:graphic>
          <a:graphicData uri="http://schemas.openxmlformats.org/presentationml/2006/ole">
            <p:oleObj spid="_x0000_s45059" name="Equation" r:id="rId4" imgW="6451600" imgH="1104900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113" y="557213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Digital Filter Specifications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4675"/>
            <a:ext cx="7772400" cy="4632325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example the magnitude response  of a digital lowpass filter may be given as indicated below</a:t>
            </a:r>
            <a:endParaRPr lang="en-US" alt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430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895600"/>
            <a:ext cx="4843463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430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4ECC4D-7C93-4132-9B4C-5536AFAC5F22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3D7559-D9CD-4BF7-AA6A-6363F8518D43}" type="slidenum">
              <a:rPr lang="en-GB" altLang="en-US" smtClean="0">
                <a:latin typeface="Times New Roman" pitchFamily="18" charset="0"/>
                <a:cs typeface="Times New Roman" pitchFamily="18" charset="0"/>
              </a:rPr>
              <a:pPr/>
              <a:t>70</a:t>
            </a:fld>
            <a:endParaRPr lang="en-GB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25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08113" y="862013"/>
            <a:ext cx="7772400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Selection of Filter Type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15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772400" cy="4556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8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 real digital filter transfer function is a polynomial in           (order </a:t>
            </a:r>
            <a:r>
              <a:rPr lang="en-US" altLang="en-US" sz="28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with real coefficients</a:t>
            </a:r>
            <a:endParaRPr lang="en-US" altLang="en-US" sz="280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80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For reduced computational complexity, degree </a:t>
            </a:r>
            <a:r>
              <a:rPr lang="en-US" altLang="en-US" sz="28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altLang="en-US" sz="2800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i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must be as small as possible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If a linear phase is desired then we must have:</a:t>
            </a:r>
          </a:p>
        </p:txBody>
      </p:sp>
      <p:graphicFrame>
        <p:nvGraphicFramePr>
          <p:cNvPr id="134146" name="Object 2"/>
          <p:cNvGraphicFramePr>
            <a:graphicFrameLocks noChangeAspect="1"/>
          </p:cNvGraphicFramePr>
          <p:nvPr/>
        </p:nvGraphicFramePr>
        <p:xfrm>
          <a:off x="2843213" y="3352800"/>
          <a:ext cx="2908300" cy="914400"/>
        </p:xfrm>
        <a:graphic>
          <a:graphicData uri="http://schemas.openxmlformats.org/presentationml/2006/ole">
            <p:oleObj spid="_x0000_s46082" name="Equation" r:id="rId3" imgW="2908300" imgH="914400" progId="Equation.3">
              <p:embed/>
            </p:oleObj>
          </a:graphicData>
        </a:graphic>
      </p:graphicFrame>
      <p:graphicFrame>
        <p:nvGraphicFramePr>
          <p:cNvPr id="134147" name="Object 3"/>
          <p:cNvGraphicFramePr>
            <a:graphicFrameLocks noChangeAspect="1"/>
          </p:cNvGraphicFramePr>
          <p:nvPr/>
        </p:nvGraphicFramePr>
        <p:xfrm>
          <a:off x="2987675" y="5949950"/>
          <a:ext cx="2717800" cy="442913"/>
        </p:xfrm>
        <a:graphic>
          <a:graphicData uri="http://schemas.openxmlformats.org/presentationml/2006/ole">
            <p:oleObj spid="_x0000_s46083" name="Equation" r:id="rId4" imgW="2717800" imgH="444500" progId="Equation.3">
              <p:embed/>
            </p:oleObj>
          </a:graphicData>
        </a:graphic>
      </p:graphicFrame>
      <p:graphicFrame>
        <p:nvGraphicFramePr>
          <p:cNvPr id="134148" name="Object 4"/>
          <p:cNvGraphicFramePr>
            <a:graphicFrameLocks noChangeAspect="1"/>
          </p:cNvGraphicFramePr>
          <p:nvPr/>
        </p:nvGraphicFramePr>
        <p:xfrm>
          <a:off x="4464050" y="3194050"/>
          <a:ext cx="214313" cy="469900"/>
        </p:xfrm>
        <a:graphic>
          <a:graphicData uri="http://schemas.openxmlformats.org/presentationml/2006/ole">
            <p:oleObj spid="_x0000_s46084" name="Equation" r:id="rId5" imgW="215806" imgH="469696" progId="Equation.3">
              <p:embed/>
            </p:oleObj>
          </a:graphicData>
        </a:graphic>
      </p:graphicFrame>
      <p:graphicFrame>
        <p:nvGraphicFramePr>
          <p:cNvPr id="134149" name="Object 5"/>
          <p:cNvGraphicFramePr>
            <a:graphicFrameLocks noChangeAspect="1"/>
          </p:cNvGraphicFramePr>
          <p:nvPr/>
        </p:nvGraphicFramePr>
        <p:xfrm>
          <a:off x="4464050" y="3194050"/>
          <a:ext cx="214313" cy="469900"/>
        </p:xfrm>
        <a:graphic>
          <a:graphicData uri="http://schemas.openxmlformats.org/presentationml/2006/ole">
            <p:oleObj spid="_x0000_s46085" name="Equation" r:id="rId6" imgW="215806" imgH="469696" progId="Equation.3">
              <p:embed/>
            </p:oleObj>
          </a:graphicData>
        </a:graphic>
      </p:graphicFrame>
      <p:graphicFrame>
        <p:nvGraphicFramePr>
          <p:cNvPr id="134150" name="Object 6"/>
          <p:cNvGraphicFramePr>
            <a:graphicFrameLocks noChangeAspect="1"/>
          </p:cNvGraphicFramePr>
          <p:nvPr/>
        </p:nvGraphicFramePr>
        <p:xfrm>
          <a:off x="3563938" y="2781300"/>
          <a:ext cx="531812" cy="442913"/>
        </p:xfrm>
        <a:graphic>
          <a:graphicData uri="http://schemas.openxmlformats.org/presentationml/2006/ole">
            <p:oleObj spid="_x0000_s46086" name="Equation" r:id="rId7" imgW="533169" imgH="444307" progId="Equation.3">
              <p:embed/>
            </p:oleObj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E2FDC7-E1B2-4A05-BE31-0D02D5B856DE}" type="slidenum">
              <a:rPr lang="en-GB" altLang="en-US" smtClean="0">
                <a:latin typeface="Times New Roman" pitchFamily="18" charset="0"/>
                <a:cs typeface="Times New Roman" pitchFamily="18" charset="0"/>
              </a:rPr>
              <a:pPr/>
              <a:t>71</a:t>
            </a:fld>
            <a:endParaRPr lang="en-GB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5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08113" y="557213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Selection of Filter Type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683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844675"/>
            <a:ext cx="7772400" cy="4556125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Advantages in using an FIR filter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 -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(1) Can be designed with exact linear phase</a:t>
            </a:r>
            <a:endParaRPr lang="en-US" altLang="en-US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80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(2)  Filter structure always stable with quantised coefficients</a:t>
            </a:r>
          </a:p>
          <a:p>
            <a:pPr eaLnBrk="1" hangingPunct="1"/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Disadvantages in using an FIR filter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280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Order of an FIR filter  is considerably higher than that of an equivalent IIR filter meeting the same specifications; this leads to higher computational complexity for FIR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FIR Filter Design</a:t>
            </a:r>
          </a:p>
        </p:txBody>
      </p:sp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81534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Digital filters with finite-duration impulse response (all-zero, or FIR filters) have both advantages and disadvantages compared to infinite-duration impulse response (IIR) filters.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FIR filters have the following primary advantages:</a:t>
            </a:r>
          </a:p>
        </p:txBody>
      </p:sp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1295400" y="2895600"/>
            <a:ext cx="6781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  <a:buFontTx/>
              <a:buChar char="•"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They can have exactly linear phase.</a:t>
            </a:r>
          </a:p>
          <a:p>
            <a:pPr eaLnBrk="1" hangingPunct="1">
              <a:spcBef>
                <a:spcPct val="10000"/>
              </a:spcBef>
              <a:buFontTx/>
              <a:buChar char="•"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They are always stable.</a:t>
            </a:r>
          </a:p>
          <a:p>
            <a:pPr eaLnBrk="1" hangingPunct="1">
              <a:spcBef>
                <a:spcPct val="10000"/>
              </a:spcBef>
              <a:buFontTx/>
              <a:buChar char="•"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The design methods are generally linear. </a:t>
            </a:r>
          </a:p>
          <a:p>
            <a:pPr eaLnBrk="1" hangingPunct="1">
              <a:spcBef>
                <a:spcPct val="10000"/>
              </a:spcBef>
              <a:buFontTx/>
              <a:buChar char="•"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They can be realized efficiently in hardware. </a:t>
            </a:r>
          </a:p>
          <a:p>
            <a:pPr eaLnBrk="1" hangingPunct="1">
              <a:spcBef>
                <a:spcPct val="10000"/>
              </a:spcBef>
              <a:buFontTx/>
              <a:buChar char="•"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The filter startup transients have finite duration. </a:t>
            </a:r>
          </a:p>
        </p:txBody>
      </p:sp>
      <p:sp>
        <p:nvSpPr>
          <p:cNvPr id="377861" name="Text Box 5"/>
          <p:cNvSpPr txBox="1">
            <a:spLocks noChangeArrowheads="1"/>
          </p:cNvSpPr>
          <p:nvPr/>
        </p:nvSpPr>
        <p:spPr bwMode="auto">
          <a:xfrm>
            <a:off x="304800" y="5029200"/>
            <a:ext cx="8153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The primary disadvantage of FIR filters is that they often require a much higher filter order than IIR filters to achieve a given level of performance. Correspondingly, the delay of these filters is often much greater than for an equal performance IIR filter.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E62732-96CC-468D-8DF0-0FD8469C7B40}" type="slidenum">
              <a:rPr lang="en-GB" altLang="en-US" smtClean="0">
                <a:latin typeface="Times New Roman" pitchFamily="18" charset="0"/>
                <a:cs typeface="Times New Roman" pitchFamily="18" charset="0"/>
              </a:rPr>
              <a:pPr/>
              <a:t>73</a:t>
            </a:fld>
            <a:endParaRPr lang="en-GB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08113" y="557213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FIR Design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334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FIR Digital Filter Design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Three commonly used approaches to FIR filter design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-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Windowed Fourier series approach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(2) Frequency sampling approach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(3) Computer-based optimization methods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BD9D71-8DF5-4A3D-B7D8-6FCBB225BEB9}" type="slidenum">
              <a:rPr lang="en-GB" altLang="en-US" smtClean="0">
                <a:latin typeface="Times New Roman" pitchFamily="18" charset="0"/>
                <a:cs typeface="Times New Roman" pitchFamily="18" charset="0"/>
              </a:rPr>
              <a:pPr/>
              <a:t>74</a:t>
            </a:fld>
            <a:endParaRPr lang="en-GB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113" y="557213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Finite Impulse Response Filters</a:t>
            </a:r>
            <a:endParaRPr lang="en-US" u="sng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The transfer function is given by </a:t>
            </a: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The length of Impulse Response is N</a:t>
            </a:r>
          </a:p>
          <a:p>
            <a:pPr eaLnBrk="1" hangingPunct="1"/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All poles are at           .  </a:t>
            </a:r>
          </a:p>
          <a:p>
            <a:pPr eaLnBrk="1" hangingPunct="1"/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Zeros can be placed anywhere on the z-plane </a:t>
            </a:r>
          </a:p>
        </p:txBody>
      </p:sp>
      <p:sp>
        <p:nvSpPr>
          <p:cNvPr id="135175" name="Rectangle 4"/>
          <p:cNvSpPr>
            <a:spLocks noChangeArrowheads="1"/>
          </p:cNvSpPr>
          <p:nvPr/>
        </p:nvSpPr>
        <p:spPr bwMode="auto">
          <a:xfrm>
            <a:off x="4186238" y="31670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5170" name="Object 2"/>
          <p:cNvGraphicFramePr>
            <a:graphicFrameLocks noChangeAspect="1"/>
          </p:cNvGraphicFramePr>
          <p:nvPr/>
        </p:nvGraphicFramePr>
        <p:xfrm>
          <a:off x="3092450" y="2671763"/>
          <a:ext cx="2959100" cy="901700"/>
        </p:xfrm>
        <a:graphic>
          <a:graphicData uri="http://schemas.openxmlformats.org/presentationml/2006/ole">
            <p:oleObj spid="_x0000_s47106" name="Equation" r:id="rId3" imgW="2959100" imgH="901700" progId="Equation.3">
              <p:embed/>
            </p:oleObj>
          </a:graphicData>
        </a:graphic>
      </p:graphicFrame>
      <p:graphicFrame>
        <p:nvGraphicFramePr>
          <p:cNvPr id="135171" name="Object 3"/>
          <p:cNvGraphicFramePr>
            <a:graphicFrameLocks noChangeAspect="1"/>
          </p:cNvGraphicFramePr>
          <p:nvPr/>
        </p:nvGraphicFramePr>
        <p:xfrm>
          <a:off x="4229100" y="4467225"/>
          <a:ext cx="774700" cy="330200"/>
        </p:xfrm>
        <a:graphic>
          <a:graphicData uri="http://schemas.openxmlformats.org/presentationml/2006/ole">
            <p:oleObj spid="_x0000_s47107" name="Equation" r:id="rId4" imgW="774364" imgH="330057" progId="Equation.3">
              <p:embed/>
            </p:oleObj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B317E9-A911-4CED-92E8-F5C4DB171D8C}" type="slidenum">
              <a:rPr lang="en-GB" altLang="en-US" smtClean="0">
                <a:latin typeface="Times New Roman" pitchFamily="18" charset="0"/>
                <a:cs typeface="Times New Roman" pitchFamily="18" charset="0"/>
              </a:rPr>
              <a:pPr/>
              <a:t>75</a:t>
            </a:fld>
            <a:endParaRPr lang="en-GB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08113" y="557213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FIR: Linear phase</a:t>
            </a:r>
            <a:endParaRPr lang="en-US" u="sng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90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altLang="en-US" sz="36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GB" alt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phase linearity the FIR transfer function </a:t>
            </a:r>
            <a:r>
              <a:rPr lang="en-GB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en-GB" alt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have zeros outside the unit circle</a:t>
            </a:r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909" name="Rectangle 1028"/>
          <p:cNvSpPr>
            <a:spLocks noChangeArrowheads="1"/>
          </p:cNvSpPr>
          <p:nvPr/>
        </p:nvSpPr>
        <p:spPr bwMode="auto">
          <a:xfrm>
            <a:off x="4186238" y="31670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Linear Phase</a:t>
            </a:r>
          </a:p>
        </p:txBody>
      </p:sp>
      <p:sp>
        <p:nvSpPr>
          <p:cNvPr id="380931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839200" cy="45259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What is linear phase?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Ans: The phase is a straight line in the passband of the system.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Example: linear phase (all pass system)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I Group delay is given by the negative of the slope of the line</a:t>
            </a:r>
          </a:p>
        </p:txBody>
      </p:sp>
      <p:sp>
        <p:nvSpPr>
          <p:cNvPr id="3809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DA25D9-0F5A-4A50-AFFA-DA565C07D025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76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09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886200"/>
            <a:ext cx="472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Linear phase</a:t>
            </a:r>
          </a:p>
        </p:txBody>
      </p:sp>
      <p:sp>
        <p:nvSpPr>
          <p:cNvPr id="3819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linear phase (low pass system)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Linear characteristics only need to pertain to the passband frequencies only.</a:t>
            </a:r>
          </a:p>
        </p:txBody>
      </p:sp>
      <p:sp>
        <p:nvSpPr>
          <p:cNvPr id="3819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0620A9-BD5E-4C64-893E-7655395BCBFF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77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19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810000"/>
            <a:ext cx="55927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670F9B-D25F-4EF1-9F60-A11FC387A398}" type="slidenum">
              <a:rPr lang="en-GB" altLang="en-US" smtClean="0">
                <a:latin typeface="Times New Roman" pitchFamily="18" charset="0"/>
                <a:cs typeface="Times New Roman" pitchFamily="18" charset="0"/>
              </a:rPr>
              <a:pPr/>
              <a:t>78</a:t>
            </a:fld>
            <a:endParaRPr lang="en-GB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113" y="557213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FIR: Linear phase</a:t>
            </a:r>
            <a:endParaRPr lang="en-US" u="sng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2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For Linear Phase  t.f. (order </a:t>
            </a:r>
            <a:r>
              <a:rPr lang="en-GB" altLang="en-US" i="1" smtClean="0"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eaLnBrk="1" hangingPunct="1"/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so that for </a:t>
            </a:r>
            <a:r>
              <a:rPr lang="en-GB" altLang="en-US" i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even: </a:t>
            </a: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202" name="Rectangle 4"/>
          <p:cNvSpPr>
            <a:spLocks noChangeArrowheads="1"/>
          </p:cNvSpPr>
          <p:nvPr/>
        </p:nvSpPr>
        <p:spPr bwMode="auto">
          <a:xfrm>
            <a:off x="4186238" y="31670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6194" name="Object 2"/>
          <p:cNvGraphicFramePr>
            <a:graphicFrameLocks noChangeAspect="1"/>
          </p:cNvGraphicFramePr>
          <p:nvPr/>
        </p:nvGraphicFramePr>
        <p:xfrm>
          <a:off x="3035300" y="2743200"/>
          <a:ext cx="3073400" cy="419100"/>
        </p:xfrm>
        <a:graphic>
          <a:graphicData uri="http://schemas.openxmlformats.org/presentationml/2006/ole">
            <p:oleObj spid="_x0000_s48130" name="Equation" r:id="rId3" imgW="3073400" imgH="419100" progId="Equation.3">
              <p:embed/>
            </p:oleObj>
          </a:graphicData>
        </a:graphic>
      </p:graphicFrame>
      <p:graphicFrame>
        <p:nvGraphicFramePr>
          <p:cNvPr id="136195" name="Object 3"/>
          <p:cNvGraphicFramePr>
            <a:graphicFrameLocks noChangeAspect="1"/>
          </p:cNvGraphicFramePr>
          <p:nvPr/>
        </p:nvGraphicFramePr>
        <p:xfrm>
          <a:off x="990600" y="3581400"/>
          <a:ext cx="5321300" cy="1054100"/>
        </p:xfrm>
        <a:graphic>
          <a:graphicData uri="http://schemas.openxmlformats.org/presentationml/2006/ole">
            <p:oleObj spid="_x0000_s48131" name="Equation" r:id="rId4" imgW="5321300" imgH="1206500" progId="Equation.3">
              <p:embed/>
            </p:oleObj>
          </a:graphicData>
        </a:graphic>
      </p:graphicFrame>
      <p:graphicFrame>
        <p:nvGraphicFramePr>
          <p:cNvPr id="136196" name="Object 4"/>
          <p:cNvGraphicFramePr>
            <a:graphicFrameLocks noChangeAspect="1"/>
          </p:cNvGraphicFramePr>
          <p:nvPr/>
        </p:nvGraphicFramePr>
        <p:xfrm>
          <a:off x="1828800" y="4800600"/>
          <a:ext cx="6413500" cy="914400"/>
        </p:xfrm>
        <a:graphic>
          <a:graphicData uri="http://schemas.openxmlformats.org/presentationml/2006/ole">
            <p:oleObj spid="_x0000_s48132" name="Equation" r:id="rId5" imgW="6413500" imgH="1054100" progId="Equation.3">
              <p:embed/>
            </p:oleObj>
          </a:graphicData>
        </a:graphic>
      </p:graphicFrame>
      <p:graphicFrame>
        <p:nvGraphicFramePr>
          <p:cNvPr id="136197" name="Object 5"/>
          <p:cNvGraphicFramePr>
            <a:graphicFrameLocks noChangeAspect="1"/>
          </p:cNvGraphicFramePr>
          <p:nvPr/>
        </p:nvGraphicFramePr>
        <p:xfrm>
          <a:off x="1676400" y="5791200"/>
          <a:ext cx="3251200" cy="914400"/>
        </p:xfrm>
        <a:graphic>
          <a:graphicData uri="http://schemas.openxmlformats.org/presentationml/2006/ole">
            <p:oleObj spid="_x0000_s48133" name="Equation" r:id="rId6" imgW="3251200" imgH="1054100" progId="Equation.3">
              <p:embed/>
            </p:oleObj>
          </a:graphicData>
        </a:graphic>
      </p:graphicFrame>
      <p:graphicFrame>
        <p:nvGraphicFramePr>
          <p:cNvPr id="136198" name="Object 6"/>
          <p:cNvGraphicFramePr>
            <a:graphicFrameLocks noChangeAspect="1"/>
          </p:cNvGraphicFramePr>
          <p:nvPr/>
        </p:nvGraphicFramePr>
        <p:xfrm>
          <a:off x="5334000" y="6096000"/>
          <a:ext cx="1993900" cy="330200"/>
        </p:xfrm>
        <a:graphic>
          <a:graphicData uri="http://schemas.openxmlformats.org/presentationml/2006/ole">
            <p:oleObj spid="_x0000_s48134" name="Equation" r:id="rId7" imgW="1993900" imgH="330200" progId="Equation.3">
              <p:embed/>
            </p:oleObj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6A34D6-C4F5-435B-AB78-379E38EE7F87}" type="slidenum">
              <a:rPr lang="en-GB" altLang="en-US" smtClean="0">
                <a:latin typeface="Times New Roman" pitchFamily="18" charset="0"/>
                <a:cs typeface="Times New Roman" pitchFamily="18" charset="0"/>
              </a:rPr>
              <a:pPr/>
              <a:t>79</a:t>
            </a:fld>
            <a:endParaRPr lang="en-GB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113" y="557213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FIR: Linear phase</a:t>
            </a:r>
            <a:endParaRPr lang="en-US" u="sng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2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GB" altLang="en-US" i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odd: </a:t>
            </a: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I)  On                we have for N even, and +ve sign</a:t>
            </a:r>
          </a:p>
        </p:txBody>
      </p:sp>
      <p:sp>
        <p:nvSpPr>
          <p:cNvPr id="137224" name="Rectangle 4"/>
          <p:cNvSpPr>
            <a:spLocks noChangeArrowheads="1"/>
          </p:cNvSpPr>
          <p:nvPr/>
        </p:nvSpPr>
        <p:spPr bwMode="auto">
          <a:xfrm>
            <a:off x="4186238" y="31670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7218" name="Object 2"/>
          <p:cNvGraphicFramePr>
            <a:graphicFrameLocks noChangeAspect="1"/>
          </p:cNvGraphicFramePr>
          <p:nvPr/>
        </p:nvGraphicFramePr>
        <p:xfrm>
          <a:off x="1371600" y="2813050"/>
          <a:ext cx="7099300" cy="1231900"/>
        </p:xfrm>
        <a:graphic>
          <a:graphicData uri="http://schemas.openxmlformats.org/presentationml/2006/ole">
            <p:oleObj spid="_x0000_s49154" name="Equation" r:id="rId3" imgW="7099300" imgH="1231900" progId="Equation.3">
              <p:embed/>
            </p:oleObj>
          </a:graphicData>
        </a:graphic>
      </p:graphicFrame>
      <p:graphicFrame>
        <p:nvGraphicFramePr>
          <p:cNvPr id="137219" name="Object 3"/>
          <p:cNvGraphicFramePr>
            <a:graphicFrameLocks noChangeAspect="1"/>
          </p:cNvGraphicFramePr>
          <p:nvPr/>
        </p:nvGraphicFramePr>
        <p:xfrm>
          <a:off x="2286000" y="4419600"/>
          <a:ext cx="1270000" cy="469900"/>
        </p:xfrm>
        <a:graphic>
          <a:graphicData uri="http://schemas.openxmlformats.org/presentationml/2006/ole">
            <p:oleObj spid="_x0000_s49155" name="Equation" r:id="rId4" imgW="1269449" imgH="469696" progId="Equation.3">
              <p:embed/>
            </p:oleObj>
          </a:graphicData>
        </a:graphic>
      </p:graphicFrame>
      <p:graphicFrame>
        <p:nvGraphicFramePr>
          <p:cNvPr id="137220" name="Object 4"/>
          <p:cNvGraphicFramePr>
            <a:graphicFrameLocks noChangeAspect="1"/>
          </p:cNvGraphicFramePr>
          <p:nvPr/>
        </p:nvGraphicFramePr>
        <p:xfrm>
          <a:off x="1143000" y="5334000"/>
          <a:ext cx="7581900" cy="1066800"/>
        </p:xfrm>
        <a:graphic>
          <a:graphicData uri="http://schemas.openxmlformats.org/presentationml/2006/ole">
            <p:oleObj spid="_x0000_s49156" name="Equation" r:id="rId5" imgW="8039100" imgH="113030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Digital Filter Specifications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97038"/>
            <a:ext cx="8077200" cy="4627562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altLang="en-US" sz="3600" b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passband</a:t>
            </a:r>
            <a:r>
              <a:rPr lang="en-US" alt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we require that         		    with a deviation          </a:t>
            </a:r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6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altLang="en-US" sz="3600" b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stopband</a:t>
            </a:r>
            <a:r>
              <a:rPr lang="en-US" altLang="en-US" sz="36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                we require that 			with a deviation                                      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2411413" y="2205038"/>
          <a:ext cx="1778000" cy="633412"/>
        </p:xfrm>
        <a:graphic>
          <a:graphicData uri="http://schemas.openxmlformats.org/presentationml/2006/ole">
            <p:oleObj spid="_x0000_s4098" name="Equation" r:id="rId3" imgW="1777229" imgH="634725" progId="Equation.3">
              <p:embed/>
            </p:oleObj>
          </a:graphicData>
        </a:graphic>
      </p:graphicFrame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2209800" y="4865688"/>
          <a:ext cx="1752600" cy="620712"/>
        </p:xfrm>
        <a:graphic>
          <a:graphicData uri="http://schemas.openxmlformats.org/presentationml/2006/ole">
            <p:oleObj spid="_x0000_s4099" name="Equation" r:id="rId4" imgW="1752600" imgH="622300" progId="Equation.3">
              <p:embed/>
            </p:oleObj>
          </a:graphicData>
        </a:graphic>
      </p:graphicFrame>
      <p:graphicFrame>
        <p:nvGraphicFramePr>
          <p:cNvPr id="92164" name="Object 4"/>
          <p:cNvGraphicFramePr>
            <a:graphicFrameLocks noChangeAspect="1"/>
          </p:cNvGraphicFramePr>
          <p:nvPr/>
        </p:nvGraphicFramePr>
        <p:xfrm>
          <a:off x="7308850" y="4221163"/>
          <a:ext cx="368300" cy="481012"/>
        </p:xfrm>
        <a:graphic>
          <a:graphicData uri="http://schemas.openxmlformats.org/presentationml/2006/ole">
            <p:oleObj spid="_x0000_s4100" name="Equation" r:id="rId5" imgW="368140" imgH="482391" progId="Equation.3">
              <p:embed/>
            </p:oleObj>
          </a:graphicData>
        </a:graphic>
      </p:graphicFrame>
      <p:graphicFrame>
        <p:nvGraphicFramePr>
          <p:cNvPr id="92165" name="Object 5"/>
          <p:cNvGraphicFramePr>
            <a:graphicFrameLocks noChangeAspect="1"/>
          </p:cNvGraphicFramePr>
          <p:nvPr/>
        </p:nvGraphicFramePr>
        <p:xfrm>
          <a:off x="7772400" y="2363788"/>
          <a:ext cx="722313" cy="531812"/>
        </p:xfrm>
        <a:graphic>
          <a:graphicData uri="http://schemas.openxmlformats.org/presentationml/2006/ole">
            <p:oleObj spid="_x0000_s4101" name="Equation" r:id="rId6" imgW="723586" imgH="533169" progId="Equation.3">
              <p:embed/>
            </p:oleObj>
          </a:graphicData>
        </a:graphic>
      </p:graphicFrame>
      <p:graphicFrame>
        <p:nvGraphicFramePr>
          <p:cNvPr id="92166" name="Object 6"/>
          <p:cNvGraphicFramePr>
            <a:graphicFrameLocks noChangeAspect="1"/>
          </p:cNvGraphicFramePr>
          <p:nvPr/>
        </p:nvGraphicFramePr>
        <p:xfrm>
          <a:off x="4267200" y="1828800"/>
          <a:ext cx="1739900" cy="531813"/>
        </p:xfrm>
        <a:graphic>
          <a:graphicData uri="http://schemas.openxmlformats.org/presentationml/2006/ole">
            <p:oleObj spid="_x0000_s4102" name="Equation" r:id="rId7" imgW="1739900" imgH="533400" progId="Equation.3">
              <p:embed/>
            </p:oleObj>
          </a:graphicData>
        </a:graphic>
      </p:graphicFrame>
      <p:graphicFrame>
        <p:nvGraphicFramePr>
          <p:cNvPr id="92167" name="Object 7"/>
          <p:cNvGraphicFramePr>
            <a:graphicFrameLocks noChangeAspect="1"/>
          </p:cNvGraphicFramePr>
          <p:nvPr/>
        </p:nvGraphicFramePr>
        <p:xfrm>
          <a:off x="4267200" y="4319588"/>
          <a:ext cx="1778000" cy="481012"/>
        </p:xfrm>
        <a:graphic>
          <a:graphicData uri="http://schemas.openxmlformats.org/presentationml/2006/ole">
            <p:oleObj spid="_x0000_s4103" name="Equation" r:id="rId8" imgW="1777229" imgH="482391" progId="Equation.3">
              <p:embed/>
            </p:oleObj>
          </a:graphicData>
        </a:graphic>
      </p:graphicFrame>
      <p:graphicFrame>
        <p:nvGraphicFramePr>
          <p:cNvPr id="92168" name="Object 8"/>
          <p:cNvGraphicFramePr>
            <a:graphicFrameLocks noChangeAspect="1"/>
          </p:cNvGraphicFramePr>
          <p:nvPr/>
        </p:nvGraphicFramePr>
        <p:xfrm>
          <a:off x="1835150" y="3024188"/>
          <a:ext cx="5524500" cy="633412"/>
        </p:xfrm>
        <a:graphic>
          <a:graphicData uri="http://schemas.openxmlformats.org/presentationml/2006/ole">
            <p:oleObj spid="_x0000_s4104" name="Equation" r:id="rId9" imgW="5524500" imgH="635000" progId="Equation.3">
              <p:embed/>
            </p:oleObj>
          </a:graphicData>
        </a:graphic>
      </p:graphicFrame>
      <p:graphicFrame>
        <p:nvGraphicFramePr>
          <p:cNvPr id="92169" name="Object 9"/>
          <p:cNvGraphicFramePr>
            <a:graphicFrameLocks noChangeAspect="1"/>
          </p:cNvGraphicFramePr>
          <p:nvPr/>
        </p:nvGraphicFramePr>
        <p:xfrm>
          <a:off x="2268538" y="5691188"/>
          <a:ext cx="4368800" cy="633412"/>
        </p:xfrm>
        <a:graphic>
          <a:graphicData uri="http://schemas.openxmlformats.org/presentationml/2006/ole">
            <p:oleObj spid="_x0000_s4105" name="Equation" r:id="rId10" imgW="4368800" imgH="635000" progId="Equation.3">
              <p:embed/>
            </p:oleObj>
          </a:graphicData>
        </a:graphic>
      </p:graphicFrame>
      <p:sp>
        <p:nvSpPr>
          <p:cNvPr id="92172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F8CEA0-CE19-49B7-8835-51B73DD1A2E0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B9BC7A-F75B-4768-BAA8-1295D2302FE7}" type="slidenum">
              <a:rPr lang="en-GB" altLang="en-US" smtClean="0"/>
              <a:pPr/>
              <a:t>80</a:t>
            </a:fld>
            <a:endParaRPr lang="en-GB" altLang="en-US" smtClean="0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113" y="557213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FIR: Linear phase</a:t>
            </a:r>
            <a:endParaRPr lang="en-US" smtClean="0"/>
          </a:p>
        </p:txBody>
      </p:sp>
      <p:sp>
        <p:nvSpPr>
          <p:cNvPr id="1382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73238"/>
            <a:ext cx="7772400" cy="4779962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solidFill>
                  <a:schemeClr val="hlink"/>
                </a:solidFill>
                <a:cs typeface="Times New Roman" pitchFamily="18" charset="0"/>
              </a:rPr>
              <a:t>II) While for –ve sign</a:t>
            </a:r>
          </a:p>
          <a:p>
            <a:pPr eaLnBrk="1" hangingPunct="1"/>
            <a:endParaRPr lang="en-GB" altLang="en-US" sz="2800" smtClean="0">
              <a:solidFill>
                <a:schemeClr val="hlink"/>
              </a:solidFill>
              <a:cs typeface="Times New Roman" pitchFamily="18" charset="0"/>
            </a:endParaRPr>
          </a:p>
          <a:p>
            <a:pPr eaLnBrk="1" hangingPunct="1"/>
            <a:endParaRPr lang="en-GB" altLang="en-US" sz="2800" smtClean="0">
              <a:solidFill>
                <a:schemeClr val="hlink"/>
              </a:solidFill>
              <a:cs typeface="Times New Roman" pitchFamily="18" charset="0"/>
            </a:endParaRPr>
          </a:p>
          <a:p>
            <a:pPr eaLnBrk="1" hangingPunct="1"/>
            <a:r>
              <a:rPr lang="en-GB" altLang="en-US" sz="2800" smtClean="0">
                <a:solidFill>
                  <a:schemeClr val="hlink"/>
                </a:solidFill>
                <a:cs typeface="Times New Roman" pitchFamily="18" charset="0"/>
              </a:rPr>
              <a:t>[Note: antisymmetric case adds           rads to phase, with discontinuity at           ] </a:t>
            </a:r>
          </a:p>
          <a:p>
            <a:pPr eaLnBrk="1" hangingPunct="1"/>
            <a:r>
              <a:rPr lang="en-GB" altLang="en-US" sz="2800" smtClean="0">
                <a:solidFill>
                  <a:schemeClr val="hlink"/>
                </a:solidFill>
                <a:cs typeface="Times New Roman" pitchFamily="18" charset="0"/>
              </a:rPr>
              <a:t>III) For N odd with +ve sign</a:t>
            </a:r>
          </a:p>
          <a:p>
            <a:pPr eaLnBrk="1" hangingPunct="1"/>
            <a:endParaRPr lang="en-GB" altLang="en-US" sz="2800" smtClean="0">
              <a:solidFill>
                <a:schemeClr val="hlink"/>
              </a:solidFill>
              <a:cs typeface="Times New Roman" pitchFamily="18" charset="0"/>
            </a:endParaRPr>
          </a:p>
          <a:p>
            <a:pPr eaLnBrk="1" hangingPunct="1"/>
            <a:endParaRPr lang="en-GB" altLang="en-US" smtClean="0">
              <a:solidFill>
                <a:schemeClr val="hlink"/>
              </a:solidFill>
              <a:cs typeface="Times New Roman" pitchFamily="18" charset="0"/>
            </a:endParaRPr>
          </a:p>
        </p:txBody>
      </p:sp>
      <p:sp>
        <p:nvSpPr>
          <p:cNvPr id="138250" name="Rectangle 4"/>
          <p:cNvSpPr>
            <a:spLocks noChangeArrowheads="1"/>
          </p:cNvSpPr>
          <p:nvPr/>
        </p:nvSpPr>
        <p:spPr bwMode="auto">
          <a:xfrm>
            <a:off x="4186238" y="316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graphicFrame>
        <p:nvGraphicFramePr>
          <p:cNvPr id="138242" name="Object 2"/>
          <p:cNvGraphicFramePr>
            <a:graphicFrameLocks noChangeAspect="1"/>
          </p:cNvGraphicFramePr>
          <p:nvPr/>
        </p:nvGraphicFramePr>
        <p:xfrm>
          <a:off x="1116013" y="2349500"/>
          <a:ext cx="7543800" cy="914400"/>
        </p:xfrm>
        <a:graphic>
          <a:graphicData uri="http://schemas.openxmlformats.org/presentationml/2006/ole">
            <p:oleObj spid="_x0000_s50178" name="Equation" r:id="rId3" imgW="8191500" imgH="1130300" progId="Equation.3">
              <p:embed/>
            </p:oleObj>
          </a:graphicData>
        </a:graphic>
      </p:graphicFrame>
      <p:graphicFrame>
        <p:nvGraphicFramePr>
          <p:cNvPr id="138243" name="Object 3"/>
          <p:cNvGraphicFramePr>
            <a:graphicFrameLocks noChangeAspect="1"/>
          </p:cNvGraphicFramePr>
          <p:nvPr/>
        </p:nvGraphicFramePr>
        <p:xfrm>
          <a:off x="5956300" y="3352800"/>
          <a:ext cx="673100" cy="342900"/>
        </p:xfrm>
        <a:graphic>
          <a:graphicData uri="http://schemas.openxmlformats.org/presentationml/2006/ole">
            <p:oleObj spid="_x0000_s50179" name="Equation" r:id="rId4" imgW="672808" imgH="342751" progId="Equation.3">
              <p:embed/>
            </p:oleObj>
          </a:graphicData>
        </a:graphic>
      </p:graphicFrame>
      <p:graphicFrame>
        <p:nvGraphicFramePr>
          <p:cNvPr id="138244" name="Object 4"/>
          <p:cNvGraphicFramePr>
            <a:graphicFrameLocks noChangeAspect="1"/>
          </p:cNvGraphicFramePr>
          <p:nvPr/>
        </p:nvGraphicFramePr>
        <p:xfrm>
          <a:off x="5257800" y="3810000"/>
          <a:ext cx="850900" cy="330200"/>
        </p:xfrm>
        <a:graphic>
          <a:graphicData uri="http://schemas.openxmlformats.org/presentationml/2006/ole">
            <p:oleObj spid="_x0000_s50180" name="Equation" r:id="rId5" imgW="850531" imgH="330057" progId="Equation.3">
              <p:embed/>
            </p:oleObj>
          </a:graphicData>
        </a:graphic>
      </p:graphicFrame>
      <p:graphicFrame>
        <p:nvGraphicFramePr>
          <p:cNvPr id="138245" name="Object 5"/>
          <p:cNvGraphicFramePr>
            <a:graphicFrameLocks noChangeAspect="1"/>
          </p:cNvGraphicFramePr>
          <p:nvPr/>
        </p:nvGraphicFramePr>
        <p:xfrm>
          <a:off x="1116013" y="4751388"/>
          <a:ext cx="4813300" cy="838200"/>
        </p:xfrm>
        <a:graphic>
          <a:graphicData uri="http://schemas.openxmlformats.org/presentationml/2006/ole">
            <p:oleObj spid="_x0000_s50181" name="Equation" r:id="rId6" imgW="4813300" imgH="1130300" progId="Equation.3">
              <p:embed/>
            </p:oleObj>
          </a:graphicData>
        </a:graphic>
      </p:graphicFrame>
      <p:graphicFrame>
        <p:nvGraphicFramePr>
          <p:cNvPr id="138246" name="Object 6"/>
          <p:cNvGraphicFramePr>
            <a:graphicFrameLocks noChangeAspect="1"/>
          </p:cNvGraphicFramePr>
          <p:nvPr/>
        </p:nvGraphicFramePr>
        <p:xfrm>
          <a:off x="3276600" y="5675313"/>
          <a:ext cx="4794250" cy="1066800"/>
        </p:xfrm>
        <a:graphic>
          <a:graphicData uri="http://schemas.openxmlformats.org/presentationml/2006/ole">
            <p:oleObj spid="_x0000_s50182" name="Equation" r:id="rId7" imgW="5016500" imgH="1536700" progId="Equation.3">
              <p:embed/>
            </p:oleObj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CED044-670C-4BB9-8304-9087C0657417}" type="slidenum">
              <a:rPr lang="en-GB" altLang="en-US" smtClean="0">
                <a:latin typeface="Times New Roman" pitchFamily="18" charset="0"/>
                <a:cs typeface="Times New Roman" pitchFamily="18" charset="0"/>
              </a:rPr>
              <a:pPr/>
              <a:t>81</a:t>
            </a:fld>
            <a:endParaRPr lang="en-GB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113" y="557213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FIR: Linear phase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44675"/>
            <a:ext cx="7772400" cy="4708525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IV) While with a –ve sign</a:t>
            </a:r>
          </a:p>
          <a:p>
            <a:pPr eaLnBrk="1" hangingPunct="1"/>
            <a:endParaRPr lang="en-GB" altLang="en-US" sz="280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altLang="en-US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[Notice that for the antisymmetric case to have linear phase we require  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sz="280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altLang="en-US" sz="280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The phase discontinuity is as for </a:t>
            </a:r>
            <a:r>
              <a:rPr lang="en-GB" altLang="en-US" sz="2800" i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altLang="en-US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even]</a:t>
            </a:r>
          </a:p>
        </p:txBody>
      </p:sp>
      <p:sp>
        <p:nvSpPr>
          <p:cNvPr id="139271" name="Rectangle 4"/>
          <p:cNvSpPr>
            <a:spLocks noChangeArrowheads="1"/>
          </p:cNvSpPr>
          <p:nvPr/>
        </p:nvSpPr>
        <p:spPr bwMode="auto">
          <a:xfrm>
            <a:off x="4186238" y="31670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9266" name="Object 2"/>
          <p:cNvGraphicFramePr>
            <a:graphicFrameLocks noChangeAspect="1"/>
          </p:cNvGraphicFramePr>
          <p:nvPr/>
        </p:nvGraphicFramePr>
        <p:xfrm>
          <a:off x="876300" y="2493963"/>
          <a:ext cx="7886700" cy="1295400"/>
        </p:xfrm>
        <a:graphic>
          <a:graphicData uri="http://schemas.openxmlformats.org/presentationml/2006/ole">
            <p:oleObj spid="_x0000_s51202" name="Equation" r:id="rId3" imgW="8356600" imgH="1536700" progId="Equation.3">
              <p:embed/>
            </p:oleObj>
          </a:graphicData>
        </a:graphic>
      </p:graphicFrame>
      <p:graphicFrame>
        <p:nvGraphicFramePr>
          <p:cNvPr id="139267" name="Object 3"/>
          <p:cNvGraphicFramePr>
            <a:graphicFrameLocks noChangeAspect="1"/>
          </p:cNvGraphicFramePr>
          <p:nvPr/>
        </p:nvGraphicFramePr>
        <p:xfrm>
          <a:off x="3886200" y="5157788"/>
          <a:ext cx="2032000" cy="647700"/>
        </p:xfrm>
        <a:graphic>
          <a:graphicData uri="http://schemas.openxmlformats.org/presentationml/2006/ole">
            <p:oleObj spid="_x0000_s51203" name="Equation" r:id="rId4" imgW="2032000" imgH="952500" progId="Equation.3">
              <p:embed/>
            </p:oleObj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779B5F-2D73-47C7-BBFB-AFC91A1F4A5A}" type="slidenum">
              <a:rPr lang="en-GB" altLang="en-US" smtClean="0">
                <a:latin typeface="Times New Roman" pitchFamily="18" charset="0"/>
                <a:cs typeface="Times New Roman" pitchFamily="18" charset="0"/>
              </a:rPr>
              <a:pPr/>
              <a:t>82</a:t>
            </a:fld>
            <a:endParaRPr lang="en-GB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113" y="557213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FIR: Linear phase</a:t>
            </a:r>
            <a:endParaRPr lang="en-US" u="sng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The cases most commonly used in filter design are (I) and (III), for which the amplitude characteristic can be written as a polynomial in</a:t>
            </a:r>
          </a:p>
        </p:txBody>
      </p:sp>
      <p:sp>
        <p:nvSpPr>
          <p:cNvPr id="140294" name="Rectangle 4"/>
          <p:cNvSpPr>
            <a:spLocks noChangeArrowheads="1"/>
          </p:cNvSpPr>
          <p:nvPr/>
        </p:nvSpPr>
        <p:spPr bwMode="auto">
          <a:xfrm>
            <a:off x="4186238" y="31670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3886200" y="4137025"/>
          <a:ext cx="1104900" cy="876300"/>
        </p:xfrm>
        <a:graphic>
          <a:graphicData uri="http://schemas.openxmlformats.org/presentationml/2006/ole">
            <p:oleObj spid="_x0000_s52226" name="Equation" r:id="rId3" imgW="1104900" imgH="876300" progId="Equation.3">
              <p:embed/>
            </p:oleObj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6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Summary of Properties</a:t>
            </a:r>
          </a:p>
        </p:txBody>
      </p:sp>
      <p:graphicFrame>
        <p:nvGraphicFramePr>
          <p:cNvPr id="6233" name="Group 89"/>
          <p:cNvGraphicFramePr>
            <a:graphicFrameLocks noGrp="1"/>
          </p:cNvGraphicFramePr>
          <p:nvPr>
            <p:ph sz="half" idx="1"/>
          </p:nvPr>
        </p:nvGraphicFramePr>
        <p:xfrm>
          <a:off x="685800" y="2667000"/>
          <a:ext cx="7924800" cy="3292479"/>
        </p:xfrm>
        <a:graphic>
          <a:graphicData uri="http://schemas.openxmlformats.org/drawingml/2006/table">
            <a:tbl>
              <a:tblPr/>
              <a:tblGrid>
                <a:gridCol w="1439863"/>
                <a:gridCol w="1443037"/>
                <a:gridCol w="1439863"/>
                <a:gridCol w="1801812"/>
                <a:gridCol w="1800225"/>
              </a:tblGrid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III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IV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Order 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even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odd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even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odd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Symmetry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symmetric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symmetric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anti-symmetric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anti-symmetric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Period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w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w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cos(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/2)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/2)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-1)/2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-2)/2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-1)/2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(0)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arbitrary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arbitrary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arbitrary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arbitrary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1314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1981200" y="1143000"/>
          <a:ext cx="4876800" cy="927100"/>
        </p:xfrm>
        <a:graphic>
          <a:graphicData uri="http://schemas.openxmlformats.org/presentationml/2006/ole">
            <p:oleObj spid="_x0000_s53250" name="Equation" r:id="rId3" imgW="2273300" imgH="431800" progId="Equation.3">
              <p:embed/>
            </p:oleObj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4DF2EC-D188-4DF3-938D-4FA7AADFBE8F}" type="slidenum">
              <a:rPr lang="en-GB" altLang="en-US" smtClean="0">
                <a:latin typeface="Times New Roman" pitchFamily="18" charset="0"/>
                <a:cs typeface="Times New Roman" pitchFamily="18" charset="0"/>
              </a:rPr>
              <a:pPr/>
              <a:t>84</a:t>
            </a:fld>
            <a:endParaRPr lang="en-GB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113" y="557213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Design of FIR filters: </a:t>
            </a:r>
            <a:r>
              <a:rPr lang="en-GB" sz="32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Windows</a:t>
            </a:r>
            <a:endParaRPr lang="en-US" sz="3200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(i)   Start with ideal infinite duration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(ii)  Truncate  to finite length.  (This produces unwanted ripples increasing in height near discontinuity.)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(iii) Modify to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altLang="en-US" u="sng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Weight </a:t>
            </a:r>
            <a:r>
              <a:rPr lang="en-GB" altLang="en-US" i="1" u="sng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GB" altLang="en-US" u="sng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altLang="en-US" i="1" u="sng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altLang="en-US" u="sng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altLang="en-US" u="sng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is the window </a:t>
            </a:r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343" name="Rectangle 4"/>
          <p:cNvSpPr>
            <a:spLocks noChangeArrowheads="1"/>
          </p:cNvSpPr>
          <p:nvPr/>
        </p:nvSpPr>
        <p:spPr bwMode="auto">
          <a:xfrm>
            <a:off x="4186238" y="31670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/>
        </p:nvGraphicFramePr>
        <p:xfrm>
          <a:off x="7519988" y="2057400"/>
          <a:ext cx="939800" cy="431800"/>
        </p:xfrm>
        <a:graphic>
          <a:graphicData uri="http://schemas.openxmlformats.org/presentationml/2006/ole">
            <p:oleObj spid="_x0000_s54274" name="Equation" r:id="rId3" imgW="939392" imgH="431613" progId="Equation.3">
              <p:embed/>
            </p:oleObj>
          </a:graphicData>
        </a:graphic>
      </p:graphicFrame>
      <p:graphicFrame>
        <p:nvGraphicFramePr>
          <p:cNvPr id="142339" name="Object 3"/>
          <p:cNvGraphicFramePr>
            <a:graphicFrameLocks noChangeAspect="1"/>
          </p:cNvGraphicFramePr>
          <p:nvPr/>
        </p:nvGraphicFramePr>
        <p:xfrm>
          <a:off x="3886200" y="4191000"/>
          <a:ext cx="2578100" cy="482600"/>
        </p:xfrm>
        <a:graphic>
          <a:graphicData uri="http://schemas.openxmlformats.org/presentationml/2006/ole">
            <p:oleObj spid="_x0000_s54275" name="Equation" r:id="rId4" imgW="2578100" imgH="482600" progId="Equation.3">
              <p:embed/>
            </p:oleObj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603F26-4763-4A3E-9FB5-BB778643F489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85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Design of FIR filters: </a:t>
            </a:r>
            <a:r>
              <a:rPr lang="en-GB" sz="32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Windows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45259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Simplest way of designing FIR filters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Method is all discrete-time no continuous-time involved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Start with ideal frequency response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Choose ideal frequency response as desired response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ideal impulse responses are of infinite length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easiest way to obtain a causal FIR filter from ideal is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More generally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362" name="Object 2"/>
          <p:cNvGraphicFramePr>
            <a:graphicFrameLocks noChangeAspect="1"/>
          </p:cNvGraphicFramePr>
          <p:nvPr/>
        </p:nvGraphicFramePr>
        <p:xfrm>
          <a:off x="1728788" y="1774825"/>
          <a:ext cx="2551112" cy="717550"/>
        </p:xfrm>
        <a:graphic>
          <a:graphicData uri="http://schemas.openxmlformats.org/presentationml/2006/ole">
            <p:oleObj spid="_x0000_s55298" name="Equation" r:id="rId3" imgW="1536700" imgH="431800" progId="Equation.3">
              <p:embed/>
            </p:oleObj>
          </a:graphicData>
        </a:graphic>
      </p:graphicFrame>
      <p:graphicFrame>
        <p:nvGraphicFramePr>
          <p:cNvPr id="143363" name="Object 3"/>
          <p:cNvGraphicFramePr>
            <a:graphicFrameLocks noChangeAspect="1"/>
          </p:cNvGraphicFramePr>
          <p:nvPr/>
        </p:nvGraphicFramePr>
        <p:xfrm>
          <a:off x="5114925" y="1773238"/>
          <a:ext cx="2951163" cy="801687"/>
        </p:xfrm>
        <a:graphic>
          <a:graphicData uri="http://schemas.openxmlformats.org/presentationml/2006/ole">
            <p:oleObj spid="_x0000_s55299" name="Equation" r:id="rId4" imgW="1777229" imgH="482391" progId="Equation.3">
              <p:embed/>
            </p:oleObj>
          </a:graphicData>
        </a:graphic>
      </p:graphicFrame>
      <p:graphicFrame>
        <p:nvGraphicFramePr>
          <p:cNvPr id="143364" name="Object 4"/>
          <p:cNvGraphicFramePr>
            <a:graphicFrameLocks noChangeAspect="1"/>
          </p:cNvGraphicFramePr>
          <p:nvPr/>
        </p:nvGraphicFramePr>
        <p:xfrm>
          <a:off x="2911475" y="3833813"/>
          <a:ext cx="2719388" cy="760412"/>
        </p:xfrm>
        <a:graphic>
          <a:graphicData uri="http://schemas.openxmlformats.org/presentationml/2006/ole">
            <p:oleObj spid="_x0000_s55300" name="Equation" r:id="rId5" imgW="1638300" imgH="457200" progId="Equation.3">
              <p:embed/>
            </p:oleObj>
          </a:graphicData>
        </a:graphic>
      </p:graphicFrame>
      <p:graphicFrame>
        <p:nvGraphicFramePr>
          <p:cNvPr id="143365" name="Object 5"/>
          <p:cNvGraphicFramePr>
            <a:graphicFrameLocks noChangeAspect="1"/>
          </p:cNvGraphicFramePr>
          <p:nvPr/>
        </p:nvGraphicFramePr>
        <p:xfrm>
          <a:off x="1501775" y="5132388"/>
          <a:ext cx="5818188" cy="760412"/>
        </p:xfrm>
        <a:graphic>
          <a:graphicData uri="http://schemas.openxmlformats.org/presentationml/2006/ole">
            <p:oleObj spid="_x0000_s55301" name="Equation" r:id="rId6" imgW="350520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3F2D19-8F56-47DD-A6D8-E19609F315BF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86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3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Properties of Windows</a:t>
            </a:r>
          </a:p>
        </p:txBody>
      </p:sp>
      <p:sp>
        <p:nvSpPr>
          <p:cNvPr id="144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Prefer windows that concentrate around DC in frequency</a:t>
            </a:r>
          </a:p>
          <a:p>
            <a:pPr lvl="1"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Less smearing, closer approximation</a:t>
            </a:r>
          </a:p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Prefer window that has minimal span in time </a:t>
            </a:r>
          </a:p>
          <a:p>
            <a:pPr lvl="1"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Less coefficient in designed filter, computationally efficient</a:t>
            </a:r>
          </a:p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So we want concentration in time and in frequency</a:t>
            </a:r>
          </a:p>
          <a:p>
            <a:pPr lvl="1"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Contradictory requirements</a:t>
            </a:r>
          </a:p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Example: Rectangular window</a:t>
            </a:r>
          </a:p>
          <a:p>
            <a:pPr eaLnBrk="1" hangingPunct="1"/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4386" name="Object 2"/>
          <p:cNvGraphicFramePr>
            <a:graphicFrameLocks noChangeAspect="1"/>
          </p:cNvGraphicFramePr>
          <p:nvPr/>
        </p:nvGraphicFramePr>
        <p:xfrm>
          <a:off x="1220788" y="3452813"/>
          <a:ext cx="6408737" cy="738187"/>
        </p:xfrm>
        <a:graphic>
          <a:graphicData uri="http://schemas.openxmlformats.org/presentationml/2006/ole">
            <p:oleObj spid="_x0000_s56322" name="Equation" r:id="rId4" imgW="3860800" imgH="444500" progId="Equation.3">
              <p:embed/>
            </p:oleObj>
          </a:graphicData>
        </a:graphic>
      </p:graphicFrame>
      <p:pic>
        <p:nvPicPr>
          <p:cNvPr id="14439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8488" y="4154488"/>
            <a:ext cx="4368800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Windowing distortion</a:t>
            </a:r>
          </a:p>
        </p:txBody>
      </p:sp>
      <p:sp>
        <p:nvSpPr>
          <p:cNvPr id="3829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increasing window length generally reduces the width of the main lobe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peak of sidelobes is generally independent of M</a:t>
            </a:r>
          </a:p>
        </p:txBody>
      </p:sp>
      <p:sp>
        <p:nvSpPr>
          <p:cNvPr id="3829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26E72C-D518-4FCB-B124-A6294052DC47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87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29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952875"/>
            <a:ext cx="44196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29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3810000"/>
            <a:ext cx="49244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F6BE24-4D32-4D83-A98B-268DD0BA2374}" type="slidenum">
              <a:rPr lang="en-GB" altLang="en-US" smtClean="0">
                <a:latin typeface="Times New Roman" pitchFamily="18" charset="0"/>
                <a:cs typeface="Times New Roman" pitchFamily="18" charset="0"/>
              </a:rPr>
              <a:pPr/>
              <a:t>88</a:t>
            </a:fld>
            <a:endParaRPr lang="en-GB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Windows</a:t>
            </a:r>
            <a:endParaRPr lang="en-US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16038"/>
            <a:ext cx="7772400" cy="47799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GB" altLang="en-US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Commonly used windows </a:t>
            </a:r>
          </a:p>
          <a:p>
            <a:pPr eaLnBrk="1" hangingPunct="1"/>
            <a:r>
              <a:rPr lang="en-GB" altLang="en-US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Rectangular	</a:t>
            </a:r>
            <a:r>
              <a:rPr lang="en-GB" altLang="en-US" sz="280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GB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altLang="en-US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Bartlett				</a:t>
            </a:r>
          </a:p>
          <a:p>
            <a:pPr eaLnBrk="1" hangingPunct="1"/>
            <a:r>
              <a:rPr lang="en-GB" altLang="en-US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Hanning					</a:t>
            </a:r>
          </a:p>
          <a:p>
            <a:pPr eaLnBrk="1" hangingPunct="1"/>
            <a:r>
              <a:rPr lang="en-GB" altLang="en-US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Hamming				</a:t>
            </a:r>
          </a:p>
          <a:p>
            <a:pPr eaLnBrk="1" hangingPunct="1"/>
            <a:r>
              <a:rPr lang="en-GB" altLang="en-US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/>
            <a:r>
              <a:rPr lang="en-GB" altLang="en-US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Blackman				</a:t>
            </a:r>
          </a:p>
          <a:p>
            <a:pPr eaLnBrk="1" hangingPunct="1"/>
            <a:r>
              <a:rPr lang="en-GB" altLang="en-US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</a:p>
          <a:p>
            <a:pPr eaLnBrk="1" hangingPunct="1"/>
            <a:r>
              <a:rPr lang="en-GB" altLang="en-US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Kaiser			</a:t>
            </a:r>
          </a:p>
          <a:p>
            <a:pPr eaLnBrk="1" hangingPunct="1"/>
            <a:endParaRPr lang="en-GB" altLang="en-US" sz="280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19" name="Rectangle 4"/>
          <p:cNvSpPr>
            <a:spLocks noChangeArrowheads="1"/>
          </p:cNvSpPr>
          <p:nvPr/>
        </p:nvSpPr>
        <p:spPr bwMode="auto">
          <a:xfrm>
            <a:off x="4186238" y="31670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5410" name="Object 2"/>
          <p:cNvGraphicFramePr>
            <a:graphicFrameLocks noChangeAspect="1"/>
          </p:cNvGraphicFramePr>
          <p:nvPr/>
        </p:nvGraphicFramePr>
        <p:xfrm>
          <a:off x="5232400" y="2095500"/>
          <a:ext cx="1473200" cy="647700"/>
        </p:xfrm>
        <a:graphic>
          <a:graphicData uri="http://schemas.openxmlformats.org/presentationml/2006/ole">
            <p:oleObj spid="_x0000_s57346" name="Equation" r:id="rId3" imgW="1473200" imgH="876300" progId="Equation.3">
              <p:embed/>
            </p:oleObj>
          </a:graphicData>
        </a:graphic>
      </p:graphicFrame>
      <p:graphicFrame>
        <p:nvGraphicFramePr>
          <p:cNvPr id="145411" name="Object 3"/>
          <p:cNvGraphicFramePr>
            <a:graphicFrameLocks noChangeAspect="1"/>
          </p:cNvGraphicFramePr>
          <p:nvPr/>
        </p:nvGraphicFramePr>
        <p:xfrm>
          <a:off x="3492500" y="2209800"/>
          <a:ext cx="990600" cy="609600"/>
        </p:xfrm>
        <a:graphic>
          <a:graphicData uri="http://schemas.openxmlformats.org/presentationml/2006/ole">
            <p:oleObj spid="_x0000_s57347" name="Equation" r:id="rId4" imgW="990600" imgH="914400" progId="Equation.3">
              <p:embed/>
            </p:oleObj>
          </a:graphicData>
        </a:graphic>
      </p:graphicFrame>
      <p:graphicFrame>
        <p:nvGraphicFramePr>
          <p:cNvPr id="145412" name="Object 4"/>
          <p:cNvGraphicFramePr>
            <a:graphicFrameLocks noChangeAspect="1"/>
          </p:cNvGraphicFramePr>
          <p:nvPr/>
        </p:nvGraphicFramePr>
        <p:xfrm>
          <a:off x="3352800" y="2819400"/>
          <a:ext cx="1968500" cy="685800"/>
        </p:xfrm>
        <a:graphic>
          <a:graphicData uri="http://schemas.openxmlformats.org/presentationml/2006/ole">
            <p:oleObj spid="_x0000_s57348" name="Equation" r:id="rId5" imgW="1968500" imgH="952500" progId="Equation.3">
              <p:embed/>
            </p:oleObj>
          </a:graphicData>
        </a:graphic>
      </p:graphicFrame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3276600" y="3276600"/>
          <a:ext cx="3200400" cy="838200"/>
        </p:xfrm>
        <a:graphic>
          <a:graphicData uri="http://schemas.openxmlformats.org/presentationml/2006/ole">
            <p:oleObj spid="_x0000_s57349" name="Equation" r:id="rId6" imgW="3200400" imgH="952500" progId="Equation.3">
              <p:embed/>
            </p:oleObj>
          </a:graphicData>
        </a:graphic>
      </p:graphicFrame>
      <p:graphicFrame>
        <p:nvGraphicFramePr>
          <p:cNvPr id="145414" name="Object 6"/>
          <p:cNvGraphicFramePr>
            <a:graphicFrameLocks noChangeAspect="1"/>
          </p:cNvGraphicFramePr>
          <p:nvPr/>
        </p:nvGraphicFramePr>
        <p:xfrm>
          <a:off x="3200400" y="4267200"/>
          <a:ext cx="5511800" cy="800100"/>
        </p:xfrm>
        <a:graphic>
          <a:graphicData uri="http://schemas.openxmlformats.org/presentationml/2006/ole">
            <p:oleObj spid="_x0000_s57350" name="Equation" r:id="rId7" imgW="5511800" imgH="952500" progId="Equation.3">
              <p:embed/>
            </p:oleObj>
          </a:graphicData>
        </a:graphic>
      </p:graphicFrame>
      <p:graphicFrame>
        <p:nvGraphicFramePr>
          <p:cNvPr id="145415" name="Object 7"/>
          <p:cNvGraphicFramePr>
            <a:graphicFrameLocks noChangeAspect="1"/>
          </p:cNvGraphicFramePr>
          <p:nvPr/>
        </p:nvGraphicFramePr>
        <p:xfrm>
          <a:off x="3276600" y="5257800"/>
          <a:ext cx="4318000" cy="901700"/>
        </p:xfrm>
        <a:graphic>
          <a:graphicData uri="http://schemas.openxmlformats.org/presentationml/2006/ole">
            <p:oleObj spid="_x0000_s57351" name="Equation" r:id="rId8" imgW="4318000" imgH="12065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0088A6-1143-44E9-8711-DA83D75821E8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89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4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Rectangular Window</a:t>
            </a:r>
          </a:p>
        </p:txBody>
      </p:sp>
      <p:graphicFrame>
        <p:nvGraphicFramePr>
          <p:cNvPr id="146434" name="Object 2"/>
          <p:cNvGraphicFramePr>
            <a:graphicFrameLocks noChangeAspect="1"/>
          </p:cNvGraphicFramePr>
          <p:nvPr/>
        </p:nvGraphicFramePr>
        <p:xfrm>
          <a:off x="876300" y="5145088"/>
          <a:ext cx="2446338" cy="760412"/>
        </p:xfrm>
        <a:graphic>
          <a:graphicData uri="http://schemas.openxmlformats.org/presentationml/2006/ole">
            <p:oleObj spid="_x0000_s58370" name="Equation" r:id="rId3" imgW="1473200" imgH="457200" progId="Equation.3">
              <p:embed/>
            </p:oleObj>
          </a:graphicData>
        </a:graphic>
      </p:graphicFrame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5100" y="673100"/>
            <a:ext cx="4984750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3988" y="3660775"/>
            <a:ext cx="499745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3771900" cy="548640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Narrowest main lob</a:t>
            </a:r>
          </a:p>
          <a:p>
            <a:pPr lvl="1"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z="2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/(M+1)</a:t>
            </a: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Sharpest transitions at discontinuities in frequency</a:t>
            </a:r>
          </a:p>
          <a:p>
            <a:pPr eaLnBrk="1" hangingPunct="1"/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Large side lobs</a:t>
            </a:r>
          </a:p>
          <a:p>
            <a:pPr lvl="1"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-13 dB</a:t>
            </a:r>
          </a:p>
          <a:p>
            <a:pPr lvl="1"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Large oscillation around discontinuities</a:t>
            </a:r>
          </a:p>
          <a:p>
            <a:pPr eaLnBrk="1" hangingPunct="1"/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Simplest window possible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113" y="557213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Digital Filter Specifications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3238"/>
            <a:ext cx="7772400" cy="4627562"/>
          </a:xfrm>
        </p:spPr>
        <p:txBody>
          <a:bodyPr/>
          <a:lstStyle/>
          <a:p>
            <a:pPr marL="571500" indent="-292100" algn="ctr" eaLnBrk="1" hangingPunct="1">
              <a:buFont typeface="Wingdings" pitchFamily="2" charset="2"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Filter specification parameters       </a:t>
            </a:r>
            <a:endParaRPr lang="en-US" altLang="en-US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292100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-  </a:t>
            </a:r>
            <a:r>
              <a:rPr lang="en-US" alt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passband edge frequency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marL="571500" indent="-292100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-  </a:t>
            </a:r>
            <a:r>
              <a:rPr lang="en-US" altLang="en-US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stopband edge frequency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marL="571500" indent="-292100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-  </a:t>
            </a:r>
            <a:r>
              <a:rPr lang="en-US" altLang="en-US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peak ripple value</a:t>
            </a:r>
            <a:r>
              <a:rPr lang="en-US" altLang="en-US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in the passband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marL="571500" indent="-292100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-  </a:t>
            </a:r>
            <a:r>
              <a:rPr lang="en-US" altLang="en-US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peak ripple value</a:t>
            </a:r>
            <a:r>
              <a:rPr lang="en-US" altLang="en-US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in the stopband</a:t>
            </a:r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1476375" y="2492375"/>
          <a:ext cx="469900" cy="531813"/>
        </p:xfrm>
        <a:graphic>
          <a:graphicData uri="http://schemas.openxmlformats.org/presentationml/2006/ole">
            <p:oleObj spid="_x0000_s5122" name="Equation" r:id="rId3" imgW="469696" imgH="533169" progId="Equation.3">
              <p:embed/>
            </p:oleObj>
          </a:graphicData>
        </a:graphic>
      </p:graphicFrame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1476375" y="3068638"/>
          <a:ext cx="393700" cy="442912"/>
        </p:xfrm>
        <a:graphic>
          <a:graphicData uri="http://schemas.openxmlformats.org/presentationml/2006/ole">
            <p:oleObj spid="_x0000_s5123" name="Equation" r:id="rId4" imgW="393529" imgH="444307" progId="Equation.3">
              <p:embed/>
            </p:oleObj>
          </a:graphicData>
        </a:graphic>
      </p:graphicFrame>
      <p:graphicFrame>
        <p:nvGraphicFramePr>
          <p:cNvPr id="93188" name="Object 4"/>
          <p:cNvGraphicFramePr>
            <a:graphicFrameLocks noChangeAspect="1"/>
          </p:cNvGraphicFramePr>
          <p:nvPr/>
        </p:nvGraphicFramePr>
        <p:xfrm>
          <a:off x="1447800" y="4191000"/>
          <a:ext cx="368300" cy="481013"/>
        </p:xfrm>
        <a:graphic>
          <a:graphicData uri="http://schemas.openxmlformats.org/presentationml/2006/ole">
            <p:oleObj spid="_x0000_s5124" name="Equation" r:id="rId5" imgW="368140" imgH="482391" progId="Equation.3">
              <p:embed/>
            </p:oleObj>
          </a:graphicData>
        </a:graphic>
      </p:graphicFrame>
      <p:graphicFrame>
        <p:nvGraphicFramePr>
          <p:cNvPr id="93189" name="Object 5"/>
          <p:cNvGraphicFramePr>
            <a:graphicFrameLocks noChangeAspect="1"/>
          </p:cNvGraphicFramePr>
          <p:nvPr/>
        </p:nvGraphicFramePr>
        <p:xfrm>
          <a:off x="1476375" y="3573463"/>
          <a:ext cx="419100" cy="531812"/>
        </p:xfrm>
        <a:graphic>
          <a:graphicData uri="http://schemas.openxmlformats.org/presentationml/2006/ole">
            <p:oleObj spid="_x0000_s5125" name="Equation" r:id="rId6" imgW="418918" imgH="533169" progId="Equation.3">
              <p:embed/>
            </p:oleObj>
          </a:graphicData>
        </a:graphic>
      </p:graphicFrame>
      <p:sp>
        <p:nvSpPr>
          <p:cNvPr id="93192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BAB3BC-4AE9-4ED7-A200-0921F3AD829C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EAD7C8-88F4-4E1F-8812-DB405DB39F88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90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Bartlett (Triangular) Window</a:t>
            </a:r>
          </a:p>
        </p:txBody>
      </p:sp>
      <p:graphicFrame>
        <p:nvGraphicFramePr>
          <p:cNvPr id="147458" name="Object 2"/>
          <p:cNvGraphicFramePr>
            <a:graphicFrameLocks noChangeAspect="1"/>
          </p:cNvGraphicFramePr>
          <p:nvPr/>
        </p:nvGraphicFramePr>
        <p:xfrm>
          <a:off x="138113" y="4451350"/>
          <a:ext cx="3795712" cy="1182688"/>
        </p:xfrm>
        <a:graphic>
          <a:graphicData uri="http://schemas.openxmlformats.org/presentationml/2006/ole">
            <p:oleObj spid="_x0000_s59394" name="Equation" r:id="rId3" imgW="2286000" imgH="711200" progId="Equation.3">
              <p:embed/>
            </p:oleObj>
          </a:graphicData>
        </a:graphic>
      </p:graphicFrame>
      <p:pic>
        <p:nvPicPr>
          <p:cNvPr id="1474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5100" y="673100"/>
            <a:ext cx="4984750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6688" y="3698875"/>
            <a:ext cx="49625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3619500" cy="5486400"/>
          </a:xfrm>
          <a:noFill/>
        </p:spPr>
        <p:txBody>
          <a:bodyPr/>
          <a:lstStyle/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Medium main lob</a:t>
            </a:r>
          </a:p>
          <a:p>
            <a:pPr lvl="1"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en-US" sz="2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/M</a:t>
            </a: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Side lobs</a:t>
            </a:r>
          </a:p>
          <a:p>
            <a:pPr lvl="1"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-25 dB</a:t>
            </a:r>
          </a:p>
          <a:p>
            <a:pPr lvl="1"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Hamming window performs better</a:t>
            </a:r>
          </a:p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Simple equation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AF708E-4823-420B-BE95-2808D72EE1CF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91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4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Hanning Window</a:t>
            </a:r>
          </a:p>
        </p:txBody>
      </p:sp>
      <p:pic>
        <p:nvPicPr>
          <p:cNvPr id="14848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6900" y="850900"/>
            <a:ext cx="4692650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5313" y="3619500"/>
            <a:ext cx="4672012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8482" name="Object 2"/>
          <p:cNvGraphicFramePr>
            <a:graphicFrameLocks noChangeAspect="1"/>
          </p:cNvGraphicFramePr>
          <p:nvPr/>
        </p:nvGraphicFramePr>
        <p:xfrm>
          <a:off x="0" y="4575175"/>
          <a:ext cx="4260850" cy="1139825"/>
        </p:xfrm>
        <a:graphic>
          <a:graphicData uri="http://schemas.openxmlformats.org/presentationml/2006/ole">
            <p:oleObj spid="_x0000_s60418" name="Equation" r:id="rId5" imgW="2565400" imgH="685800" progId="Equation.3">
              <p:embed/>
            </p:oleObj>
          </a:graphicData>
        </a:graphic>
      </p:graphicFrame>
      <p:sp>
        <p:nvSpPr>
          <p:cNvPr id="14848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3619500" cy="5486400"/>
          </a:xfrm>
          <a:noFill/>
        </p:spPr>
        <p:txBody>
          <a:bodyPr/>
          <a:lstStyle/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Medium main lob</a:t>
            </a:r>
          </a:p>
          <a:p>
            <a:pPr lvl="1" eaLnBrk="1" hangingPunct="1"/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/M</a:t>
            </a: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Side lobs</a:t>
            </a:r>
          </a:p>
          <a:p>
            <a:pPr lvl="1" eaLnBrk="1" hangingPunct="1"/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-31 dB</a:t>
            </a:r>
          </a:p>
          <a:p>
            <a:pPr lvl="1" eaLnBrk="1" hangingPunct="1"/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Hamming window performs better</a:t>
            </a: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Same complexity as Hamming</a:t>
            </a: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9D54BC-76BD-431A-B974-330C6604D17D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92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50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Hamming Window</a:t>
            </a:r>
          </a:p>
        </p:txBody>
      </p:sp>
      <p:pic>
        <p:nvPicPr>
          <p:cNvPr id="14950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0138" y="622300"/>
            <a:ext cx="4233862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4263" y="3187700"/>
            <a:ext cx="4249737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9506" name="Object 2"/>
          <p:cNvGraphicFramePr>
            <a:graphicFrameLocks noChangeAspect="1"/>
          </p:cNvGraphicFramePr>
          <p:nvPr/>
        </p:nvGraphicFramePr>
        <p:xfrm>
          <a:off x="0" y="3414713"/>
          <a:ext cx="4873625" cy="1098550"/>
        </p:xfrm>
        <a:graphic>
          <a:graphicData uri="http://schemas.openxmlformats.org/presentationml/2006/ole">
            <p:oleObj spid="_x0000_s61442" name="Equation" r:id="rId5" imgW="2933700" imgH="660400" progId="Equation.3">
              <p:embed/>
            </p:oleObj>
          </a:graphicData>
        </a:graphic>
      </p:graphicFrame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304800" y="685800"/>
            <a:ext cx="3619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Medium main lob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/M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Good side lobs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-41 dB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Simpler than Blackman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61A3AE-AD7F-4A3C-ABCA-1D0B4FF1417B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93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Blackman Window</a:t>
            </a:r>
          </a:p>
        </p:txBody>
      </p:sp>
      <p:pic>
        <p:nvPicPr>
          <p:cNvPr id="15053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4425" y="4121150"/>
            <a:ext cx="4219575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0138" y="622300"/>
            <a:ext cx="4233862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0530" name="Object 2"/>
          <p:cNvGraphicFramePr>
            <a:graphicFrameLocks noChangeAspect="1"/>
          </p:cNvGraphicFramePr>
          <p:nvPr/>
        </p:nvGraphicFramePr>
        <p:xfrm>
          <a:off x="277813" y="3148013"/>
          <a:ext cx="6731000" cy="1098550"/>
        </p:xfrm>
        <a:graphic>
          <a:graphicData uri="http://schemas.openxmlformats.org/presentationml/2006/ole">
            <p:oleObj spid="_x0000_s62466" name="Equation" r:id="rId5" imgW="4051300" imgH="660400" progId="Equation.3">
              <p:embed/>
            </p:oleObj>
          </a:graphicData>
        </a:graphic>
      </p:graphicFrame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304800" y="685800"/>
            <a:ext cx="3619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Large main lob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alt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/M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Very good side lobs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-57 dB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Complex equation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7E8B9C-BB42-4F14-A0D1-D3490FFB60E0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94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155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1725" y="4675188"/>
            <a:ext cx="4187825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Kaiser Window Filter Design Method</a:t>
            </a:r>
          </a:p>
        </p:txBody>
      </p:sp>
      <p:sp>
        <p:nvSpPr>
          <p:cNvPr id="151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4346575" cy="548640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Parameterized equation forming a set of windows</a:t>
            </a:r>
          </a:p>
          <a:p>
            <a:pPr lvl="1"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Parameter to change main-lob width and side-lob area trade-off</a:t>
            </a:r>
          </a:p>
          <a:p>
            <a:pPr lvl="1"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000" baseline="-2500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(.) represents zeroth-order modified Bessel function of 1</a:t>
            </a:r>
            <a:r>
              <a:rPr lang="en-US" altLang="en-US" sz="2000" baseline="3000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 kind</a:t>
            </a:r>
          </a:p>
          <a:p>
            <a:pPr eaLnBrk="1" hangingPunct="1"/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1554" name="Object 2"/>
          <p:cNvGraphicFramePr>
            <a:graphicFrameLocks noChangeAspect="1"/>
          </p:cNvGraphicFramePr>
          <p:nvPr/>
        </p:nvGraphicFramePr>
        <p:xfrm>
          <a:off x="127000" y="2352675"/>
          <a:ext cx="4849813" cy="1685925"/>
        </p:xfrm>
        <a:graphic>
          <a:graphicData uri="http://schemas.openxmlformats.org/presentationml/2006/ole">
            <p:oleObj spid="_x0000_s63490" name="Equation" r:id="rId4" imgW="2921000" imgH="1016000" progId="Equation.3">
              <p:embed/>
            </p:oleObj>
          </a:graphicData>
        </a:graphic>
      </p:graphicFrame>
      <p:pic>
        <p:nvPicPr>
          <p:cNvPr id="15155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7125" y="2649538"/>
            <a:ext cx="4151313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6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46650" y="625475"/>
            <a:ext cx="4141788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Comparison of windows</a:t>
            </a:r>
          </a:p>
        </p:txBody>
      </p:sp>
      <p:sp>
        <p:nvSpPr>
          <p:cNvPr id="3840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BB383A-52D8-4961-B4C2-E8BA04039EED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95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40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1809750"/>
            <a:ext cx="87534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198DBD-17AB-408C-8576-72D13224F6D0}" type="slidenum">
              <a:rPr lang="en-GB" altLang="en-US" smtClean="0">
                <a:latin typeface="Times New Roman" pitchFamily="18" charset="0"/>
                <a:cs typeface="Times New Roman" pitchFamily="18" charset="0"/>
              </a:rPr>
              <a:pPr/>
              <a:t>96</a:t>
            </a:fld>
            <a:endParaRPr lang="en-GB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113" y="557213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Kaiser window</a:t>
            </a:r>
            <a:endParaRPr lang="en-US" u="sng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5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Kaiser window </a:t>
            </a: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5029" name="Rectangle 4"/>
          <p:cNvSpPr>
            <a:spLocks noChangeArrowheads="1"/>
          </p:cNvSpPr>
          <p:nvPr/>
        </p:nvSpPr>
        <p:spPr bwMode="auto">
          <a:xfrm>
            <a:off x="4186238" y="31670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7208" name="Group 56"/>
          <p:cNvGraphicFramePr>
            <a:graphicFrameLocks noGrp="1"/>
          </p:cNvGraphicFramePr>
          <p:nvPr/>
        </p:nvGraphicFramePr>
        <p:xfrm>
          <a:off x="1524000" y="2590800"/>
          <a:ext cx="6096000" cy="3659262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944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β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Transition width  (Hz)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Min. stop attn  dB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2.12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1.5/N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30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4.54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2.9/N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6.76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4.3/N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8.96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5.7/N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09CFA3-8C5B-4A5E-95DF-64CF76A1C66C}" type="slidenum">
              <a:rPr lang="en-GB" altLang="en-US" smtClean="0">
                <a:latin typeface="Times New Roman" pitchFamily="18" charset="0"/>
                <a:cs typeface="Times New Roman" pitchFamily="18" charset="0"/>
              </a:rPr>
              <a:pPr/>
              <a:t>97</a:t>
            </a:fld>
            <a:endParaRPr lang="en-GB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113" y="620713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Example</a:t>
            </a:r>
            <a:endParaRPr lang="en-US" u="sng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582" name="Rectangle 4"/>
          <p:cNvSpPr>
            <a:spLocks noChangeArrowheads="1"/>
          </p:cNvSpPr>
          <p:nvPr/>
        </p:nvSpPr>
        <p:spPr bwMode="auto">
          <a:xfrm>
            <a:off x="4186238" y="31670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583" name="Rectangle 5"/>
          <p:cNvSpPr>
            <a:spLocks noChangeArrowheads="1"/>
          </p:cNvSpPr>
          <p:nvPr/>
        </p:nvSpPr>
        <p:spPr bwMode="auto">
          <a:xfrm>
            <a:off x="685800" y="1916113"/>
            <a:ext cx="7772400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Lowpass filter of length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51</a:t>
            </a:r>
            <a:r>
              <a:rPr lang="en-US" alt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2578" name="Object 2"/>
          <p:cNvGraphicFramePr>
            <a:graphicFrameLocks noChangeAspect="1"/>
          </p:cNvGraphicFramePr>
          <p:nvPr/>
        </p:nvGraphicFramePr>
        <p:xfrm>
          <a:off x="5292725" y="1773238"/>
          <a:ext cx="1549400" cy="481012"/>
        </p:xfrm>
        <a:graphic>
          <a:graphicData uri="http://schemas.openxmlformats.org/presentationml/2006/ole">
            <p:oleObj spid="_x0000_s64514" name="Equation" r:id="rId3" imgW="1548728" imgH="482391" progId="Equation.3">
              <p:embed/>
            </p:oleObj>
          </a:graphicData>
        </a:graphic>
      </p:graphicFrame>
      <p:pic>
        <p:nvPicPr>
          <p:cNvPr id="15258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376488"/>
            <a:ext cx="5667375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5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2305050"/>
            <a:ext cx="5667375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4364038"/>
            <a:ext cx="5667375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D4A762-D1DF-44B4-95C0-0CF9D3AB84B9}" type="slidenum">
              <a:rPr lang="en-GB" altLang="en-US" smtClean="0">
                <a:latin typeface="Times New Roman" pitchFamily="18" charset="0"/>
                <a:cs typeface="Times New Roman" pitchFamily="18" charset="0"/>
              </a:rPr>
              <a:pPr/>
              <a:t>98</a:t>
            </a:fld>
            <a:endParaRPr lang="en-GB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113" y="557213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Frequency Sampling Method</a:t>
            </a:r>
            <a:endParaRPr lang="en-US" u="sng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08" name="Rectangle 4"/>
          <p:cNvSpPr>
            <a:spLocks noChangeArrowheads="1"/>
          </p:cNvSpPr>
          <p:nvPr/>
        </p:nvSpPr>
        <p:spPr bwMode="auto">
          <a:xfrm>
            <a:off x="4186238" y="31670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09" name="Rectangle 5"/>
          <p:cNvSpPr>
            <a:spLocks noChangeArrowheads="1"/>
          </p:cNvSpPr>
          <p:nvPr/>
        </p:nvSpPr>
        <p:spPr bwMode="auto">
          <a:xfrm>
            <a:off x="685800" y="1844675"/>
            <a:ext cx="77724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this approach we are given            and need to find            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 sz="3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This is an interpolation problem and the solution is given in the DFT part of the course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 sz="32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It has similar problems to the windowing approach</a:t>
            </a:r>
          </a:p>
        </p:txBody>
      </p:sp>
      <p:graphicFrame>
        <p:nvGraphicFramePr>
          <p:cNvPr id="153602" name="Object 2"/>
          <p:cNvGraphicFramePr>
            <a:graphicFrameLocks noChangeAspect="1"/>
          </p:cNvGraphicFramePr>
          <p:nvPr/>
        </p:nvGraphicFramePr>
        <p:xfrm>
          <a:off x="2422525" y="4246563"/>
          <a:ext cx="4813300" cy="1270000"/>
        </p:xfrm>
        <a:graphic>
          <a:graphicData uri="http://schemas.openxmlformats.org/presentationml/2006/ole">
            <p:oleObj spid="_x0000_s65538" name="Equation" r:id="rId3" imgW="4813300" imgH="1270000" progId="Equation.3">
              <p:embed/>
            </p:oleObj>
          </a:graphicData>
        </a:graphic>
      </p:graphicFrame>
      <p:graphicFrame>
        <p:nvGraphicFramePr>
          <p:cNvPr id="153603" name="Object 3"/>
          <p:cNvGraphicFramePr>
            <a:graphicFrameLocks noChangeAspect="1"/>
          </p:cNvGraphicFramePr>
          <p:nvPr/>
        </p:nvGraphicFramePr>
        <p:xfrm>
          <a:off x="6096000" y="1930400"/>
          <a:ext cx="838200" cy="419100"/>
        </p:xfrm>
        <a:graphic>
          <a:graphicData uri="http://schemas.openxmlformats.org/presentationml/2006/ole">
            <p:oleObj spid="_x0000_s65539" name="Equation" r:id="rId4" imgW="838200" imgH="419100" progId="Equation.3">
              <p:embed/>
            </p:oleObj>
          </a:graphicData>
        </a:graphic>
      </p:graphicFrame>
      <p:graphicFrame>
        <p:nvGraphicFramePr>
          <p:cNvPr id="153604" name="Object 4"/>
          <p:cNvGraphicFramePr>
            <a:graphicFrameLocks noChangeAspect="1"/>
          </p:cNvGraphicFramePr>
          <p:nvPr/>
        </p:nvGraphicFramePr>
        <p:xfrm>
          <a:off x="3194050" y="2362200"/>
          <a:ext cx="825500" cy="419100"/>
        </p:xfrm>
        <a:graphic>
          <a:graphicData uri="http://schemas.openxmlformats.org/presentationml/2006/ole">
            <p:oleObj spid="_x0000_s65540" name="Equation" r:id="rId5" imgW="825500" imgH="419100" progId="Equation.3">
              <p:embed/>
            </p:oleObj>
          </a:graphicData>
        </a:graphic>
      </p:graphicFrame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31AE3E-7C99-4F18-83B2-D22D30AB99F8}" type="slidenum">
              <a:rPr lang="en-GB" altLang="en-US" smtClean="0">
                <a:latin typeface="Times New Roman" pitchFamily="18" charset="0"/>
                <a:cs typeface="Times New Roman" pitchFamily="18" charset="0"/>
              </a:rPr>
              <a:pPr/>
              <a:t>99</a:t>
            </a:fld>
            <a:endParaRPr lang="en-GB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FIR Digital Filter Order Estimation</a:t>
            </a:r>
          </a:p>
        </p:txBody>
      </p:sp>
      <p:sp>
        <p:nvSpPr>
          <p:cNvPr id="154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Kaiser’s Formula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u="sng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ie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is inversely proportional to transition band width and not on transition band location</a:t>
            </a:r>
          </a:p>
        </p:txBody>
      </p:sp>
      <p:graphicFrame>
        <p:nvGraphicFramePr>
          <p:cNvPr id="154626" name="Object 2"/>
          <p:cNvGraphicFramePr>
            <a:graphicFrameLocks noChangeAspect="1"/>
          </p:cNvGraphicFramePr>
          <p:nvPr/>
        </p:nvGraphicFramePr>
        <p:xfrm>
          <a:off x="3200400" y="2438400"/>
          <a:ext cx="4191000" cy="1295400"/>
        </p:xfrm>
        <a:graphic>
          <a:graphicData uri="http://schemas.openxmlformats.org/presentationml/2006/ole">
            <p:oleObj spid="_x0000_s66562" name="Equation" r:id="rId3" imgW="1879600" imgH="508000" progId="Equation.3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2936</Words>
  <Application>Microsoft Office PowerPoint</Application>
  <PresentationFormat>On-screen Show (4:3)</PresentationFormat>
  <Paragraphs>874</Paragraphs>
  <Slides>99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99</vt:i4>
      </vt:variant>
    </vt:vector>
  </HeadingPairs>
  <TitlesOfParts>
    <vt:vector size="102" baseType="lpstr">
      <vt:lpstr>Office Theme</vt:lpstr>
      <vt:lpstr>Microsoft Equation 3.0</vt:lpstr>
      <vt:lpstr>Microsoft Word Document</vt:lpstr>
      <vt:lpstr>UNIT-IV</vt:lpstr>
      <vt:lpstr> IIR filters</vt:lpstr>
      <vt:lpstr>Filter Design Techniques</vt:lpstr>
      <vt:lpstr>Digital Filter Specifications</vt:lpstr>
      <vt:lpstr>Digital Filter Specifications</vt:lpstr>
      <vt:lpstr>Digital Filter Specifications</vt:lpstr>
      <vt:lpstr>Digital Filter Specifications</vt:lpstr>
      <vt:lpstr>Digital Filter Specifications</vt:lpstr>
      <vt:lpstr>Digital Filter Specifications</vt:lpstr>
      <vt:lpstr>Digital Filter Specifications</vt:lpstr>
      <vt:lpstr>Digital Filter Specifications</vt:lpstr>
      <vt:lpstr>Digital Filter Specifications</vt:lpstr>
      <vt:lpstr>IIR Digital Filter Design</vt:lpstr>
      <vt:lpstr>IIR Digital Filter Design</vt:lpstr>
      <vt:lpstr>IIR Digital Filter Design</vt:lpstr>
      <vt:lpstr>IIR Digital Filter Design</vt:lpstr>
      <vt:lpstr>Specification for effective frequency response of a continuous-time lowpass filter and its corresponding specifications for discrete-time system.</vt:lpstr>
      <vt:lpstr>Design of Discrete-Time IIR Filters</vt:lpstr>
      <vt:lpstr>Reasons of Design of Discrete-Time IIR Filters from Continuous-Time Filters</vt:lpstr>
      <vt:lpstr>Characteristics of Commonly Used Analog Filters</vt:lpstr>
      <vt:lpstr>Butterworth Filter</vt:lpstr>
      <vt:lpstr>Butterworth Lowpass Filters</vt:lpstr>
      <vt:lpstr>Slide 23</vt:lpstr>
      <vt:lpstr>Chebyshev Filters</vt:lpstr>
      <vt:lpstr>Chebyshev Filters</vt:lpstr>
      <vt:lpstr>Slide 26</vt:lpstr>
      <vt:lpstr>Slide 27</vt:lpstr>
      <vt:lpstr>Slide 28</vt:lpstr>
      <vt:lpstr>Approximation of Derivative Method</vt:lpstr>
      <vt:lpstr>Approximation of Derivative Method</vt:lpstr>
      <vt:lpstr>Example: Approximation of derivative method</vt:lpstr>
      <vt:lpstr>Filter Design by Impulse Invariance</vt:lpstr>
      <vt:lpstr>Impulse Invariance of System Functions </vt:lpstr>
      <vt:lpstr>Impulse Invariant Algorithm</vt:lpstr>
      <vt:lpstr>Example: Impulse invariant method</vt:lpstr>
      <vt:lpstr>Slide 36</vt:lpstr>
      <vt:lpstr>Slide 37</vt:lpstr>
      <vt:lpstr>Example</vt:lpstr>
      <vt:lpstr>Example Cont’d</vt:lpstr>
      <vt:lpstr>Example Cont’d</vt:lpstr>
      <vt:lpstr>Filter Design by Bilinear Transformation</vt:lpstr>
      <vt:lpstr>Bilinear Transformation</vt:lpstr>
      <vt:lpstr>Bilinear Transformation</vt:lpstr>
      <vt:lpstr>Example</vt:lpstr>
      <vt:lpstr>Example Cont’d</vt:lpstr>
      <vt:lpstr>Example Cont’d</vt:lpstr>
      <vt:lpstr>IIR Digital Filter: The bilinear transformation</vt:lpstr>
      <vt:lpstr>Bilinear Transformation</vt:lpstr>
      <vt:lpstr>Bilinear Transformation</vt:lpstr>
      <vt:lpstr>Bilinear Transformation</vt:lpstr>
      <vt:lpstr>Bilinear Transformation</vt:lpstr>
      <vt:lpstr>Spectral Transformations</vt:lpstr>
      <vt:lpstr>Spectral Transformations</vt:lpstr>
      <vt:lpstr>Spectral Transformations</vt:lpstr>
      <vt:lpstr>Lowpass-to-Lowpass  Spectral Transformation</vt:lpstr>
      <vt:lpstr>Lowpass-to-Lowpass  Spectral Transformation</vt:lpstr>
      <vt:lpstr>Lowpass-to-Lowpass  Spectral Transformation</vt:lpstr>
      <vt:lpstr>Lowpass-to-Lowpass  Spectral Transformation</vt:lpstr>
      <vt:lpstr>Lowpass-to-Highpass  Spectral Transformation</vt:lpstr>
      <vt:lpstr>Lowpass-to-Highpass  Spectral Transformation</vt:lpstr>
      <vt:lpstr>Lowpass-to-Highpass  Spectral Transformation</vt:lpstr>
      <vt:lpstr>Lowpass-to-Highpass  Spectral Transformation</vt:lpstr>
      <vt:lpstr>Lowpass-to-Bandpass  Spectral Transformation</vt:lpstr>
      <vt:lpstr>Lowpass-to-Bandpass  Spectral Transformation</vt:lpstr>
      <vt:lpstr>Lowpass-to-Bandpass  Spectral Transformation</vt:lpstr>
      <vt:lpstr>Lowpass-to-Bandstop  Spectral Transformation</vt:lpstr>
      <vt:lpstr>Lowpass-to-Bandstop  Spectral Transformation</vt:lpstr>
      <vt:lpstr>UNIT-4 FIR Filters</vt:lpstr>
      <vt:lpstr>Selection of Filter Type</vt:lpstr>
      <vt:lpstr>Selection of Filter Type</vt:lpstr>
      <vt:lpstr>Selection of Filter Type</vt:lpstr>
      <vt:lpstr>FIR Filter Design</vt:lpstr>
      <vt:lpstr>FIR Design</vt:lpstr>
      <vt:lpstr>Finite Impulse Response Filters</vt:lpstr>
      <vt:lpstr>FIR: Linear phase</vt:lpstr>
      <vt:lpstr>Linear Phase</vt:lpstr>
      <vt:lpstr>Linear phase</vt:lpstr>
      <vt:lpstr>FIR: Linear phase</vt:lpstr>
      <vt:lpstr>FIR: Linear phase</vt:lpstr>
      <vt:lpstr>FIR: Linear phase</vt:lpstr>
      <vt:lpstr>FIR: Linear phase</vt:lpstr>
      <vt:lpstr>FIR: Linear phase</vt:lpstr>
      <vt:lpstr>Summary of Properties</vt:lpstr>
      <vt:lpstr>Design of FIR filters: Windows</vt:lpstr>
      <vt:lpstr>Design of FIR filters: Windows</vt:lpstr>
      <vt:lpstr>Properties of Windows</vt:lpstr>
      <vt:lpstr>Windowing distortion</vt:lpstr>
      <vt:lpstr>Windows</vt:lpstr>
      <vt:lpstr>Rectangular Window</vt:lpstr>
      <vt:lpstr>Bartlett (Triangular) Window</vt:lpstr>
      <vt:lpstr>Hanning Window</vt:lpstr>
      <vt:lpstr>Hamming Window</vt:lpstr>
      <vt:lpstr>Blackman Window</vt:lpstr>
      <vt:lpstr>Kaiser Window Filter Design Method</vt:lpstr>
      <vt:lpstr>Comparison of windows</vt:lpstr>
      <vt:lpstr>Kaiser window</vt:lpstr>
      <vt:lpstr>Example</vt:lpstr>
      <vt:lpstr>Frequency Sampling Method</vt:lpstr>
      <vt:lpstr>FIR Digital Filter Order Estimation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UNIT-IV</dc:title>
  <dc:creator>Administrator</dc:creator>
  <cp:lastModifiedBy>Administrator</cp:lastModifiedBy>
  <cp:revision>1</cp:revision>
  <dcterms:created xsi:type="dcterms:W3CDTF">2019-04-19T05:59:08Z</dcterms:created>
  <dcterms:modified xsi:type="dcterms:W3CDTF">2019-04-19T05:59:57Z</dcterms:modified>
</cp:coreProperties>
</file>