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866A7-6991-4F0B-A2FD-5D41738962F0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6F4D8-901E-4F0A-BD77-5BF229C77D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27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612820-2CA8-415F-B3BA-6E2816A9723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6241-AB33-44F4-9164-CF24F07A1BF6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4177-E5F2-47CE-8FFA-289550BA20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sz="4800" smtClean="0"/>
              <a:t/>
            </a:r>
            <a:br>
              <a:rPr lang="en-US" altLang="en-US" sz="4800" smtClean="0"/>
            </a:br>
            <a:r>
              <a:rPr lang="en-US" altLang="en-US" sz="4800" smtClean="0"/>
              <a:t>Fast Fourier Transform</a:t>
            </a:r>
          </a:p>
        </p:txBody>
      </p:sp>
      <p:sp>
        <p:nvSpPr>
          <p:cNvPr id="3420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C31EA-0C1A-4093-A694-1CE73956CD6D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D731A-8BDD-4033-BC9F-CF5034178EEF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3491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z="2800" b="1" smtClean="0"/>
              <a:t>Decimation-In-Time FFT Algorithm</a:t>
            </a:r>
          </a:p>
        </p:txBody>
      </p:sp>
      <p:sp>
        <p:nvSpPr>
          <p:cNvPr id="349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000" smtClean="0"/>
              <a:t>Final flow graph for 8-point decimation in time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Complexity:</a:t>
            </a:r>
          </a:p>
          <a:p>
            <a:pPr lvl="1"/>
            <a:r>
              <a:rPr lang="en-US" altLang="en-US" sz="1600" smtClean="0"/>
              <a:t>Nlog</a:t>
            </a:r>
            <a:r>
              <a:rPr lang="en-US" altLang="en-US" sz="1600" baseline="-25000" smtClean="0"/>
              <a:t>2</a:t>
            </a:r>
            <a:r>
              <a:rPr lang="en-US" altLang="en-US" sz="1600" smtClean="0"/>
              <a:t>N complex multiplications and additions</a:t>
            </a:r>
          </a:p>
        </p:txBody>
      </p:sp>
      <p:pic>
        <p:nvPicPr>
          <p:cNvPr id="3491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9763" y="1047750"/>
            <a:ext cx="5641975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86EE34-A53B-4083-BA19-C232EFD95C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3502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Butterfly Computation</a:t>
            </a:r>
          </a:p>
        </p:txBody>
      </p:sp>
      <p:sp>
        <p:nvSpPr>
          <p:cNvPr id="350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1800" smtClean="0"/>
              <a:t>Flow graph constitutes of butterflies</a:t>
            </a:r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r>
              <a:rPr lang="en-US" altLang="en-US" sz="1800" smtClean="0"/>
              <a:t>We can implement each butterfly with one multiplication</a:t>
            </a:r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endParaRPr lang="en-US" altLang="en-US" sz="1800" smtClean="0"/>
          </a:p>
          <a:p>
            <a:r>
              <a:rPr lang="en-US" altLang="en-US" sz="1800" smtClean="0"/>
              <a:t>Final complexity for decimation-in-time FFT</a:t>
            </a:r>
          </a:p>
          <a:p>
            <a:pPr lvl="1"/>
            <a:r>
              <a:rPr lang="en-US" altLang="en-US" sz="1600" smtClean="0"/>
              <a:t>(N/2)log</a:t>
            </a:r>
            <a:r>
              <a:rPr lang="en-US" altLang="en-US" sz="1600" baseline="-25000" smtClean="0"/>
              <a:t>2</a:t>
            </a:r>
            <a:r>
              <a:rPr lang="en-US" altLang="en-US" sz="1600" smtClean="0"/>
              <a:t>N complex multiplications and additions</a:t>
            </a:r>
          </a:p>
          <a:p>
            <a:endParaRPr lang="en-US" altLang="en-US" sz="1800" smtClean="0"/>
          </a:p>
        </p:txBody>
      </p:sp>
      <p:pic>
        <p:nvPicPr>
          <p:cNvPr id="3502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8925" y="1117600"/>
            <a:ext cx="3379788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021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8913" y="3321050"/>
            <a:ext cx="3398837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EFB41A-4E6A-4908-83FA-E225CB2649C2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In-Place Computation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r>
              <a:rPr lang="en-US" altLang="en-US" sz="2400" smtClean="0"/>
              <a:t>Decimation-in-time flow graphs require two sets of registers</a:t>
            </a:r>
          </a:p>
          <a:p>
            <a:pPr lvl="1"/>
            <a:r>
              <a:rPr lang="en-US" altLang="en-US" sz="2000" smtClean="0"/>
              <a:t>Input and output for each stage</a:t>
            </a:r>
          </a:p>
          <a:p>
            <a:r>
              <a:rPr lang="en-US" altLang="en-US" sz="2400" smtClean="0"/>
              <a:t> Note the arrangement of the input indices</a:t>
            </a:r>
          </a:p>
          <a:p>
            <a:pPr lvl="1"/>
            <a:r>
              <a:rPr lang="en-US" altLang="en-US" sz="2000" smtClean="0"/>
              <a:t>Bit reversed indexing</a:t>
            </a:r>
          </a:p>
          <a:p>
            <a:endParaRPr lang="en-US" altLang="en-US" sz="2400" smtClean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2738438" y="2670175"/>
          <a:ext cx="3867150" cy="3197225"/>
        </p:xfrm>
        <a:graphic>
          <a:graphicData uri="http://schemas.openxmlformats.org/presentationml/2006/ole">
            <p:oleObj spid="_x0000_s3074" name="Equation" r:id="rId3" imgW="2273300" imgH="1879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827E0-2A01-44AF-8D23-1113D3BA6C5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880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Decimation-In-Frequency FFT Algorithm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55638"/>
            <a:ext cx="8229600" cy="452596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DFT equation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Split the DFT equation into even and odd frequency indexes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Substitute variables to get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Similarly for odd-numbered frequencies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3460750" y="1057275"/>
          <a:ext cx="2062163" cy="715963"/>
        </p:xfrm>
        <a:graphic>
          <a:graphicData uri="http://schemas.openxmlformats.org/presentationml/2006/ole">
            <p:oleObj spid="_x0000_s4098" name="Equation" r:id="rId3" imgW="1244600" imgH="431800" progId="Equation.3">
              <p:embed/>
            </p:oleObj>
          </a:graphicData>
        </a:graphic>
      </p:graphicFrame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1925638" y="2173288"/>
          <a:ext cx="5640387" cy="736600"/>
        </p:xfrm>
        <a:graphic>
          <a:graphicData uri="http://schemas.openxmlformats.org/presentationml/2006/ole">
            <p:oleObj spid="_x0000_s4099" name="Equation" r:id="rId4" imgW="3403600" imgH="444500" progId="Equation.3">
              <p:embed/>
            </p:oleObj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344488" y="3367088"/>
          <a:ext cx="8799512" cy="714375"/>
        </p:xfrm>
        <a:graphic>
          <a:graphicData uri="http://schemas.openxmlformats.org/presentationml/2006/ole">
            <p:oleObj spid="_x0000_s4100" name="Equation" r:id="rId5" imgW="5308600" imgH="431800" progId="Equation.3">
              <p:embed/>
            </p:oleObj>
          </a:graphicData>
        </a:graphic>
      </p:graphicFrame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2301875" y="4725988"/>
          <a:ext cx="4716463" cy="714375"/>
        </p:xfrm>
        <a:graphic>
          <a:graphicData uri="http://schemas.openxmlformats.org/presentationml/2006/ole">
            <p:oleObj spid="_x0000_s4101" name="Equation" r:id="rId6" imgW="28448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A160C-F205-49D8-AB49-EEDBBB7E141D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3512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Decimation-In-Frequency FFT Algorithm</a:t>
            </a:r>
          </a:p>
        </p:txBody>
      </p:sp>
      <p:sp>
        <p:nvSpPr>
          <p:cNvPr id="351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altLang="en-US" sz="2800" smtClean="0"/>
              <a:t>Final flow graph for 8-point decimation in frequency</a:t>
            </a:r>
          </a:p>
        </p:txBody>
      </p:sp>
      <p:pic>
        <p:nvPicPr>
          <p:cNvPr id="3512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4613" y="1262063"/>
            <a:ext cx="6346825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822DA6-B721-433C-B55E-46DA151B401D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849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z="3600" b="1" smtClean="0"/>
              <a:t>Discrete Fourier Transform</a:t>
            </a:r>
          </a:p>
        </p:txBody>
      </p:sp>
      <p:sp>
        <p:nvSpPr>
          <p:cNvPr id="850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lang="en-US" altLang="en-US" sz="2400" smtClean="0"/>
          </a:p>
          <a:p>
            <a:r>
              <a:rPr lang="en-US" altLang="en-US" sz="2400" smtClean="0"/>
              <a:t>The DFT pair was given as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Baseline for computational complexity: </a:t>
            </a:r>
          </a:p>
          <a:p>
            <a:pPr lvl="1"/>
            <a:r>
              <a:rPr lang="en-US" altLang="en-US" sz="2000" smtClean="0"/>
              <a:t>Each DFT coefficient requires</a:t>
            </a:r>
          </a:p>
          <a:p>
            <a:pPr lvl="2"/>
            <a:r>
              <a:rPr lang="en-US" altLang="en-US" sz="1600" smtClean="0"/>
              <a:t>N complex multiplications</a:t>
            </a:r>
          </a:p>
          <a:p>
            <a:pPr lvl="2"/>
            <a:r>
              <a:rPr lang="en-US" altLang="en-US" sz="1600" smtClean="0"/>
              <a:t>N-1 complex additions</a:t>
            </a:r>
          </a:p>
          <a:p>
            <a:pPr lvl="1"/>
            <a:r>
              <a:rPr lang="en-US" altLang="en-US" sz="2000" smtClean="0"/>
              <a:t>All N DFT coefficients require</a:t>
            </a:r>
          </a:p>
          <a:p>
            <a:pPr lvl="2"/>
            <a:r>
              <a:rPr lang="en-US" altLang="en-US" sz="1600" smtClean="0"/>
              <a:t>N</a:t>
            </a:r>
            <a:r>
              <a:rPr lang="en-US" altLang="en-US" sz="1600" baseline="30000" smtClean="0"/>
              <a:t>2</a:t>
            </a:r>
            <a:r>
              <a:rPr lang="en-US" altLang="en-US" sz="1600" smtClean="0"/>
              <a:t> complex multiplications</a:t>
            </a:r>
          </a:p>
          <a:p>
            <a:pPr lvl="2"/>
            <a:r>
              <a:rPr lang="en-US" altLang="en-US" sz="1600" smtClean="0"/>
              <a:t>N(N-1) complex additions</a:t>
            </a:r>
          </a:p>
          <a:p>
            <a:r>
              <a:rPr lang="en-US" altLang="en-US" sz="2400" smtClean="0"/>
              <a:t>Complexity in terms of real operations</a:t>
            </a:r>
          </a:p>
          <a:p>
            <a:pPr lvl="2"/>
            <a:r>
              <a:rPr lang="en-US" altLang="en-US" sz="1600" smtClean="0"/>
              <a:t>4N</a:t>
            </a:r>
            <a:r>
              <a:rPr lang="en-US" altLang="en-US" sz="1600" baseline="30000" smtClean="0"/>
              <a:t>2</a:t>
            </a:r>
            <a:r>
              <a:rPr lang="en-US" altLang="en-US" sz="1600" smtClean="0"/>
              <a:t> real multiplications</a:t>
            </a:r>
          </a:p>
          <a:p>
            <a:pPr lvl="2"/>
            <a:r>
              <a:rPr lang="en-US" altLang="en-US" sz="1600" smtClean="0"/>
              <a:t>2N(N-1) real additions</a:t>
            </a:r>
          </a:p>
          <a:p>
            <a:r>
              <a:rPr lang="en-US" altLang="en-US" sz="2400" smtClean="0"/>
              <a:t>Most fast methods are based on symmetry properties</a:t>
            </a:r>
          </a:p>
          <a:p>
            <a:pPr lvl="1"/>
            <a:r>
              <a:rPr lang="en-US" altLang="en-US" sz="2000" smtClean="0"/>
              <a:t>Conjugate symmetry</a:t>
            </a:r>
          </a:p>
          <a:p>
            <a:pPr lvl="1"/>
            <a:r>
              <a:rPr lang="en-US" altLang="en-US" sz="2000" smtClean="0"/>
              <a:t>Periodicity in n and k</a:t>
            </a:r>
          </a:p>
        </p:txBody>
      </p: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4991100" y="838200"/>
          <a:ext cx="2779713" cy="715963"/>
        </p:xfrm>
        <a:graphic>
          <a:graphicData uri="http://schemas.openxmlformats.org/presentationml/2006/ole">
            <p:oleObj spid="_x0000_s1026" name="Equation" r:id="rId3" imgW="1676400" imgH="431800" progId="Equation.3">
              <p:embed/>
            </p:oleObj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260475" y="914400"/>
          <a:ext cx="2609850" cy="715963"/>
        </p:xfrm>
        <a:graphic>
          <a:graphicData uri="http://schemas.openxmlformats.org/presentationml/2006/ole">
            <p:oleObj spid="_x0000_s1027" name="Equation" r:id="rId4" imgW="1574800" imgH="431800" progId="Equation.3">
              <p:embed/>
            </p:oleObj>
          </a:graphicData>
        </a:graphic>
      </p:graphicFrame>
      <p:graphicFrame>
        <p:nvGraphicFramePr>
          <p:cNvPr id="84996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3624263" y="5287963"/>
          <a:ext cx="5319712" cy="347662"/>
        </p:xfrm>
        <a:graphic>
          <a:graphicData uri="http://schemas.openxmlformats.org/presentationml/2006/ole">
            <p:oleObj spid="_x0000_s1028" name="Equation" r:id="rId5" imgW="3098800" imgH="203200" progId="Equation.3">
              <p:embed/>
            </p:oleObj>
          </a:graphicData>
        </a:graphic>
      </p:graphicFrame>
      <p:graphicFrame>
        <p:nvGraphicFramePr>
          <p:cNvPr id="84997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3622675" y="5651500"/>
          <a:ext cx="4360863" cy="347663"/>
        </p:xfrm>
        <a:graphic>
          <a:graphicData uri="http://schemas.openxmlformats.org/presentationml/2006/ole">
            <p:oleObj spid="_x0000_s1029" name="Equation" r:id="rId6" imgW="25527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Direct computation of DFT</a:t>
            </a:r>
          </a:p>
        </p:txBody>
      </p:sp>
      <p:sp>
        <p:nvSpPr>
          <p:cNvPr id="343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C33E78-FAFB-4DFF-A997-152C954EBD7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pic>
        <p:nvPicPr>
          <p:cNvPr id="3430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834072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mtClean="0"/>
              <a:t>Direct computation of DFT</a:t>
            </a:r>
          </a:p>
        </p:txBody>
      </p:sp>
      <p:sp>
        <p:nvSpPr>
          <p:cNvPr id="3440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F298BD-F76E-4884-9CE5-EABD2651B6C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pic>
        <p:nvPicPr>
          <p:cNvPr id="34406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" y="1057275"/>
            <a:ext cx="8310563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7CBAC6-A2E2-4D93-A212-02D0676B537B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pic>
        <p:nvPicPr>
          <p:cNvPr id="34509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096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03FD2F-B64B-423E-A14D-A3FDDE57EE9B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pic>
        <p:nvPicPr>
          <p:cNvPr id="3461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496300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611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5400" b="1" smtClean="0"/>
              <a:t>FFT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4B7361-DD8B-431F-A072-0C5525A36344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3600" b="1" smtClean="0"/>
              <a:t>Decimation-In-Time FFT Algorithms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000" smtClean="0"/>
              <a:t>Makes use of both symmetry and periodicity</a:t>
            </a:r>
          </a:p>
          <a:p>
            <a:r>
              <a:rPr lang="en-US" altLang="en-US" sz="2000" smtClean="0"/>
              <a:t>Consider special case of N an integer power of 2</a:t>
            </a:r>
          </a:p>
          <a:p>
            <a:r>
              <a:rPr lang="en-US" altLang="en-US" sz="2000" smtClean="0"/>
              <a:t>Separate x[n] into two sequence of length N/2</a:t>
            </a:r>
          </a:p>
          <a:p>
            <a:pPr lvl="1"/>
            <a:r>
              <a:rPr lang="en-US" altLang="en-US" sz="1600" smtClean="0"/>
              <a:t>Even indexed samples in the first sequence</a:t>
            </a:r>
          </a:p>
          <a:p>
            <a:pPr lvl="1"/>
            <a:r>
              <a:rPr lang="en-US" altLang="en-US" sz="1600" smtClean="0"/>
              <a:t>Odd indexed samples in the other sequence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Substitute variables n=2r for n even and n=2r+1 for odd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G[k] and H[k] are the N/2-point DFT’s of each subsequence</a:t>
            </a: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860425" y="2581275"/>
          <a:ext cx="6945313" cy="715963"/>
        </p:xfrm>
        <a:graphic>
          <a:graphicData uri="http://schemas.openxmlformats.org/presentationml/2006/ole">
            <p:oleObj spid="_x0000_s2050" name="Equation" r:id="rId3" imgW="4191000" imgH="431800" progId="Equation.3">
              <p:embed/>
            </p:oleObj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1895475" y="3873500"/>
          <a:ext cx="5029200" cy="1893888"/>
        </p:xfrm>
        <a:graphic>
          <a:graphicData uri="http://schemas.openxmlformats.org/presentationml/2006/ole">
            <p:oleObj spid="_x0000_s2051" name="Equation" r:id="rId4" imgW="303530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71D8C-8C3F-4972-8DCE-F29DCA753B71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3471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Decimation In Time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8-point DFT example using decimation-in-time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Two N/2-point DFTs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2(N/2)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complex multiplications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2(N/2)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complex additions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Combining the DFT outputs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N complex multiplications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N complex additions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Total complexity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/2+N complex multiplications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N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/2+N complex additions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More efficient than direct DFT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 smtClean="0"/>
              <a:t>Repeat same process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Divide N/2-point DFTs into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Two N/4-point DFTs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600" dirty="0" smtClean="0"/>
              <a:t>Combine outputs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800" dirty="0" smtClean="0"/>
          </a:p>
        </p:txBody>
      </p:sp>
      <p:pic>
        <p:nvPicPr>
          <p:cNvPr id="34714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4700" y="674688"/>
            <a:ext cx="4300538" cy="37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71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1725" y="4562475"/>
            <a:ext cx="3760788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CA6DB-7B32-467A-B63D-D3AA8FDEE43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3481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altLang="en-US" sz="3200" b="1" smtClean="0"/>
              <a:t>Decimation In Time Cont’d</a:t>
            </a:r>
          </a:p>
        </p:txBody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525963"/>
          </a:xfrm>
        </p:spPr>
        <p:txBody>
          <a:bodyPr/>
          <a:lstStyle/>
          <a:p>
            <a:r>
              <a:rPr lang="en-US" altLang="en-US" sz="2000" smtClean="0"/>
              <a:t>After two steps of decimation in time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r>
              <a:rPr lang="en-US" altLang="en-US" sz="2000" smtClean="0"/>
              <a:t>Repeat until we’re left with two-point DFT’s</a:t>
            </a:r>
          </a:p>
        </p:txBody>
      </p:sp>
      <p:pic>
        <p:nvPicPr>
          <p:cNvPr id="3481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2488" y="1009650"/>
            <a:ext cx="4481512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6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4925" y="5105400"/>
            <a:ext cx="2014538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6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3000"/>
            <a:ext cx="4648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329</Words>
  <Application>Microsoft Office PowerPoint</Application>
  <PresentationFormat>On-screen Show (4:3)</PresentationFormat>
  <Paragraphs>132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Microsoft Equation 3.0</vt:lpstr>
      <vt:lpstr> Fast Fourier Transform</vt:lpstr>
      <vt:lpstr>Discrete Fourier Transform</vt:lpstr>
      <vt:lpstr>Direct computation of DFT</vt:lpstr>
      <vt:lpstr>Direct computation of DFT</vt:lpstr>
      <vt:lpstr>Slide 5</vt:lpstr>
      <vt:lpstr>FFT</vt:lpstr>
      <vt:lpstr>Decimation-In-Time FFT Algorithms</vt:lpstr>
      <vt:lpstr>Decimation In Time</vt:lpstr>
      <vt:lpstr>Decimation In Time Cont’d</vt:lpstr>
      <vt:lpstr>Decimation-In-Time FFT Algorithm</vt:lpstr>
      <vt:lpstr>Butterfly Computation</vt:lpstr>
      <vt:lpstr>In-Place Computation</vt:lpstr>
      <vt:lpstr>Decimation-In-Frequency FFT Algorithm</vt:lpstr>
      <vt:lpstr>Decimation-In-Frequency FFT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Fast Fourier Transform</dc:title>
  <dc:creator>Administrator</dc:creator>
  <cp:lastModifiedBy>Administrator</cp:lastModifiedBy>
  <cp:revision>1</cp:revision>
  <dcterms:created xsi:type="dcterms:W3CDTF">2019-04-19T05:45:20Z</dcterms:created>
  <dcterms:modified xsi:type="dcterms:W3CDTF">2019-04-19T05:52:18Z</dcterms:modified>
</cp:coreProperties>
</file>